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70" r:id="rId9"/>
    <p:sldId id="271" r:id="rId10"/>
    <p:sldId id="272" r:id="rId11"/>
    <p:sldId id="274" r:id="rId12"/>
    <p:sldId id="273" r:id="rId13"/>
    <p:sldId id="263" r:id="rId14"/>
    <p:sldId id="264" r:id="rId15"/>
    <p:sldId id="265" r:id="rId16"/>
    <p:sldId id="266" r:id="rId17"/>
    <p:sldId id="267" r:id="rId18"/>
    <p:sldId id="268" r:id="rId19"/>
    <p:sldId id="269"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94660"/>
  </p:normalViewPr>
  <p:slideViewPr>
    <p:cSldViewPr snapToGrid="0">
      <p:cViewPr varScale="1">
        <p:scale>
          <a:sx n="57" d="100"/>
          <a:sy n="57" d="100"/>
        </p:scale>
        <p:origin x="66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العنوان والتسمية ال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B61BEF0D-F0BB-DE4B-95CE-6DB70DBA9567}" type="datetimeFigureOut">
              <a:rPr lang="en-US" dirty="0"/>
              <a:pPr/>
              <a:t>10/28/2025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اقتباس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ar-SA" smtClean="0"/>
              <a:t>انقر لتحرير نمط العنوان الرئيسي</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smtClean="0"/>
              <a:t>انقر لتحرير أنماط النص الرئيسي</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B61BEF0D-F0BB-DE4B-95CE-6DB70DBA9567}" type="datetimeFigureOut">
              <a:rPr lang="en-US" dirty="0"/>
              <a:pPr/>
              <a:t>10/28/2025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بطاقة اسم">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B61BEF0D-F0BB-DE4B-95CE-6DB70DBA9567}" type="datetimeFigureOut">
              <a:rPr lang="en-US" dirty="0"/>
              <a:pPr/>
              <a:t>10/28/2025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بطاقة اسم ذات اقتباس">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ar-SA" smtClean="0"/>
              <a:t>انقر لتحرير نمط العنوان الرئيسي</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smtClean="0"/>
              <a:t>انقر لتحرير أنماط النص الرئيسي</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B61BEF0D-F0BB-DE4B-95CE-6DB70DBA9567}" type="datetimeFigureOut">
              <a:rPr lang="en-US" dirty="0"/>
              <a:pPr/>
              <a:t>10/28/2025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صواب أو خطأ">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ar-SA" smtClean="0"/>
              <a:t>انقر لتحرير نمط العنوان الرئيسي</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smtClean="0"/>
              <a:t>انقر لتحرير أنماط النص الرئيسي</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B61BEF0D-F0BB-DE4B-95CE-6DB70DBA9567}" type="datetimeFigureOut">
              <a:rPr lang="en-US" dirty="0"/>
              <a:pPr/>
              <a:t>10/28/2025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10/28/2025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ar-SA" smtClean="0"/>
              <a:t>انقر لتحرير نمط العنوان الرئيسي</a:t>
            </a:r>
            <a:endParaRPr lang="en-US" dirty="0"/>
          </a:p>
        </p:txBody>
      </p:sp>
      <p:sp>
        <p:nvSpPr>
          <p:cNvPr id="3" name="Content Placeholder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B61BEF0D-F0BB-DE4B-95CE-6DB70DBA9567}" type="datetimeFigureOut">
              <a:rPr lang="en-US" dirty="0"/>
              <a:pPr/>
              <a:t>10/28/2025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10/28/2025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10/28/2025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ar-SA" smtClean="0"/>
              <a:t>انقر لتحرير نمط العنوان الرئيسي</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10/28/2025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10/28/2025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ar-SA" smtClean="0"/>
              <a:t>انقر لتحرير نمط العنوان الرئيسي</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42A54C80-263E-416B-A8E0-580EDEADCBDC}" type="datetimeFigureOut">
              <a:rPr lang="en-US" dirty="0"/>
              <a:t>10/28/2025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ar-SA" smtClean="0"/>
              <a:t>انقر لتحرير نمط العنوان الرئيسي</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B61BEF0D-F0BB-DE4B-95CE-6DB70DBA9567}" type="datetimeFigureOut">
              <a:rPr lang="en-US" dirty="0"/>
              <a:pPr/>
              <a:t>10/28/2025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10/28/2025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1" eaLnBrk="1" latinLnBrk="0" hangingPunct="1">
        <a:spcBef>
          <a:spcPct val="0"/>
        </a:spcBef>
        <a:buNone/>
        <a:defRPr sz="3600" kern="1200">
          <a:solidFill>
            <a:schemeClr val="accent1"/>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610663" y="286975"/>
            <a:ext cx="7870221" cy="3490940"/>
          </a:xfrm>
        </p:spPr>
        <p:txBody>
          <a:bodyPr/>
          <a:lstStyle/>
          <a:p>
            <a:pPr algn="ctr"/>
            <a:r>
              <a:rPr lang="ar-IQ" sz="2000" dirty="0">
                <a:solidFill>
                  <a:srgbClr val="FF0000"/>
                </a:solidFill>
              </a:rPr>
              <a:t>و</a:t>
            </a:r>
            <a:r>
              <a:rPr lang="ar-IQ" sz="2000" dirty="0" smtClean="0">
                <a:solidFill>
                  <a:srgbClr val="FF0000"/>
                </a:solidFill>
              </a:rPr>
              <a:t>زارة التعليم العالي والبحث العلمي </a:t>
            </a:r>
            <a:r>
              <a:rPr lang="ar-IQ" sz="2000" dirty="0">
                <a:solidFill>
                  <a:srgbClr val="FF0000"/>
                </a:solidFill>
              </a:rPr>
              <a:t/>
            </a:r>
            <a:br>
              <a:rPr lang="ar-IQ" sz="2000" dirty="0">
                <a:solidFill>
                  <a:srgbClr val="FF0000"/>
                </a:solidFill>
              </a:rPr>
            </a:br>
            <a:r>
              <a:rPr lang="ar-IQ" sz="2000" dirty="0" smtClean="0">
                <a:solidFill>
                  <a:srgbClr val="FF0000"/>
                </a:solidFill>
              </a:rPr>
              <a:t>جامعة بغداد</a:t>
            </a:r>
            <a:br>
              <a:rPr lang="ar-IQ" sz="2000" dirty="0" smtClean="0">
                <a:solidFill>
                  <a:srgbClr val="FF0000"/>
                </a:solidFill>
              </a:rPr>
            </a:br>
            <a:r>
              <a:rPr lang="ar-IQ" sz="2000" dirty="0" smtClean="0">
                <a:solidFill>
                  <a:srgbClr val="FF0000"/>
                </a:solidFill>
              </a:rPr>
              <a:t>كلية الإدارة والاقتصاد </a:t>
            </a:r>
            <a:br>
              <a:rPr lang="ar-IQ" sz="2000" dirty="0" smtClean="0">
                <a:solidFill>
                  <a:srgbClr val="FF0000"/>
                </a:solidFill>
              </a:rPr>
            </a:br>
            <a:r>
              <a:rPr lang="ar-IQ" sz="2000" dirty="0" smtClean="0">
                <a:solidFill>
                  <a:srgbClr val="FF0000"/>
                </a:solidFill>
              </a:rPr>
              <a:t>وحدة </a:t>
            </a:r>
            <a:r>
              <a:rPr lang="ar-IQ" sz="2000" dirty="0" err="1" smtClean="0">
                <a:solidFill>
                  <a:srgbClr val="FF0000"/>
                </a:solidFill>
              </a:rPr>
              <a:t>التاهيل</a:t>
            </a:r>
            <a:r>
              <a:rPr lang="ar-IQ" sz="2000" dirty="0" smtClean="0">
                <a:solidFill>
                  <a:srgbClr val="FF0000"/>
                </a:solidFill>
              </a:rPr>
              <a:t> والتوظيف بالتعاون مع التعليم المستمر</a:t>
            </a:r>
            <a:br>
              <a:rPr lang="ar-IQ" sz="2000" dirty="0" smtClean="0">
                <a:solidFill>
                  <a:srgbClr val="FF0000"/>
                </a:solidFill>
              </a:rPr>
            </a:br>
            <a:r>
              <a:rPr lang="ar-IQ" sz="1600" dirty="0" smtClean="0"/>
              <a:t/>
            </a:r>
            <a:br>
              <a:rPr lang="ar-IQ" sz="1600" dirty="0" smtClean="0"/>
            </a:br>
            <a:r>
              <a:rPr lang="ar-IQ" sz="1800" b="1" dirty="0"/>
              <a:t> </a:t>
            </a:r>
            <a:r>
              <a:rPr lang="ar-IQ" sz="1800" b="1" dirty="0" smtClean="0"/>
              <a:t>                                  </a:t>
            </a:r>
            <a:r>
              <a:rPr lang="ar-IQ" sz="2000" b="1" dirty="0" smtClean="0"/>
              <a:t> ورشة تطوير وتأهيل قدرات القيادات الجامعية </a:t>
            </a:r>
            <a:r>
              <a:rPr lang="ar-IQ" sz="2000" b="1" dirty="0"/>
              <a:t> </a:t>
            </a:r>
            <a:r>
              <a:rPr lang="ar-IQ" sz="2000" b="1" dirty="0" smtClean="0"/>
              <a:t>  </a:t>
            </a:r>
            <a:br>
              <a:rPr lang="ar-IQ" sz="2000" b="1" dirty="0" smtClean="0"/>
            </a:br>
            <a:r>
              <a:rPr lang="ar-IQ" sz="2000" b="1" dirty="0"/>
              <a:t/>
            </a:r>
            <a:br>
              <a:rPr lang="ar-IQ" sz="2000" b="1" dirty="0"/>
            </a:br>
            <a:r>
              <a:rPr lang="ar-IQ" sz="3200" b="1" dirty="0" smtClean="0">
                <a:solidFill>
                  <a:schemeClr val="tx1"/>
                </a:solidFill>
              </a:rPr>
              <a:t>تطوير وتأهيل قدرات القيادات الجامعية من خلال صناعة قادة التميز والأبداع الإداري  </a:t>
            </a:r>
            <a:r>
              <a:rPr lang="ar-IQ" sz="1400" dirty="0"/>
              <a:t/>
            </a:r>
            <a:br>
              <a:rPr lang="ar-IQ" sz="1400" dirty="0"/>
            </a:br>
            <a:endParaRPr lang="ar-IQ" sz="1400" dirty="0"/>
          </a:p>
        </p:txBody>
      </p:sp>
      <p:sp>
        <p:nvSpPr>
          <p:cNvPr id="3" name="عنوان فرعي 2"/>
          <p:cNvSpPr>
            <a:spLocks noGrp="1"/>
          </p:cNvSpPr>
          <p:nvPr>
            <p:ph type="subTitle" idx="1"/>
          </p:nvPr>
        </p:nvSpPr>
        <p:spPr>
          <a:xfrm>
            <a:off x="1610663" y="3966612"/>
            <a:ext cx="7766936" cy="1096899"/>
          </a:xfrm>
        </p:spPr>
        <p:txBody>
          <a:bodyPr>
            <a:normAutofit fontScale="25000" lnSpcReduction="20000"/>
          </a:bodyPr>
          <a:lstStyle/>
          <a:p>
            <a:pPr algn="ctr"/>
            <a:r>
              <a:rPr lang="ar-IQ" sz="8000" dirty="0" smtClean="0">
                <a:solidFill>
                  <a:srgbClr val="FF0000"/>
                </a:solidFill>
              </a:rPr>
              <a:t>المحاضر </a:t>
            </a:r>
          </a:p>
          <a:p>
            <a:r>
              <a:rPr lang="ar-IQ" sz="8000" dirty="0" smtClean="0">
                <a:solidFill>
                  <a:srgbClr val="FF0000"/>
                </a:solidFill>
              </a:rPr>
              <a:t>الأستاذ الدكتور عادل عباس عبد حسين الجنابي </a:t>
            </a:r>
          </a:p>
          <a:p>
            <a:endParaRPr lang="ar-IQ" sz="8000" dirty="0">
              <a:solidFill>
                <a:srgbClr val="FF0000"/>
              </a:solidFill>
            </a:endParaRPr>
          </a:p>
          <a:p>
            <a:r>
              <a:rPr lang="ar-IQ" sz="8000" dirty="0" smtClean="0">
                <a:solidFill>
                  <a:srgbClr val="FF0000"/>
                </a:solidFill>
              </a:rPr>
              <a:t>على قاعة الوفاء </a:t>
            </a:r>
          </a:p>
          <a:p>
            <a:r>
              <a:rPr lang="ar-IQ" sz="8000" dirty="0" smtClean="0">
                <a:solidFill>
                  <a:srgbClr val="FF0000"/>
                </a:solidFill>
              </a:rPr>
              <a:t>الأربعاء  : </a:t>
            </a:r>
            <a:r>
              <a:rPr lang="ar-IQ" sz="8000" smtClean="0">
                <a:solidFill>
                  <a:srgbClr val="FF0000"/>
                </a:solidFill>
              </a:rPr>
              <a:t>الساعة   </a:t>
            </a:r>
            <a:r>
              <a:rPr lang="ar-IQ" sz="8000" smtClean="0">
                <a:solidFill>
                  <a:srgbClr val="FF0000"/>
                </a:solidFill>
              </a:rPr>
              <a:t>11:30              </a:t>
            </a:r>
            <a:r>
              <a:rPr lang="ar-IQ" sz="8000" dirty="0" smtClean="0">
                <a:solidFill>
                  <a:srgbClr val="FF0000"/>
                </a:solidFill>
              </a:rPr>
              <a:t>29-10-2025</a:t>
            </a:r>
          </a:p>
          <a:p>
            <a:endParaRPr lang="ar-IQ" sz="1400" dirty="0"/>
          </a:p>
        </p:txBody>
      </p:sp>
    </p:spTree>
    <p:extLst>
      <p:ext uri="{BB962C8B-B14F-4D97-AF65-F5344CB8AC3E}">
        <p14:creationId xmlns:p14="http://schemas.microsoft.com/office/powerpoint/2010/main" val="10637657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IQ" sz="2800" dirty="0" smtClean="0"/>
              <a:t>مجموعة من الأسئلة التي يمكنك من خلال </a:t>
            </a:r>
            <a:r>
              <a:rPr lang="ar-IQ" sz="2800" dirty="0" err="1" smtClean="0"/>
              <a:t>الأجابة</a:t>
            </a:r>
            <a:r>
              <a:rPr lang="ar-IQ" sz="2800" dirty="0" smtClean="0"/>
              <a:t> عليها ، تحديد مستقبلك </a:t>
            </a:r>
            <a:r>
              <a:rPr lang="ar-IQ" sz="2800" dirty="0" err="1" smtClean="0"/>
              <a:t>الأداري</a:t>
            </a:r>
            <a:r>
              <a:rPr lang="ar-IQ" sz="2800" dirty="0" smtClean="0"/>
              <a:t> والاقتصادي </a:t>
            </a:r>
            <a:endParaRPr lang="ar-IQ" sz="2800" dirty="0"/>
          </a:p>
        </p:txBody>
      </p:sp>
      <p:sp>
        <p:nvSpPr>
          <p:cNvPr id="3" name="عنصر نائب للمحتوى 2"/>
          <p:cNvSpPr>
            <a:spLocks noGrp="1"/>
          </p:cNvSpPr>
          <p:nvPr>
            <p:ph idx="1"/>
          </p:nvPr>
        </p:nvSpPr>
        <p:spPr/>
        <p:txBody>
          <a:bodyPr>
            <a:normAutofit fontScale="92500" lnSpcReduction="10000"/>
          </a:bodyPr>
          <a:lstStyle/>
          <a:p>
            <a:pPr marL="0" indent="0">
              <a:buNone/>
            </a:pPr>
            <a:r>
              <a:rPr lang="en-US" dirty="0" smtClean="0"/>
              <a:t>1</a:t>
            </a:r>
            <a:r>
              <a:rPr lang="ar-IQ" dirty="0" smtClean="0"/>
              <a:t>- من أنت ؟ وماذا تريد ان تكون ؟ والى أين تريد لأهدافك أن تمضي ؟</a:t>
            </a:r>
          </a:p>
          <a:p>
            <a:pPr marL="0" indent="0">
              <a:buNone/>
            </a:pPr>
            <a:r>
              <a:rPr lang="en-US" dirty="0" smtClean="0"/>
              <a:t>2</a:t>
            </a:r>
            <a:r>
              <a:rPr lang="ar-IQ" dirty="0" smtClean="0"/>
              <a:t>- أعط نفسك درجة من خمسة من حيث : الطموح ، الخبرة ، النزاهة ، الرؤية ، الفعالية .</a:t>
            </a:r>
          </a:p>
          <a:p>
            <a:pPr marL="0" indent="0">
              <a:buNone/>
            </a:pPr>
            <a:r>
              <a:rPr lang="en-US" dirty="0" smtClean="0"/>
              <a:t>3</a:t>
            </a:r>
            <a:r>
              <a:rPr lang="ar-IQ" dirty="0" smtClean="0"/>
              <a:t>- تقوم الشخصية القيادية على : الخبرة والقيم المتوافقة مع التصرفات والأفعال ، قم بأعداد قائمة بالقيم التي ترى أنك تؤمن بها .</a:t>
            </a:r>
          </a:p>
          <a:p>
            <a:pPr marL="0" indent="0">
              <a:buNone/>
            </a:pPr>
            <a:r>
              <a:rPr lang="en-US" dirty="0" smtClean="0"/>
              <a:t>4</a:t>
            </a:r>
            <a:r>
              <a:rPr lang="ar-IQ" dirty="0" smtClean="0"/>
              <a:t>- القيادة : مثل الجمال ، تأتي في صورة مختلفة ، ولكن لها خواص مشتركة ، منها الذكاء والمرح والرعاية والأنصاف والحسم .</a:t>
            </a:r>
          </a:p>
          <a:p>
            <a:pPr marL="0" indent="0">
              <a:buNone/>
            </a:pPr>
            <a:r>
              <a:rPr lang="en-US" dirty="0" smtClean="0"/>
              <a:t>5</a:t>
            </a:r>
            <a:r>
              <a:rPr lang="ar-IQ" dirty="0" smtClean="0"/>
              <a:t>- في حياة كل قائد شخص يطمئن ألية ويبوح له </a:t>
            </a:r>
            <a:r>
              <a:rPr lang="ar-IQ" dirty="0" err="1" smtClean="0"/>
              <a:t>بأسرارة</a:t>
            </a:r>
            <a:r>
              <a:rPr lang="ar-IQ" dirty="0" smtClean="0"/>
              <a:t> ، هل لديك مثل هذا الشخص ؟ وهل تثق فيه ؟</a:t>
            </a:r>
          </a:p>
          <a:p>
            <a:pPr marL="0" indent="0">
              <a:buNone/>
            </a:pPr>
            <a:r>
              <a:rPr lang="en-US" dirty="0" smtClean="0"/>
              <a:t>6</a:t>
            </a:r>
            <a:r>
              <a:rPr lang="ar-IQ" dirty="0" smtClean="0"/>
              <a:t>- ما هي الرؤية التي حددتها لمؤسستك وكيف ستسعى لتحقيقها ؟</a:t>
            </a:r>
          </a:p>
          <a:p>
            <a:pPr marL="0" indent="0">
              <a:buNone/>
            </a:pPr>
            <a:r>
              <a:rPr lang="en-US" dirty="0" smtClean="0"/>
              <a:t>7</a:t>
            </a:r>
            <a:r>
              <a:rPr lang="ar-IQ" dirty="0" smtClean="0"/>
              <a:t>- ثقة الناس بك لا تأتي بالأوامر والشدة ، بل تكتسب بالكفاءة والانسجام والتوافق ورعاية الأخرين .</a:t>
            </a:r>
          </a:p>
          <a:p>
            <a:pPr marL="0" indent="0">
              <a:buNone/>
            </a:pPr>
            <a:r>
              <a:rPr lang="en-US" dirty="0" smtClean="0"/>
              <a:t>8</a:t>
            </a:r>
            <a:r>
              <a:rPr lang="ar-IQ" dirty="0" smtClean="0"/>
              <a:t>- ما هي رؤيتك لقدرتك على </a:t>
            </a:r>
            <a:r>
              <a:rPr lang="ar-IQ" dirty="0" err="1" smtClean="0"/>
              <a:t>الأنصات</a:t>
            </a:r>
            <a:r>
              <a:rPr lang="ar-IQ" dirty="0" smtClean="0"/>
              <a:t> الفعال ؟</a:t>
            </a:r>
            <a:endParaRPr lang="ar-IQ" dirty="0"/>
          </a:p>
        </p:txBody>
      </p:sp>
    </p:spTree>
    <p:extLst>
      <p:ext uri="{BB962C8B-B14F-4D97-AF65-F5344CB8AC3E}">
        <p14:creationId xmlns:p14="http://schemas.microsoft.com/office/powerpoint/2010/main" val="36784275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IQ" sz="2800" dirty="0" smtClean="0"/>
              <a:t>الموارد البشرية المتميزة مصدر صناعة القادة :</a:t>
            </a:r>
            <a:endParaRPr lang="ar-IQ" sz="2800" dirty="0"/>
          </a:p>
        </p:txBody>
      </p:sp>
      <p:sp>
        <p:nvSpPr>
          <p:cNvPr id="3" name="عنصر نائب للمحتوى 2"/>
          <p:cNvSpPr>
            <a:spLocks noGrp="1"/>
          </p:cNvSpPr>
          <p:nvPr>
            <p:ph idx="1"/>
          </p:nvPr>
        </p:nvSpPr>
        <p:spPr/>
        <p:txBody>
          <a:bodyPr>
            <a:normAutofit lnSpcReduction="10000"/>
          </a:bodyPr>
          <a:lstStyle/>
          <a:p>
            <a:r>
              <a:rPr lang="en-US" dirty="0" smtClean="0"/>
              <a:t>1</a:t>
            </a:r>
            <a:r>
              <a:rPr lang="ar-IQ" dirty="0" smtClean="0"/>
              <a:t>- التميز بالعلم والمعرفة .</a:t>
            </a:r>
          </a:p>
          <a:p>
            <a:r>
              <a:rPr lang="en-US" dirty="0" smtClean="0"/>
              <a:t>2</a:t>
            </a:r>
            <a:r>
              <a:rPr lang="ar-IQ" dirty="0" smtClean="0"/>
              <a:t>- الطموحات العالية .</a:t>
            </a:r>
          </a:p>
          <a:p>
            <a:r>
              <a:rPr lang="en-US" dirty="0" smtClean="0"/>
              <a:t>3</a:t>
            </a:r>
            <a:r>
              <a:rPr lang="ar-IQ" dirty="0" smtClean="0"/>
              <a:t>- أدراك طبيعة الأعمال .</a:t>
            </a:r>
          </a:p>
          <a:p>
            <a:r>
              <a:rPr lang="en-US" dirty="0" smtClean="0"/>
              <a:t>4</a:t>
            </a:r>
            <a:r>
              <a:rPr lang="ar-IQ" dirty="0" smtClean="0"/>
              <a:t>- امتلاك الحلول .</a:t>
            </a:r>
          </a:p>
          <a:p>
            <a:r>
              <a:rPr lang="en-US" dirty="0" smtClean="0"/>
              <a:t>5</a:t>
            </a:r>
            <a:r>
              <a:rPr lang="ar-IQ" dirty="0" smtClean="0"/>
              <a:t>- الأبداع والقدرات الابتكارية .</a:t>
            </a:r>
          </a:p>
          <a:p>
            <a:r>
              <a:rPr lang="en-US" dirty="0" smtClean="0"/>
              <a:t>6</a:t>
            </a:r>
            <a:r>
              <a:rPr lang="ar-IQ" dirty="0" smtClean="0"/>
              <a:t>- امتلاك المهارات النادرة .</a:t>
            </a:r>
          </a:p>
          <a:p>
            <a:r>
              <a:rPr lang="en-US" dirty="0" smtClean="0"/>
              <a:t>7</a:t>
            </a:r>
            <a:r>
              <a:rPr lang="ar-IQ" dirty="0" smtClean="0"/>
              <a:t>- القدرة على التكيف .</a:t>
            </a:r>
          </a:p>
          <a:p>
            <a:r>
              <a:rPr lang="en-US" dirty="0" smtClean="0"/>
              <a:t>8</a:t>
            </a:r>
            <a:r>
              <a:rPr lang="ar-IQ" dirty="0" smtClean="0"/>
              <a:t>- الثقة العالية بالنفس .</a:t>
            </a:r>
          </a:p>
          <a:p>
            <a:r>
              <a:rPr lang="en-US" dirty="0" smtClean="0"/>
              <a:t>9</a:t>
            </a:r>
            <a:r>
              <a:rPr lang="ar-IQ" dirty="0" smtClean="0"/>
              <a:t>- الكفاءة والفعالية .</a:t>
            </a:r>
          </a:p>
          <a:p>
            <a:r>
              <a:rPr lang="en-US" dirty="0" smtClean="0"/>
              <a:t>10</a:t>
            </a:r>
            <a:r>
              <a:rPr lang="ar-IQ" dirty="0" smtClean="0"/>
              <a:t>- الأيمان </a:t>
            </a:r>
            <a:r>
              <a:rPr lang="ar-IQ" smtClean="0"/>
              <a:t>بالثواب والمساءلة .</a:t>
            </a:r>
            <a:endParaRPr lang="ar-IQ"/>
          </a:p>
        </p:txBody>
      </p:sp>
    </p:spTree>
    <p:extLst>
      <p:ext uri="{BB962C8B-B14F-4D97-AF65-F5344CB8AC3E}">
        <p14:creationId xmlns:p14="http://schemas.microsoft.com/office/powerpoint/2010/main" val="35771653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IQ" sz="2400" dirty="0" smtClean="0"/>
              <a:t>المهارات التي يجب أن يتسلح بها القادة التطويريين المبدعين :</a:t>
            </a:r>
            <a:endParaRPr lang="ar-IQ" sz="2400" dirty="0"/>
          </a:p>
        </p:txBody>
      </p:sp>
      <p:sp>
        <p:nvSpPr>
          <p:cNvPr id="3" name="عنصر نائب للمحتوى 2"/>
          <p:cNvSpPr>
            <a:spLocks noGrp="1"/>
          </p:cNvSpPr>
          <p:nvPr>
            <p:ph idx="1"/>
          </p:nvPr>
        </p:nvSpPr>
        <p:spPr>
          <a:xfrm>
            <a:off x="677334" y="1799641"/>
            <a:ext cx="8596668" cy="3880773"/>
          </a:xfrm>
        </p:spPr>
        <p:txBody>
          <a:bodyPr/>
          <a:lstStyle/>
          <a:p>
            <a:pPr marL="0" indent="0">
              <a:buNone/>
            </a:pPr>
            <a:r>
              <a:rPr lang="en-US" dirty="0" smtClean="0"/>
              <a:t>1</a:t>
            </a:r>
            <a:r>
              <a:rPr lang="ar-IQ" dirty="0" smtClean="0"/>
              <a:t>- القدرات الإبداعية .</a:t>
            </a:r>
          </a:p>
          <a:p>
            <a:pPr marL="0" indent="0">
              <a:buNone/>
            </a:pPr>
            <a:r>
              <a:rPr lang="en-US" dirty="0" smtClean="0"/>
              <a:t>2</a:t>
            </a:r>
            <a:r>
              <a:rPr lang="ar-IQ" dirty="0" smtClean="0"/>
              <a:t>- هم أصحاب فكر واسع ووعي وأدراك وابداع .</a:t>
            </a:r>
          </a:p>
          <a:p>
            <a:pPr marL="0" indent="0">
              <a:buNone/>
            </a:pPr>
            <a:r>
              <a:rPr lang="en-US" dirty="0" smtClean="0"/>
              <a:t>3</a:t>
            </a:r>
            <a:r>
              <a:rPr lang="ar-IQ" dirty="0" smtClean="0"/>
              <a:t>-القدرات المتقدمة .</a:t>
            </a:r>
          </a:p>
          <a:p>
            <a:pPr marL="0" indent="0">
              <a:buNone/>
            </a:pPr>
            <a:r>
              <a:rPr lang="en-US" dirty="0" smtClean="0"/>
              <a:t>4</a:t>
            </a:r>
            <a:r>
              <a:rPr lang="ar-IQ" dirty="0" smtClean="0"/>
              <a:t>- خلق القيادات .</a:t>
            </a:r>
          </a:p>
          <a:p>
            <a:pPr marL="0" indent="0">
              <a:buNone/>
            </a:pPr>
            <a:r>
              <a:rPr lang="en-US" dirty="0" smtClean="0"/>
              <a:t>5</a:t>
            </a:r>
            <a:r>
              <a:rPr lang="ar-IQ" dirty="0" smtClean="0"/>
              <a:t>- فن التعامل .</a:t>
            </a:r>
          </a:p>
          <a:p>
            <a:pPr marL="0" indent="0">
              <a:buNone/>
            </a:pPr>
            <a:r>
              <a:rPr lang="en-US" dirty="0" smtClean="0"/>
              <a:t>6</a:t>
            </a:r>
            <a:r>
              <a:rPr lang="ar-IQ" dirty="0" smtClean="0"/>
              <a:t>- الحزم والقدرة على اتخاذ القرارات الصائبة .</a:t>
            </a:r>
          </a:p>
          <a:p>
            <a:pPr marL="0" indent="0">
              <a:buNone/>
            </a:pPr>
            <a:r>
              <a:rPr lang="en-US" dirty="0" smtClean="0"/>
              <a:t>7</a:t>
            </a:r>
            <a:r>
              <a:rPr lang="ar-IQ" dirty="0" smtClean="0"/>
              <a:t>- الاعتراف بالأخطاء .</a:t>
            </a:r>
          </a:p>
        </p:txBody>
      </p:sp>
    </p:spTree>
    <p:extLst>
      <p:ext uri="{BB962C8B-B14F-4D97-AF65-F5344CB8AC3E}">
        <p14:creationId xmlns:p14="http://schemas.microsoft.com/office/powerpoint/2010/main" val="42550951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IQ" dirty="0" smtClean="0"/>
              <a:t>كيف تصبح </a:t>
            </a:r>
            <a:r>
              <a:rPr lang="ar-IQ" dirty="0" err="1" smtClean="0"/>
              <a:t>قائدآ</a:t>
            </a:r>
            <a:r>
              <a:rPr lang="ar-IQ" dirty="0" smtClean="0"/>
              <a:t> </a:t>
            </a:r>
            <a:r>
              <a:rPr lang="ar-IQ" dirty="0" err="1" smtClean="0"/>
              <a:t>متميزآ</a:t>
            </a:r>
            <a:r>
              <a:rPr lang="ar-IQ" dirty="0" smtClean="0"/>
              <a:t> </a:t>
            </a:r>
            <a:endParaRPr lang="ar-IQ" dirty="0"/>
          </a:p>
        </p:txBody>
      </p:sp>
      <p:sp>
        <p:nvSpPr>
          <p:cNvPr id="3" name="عنصر نائب للمحتوى 2"/>
          <p:cNvSpPr>
            <a:spLocks noGrp="1"/>
          </p:cNvSpPr>
          <p:nvPr>
            <p:ph idx="1"/>
          </p:nvPr>
        </p:nvSpPr>
        <p:spPr/>
        <p:txBody>
          <a:bodyPr/>
          <a:lstStyle/>
          <a:p>
            <a:r>
              <a:rPr lang="en-US" dirty="0" smtClean="0"/>
              <a:t>1</a:t>
            </a:r>
            <a:r>
              <a:rPr lang="ar-IQ" dirty="0" smtClean="0"/>
              <a:t>- الالتزام بالواجبات والمهام </a:t>
            </a:r>
            <a:r>
              <a:rPr lang="ar-IQ" dirty="0" err="1" smtClean="0"/>
              <a:t>الموكولة</a:t>
            </a:r>
            <a:r>
              <a:rPr lang="ar-IQ" dirty="0" smtClean="0"/>
              <a:t> اليه .</a:t>
            </a:r>
          </a:p>
          <a:p>
            <a:r>
              <a:rPr lang="en-US" dirty="0" smtClean="0"/>
              <a:t>2</a:t>
            </a:r>
            <a:r>
              <a:rPr lang="ar-IQ" dirty="0" smtClean="0"/>
              <a:t>- التحلي بالأخلاقيات الوظيفية .</a:t>
            </a:r>
          </a:p>
          <a:p>
            <a:r>
              <a:rPr lang="en-US" dirty="0" smtClean="0"/>
              <a:t>3</a:t>
            </a:r>
            <a:r>
              <a:rPr lang="ar-IQ" dirty="0" smtClean="0"/>
              <a:t>- خلق الأجواء </a:t>
            </a:r>
            <a:r>
              <a:rPr lang="ar-IQ" dirty="0" err="1" smtClean="0"/>
              <a:t>الأيجابية</a:t>
            </a:r>
            <a:r>
              <a:rPr lang="ar-IQ" dirty="0" smtClean="0"/>
              <a:t> في بيئة العمل .</a:t>
            </a:r>
          </a:p>
          <a:p>
            <a:r>
              <a:rPr lang="en-US" dirty="0" smtClean="0"/>
              <a:t>4</a:t>
            </a:r>
            <a:r>
              <a:rPr lang="ar-IQ" dirty="0" smtClean="0"/>
              <a:t>- احترام أوقات العمل .</a:t>
            </a:r>
          </a:p>
          <a:p>
            <a:r>
              <a:rPr lang="en-US" dirty="0" smtClean="0"/>
              <a:t>5</a:t>
            </a:r>
            <a:r>
              <a:rPr lang="ar-IQ" dirty="0" smtClean="0"/>
              <a:t>- التخطيط الفعال للأعمال .</a:t>
            </a:r>
          </a:p>
          <a:p>
            <a:r>
              <a:rPr lang="en-US" dirty="0" smtClean="0"/>
              <a:t>6</a:t>
            </a:r>
            <a:r>
              <a:rPr lang="ar-IQ" dirty="0" smtClean="0"/>
              <a:t>- ابتكار طرق للتواصل البناء .</a:t>
            </a:r>
          </a:p>
          <a:p>
            <a:pPr marL="0" indent="0">
              <a:buNone/>
            </a:pPr>
            <a:endParaRPr lang="ar-IQ" dirty="0" smtClean="0"/>
          </a:p>
        </p:txBody>
      </p:sp>
    </p:spTree>
    <p:extLst>
      <p:ext uri="{BB962C8B-B14F-4D97-AF65-F5344CB8AC3E}">
        <p14:creationId xmlns:p14="http://schemas.microsoft.com/office/powerpoint/2010/main" val="21483632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قادة التميز والأبداع يصنعون قادة المستقبل    </a:t>
            </a:r>
            <a:endParaRPr lang="ar-IQ" dirty="0"/>
          </a:p>
        </p:txBody>
      </p:sp>
      <p:sp>
        <p:nvSpPr>
          <p:cNvPr id="3" name="عنصر نائب للمحتوى 2"/>
          <p:cNvSpPr>
            <a:spLocks noGrp="1"/>
          </p:cNvSpPr>
          <p:nvPr>
            <p:ph idx="1"/>
          </p:nvPr>
        </p:nvSpPr>
        <p:spPr/>
        <p:txBody>
          <a:bodyPr/>
          <a:lstStyle/>
          <a:p>
            <a:r>
              <a:rPr lang="ar-IQ" dirty="0" smtClean="0"/>
              <a:t>أهم هذه الممارسات الاختبارية ما يلي :</a:t>
            </a:r>
          </a:p>
          <a:p>
            <a:pPr marL="0" indent="0">
              <a:buNone/>
            </a:pPr>
            <a:r>
              <a:rPr lang="en-US" dirty="0" smtClean="0"/>
              <a:t>1</a:t>
            </a:r>
            <a:r>
              <a:rPr lang="ar-IQ" dirty="0" smtClean="0"/>
              <a:t>- صناعة بيئية محفزة على التميز .</a:t>
            </a:r>
          </a:p>
          <a:p>
            <a:pPr marL="0" indent="0">
              <a:buNone/>
            </a:pPr>
            <a:r>
              <a:rPr lang="en-US" dirty="0" smtClean="0"/>
              <a:t>2</a:t>
            </a:r>
            <a:r>
              <a:rPr lang="ar-IQ" dirty="0" smtClean="0"/>
              <a:t>- مشاركة العاملين في أتخاذ القرارات .</a:t>
            </a:r>
          </a:p>
          <a:p>
            <a:pPr marL="0" indent="0">
              <a:buNone/>
            </a:pPr>
            <a:r>
              <a:rPr lang="en-US" dirty="0" smtClean="0"/>
              <a:t>3</a:t>
            </a:r>
            <a:r>
              <a:rPr lang="ar-IQ" dirty="0" smtClean="0"/>
              <a:t>- العصف الذهني .</a:t>
            </a:r>
          </a:p>
          <a:p>
            <a:pPr marL="0" indent="0">
              <a:buNone/>
            </a:pPr>
            <a:r>
              <a:rPr lang="en-US" dirty="0" smtClean="0"/>
              <a:t>4</a:t>
            </a:r>
            <a:r>
              <a:rPr lang="ar-IQ" dirty="0" smtClean="0"/>
              <a:t>- المهام الصعبة .</a:t>
            </a:r>
          </a:p>
          <a:p>
            <a:pPr marL="0" indent="0">
              <a:buNone/>
            </a:pPr>
            <a:r>
              <a:rPr lang="en-US" dirty="0" smtClean="0"/>
              <a:t>5</a:t>
            </a:r>
            <a:r>
              <a:rPr lang="ar-IQ" dirty="0" smtClean="0"/>
              <a:t>- طرح المعاضل .</a:t>
            </a:r>
          </a:p>
          <a:p>
            <a:pPr marL="0" indent="0">
              <a:buNone/>
            </a:pPr>
            <a:r>
              <a:rPr lang="en-US" dirty="0" smtClean="0"/>
              <a:t>6</a:t>
            </a:r>
            <a:r>
              <a:rPr lang="ar-IQ" dirty="0" smtClean="0"/>
              <a:t>- فرق العمل .</a:t>
            </a:r>
          </a:p>
          <a:p>
            <a:pPr marL="0" indent="0">
              <a:buNone/>
            </a:pPr>
            <a:r>
              <a:rPr lang="en-US" dirty="0" smtClean="0"/>
              <a:t>7</a:t>
            </a:r>
            <a:r>
              <a:rPr lang="ar-IQ" dirty="0" smtClean="0"/>
              <a:t>- التحديات وضغوط العمل .</a:t>
            </a:r>
            <a:endParaRPr lang="ar-IQ" dirty="0"/>
          </a:p>
        </p:txBody>
      </p:sp>
    </p:spTree>
    <p:extLst>
      <p:ext uri="{BB962C8B-B14F-4D97-AF65-F5344CB8AC3E}">
        <p14:creationId xmlns:p14="http://schemas.microsoft.com/office/powerpoint/2010/main" val="17437075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IQ" dirty="0" err="1" smtClean="0"/>
              <a:t>أكتشاف</a:t>
            </a:r>
            <a:r>
              <a:rPr lang="ar-IQ" dirty="0" smtClean="0"/>
              <a:t> العناصر القيادية </a:t>
            </a:r>
            <a:endParaRPr lang="ar-IQ" dirty="0"/>
          </a:p>
        </p:txBody>
      </p:sp>
      <p:sp>
        <p:nvSpPr>
          <p:cNvPr id="3" name="عنصر نائب للمحتوى 2"/>
          <p:cNvSpPr>
            <a:spLocks noGrp="1"/>
          </p:cNvSpPr>
          <p:nvPr>
            <p:ph idx="1"/>
          </p:nvPr>
        </p:nvSpPr>
        <p:spPr/>
        <p:txBody>
          <a:bodyPr/>
          <a:lstStyle/>
          <a:p>
            <a:r>
              <a:rPr lang="ar-IQ" dirty="0" smtClean="0"/>
              <a:t>حيث تمر هذه العملية بست مراحل أساسية ، وهي :</a:t>
            </a:r>
          </a:p>
          <a:p>
            <a:pPr marL="0" indent="0">
              <a:buNone/>
            </a:pPr>
            <a:r>
              <a:rPr lang="en-US" dirty="0" smtClean="0"/>
              <a:t>1</a:t>
            </a:r>
            <a:r>
              <a:rPr lang="ar-IQ" dirty="0" smtClean="0"/>
              <a:t>- مرحلة التنقيب .</a:t>
            </a:r>
          </a:p>
          <a:p>
            <a:pPr marL="0" indent="0">
              <a:buNone/>
            </a:pPr>
            <a:r>
              <a:rPr lang="en-US" dirty="0" smtClean="0"/>
              <a:t>2</a:t>
            </a:r>
            <a:r>
              <a:rPr lang="ar-IQ" dirty="0" smtClean="0"/>
              <a:t>- مرحلة التجريب .</a:t>
            </a:r>
          </a:p>
          <a:p>
            <a:pPr marL="0" indent="0">
              <a:buNone/>
            </a:pPr>
            <a:r>
              <a:rPr lang="en-US" dirty="0" smtClean="0"/>
              <a:t>3</a:t>
            </a:r>
            <a:r>
              <a:rPr lang="ar-IQ" dirty="0" smtClean="0"/>
              <a:t>- مرحلة التقييم .</a:t>
            </a:r>
          </a:p>
          <a:p>
            <a:pPr marL="0" indent="0">
              <a:buNone/>
            </a:pPr>
            <a:r>
              <a:rPr lang="en-US" dirty="0" smtClean="0"/>
              <a:t>4</a:t>
            </a:r>
            <a:r>
              <a:rPr lang="ar-IQ" dirty="0" smtClean="0"/>
              <a:t>- مرحلة التأهيل .</a:t>
            </a:r>
          </a:p>
          <a:p>
            <a:pPr marL="0" indent="0">
              <a:buNone/>
            </a:pPr>
            <a:r>
              <a:rPr lang="en-US" dirty="0" smtClean="0"/>
              <a:t>5</a:t>
            </a:r>
            <a:r>
              <a:rPr lang="ar-IQ" dirty="0" smtClean="0"/>
              <a:t>- مرحلة التكليف .</a:t>
            </a:r>
          </a:p>
          <a:p>
            <a:pPr marL="0" indent="0">
              <a:buNone/>
            </a:pPr>
            <a:r>
              <a:rPr lang="en-US" dirty="0" smtClean="0"/>
              <a:t>6</a:t>
            </a:r>
            <a:r>
              <a:rPr lang="ar-IQ" dirty="0" smtClean="0"/>
              <a:t>- مرحلة التمكين .</a:t>
            </a:r>
          </a:p>
          <a:p>
            <a:pPr marL="0" indent="0">
              <a:buNone/>
            </a:pPr>
            <a:endParaRPr lang="ar-IQ" dirty="0" smtClean="0"/>
          </a:p>
        </p:txBody>
      </p:sp>
    </p:spTree>
    <p:extLst>
      <p:ext uri="{BB962C8B-B14F-4D97-AF65-F5344CB8AC3E}">
        <p14:creationId xmlns:p14="http://schemas.microsoft.com/office/powerpoint/2010/main" val="24666379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IQ" dirty="0" smtClean="0"/>
              <a:t>بعض المصطلحات المتداولة ذات العلاقة بمفهوم الريادة </a:t>
            </a:r>
            <a:endParaRPr lang="ar-IQ" dirty="0"/>
          </a:p>
        </p:txBody>
      </p:sp>
      <p:sp>
        <p:nvSpPr>
          <p:cNvPr id="3" name="عنصر نائب للمحتوى 2"/>
          <p:cNvSpPr>
            <a:spLocks noGrp="1"/>
          </p:cNvSpPr>
          <p:nvPr>
            <p:ph idx="1"/>
          </p:nvPr>
        </p:nvSpPr>
        <p:spPr/>
        <p:txBody>
          <a:bodyPr>
            <a:normAutofit fontScale="25000" lnSpcReduction="20000"/>
          </a:bodyPr>
          <a:lstStyle/>
          <a:p>
            <a:r>
              <a:rPr lang="en-US" sz="5600" dirty="0" smtClean="0"/>
              <a:t>1</a:t>
            </a:r>
            <a:r>
              <a:rPr lang="ar-IQ" sz="7200" dirty="0" smtClean="0"/>
              <a:t>- </a:t>
            </a:r>
            <a:r>
              <a:rPr lang="ar-IQ" sz="5600" dirty="0" smtClean="0"/>
              <a:t>الرائد (</a:t>
            </a:r>
            <a:r>
              <a:rPr lang="en-US" sz="5600" dirty="0" smtClean="0"/>
              <a:t>Pioneer</a:t>
            </a:r>
            <a:r>
              <a:rPr lang="ar-IQ" sz="5600" dirty="0" smtClean="0"/>
              <a:t>) : هو الشخص الذي يمهد الطريق أمام الأخرين </a:t>
            </a:r>
            <a:r>
              <a:rPr lang="ar-IQ" sz="5600" dirty="0" err="1" smtClean="0"/>
              <a:t>لأتباعة</a:t>
            </a:r>
            <a:r>
              <a:rPr lang="ar-IQ" sz="5600" dirty="0" smtClean="0"/>
              <a:t> .</a:t>
            </a:r>
          </a:p>
          <a:p>
            <a:pPr algn="just"/>
            <a:r>
              <a:rPr lang="en-US" sz="5600" dirty="0" smtClean="0"/>
              <a:t>2</a:t>
            </a:r>
            <a:r>
              <a:rPr lang="ar-IQ" sz="5600" dirty="0" smtClean="0"/>
              <a:t>- الريادة (</a:t>
            </a:r>
            <a:r>
              <a:rPr lang="en-US" sz="5600" dirty="0" err="1" smtClean="0"/>
              <a:t>Entreprenurship</a:t>
            </a:r>
            <a:r>
              <a:rPr lang="ar-IQ" sz="5600" dirty="0" smtClean="0"/>
              <a:t>) :  القيام بأنشطة فريدة لتلبية </a:t>
            </a:r>
            <a:r>
              <a:rPr lang="ar-IQ" sz="5600" dirty="0" err="1" smtClean="0"/>
              <a:t>أحتياجات</a:t>
            </a:r>
            <a:r>
              <a:rPr lang="ar-IQ" sz="5600" dirty="0" smtClean="0"/>
              <a:t> الأعمال والزبائن من خلال </a:t>
            </a:r>
            <a:r>
              <a:rPr lang="ar-IQ" sz="5600" dirty="0" err="1" smtClean="0"/>
              <a:t>أكتشاف</a:t>
            </a:r>
            <a:r>
              <a:rPr lang="ar-IQ" sz="5600" dirty="0" smtClean="0"/>
              <a:t> الفرص واستغلالها بعقلية </a:t>
            </a:r>
            <a:r>
              <a:rPr lang="ar-IQ" sz="5600" dirty="0" err="1" smtClean="0"/>
              <a:t>أستباقية</a:t>
            </a:r>
            <a:r>
              <a:rPr lang="ar-IQ" sz="5600" dirty="0" smtClean="0"/>
              <a:t> وتبني المخاطر المحسوبة لتحقيق الأرباح .</a:t>
            </a:r>
          </a:p>
          <a:p>
            <a:pPr algn="just"/>
            <a:r>
              <a:rPr lang="en-US" sz="5600" dirty="0" smtClean="0"/>
              <a:t>3</a:t>
            </a:r>
            <a:r>
              <a:rPr lang="ar-IQ" sz="5600" dirty="0" smtClean="0"/>
              <a:t>- الريادي (</a:t>
            </a:r>
            <a:r>
              <a:rPr lang="en-US" sz="5600" dirty="0" smtClean="0"/>
              <a:t>Entrepreneur</a:t>
            </a:r>
            <a:r>
              <a:rPr lang="ar-IQ" sz="5600" dirty="0" smtClean="0"/>
              <a:t>) :  الشخص الذي يبتكر </a:t>
            </a:r>
            <a:r>
              <a:rPr lang="ar-IQ" sz="5600" dirty="0" err="1" smtClean="0"/>
              <a:t>عملآ</a:t>
            </a:r>
            <a:r>
              <a:rPr lang="ar-IQ" sz="5600" dirty="0" smtClean="0"/>
              <a:t> </a:t>
            </a:r>
            <a:r>
              <a:rPr lang="ar-IQ" sz="5600" dirty="0" err="1" smtClean="0"/>
              <a:t>جديدآ</a:t>
            </a:r>
            <a:r>
              <a:rPr lang="ar-IQ" sz="5600" dirty="0" smtClean="0"/>
              <a:t> في مواجهة الخطر وعدم التأكد والهدف من ذلك تحقيق الأرباح والنمو من خلال تمييز الفرصة وتجميع </a:t>
            </a:r>
            <a:r>
              <a:rPr lang="ar-IQ" sz="5600" dirty="0" err="1" smtClean="0"/>
              <a:t>وأستغلال</a:t>
            </a:r>
            <a:r>
              <a:rPr lang="ar-IQ" sz="5600" dirty="0" smtClean="0"/>
              <a:t> الموارد الضرورية لتحقيق الفرصة .</a:t>
            </a:r>
          </a:p>
          <a:p>
            <a:pPr algn="just"/>
            <a:r>
              <a:rPr lang="en-US" sz="5600" dirty="0" smtClean="0"/>
              <a:t>4</a:t>
            </a:r>
            <a:r>
              <a:rPr lang="ar-IQ" sz="5600" dirty="0" smtClean="0"/>
              <a:t>- المنظمات الريادية (</a:t>
            </a:r>
            <a:r>
              <a:rPr lang="en-US" sz="5600" dirty="0" smtClean="0"/>
              <a:t>Entrepreneurial organizations</a:t>
            </a:r>
            <a:r>
              <a:rPr lang="ar-IQ" sz="5600" dirty="0" smtClean="0"/>
              <a:t>) : توصف المنظمات الريادية بأنها تلك المنظمات التي تمتلك القدرة على الاكتشاف والاستغلال المتواصل للفرص وبالتالي نقل المنظمة </a:t>
            </a:r>
            <a:r>
              <a:rPr lang="ar-IQ" sz="5600" dirty="0" err="1" smtClean="0"/>
              <a:t>كليآ</a:t>
            </a:r>
            <a:r>
              <a:rPr lang="ar-IQ" sz="5600" dirty="0" smtClean="0"/>
              <a:t> أو </a:t>
            </a:r>
            <a:r>
              <a:rPr lang="ar-IQ" sz="5600" dirty="0" err="1" smtClean="0"/>
              <a:t>جزئيآ</a:t>
            </a:r>
            <a:r>
              <a:rPr lang="ar-IQ" sz="5600" dirty="0" smtClean="0"/>
              <a:t> </a:t>
            </a:r>
            <a:r>
              <a:rPr lang="ar-IQ" sz="5600" dirty="0" err="1" smtClean="0"/>
              <a:t>ألى</a:t>
            </a:r>
            <a:r>
              <a:rPr lang="ar-IQ" sz="5600" dirty="0" smtClean="0"/>
              <a:t> حالة كينونة جديدة .</a:t>
            </a:r>
          </a:p>
          <a:p>
            <a:pPr algn="just"/>
            <a:r>
              <a:rPr lang="en-US" sz="5600" dirty="0" smtClean="0"/>
              <a:t>5</a:t>
            </a:r>
            <a:r>
              <a:rPr lang="ar-IQ" sz="5600" dirty="0" smtClean="0"/>
              <a:t>- </a:t>
            </a:r>
            <a:r>
              <a:rPr lang="ar-IQ" sz="5600" dirty="0" err="1" smtClean="0"/>
              <a:t>التوجة</a:t>
            </a:r>
            <a:r>
              <a:rPr lang="ar-IQ" sz="5600" dirty="0" smtClean="0"/>
              <a:t> الريادي (</a:t>
            </a:r>
            <a:r>
              <a:rPr lang="en-US" sz="5600" dirty="0" smtClean="0"/>
              <a:t>Entrepreneurial Orientation</a:t>
            </a:r>
            <a:r>
              <a:rPr lang="ar-IQ" sz="5600" dirty="0" smtClean="0"/>
              <a:t>) : </a:t>
            </a:r>
            <a:r>
              <a:rPr lang="en-US" sz="5600" dirty="0" smtClean="0"/>
              <a:t> </a:t>
            </a:r>
            <a:r>
              <a:rPr lang="en-US" sz="5600" dirty="0" err="1" smtClean="0"/>
              <a:t>Covin</a:t>
            </a:r>
            <a:r>
              <a:rPr lang="ar-IQ" sz="5600" dirty="0" smtClean="0"/>
              <a:t>- هو عملية تحقيق مرغوبة على مستوى المنظمة ويشجع </a:t>
            </a:r>
            <a:r>
              <a:rPr lang="ar-IQ" sz="5600" dirty="0" err="1" smtClean="0"/>
              <a:t>التوجة</a:t>
            </a:r>
            <a:r>
              <a:rPr lang="ar-IQ" sz="5600" dirty="0" smtClean="0"/>
              <a:t> نحو </a:t>
            </a:r>
            <a:r>
              <a:rPr lang="ar-IQ" sz="5600" dirty="0" err="1" smtClean="0"/>
              <a:t>أنتقاء</a:t>
            </a:r>
            <a:r>
              <a:rPr lang="ar-IQ" sz="5600" dirty="0" smtClean="0"/>
              <a:t> تفضيلات </a:t>
            </a:r>
            <a:r>
              <a:rPr lang="ar-IQ" sz="5600" dirty="0" err="1" smtClean="0"/>
              <a:t>أدارية</a:t>
            </a:r>
            <a:r>
              <a:rPr lang="ar-IQ" sz="5600" dirty="0" smtClean="0"/>
              <a:t> ونشر معتقدات وسلوكيات ريادية يعبر عنها المدراء في المستوى الأعلى من المنظمة .</a:t>
            </a:r>
          </a:p>
          <a:p>
            <a:pPr algn="just"/>
            <a:r>
              <a:rPr lang="en-US" sz="5600" dirty="0" smtClean="0"/>
              <a:t>6</a:t>
            </a:r>
            <a:r>
              <a:rPr lang="ar-IQ" sz="5600" dirty="0" smtClean="0"/>
              <a:t>- ريادة الشركة (</a:t>
            </a:r>
            <a:r>
              <a:rPr lang="en-US" sz="5600" dirty="0" smtClean="0"/>
              <a:t>Corporate </a:t>
            </a:r>
            <a:r>
              <a:rPr lang="en-US" sz="5600" dirty="0" err="1" smtClean="0"/>
              <a:t>Entrepreneuri</a:t>
            </a:r>
            <a:r>
              <a:rPr lang="ar-IQ" sz="5600" dirty="0" smtClean="0"/>
              <a:t> تشير الى تعزيز وتجديد قدرة المنظمة على المنافسة وتحمل المخاطرة </a:t>
            </a:r>
            <a:r>
              <a:rPr lang="ar-IQ" sz="5600" dirty="0" err="1" smtClean="0"/>
              <a:t>وأضافة</a:t>
            </a:r>
            <a:r>
              <a:rPr lang="ar-IQ" sz="5600" dirty="0" smtClean="0"/>
              <a:t> أعمال جديدة للمنظمة .</a:t>
            </a:r>
          </a:p>
          <a:p>
            <a:pPr algn="just"/>
            <a:endParaRPr lang="ar-IQ" sz="5600" dirty="0"/>
          </a:p>
          <a:p>
            <a:pPr algn="just"/>
            <a:endParaRPr lang="ar-IQ" sz="5600" dirty="0" smtClean="0"/>
          </a:p>
          <a:p>
            <a:pPr algn="just"/>
            <a:r>
              <a:rPr lang="ar-IQ" sz="5600" dirty="0" smtClean="0"/>
              <a:t> </a:t>
            </a:r>
            <a:endParaRPr lang="ar-IQ" sz="5600" dirty="0"/>
          </a:p>
        </p:txBody>
      </p:sp>
    </p:spTree>
    <p:extLst>
      <p:ext uri="{BB962C8B-B14F-4D97-AF65-F5344CB8AC3E}">
        <p14:creationId xmlns:p14="http://schemas.microsoft.com/office/powerpoint/2010/main" val="8811379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57018" y="417095"/>
            <a:ext cx="8514793" cy="208547"/>
          </a:xfrm>
        </p:spPr>
        <p:txBody>
          <a:bodyPr>
            <a:normAutofit fontScale="90000"/>
          </a:bodyPr>
          <a:lstStyle/>
          <a:p>
            <a:endParaRPr lang="ar-IQ"/>
          </a:p>
        </p:txBody>
      </p:sp>
      <p:sp>
        <p:nvSpPr>
          <p:cNvPr id="3" name="عنصر نائب للمحتوى 2"/>
          <p:cNvSpPr>
            <a:spLocks noGrp="1"/>
          </p:cNvSpPr>
          <p:nvPr>
            <p:ph idx="1"/>
          </p:nvPr>
        </p:nvSpPr>
        <p:spPr>
          <a:xfrm>
            <a:off x="677333" y="1022685"/>
            <a:ext cx="8719329" cy="5018678"/>
          </a:xfrm>
        </p:spPr>
        <p:txBody>
          <a:bodyPr/>
          <a:lstStyle/>
          <a:p>
            <a:pPr marL="0" indent="0" algn="just">
              <a:buNone/>
            </a:pPr>
            <a:r>
              <a:rPr lang="en-US" dirty="0" smtClean="0"/>
              <a:t>7</a:t>
            </a:r>
            <a:r>
              <a:rPr lang="ar-IQ" dirty="0" smtClean="0"/>
              <a:t>- الريادة الداخلية (</a:t>
            </a:r>
            <a:r>
              <a:rPr lang="en-US" dirty="0" err="1" smtClean="0"/>
              <a:t>Intrapreneurship</a:t>
            </a:r>
            <a:r>
              <a:rPr lang="ar-IQ" dirty="0" smtClean="0"/>
              <a:t>) : وهي عملية </a:t>
            </a:r>
            <a:r>
              <a:rPr lang="ar-IQ" dirty="0" err="1" smtClean="0"/>
              <a:t>أعتماد</a:t>
            </a:r>
            <a:r>
              <a:rPr lang="ar-IQ" dirty="0" smtClean="0"/>
              <a:t> </a:t>
            </a:r>
            <a:r>
              <a:rPr lang="ar-IQ" dirty="0" err="1" smtClean="0"/>
              <a:t>أعتماد</a:t>
            </a:r>
            <a:r>
              <a:rPr lang="ar-IQ" dirty="0" smtClean="0"/>
              <a:t> المنظمات الريادية على التغيير من الداخل ، وتتمثل في المغامرات الجديدة والأعمال الجديدة </a:t>
            </a:r>
            <a:r>
              <a:rPr lang="ar-IQ" dirty="0" err="1" smtClean="0"/>
              <a:t>وأبداعية</a:t>
            </a:r>
            <a:r>
              <a:rPr lang="ar-IQ" dirty="0" smtClean="0"/>
              <a:t> المنتج والخدمة </a:t>
            </a:r>
            <a:r>
              <a:rPr lang="ar-IQ" dirty="0" err="1" smtClean="0"/>
              <a:t>وأبداعية</a:t>
            </a:r>
            <a:r>
              <a:rPr lang="ar-IQ" dirty="0" smtClean="0"/>
              <a:t> العملية والتجديد الذاتي . وتبني المخاطرة </a:t>
            </a:r>
            <a:r>
              <a:rPr lang="ar-IQ" dirty="0" err="1" smtClean="0"/>
              <a:t>والأستباقية</a:t>
            </a:r>
            <a:r>
              <a:rPr lang="ar-IQ" dirty="0" smtClean="0"/>
              <a:t> والتنافسية الشديدة ، </a:t>
            </a:r>
            <a:r>
              <a:rPr lang="ar-IQ" dirty="0" err="1" smtClean="0"/>
              <a:t>فضلآ</a:t>
            </a:r>
            <a:r>
              <a:rPr lang="ar-IQ" dirty="0" smtClean="0"/>
              <a:t> عن رأس المال الاجتماعي الذي له دور مهم في </a:t>
            </a:r>
            <a:r>
              <a:rPr lang="ar-IQ" dirty="0" err="1" smtClean="0"/>
              <a:t>أنبثاق</a:t>
            </a:r>
            <a:r>
              <a:rPr lang="ar-IQ" dirty="0" smtClean="0"/>
              <a:t> الريادة الاستراتيجية .</a:t>
            </a:r>
          </a:p>
          <a:p>
            <a:pPr marL="0" indent="0" algn="just">
              <a:buNone/>
            </a:pPr>
            <a:r>
              <a:rPr lang="en-US" dirty="0" smtClean="0"/>
              <a:t>8</a:t>
            </a:r>
            <a:r>
              <a:rPr lang="ar-IQ" dirty="0" smtClean="0"/>
              <a:t>- الريادة الخارجية (</a:t>
            </a:r>
            <a:r>
              <a:rPr lang="en-US" dirty="0" err="1" smtClean="0"/>
              <a:t>Exopreneurship</a:t>
            </a:r>
            <a:r>
              <a:rPr lang="ar-IQ" dirty="0" smtClean="0"/>
              <a:t>) : هي قدرة المنظمة على تقديم شيء مبدع خارج حدود المنظمة ، أي هي نقطة تولد الأبداع خارج حدود المنظمة التي تستخدم معرفة الوكلاء الخارجيين كريادة خارجية ، أي ان المنظمة تكتسب </a:t>
            </a:r>
            <a:r>
              <a:rPr lang="ar-IQ" dirty="0" err="1" smtClean="0"/>
              <a:t>الأيداع</a:t>
            </a:r>
            <a:r>
              <a:rPr lang="ar-IQ" dirty="0" smtClean="0"/>
              <a:t> من خلال الشبكات الخارجية مثل المغامرات المشتركة ورأس المال المغامر الخارجي والتعاقد الفرعي والتحالفات الاستراتيجية .</a:t>
            </a:r>
          </a:p>
          <a:p>
            <a:pPr marL="0" indent="0" algn="just">
              <a:buNone/>
            </a:pPr>
            <a:r>
              <a:rPr lang="en-US" dirty="0" smtClean="0"/>
              <a:t>9</a:t>
            </a:r>
            <a:r>
              <a:rPr lang="ar-IQ" dirty="0" smtClean="0"/>
              <a:t>- ريادة الميزة التنافسية (</a:t>
            </a:r>
            <a:r>
              <a:rPr lang="en-US" dirty="0" smtClean="0"/>
              <a:t>Entrepreneurship competitive Advantage</a:t>
            </a:r>
            <a:r>
              <a:rPr lang="ar-IQ" dirty="0" smtClean="0"/>
              <a:t>) : هي التفرد في الموارد والجدارة في المنافسة وأن تكون الموارد ذات ندرة ولا يمكن تقليدها ، وأن ديناميكية الجدارة في المنافسة يتم تطويرها حتى تستطيع منظمات الاعمال من البقاء والاستمرارية .</a:t>
            </a:r>
          </a:p>
          <a:p>
            <a:pPr marL="0" indent="0" algn="just">
              <a:buNone/>
            </a:pPr>
            <a:r>
              <a:rPr lang="en-US" dirty="0" smtClean="0"/>
              <a:t>10</a:t>
            </a:r>
            <a:r>
              <a:rPr lang="ar-IQ" dirty="0" smtClean="0"/>
              <a:t>- الثقافة الريادية (</a:t>
            </a:r>
            <a:r>
              <a:rPr lang="en-US" dirty="0" err="1" smtClean="0"/>
              <a:t>Entrepreneneurship</a:t>
            </a:r>
            <a:r>
              <a:rPr lang="en-US" dirty="0" smtClean="0"/>
              <a:t> culture</a:t>
            </a:r>
            <a:r>
              <a:rPr lang="ar-IQ" dirty="0" smtClean="0"/>
              <a:t>) هي الثقافة التي تساعد المنظمة المتعلمة في الابتكار والمنافسة وسرعة الاستجابة للتطورات التكنولوجية والمتغيرات البيئية لتحقيق جدارة ديناميكية تنافسية .</a:t>
            </a:r>
            <a:endParaRPr lang="ar-IQ" dirty="0"/>
          </a:p>
        </p:txBody>
      </p:sp>
    </p:spTree>
    <p:extLst>
      <p:ext uri="{BB962C8B-B14F-4D97-AF65-F5344CB8AC3E}">
        <p14:creationId xmlns:p14="http://schemas.microsoft.com/office/powerpoint/2010/main" val="41403685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77334" y="465221"/>
            <a:ext cx="8596668" cy="292768"/>
          </a:xfrm>
        </p:spPr>
        <p:txBody>
          <a:bodyPr>
            <a:normAutofit fontScale="90000"/>
          </a:bodyPr>
          <a:lstStyle/>
          <a:p>
            <a:endParaRPr lang="ar-IQ"/>
          </a:p>
        </p:txBody>
      </p:sp>
      <p:sp>
        <p:nvSpPr>
          <p:cNvPr id="3" name="عنصر نائب للمحتوى 2"/>
          <p:cNvSpPr>
            <a:spLocks noGrp="1"/>
          </p:cNvSpPr>
          <p:nvPr>
            <p:ph idx="1"/>
          </p:nvPr>
        </p:nvSpPr>
        <p:spPr>
          <a:xfrm>
            <a:off x="797649" y="1077747"/>
            <a:ext cx="8647139" cy="5154611"/>
          </a:xfrm>
        </p:spPr>
        <p:txBody>
          <a:bodyPr/>
          <a:lstStyle/>
          <a:p>
            <a:pPr marL="0" indent="0" algn="just">
              <a:buNone/>
            </a:pPr>
            <a:r>
              <a:rPr lang="en-US" dirty="0" smtClean="0"/>
              <a:t>11</a:t>
            </a:r>
            <a:r>
              <a:rPr lang="ar-IQ" dirty="0" smtClean="0"/>
              <a:t>- الحزمة الريادية (</a:t>
            </a:r>
            <a:r>
              <a:rPr lang="en-US" dirty="0" err="1" smtClean="0"/>
              <a:t>Entreprenpurial</a:t>
            </a:r>
            <a:r>
              <a:rPr lang="en-US" dirty="0" smtClean="0"/>
              <a:t> package</a:t>
            </a:r>
            <a:r>
              <a:rPr lang="ar-IQ" dirty="0" smtClean="0"/>
              <a:t>) : هي عملية تنظيم مجموعة الأصول وكذلك كيفية الدخول والخروج من الأسواق الناشئة بسهولة ويسر وتنظيم الأصول والموارد على المدى القصير .</a:t>
            </a:r>
          </a:p>
          <a:p>
            <a:pPr marL="0" indent="0" algn="just">
              <a:buNone/>
            </a:pPr>
            <a:r>
              <a:rPr lang="en-US" dirty="0" smtClean="0"/>
              <a:t>12</a:t>
            </a:r>
            <a:r>
              <a:rPr lang="ar-IQ" dirty="0" smtClean="0"/>
              <a:t>- التنظيم الريادي (</a:t>
            </a:r>
            <a:r>
              <a:rPr lang="en-US" dirty="0" smtClean="0"/>
              <a:t>Leading Regulation</a:t>
            </a:r>
            <a:r>
              <a:rPr lang="ar-IQ" dirty="0" smtClean="0"/>
              <a:t>) : هي عملية </a:t>
            </a:r>
            <a:r>
              <a:rPr lang="ar-IQ" dirty="0" err="1" smtClean="0"/>
              <a:t>الأستجابة</a:t>
            </a:r>
            <a:r>
              <a:rPr lang="ar-IQ" dirty="0" smtClean="0"/>
              <a:t> للتطور التكنولوجي السريع في ظل المنافسة الشديدة وتتطلب وجود هياكل تنظيمية بديلة سواء كانت أفقية أم عامودية لتكون أكثر كفاءة وفاعلية ومع وجود أنظمة شبكات المعلومات والاتصالات يمكن انشاء هيكل افتراضي .</a:t>
            </a:r>
          </a:p>
          <a:p>
            <a:pPr marL="0" indent="0" algn="just">
              <a:buNone/>
            </a:pPr>
            <a:r>
              <a:rPr lang="en-US" dirty="0" smtClean="0"/>
              <a:t>13</a:t>
            </a:r>
            <a:r>
              <a:rPr lang="ar-IQ" dirty="0" smtClean="0"/>
              <a:t>- المستكشف (</a:t>
            </a:r>
            <a:r>
              <a:rPr lang="en-US" dirty="0" smtClean="0"/>
              <a:t>Prospector</a:t>
            </a:r>
            <a:r>
              <a:rPr lang="ar-IQ" dirty="0" smtClean="0"/>
              <a:t>) : هو الباحث بشكل مستمر عن الفرص الجديدة .</a:t>
            </a:r>
          </a:p>
          <a:p>
            <a:pPr marL="0" indent="0" algn="just">
              <a:buNone/>
            </a:pPr>
            <a:r>
              <a:rPr lang="en-US" dirty="0" smtClean="0"/>
              <a:t>14</a:t>
            </a:r>
            <a:r>
              <a:rPr lang="ar-IQ" dirty="0" smtClean="0"/>
              <a:t>- استراتيجيات الريادة (</a:t>
            </a:r>
            <a:r>
              <a:rPr lang="en-US" dirty="0" smtClean="0"/>
              <a:t>Entrepreneurship Strategies</a:t>
            </a:r>
            <a:r>
              <a:rPr lang="ar-IQ" dirty="0" smtClean="0"/>
              <a:t>) : </a:t>
            </a:r>
            <a:r>
              <a:rPr lang="ar-IQ" dirty="0" err="1" smtClean="0"/>
              <a:t>أستراتيجيات</a:t>
            </a:r>
            <a:r>
              <a:rPr lang="ar-IQ" dirty="0" smtClean="0"/>
              <a:t> الريادة هي تلك المرتبطة بعدد من المفاهيم هي </a:t>
            </a:r>
            <a:r>
              <a:rPr lang="ar-IQ" dirty="0" err="1" smtClean="0"/>
              <a:t>أستثمار</a:t>
            </a:r>
            <a:r>
              <a:rPr lang="ar-IQ" dirty="0" smtClean="0"/>
              <a:t> وتوسيع الفرص في السوق ووجود موارد جديدة والتكامل ما بين الموارد والزبائن والأسواق . </a:t>
            </a:r>
            <a:r>
              <a:rPr lang="ar-IQ" dirty="0" err="1" smtClean="0"/>
              <a:t>والأبتكار</a:t>
            </a:r>
            <a:r>
              <a:rPr lang="ar-IQ" dirty="0" smtClean="0"/>
              <a:t> والأبداع والتحديث الذي يحدث داخل وخارج المنظمة والقدرة على أجراء تغييرات سريعة .</a:t>
            </a:r>
          </a:p>
          <a:p>
            <a:pPr marL="0" indent="0" algn="just">
              <a:buNone/>
            </a:pPr>
            <a:r>
              <a:rPr lang="en-US" dirty="0" smtClean="0"/>
              <a:t>15</a:t>
            </a:r>
            <a:r>
              <a:rPr lang="ar-IQ" dirty="0" smtClean="0"/>
              <a:t>- ريادة الأعمال (</a:t>
            </a:r>
            <a:r>
              <a:rPr lang="en-US" dirty="0" smtClean="0"/>
              <a:t>Entrepreneurship</a:t>
            </a:r>
            <a:r>
              <a:rPr lang="ar-IQ" dirty="0" smtClean="0"/>
              <a:t>) : ريادة الأعمال هي قدرة العاملين على أدراك </a:t>
            </a:r>
            <a:r>
              <a:rPr lang="ar-IQ" dirty="0" err="1" smtClean="0"/>
              <a:t>وأنتاج</a:t>
            </a:r>
            <a:r>
              <a:rPr lang="ar-IQ" dirty="0" smtClean="0"/>
              <a:t> هذا النوع من المنتجات أو الخدمات التي يحتاج أليها الزبائن وتسليمها في الوقت المناسب ، وفي المكان الصحيح بالسعر المناسب .</a:t>
            </a:r>
            <a:endParaRPr lang="ar-IQ" dirty="0"/>
          </a:p>
        </p:txBody>
      </p:sp>
    </p:spTree>
    <p:extLst>
      <p:ext uri="{BB962C8B-B14F-4D97-AF65-F5344CB8AC3E}">
        <p14:creationId xmlns:p14="http://schemas.microsoft.com/office/powerpoint/2010/main" val="38801376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77334" y="537411"/>
            <a:ext cx="8707298" cy="316831"/>
          </a:xfrm>
        </p:spPr>
        <p:txBody>
          <a:bodyPr>
            <a:normAutofit fontScale="90000"/>
          </a:bodyPr>
          <a:lstStyle/>
          <a:p>
            <a:endParaRPr lang="ar-IQ"/>
          </a:p>
        </p:txBody>
      </p:sp>
      <p:sp>
        <p:nvSpPr>
          <p:cNvPr id="3" name="عنصر نائب للمحتوى 2"/>
          <p:cNvSpPr>
            <a:spLocks noGrp="1"/>
          </p:cNvSpPr>
          <p:nvPr>
            <p:ph idx="1"/>
          </p:nvPr>
        </p:nvSpPr>
        <p:spPr>
          <a:xfrm>
            <a:off x="732649" y="1270252"/>
            <a:ext cx="8596668" cy="3880773"/>
          </a:xfrm>
        </p:spPr>
        <p:txBody>
          <a:bodyPr/>
          <a:lstStyle/>
          <a:p>
            <a:pPr marL="0" indent="0" algn="just">
              <a:buNone/>
            </a:pPr>
            <a:r>
              <a:rPr lang="en-US" dirty="0" smtClean="0"/>
              <a:t>16</a:t>
            </a:r>
            <a:r>
              <a:rPr lang="ar-IQ" dirty="0" smtClean="0"/>
              <a:t>- الريادة الاستراتيجيةٍ</a:t>
            </a:r>
            <a:r>
              <a:rPr lang="en-US" dirty="0" smtClean="0"/>
              <a:t> Strategies Entrepreneurship  </a:t>
            </a:r>
            <a:r>
              <a:rPr lang="ar-IQ" dirty="0" smtClean="0"/>
              <a:t>: عبارة عن تكامل منظور (البحث عن الفرصة) والمنظور الاستراتيجي .</a:t>
            </a:r>
          </a:p>
          <a:p>
            <a:pPr marL="0" indent="0" algn="just">
              <a:buNone/>
            </a:pPr>
            <a:r>
              <a:rPr lang="en-US" dirty="0" smtClean="0"/>
              <a:t>17</a:t>
            </a:r>
            <a:r>
              <a:rPr lang="ar-IQ" dirty="0" smtClean="0"/>
              <a:t>- الرؤية الريادية (</a:t>
            </a:r>
            <a:r>
              <a:rPr lang="en-US" dirty="0" smtClean="0"/>
              <a:t>Entrepreneurial Vision</a:t>
            </a:r>
            <a:r>
              <a:rPr lang="ar-IQ" dirty="0" smtClean="0"/>
              <a:t>) : الرؤية الريادية تمتلك القدرة على خلق المغامرة الجديدة والتي يمكن من خلالها تحقيق المكاسب للفريق الريادي والمنظمة .</a:t>
            </a:r>
            <a:endParaRPr lang="en-US" dirty="0" smtClean="0"/>
          </a:p>
        </p:txBody>
      </p:sp>
    </p:spTree>
    <p:extLst>
      <p:ext uri="{BB962C8B-B14F-4D97-AF65-F5344CB8AC3E}">
        <p14:creationId xmlns:p14="http://schemas.microsoft.com/office/powerpoint/2010/main" val="25918303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IQ" dirty="0" smtClean="0"/>
              <a:t> الهدف العام للورشة </a:t>
            </a:r>
            <a:endParaRPr lang="ar-IQ" dirty="0"/>
          </a:p>
        </p:txBody>
      </p:sp>
      <p:sp>
        <p:nvSpPr>
          <p:cNvPr id="3" name="عنصر نائب للمحتوى 2"/>
          <p:cNvSpPr>
            <a:spLocks noGrp="1"/>
          </p:cNvSpPr>
          <p:nvPr>
            <p:ph idx="1"/>
          </p:nvPr>
        </p:nvSpPr>
        <p:spPr>
          <a:xfrm>
            <a:off x="677334" y="1534947"/>
            <a:ext cx="8596668" cy="4962106"/>
          </a:xfrm>
        </p:spPr>
        <p:txBody>
          <a:bodyPr>
            <a:normAutofit/>
          </a:bodyPr>
          <a:lstStyle/>
          <a:p>
            <a:r>
              <a:rPr lang="ar-IQ" sz="1600" dirty="0" smtClean="0"/>
              <a:t> * الأهداف الرئيسية للورشة :</a:t>
            </a:r>
          </a:p>
          <a:p>
            <a:pPr marL="0" indent="0">
              <a:buNone/>
            </a:pPr>
            <a:r>
              <a:rPr lang="ar-IQ" sz="1600" dirty="0" smtClean="0"/>
              <a:t>بنهاية هذه الورشة نتوقع أن المشاركون قد حققوا النتائج الأتية :</a:t>
            </a:r>
          </a:p>
          <a:p>
            <a:pPr marL="0" indent="0">
              <a:buNone/>
            </a:pPr>
            <a:r>
              <a:rPr lang="ar-IQ" sz="1600" dirty="0" smtClean="0"/>
              <a:t>- تعريف المشاركين بالمبادئ والأساسيات لحدوث المشكلات .</a:t>
            </a:r>
          </a:p>
          <a:p>
            <a:pPr marL="0" indent="0">
              <a:buNone/>
            </a:pPr>
            <a:r>
              <a:rPr lang="ar-IQ" sz="1600" dirty="0" smtClean="0"/>
              <a:t>- معرفة أهمية خطوات لحل المشكلات .</a:t>
            </a:r>
          </a:p>
          <a:p>
            <a:pPr marL="0" indent="0">
              <a:buNone/>
            </a:pPr>
            <a:r>
              <a:rPr lang="ar-IQ" sz="1600" dirty="0" smtClean="0"/>
              <a:t>- تزويد المشاركين بالمعلومات عن أسباب الفشل في حل المشكلات .</a:t>
            </a:r>
          </a:p>
          <a:p>
            <a:pPr marL="0" indent="0">
              <a:buNone/>
            </a:pPr>
            <a:r>
              <a:rPr lang="ar-IQ" sz="1600" dirty="0" smtClean="0"/>
              <a:t>- رفع أداء المشاركين من خلال اكسابهم مهارات أتخاذ القرار .</a:t>
            </a:r>
          </a:p>
          <a:p>
            <a:pPr marL="0" indent="0">
              <a:buNone/>
            </a:pPr>
            <a:r>
              <a:rPr lang="ar-IQ" sz="1600" dirty="0" smtClean="0"/>
              <a:t>ولا بد من فهم المشاركين من خلال طرح التساؤلات الأتية :</a:t>
            </a:r>
          </a:p>
          <a:p>
            <a:pPr marL="0" indent="0">
              <a:buNone/>
            </a:pPr>
            <a:r>
              <a:rPr lang="ar-IQ" sz="1600" dirty="0" smtClean="0"/>
              <a:t>* ما هو اخر كتاب قرأته في </a:t>
            </a:r>
            <a:r>
              <a:rPr lang="ar-IQ" sz="1600" dirty="0" err="1" smtClean="0"/>
              <a:t>الأدارة</a:t>
            </a:r>
            <a:r>
              <a:rPr lang="ar-IQ" sz="1600" dirty="0"/>
              <a:t> </a:t>
            </a:r>
            <a:r>
              <a:rPr lang="ar-IQ" sz="1600" dirty="0" smtClean="0"/>
              <a:t>؟ ومتى ؟</a:t>
            </a:r>
          </a:p>
          <a:p>
            <a:pPr marL="0" indent="0">
              <a:buNone/>
            </a:pPr>
            <a:r>
              <a:rPr lang="ar-IQ" sz="1600" dirty="0" smtClean="0"/>
              <a:t>* ما هي أخر دورة </a:t>
            </a:r>
            <a:r>
              <a:rPr lang="ar-IQ" sz="1600" dirty="0" err="1" smtClean="0"/>
              <a:t>أدارية</a:t>
            </a:r>
            <a:r>
              <a:rPr lang="ar-IQ" sz="1600" dirty="0" smtClean="0"/>
              <a:t> حضرتها ؟ ومتى ؟</a:t>
            </a:r>
          </a:p>
          <a:p>
            <a:pPr marL="0" indent="0">
              <a:buNone/>
            </a:pPr>
            <a:r>
              <a:rPr lang="ar-IQ" sz="1600" dirty="0" smtClean="0"/>
              <a:t>* ماذا تتوقع أن تفهم في هذه الدورة التدريبية ؟</a:t>
            </a:r>
          </a:p>
          <a:p>
            <a:pPr marL="0" indent="0">
              <a:buNone/>
            </a:pPr>
            <a:r>
              <a:rPr lang="ar-IQ" sz="1600" dirty="0" smtClean="0"/>
              <a:t>* هل لديك مشاكل في العمل ؟</a:t>
            </a:r>
          </a:p>
          <a:p>
            <a:pPr marL="0" indent="0">
              <a:buNone/>
            </a:pPr>
            <a:r>
              <a:rPr lang="ar-IQ" sz="1600" dirty="0" smtClean="0"/>
              <a:t>* ما هي أخر مشكلة ساهمت في حلها ؟</a:t>
            </a:r>
          </a:p>
          <a:p>
            <a:pPr marL="0" indent="0">
              <a:buNone/>
            </a:pPr>
            <a:endParaRPr lang="ar-IQ" sz="1600" dirty="0" smtClean="0"/>
          </a:p>
        </p:txBody>
      </p:sp>
    </p:spTree>
    <p:extLst>
      <p:ext uri="{BB962C8B-B14F-4D97-AF65-F5344CB8AC3E}">
        <p14:creationId xmlns:p14="http://schemas.microsoft.com/office/powerpoint/2010/main" val="33990475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905934" y="272716"/>
            <a:ext cx="8596668" cy="1320800"/>
          </a:xfrm>
        </p:spPr>
        <p:txBody>
          <a:bodyPr>
            <a:normAutofit/>
          </a:bodyPr>
          <a:lstStyle/>
          <a:p>
            <a:pPr algn="ctr"/>
            <a:r>
              <a:rPr lang="ar-IQ" dirty="0" smtClean="0"/>
              <a:t> أهداف الورشة</a:t>
            </a:r>
            <a:endParaRPr lang="ar-IQ" dirty="0"/>
          </a:p>
        </p:txBody>
      </p:sp>
      <p:sp>
        <p:nvSpPr>
          <p:cNvPr id="3" name="عنصر نائب للمحتوى 2"/>
          <p:cNvSpPr>
            <a:spLocks noGrp="1"/>
          </p:cNvSpPr>
          <p:nvPr>
            <p:ph idx="1"/>
          </p:nvPr>
        </p:nvSpPr>
        <p:spPr/>
        <p:txBody>
          <a:bodyPr/>
          <a:lstStyle/>
          <a:p>
            <a:pPr marL="0" indent="0">
              <a:buNone/>
            </a:pPr>
            <a:r>
              <a:rPr lang="en-US" sz="2400" dirty="0" smtClean="0"/>
              <a:t>1</a:t>
            </a:r>
            <a:r>
              <a:rPr lang="ar-IQ" sz="2400" dirty="0" smtClean="0"/>
              <a:t>- بيان مدى أهمية تبني الأبداع بمختلف </a:t>
            </a:r>
            <a:r>
              <a:rPr lang="ar-IQ" sz="2400" dirty="0" err="1" smtClean="0"/>
              <a:t>أنواعة</a:t>
            </a:r>
            <a:r>
              <a:rPr lang="ar-IQ" sz="2400" dirty="0" smtClean="0"/>
              <a:t> في حل المشاكل  .</a:t>
            </a:r>
          </a:p>
          <a:p>
            <a:pPr marL="0" indent="0">
              <a:buNone/>
            </a:pPr>
            <a:r>
              <a:rPr lang="en-US" sz="2400" dirty="0" smtClean="0"/>
              <a:t>2</a:t>
            </a:r>
            <a:r>
              <a:rPr lang="ar-IQ" sz="2400" dirty="0" smtClean="0"/>
              <a:t>- بيان الطرق المنهجية للتعامل مع المشاكل  .</a:t>
            </a:r>
          </a:p>
          <a:p>
            <a:pPr marL="0" indent="0">
              <a:buNone/>
            </a:pPr>
            <a:r>
              <a:rPr lang="en-US" sz="2400" dirty="0" smtClean="0"/>
              <a:t>3</a:t>
            </a:r>
            <a:r>
              <a:rPr lang="ar-IQ" sz="2400" dirty="0" smtClean="0"/>
              <a:t>- التخفيف من حدة الذعر وهول الدهشة الناتجين من حدوث المشاكل  .</a:t>
            </a:r>
          </a:p>
          <a:p>
            <a:pPr marL="0" indent="0">
              <a:buNone/>
            </a:pPr>
            <a:r>
              <a:rPr lang="en-US" sz="2400" dirty="0" smtClean="0"/>
              <a:t>4</a:t>
            </a:r>
            <a:r>
              <a:rPr lang="ar-IQ" sz="2400" dirty="0" smtClean="0"/>
              <a:t>- توضيح </a:t>
            </a:r>
            <a:r>
              <a:rPr lang="ar-IQ" sz="2400" dirty="0" err="1" smtClean="0"/>
              <a:t>الأيجابيات</a:t>
            </a:r>
            <a:r>
              <a:rPr lang="ar-IQ" sz="2400" dirty="0" smtClean="0"/>
              <a:t> المستفادة من المشكلات  .</a:t>
            </a:r>
          </a:p>
          <a:p>
            <a:pPr marL="0" indent="0">
              <a:buNone/>
            </a:pPr>
            <a:r>
              <a:rPr lang="en-US" sz="2400" dirty="0" smtClean="0"/>
              <a:t>5</a:t>
            </a:r>
            <a:r>
              <a:rPr lang="ar-IQ" sz="2400" dirty="0" smtClean="0"/>
              <a:t>- التأكيد على ضرورة الصراحة والدقة والوضوح في التعامل مع المشكلات  .</a:t>
            </a:r>
            <a:endParaRPr lang="ar-IQ" sz="2400" dirty="0"/>
          </a:p>
        </p:txBody>
      </p:sp>
    </p:spTree>
    <p:extLst>
      <p:ext uri="{BB962C8B-B14F-4D97-AF65-F5344CB8AC3E}">
        <p14:creationId xmlns:p14="http://schemas.microsoft.com/office/powerpoint/2010/main" val="27318431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IQ" sz="2800" dirty="0" smtClean="0"/>
              <a:t>محاور الورشة :</a:t>
            </a:r>
            <a:br>
              <a:rPr lang="ar-IQ" sz="2800" dirty="0" smtClean="0"/>
            </a:br>
            <a:r>
              <a:rPr lang="ar-IQ" sz="2800" dirty="0" smtClean="0"/>
              <a:t>المحور الأول </a:t>
            </a:r>
            <a:endParaRPr lang="ar-IQ" sz="2800" dirty="0"/>
          </a:p>
        </p:txBody>
      </p:sp>
      <p:sp>
        <p:nvSpPr>
          <p:cNvPr id="3" name="عنصر نائب للمحتوى 2"/>
          <p:cNvSpPr>
            <a:spLocks noGrp="1"/>
          </p:cNvSpPr>
          <p:nvPr>
            <p:ph idx="1"/>
          </p:nvPr>
        </p:nvSpPr>
        <p:spPr>
          <a:xfrm>
            <a:off x="677334" y="1756611"/>
            <a:ext cx="8596668" cy="4284751"/>
          </a:xfrm>
        </p:spPr>
        <p:txBody>
          <a:bodyPr>
            <a:normAutofit fontScale="92500" lnSpcReduction="10000"/>
          </a:bodyPr>
          <a:lstStyle/>
          <a:p>
            <a:pPr marL="0" indent="0">
              <a:buNone/>
            </a:pPr>
            <a:r>
              <a:rPr lang="ar-IQ" sz="2400" dirty="0" smtClean="0"/>
              <a:t>- مقدمة حول الأبداع في حل المشكلات </a:t>
            </a:r>
            <a:r>
              <a:rPr lang="ar-IQ" sz="2400" dirty="0" err="1" smtClean="0"/>
              <a:t>وأتخاذ</a:t>
            </a:r>
            <a:r>
              <a:rPr lang="ar-IQ" sz="2400" dirty="0" smtClean="0"/>
              <a:t> القرارات ؟</a:t>
            </a:r>
          </a:p>
          <a:p>
            <a:pPr marL="0" indent="0">
              <a:buNone/>
            </a:pPr>
            <a:r>
              <a:rPr lang="ar-IQ" sz="2400" dirty="0" smtClean="0"/>
              <a:t>- حل المشكلات </a:t>
            </a:r>
            <a:r>
              <a:rPr lang="ar-IQ" sz="2400" dirty="0" err="1" smtClean="0"/>
              <a:t>وأتخاذ</a:t>
            </a:r>
            <a:r>
              <a:rPr lang="ar-IQ" sz="2400" dirty="0" smtClean="0"/>
              <a:t> القرارات ؟</a:t>
            </a:r>
          </a:p>
          <a:p>
            <a:pPr marL="0" indent="0">
              <a:buNone/>
            </a:pPr>
            <a:r>
              <a:rPr lang="ar-IQ" sz="2400" dirty="0" smtClean="0"/>
              <a:t>- مفهوم المشكلات ؟</a:t>
            </a:r>
          </a:p>
          <a:p>
            <a:pPr marL="0" indent="0">
              <a:buNone/>
            </a:pPr>
            <a:r>
              <a:rPr lang="ar-IQ" sz="2400" dirty="0" smtClean="0"/>
              <a:t>- أهداف حل المشكلات ؟</a:t>
            </a:r>
          </a:p>
          <a:p>
            <a:pPr marL="0" indent="0">
              <a:buNone/>
            </a:pPr>
            <a:r>
              <a:rPr lang="ar-IQ" sz="2400" dirty="0" smtClean="0"/>
              <a:t>- خصائص حل المشكلات ؟ </a:t>
            </a:r>
          </a:p>
          <a:p>
            <a:pPr marL="0" indent="0">
              <a:buNone/>
            </a:pPr>
            <a:r>
              <a:rPr lang="ar-IQ" sz="2400" dirty="0" smtClean="0"/>
              <a:t>- أنواع المشكلات (مشكلات ظاهرة – مشكلات كامنة – مشكلات خفية ) ؟</a:t>
            </a:r>
          </a:p>
          <a:p>
            <a:pPr marL="0" indent="0">
              <a:buNone/>
            </a:pPr>
            <a:r>
              <a:rPr lang="ar-IQ" sz="2400" dirty="0" smtClean="0"/>
              <a:t>- مراحل المشكلة (مرحلة النشوء – مرحلة </a:t>
            </a:r>
            <a:r>
              <a:rPr lang="ar-IQ" sz="2400" dirty="0" err="1" smtClean="0"/>
              <a:t>الأكتمال</a:t>
            </a:r>
            <a:r>
              <a:rPr lang="ar-IQ" sz="2400" dirty="0" smtClean="0"/>
              <a:t> – مرحلة الأزمة) ؟</a:t>
            </a:r>
          </a:p>
          <a:p>
            <a:pPr marL="0" indent="0">
              <a:buNone/>
            </a:pPr>
            <a:r>
              <a:rPr lang="ar-IQ" sz="2400" dirty="0" smtClean="0"/>
              <a:t>- خطوات حل المشكلات ؟</a:t>
            </a:r>
          </a:p>
          <a:p>
            <a:pPr marL="0" indent="0">
              <a:buNone/>
            </a:pPr>
            <a:r>
              <a:rPr lang="ar-IQ" sz="2400" dirty="0" smtClean="0"/>
              <a:t>- طرق حل المشكلات (سمكة </a:t>
            </a:r>
            <a:r>
              <a:rPr lang="ar-IQ" sz="2400" dirty="0" err="1" smtClean="0"/>
              <a:t>الأيشاكاوا</a:t>
            </a:r>
            <a:r>
              <a:rPr lang="ar-IQ" sz="2400" dirty="0" smtClean="0"/>
              <a:t> – المربع الذهبي – الخرائط الذهنية – القبعات الستة – العصف الذهني – الأسئلة الستة </a:t>
            </a:r>
            <a:r>
              <a:rPr lang="en-US" sz="2400" dirty="0" smtClean="0"/>
              <a:t>Q 6</a:t>
            </a:r>
            <a:r>
              <a:rPr lang="ar-IQ" sz="2400" dirty="0" smtClean="0"/>
              <a:t> ) ؟</a:t>
            </a:r>
          </a:p>
          <a:p>
            <a:pPr marL="0" indent="0">
              <a:buNone/>
            </a:pPr>
            <a:endParaRPr lang="ar-IQ" sz="2400" dirty="0" smtClean="0"/>
          </a:p>
        </p:txBody>
      </p:sp>
    </p:spTree>
    <p:extLst>
      <p:ext uri="{BB962C8B-B14F-4D97-AF65-F5344CB8AC3E}">
        <p14:creationId xmlns:p14="http://schemas.microsoft.com/office/powerpoint/2010/main" val="35530965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21713" y="152400"/>
            <a:ext cx="8596668" cy="1320800"/>
          </a:xfrm>
        </p:spPr>
        <p:txBody>
          <a:bodyPr/>
          <a:lstStyle/>
          <a:p>
            <a:pPr algn="r"/>
            <a:r>
              <a:rPr lang="ar-IQ" dirty="0" smtClean="0"/>
              <a:t> </a:t>
            </a:r>
            <a:r>
              <a:rPr lang="ar-IQ" sz="3200" dirty="0" smtClean="0"/>
              <a:t>المحور الثاني</a:t>
            </a:r>
            <a:endParaRPr lang="ar-IQ" sz="3200" dirty="0"/>
          </a:p>
        </p:txBody>
      </p:sp>
      <p:sp>
        <p:nvSpPr>
          <p:cNvPr id="3" name="عنصر نائب للمحتوى 2"/>
          <p:cNvSpPr>
            <a:spLocks noGrp="1"/>
          </p:cNvSpPr>
          <p:nvPr>
            <p:ph idx="1"/>
          </p:nvPr>
        </p:nvSpPr>
        <p:spPr>
          <a:xfrm>
            <a:off x="929997" y="1883863"/>
            <a:ext cx="8596668" cy="3880773"/>
          </a:xfrm>
        </p:spPr>
        <p:txBody>
          <a:bodyPr/>
          <a:lstStyle/>
          <a:p>
            <a:pPr marL="0" indent="0">
              <a:buNone/>
            </a:pPr>
            <a:r>
              <a:rPr lang="ar-IQ" dirty="0" smtClean="0"/>
              <a:t>- مفهوم اتخاذ القرار ؟</a:t>
            </a:r>
          </a:p>
          <a:p>
            <a:pPr marL="0" indent="0">
              <a:buNone/>
            </a:pPr>
            <a:r>
              <a:rPr lang="ar-IQ" dirty="0" smtClean="0"/>
              <a:t>- الفرق بين عملية أتخاذ القرار وصناعة القرار ؟</a:t>
            </a:r>
          </a:p>
          <a:p>
            <a:pPr marL="0" indent="0">
              <a:buNone/>
            </a:pPr>
            <a:r>
              <a:rPr lang="ar-IQ" dirty="0" smtClean="0"/>
              <a:t>- أنواع القرارات (قرارات مصيرية – قرارات دورية – قرارات طارئة) ؟</a:t>
            </a:r>
          </a:p>
          <a:p>
            <a:pPr marL="0" indent="0">
              <a:buNone/>
            </a:pPr>
            <a:r>
              <a:rPr lang="ar-IQ" dirty="0" smtClean="0"/>
              <a:t>- خطوات فن أتخاذ القرارات الفعالة ؟</a:t>
            </a:r>
          </a:p>
          <a:p>
            <a:pPr marL="0" indent="0">
              <a:buNone/>
            </a:pPr>
            <a:r>
              <a:rPr lang="ar-IQ" dirty="0" smtClean="0"/>
              <a:t>- العوامل المؤثرة في أتخاذ القرارات ؟</a:t>
            </a:r>
          </a:p>
          <a:p>
            <a:pPr marL="0" indent="0">
              <a:buNone/>
            </a:pPr>
            <a:r>
              <a:rPr lang="ar-IQ" dirty="0" smtClean="0"/>
              <a:t>- نصائح وارشادات عن كيفية اتخاذ القرار السليم ؟ </a:t>
            </a:r>
          </a:p>
        </p:txBody>
      </p:sp>
    </p:spTree>
    <p:extLst>
      <p:ext uri="{BB962C8B-B14F-4D97-AF65-F5344CB8AC3E}">
        <p14:creationId xmlns:p14="http://schemas.microsoft.com/office/powerpoint/2010/main" val="35577741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IQ" dirty="0" smtClean="0"/>
              <a:t>المحور الثالث </a:t>
            </a:r>
            <a:endParaRPr lang="ar-IQ" dirty="0"/>
          </a:p>
        </p:txBody>
      </p:sp>
      <p:sp>
        <p:nvSpPr>
          <p:cNvPr id="3" name="عنصر نائب للمحتوى 2"/>
          <p:cNvSpPr>
            <a:spLocks noGrp="1"/>
          </p:cNvSpPr>
          <p:nvPr>
            <p:ph idx="1"/>
          </p:nvPr>
        </p:nvSpPr>
        <p:spPr/>
        <p:txBody>
          <a:bodyPr>
            <a:normAutofit/>
          </a:bodyPr>
          <a:lstStyle/>
          <a:p>
            <a:pPr>
              <a:buFontTx/>
              <a:buChar char="-"/>
            </a:pPr>
            <a:r>
              <a:rPr lang="ar-IQ" sz="2800" dirty="0" smtClean="0"/>
              <a:t>مهارات حل المشكلات </a:t>
            </a:r>
            <a:r>
              <a:rPr lang="ar-IQ" sz="2800" dirty="0" err="1" smtClean="0"/>
              <a:t>وأتخاذ</a:t>
            </a:r>
            <a:r>
              <a:rPr lang="ar-IQ" sz="2800" dirty="0" smtClean="0"/>
              <a:t> القرارات ؟</a:t>
            </a:r>
          </a:p>
          <a:p>
            <a:pPr>
              <a:buFontTx/>
              <a:buChar char="-"/>
            </a:pPr>
            <a:r>
              <a:rPr lang="ar-IQ" sz="2800" dirty="0" smtClean="0"/>
              <a:t>نموذج تحديد المشكلة ؟</a:t>
            </a:r>
          </a:p>
          <a:p>
            <a:pPr>
              <a:buFontTx/>
              <a:buChar char="-"/>
            </a:pPr>
            <a:r>
              <a:rPr lang="ar-IQ" sz="2800" dirty="0" smtClean="0"/>
              <a:t>مهارات صنع القرارات ؟</a:t>
            </a:r>
          </a:p>
          <a:p>
            <a:pPr>
              <a:buFontTx/>
              <a:buChar char="-"/>
            </a:pPr>
            <a:r>
              <a:rPr lang="ar-IQ" sz="2800" dirty="0" smtClean="0"/>
              <a:t>الأساليب الشائعة </a:t>
            </a:r>
            <a:r>
              <a:rPr lang="ar-IQ" sz="2800" dirty="0" err="1" smtClean="0"/>
              <a:t>لأتخاذ</a:t>
            </a:r>
            <a:r>
              <a:rPr lang="ar-IQ" sz="2800" dirty="0" smtClean="0"/>
              <a:t> القرارات (الخبرة – المشاهدة – التجربة والخطأ) ؟</a:t>
            </a:r>
          </a:p>
          <a:p>
            <a:pPr>
              <a:buFontTx/>
              <a:buChar char="-"/>
            </a:pPr>
            <a:r>
              <a:rPr lang="ar-IQ" sz="2800" dirty="0" smtClean="0"/>
              <a:t>الأساليب التي يتضمنها حل المشكلات (الأسلوب </a:t>
            </a:r>
            <a:r>
              <a:rPr lang="ar-IQ" sz="2800" dirty="0" err="1" smtClean="0"/>
              <a:t>الأستقرائي</a:t>
            </a:r>
            <a:r>
              <a:rPr lang="ar-IQ" sz="2800" dirty="0" smtClean="0"/>
              <a:t> – الأسلوب القياسي) ؟</a:t>
            </a:r>
            <a:endParaRPr lang="ar-IQ" sz="2800" dirty="0"/>
          </a:p>
        </p:txBody>
      </p:sp>
    </p:spTree>
    <p:extLst>
      <p:ext uri="{BB962C8B-B14F-4D97-AF65-F5344CB8AC3E}">
        <p14:creationId xmlns:p14="http://schemas.microsoft.com/office/powerpoint/2010/main" val="2597965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IQ" dirty="0" smtClean="0"/>
              <a:t>المحور الرابع </a:t>
            </a:r>
            <a:endParaRPr lang="ar-IQ" dirty="0"/>
          </a:p>
        </p:txBody>
      </p:sp>
      <p:sp>
        <p:nvSpPr>
          <p:cNvPr id="3" name="عنصر نائب للمحتوى 2"/>
          <p:cNvSpPr>
            <a:spLocks noGrp="1"/>
          </p:cNvSpPr>
          <p:nvPr>
            <p:ph idx="1"/>
          </p:nvPr>
        </p:nvSpPr>
        <p:spPr/>
        <p:txBody>
          <a:bodyPr>
            <a:normAutofit fontScale="92500" lnSpcReduction="20000"/>
          </a:bodyPr>
          <a:lstStyle/>
          <a:p>
            <a:pPr algn="just">
              <a:buFontTx/>
              <a:buChar char="-"/>
            </a:pPr>
            <a:r>
              <a:rPr lang="ar-IQ" dirty="0" smtClean="0"/>
              <a:t>طرق مبتكرة لتوليد الأفكار </a:t>
            </a:r>
            <a:r>
              <a:rPr lang="ar-IQ" dirty="0" err="1" smtClean="0"/>
              <a:t>الأبداعية</a:t>
            </a:r>
            <a:r>
              <a:rPr lang="ar-IQ" dirty="0" smtClean="0"/>
              <a:t> (الأبداع بالوضوح – التفكير بالمقلوب – الدمج – الأبداع بالحوار – الأبداع بالأحلام فوق البنفسجية – أعادة الوصف – المثيرات والمحفزات العشوائية – طريقة </a:t>
            </a:r>
            <a:r>
              <a:rPr lang="en-US" dirty="0" smtClean="0"/>
              <a:t>SWOT</a:t>
            </a:r>
            <a:r>
              <a:rPr lang="ar-IQ" dirty="0" smtClean="0"/>
              <a:t> – مجالس الأبداع – الأبداع بالأسئلة غير المألوفة – الأبداع بالعصف الذهني – العصف الكتابي – البطاقات – الأبداع بالتنقل – المصفوفة ذات المتغيرين – الأبداع </a:t>
            </a:r>
            <a:r>
              <a:rPr lang="ar-IQ" dirty="0" err="1" smtClean="0"/>
              <a:t>بالألتفاف</a:t>
            </a:r>
            <a:r>
              <a:rPr lang="ar-IQ" dirty="0" smtClean="0"/>
              <a:t> – الأبداع بالتقارب العشوائي – لعبة البدائل </a:t>
            </a:r>
            <a:r>
              <a:rPr lang="ar-IQ" dirty="0" err="1" smtClean="0"/>
              <a:t>والأحتمالات</a:t>
            </a:r>
            <a:r>
              <a:rPr lang="ar-IQ" dirty="0" smtClean="0"/>
              <a:t> – الأحلام </a:t>
            </a:r>
            <a:r>
              <a:rPr lang="ar-IQ" dirty="0" err="1" smtClean="0"/>
              <a:t>والروئ</a:t>
            </a:r>
            <a:r>
              <a:rPr lang="ar-IQ" dirty="0" smtClean="0"/>
              <a:t> – النظر بعيون الأخرين حديقة الأفكار – الأبداع </a:t>
            </a:r>
            <a:r>
              <a:rPr lang="ar-IQ" dirty="0" err="1" smtClean="0"/>
              <a:t>بالأستثارة</a:t>
            </a:r>
            <a:r>
              <a:rPr lang="ar-IQ" dirty="0" smtClean="0"/>
              <a:t> – ماذا لو .... ؟ - كيف يمكنك .... ؟ - التفكير الجانبي (الأفقي) – لغات التفكير – الأبداع بالخريطة الذهنية ) ؟</a:t>
            </a:r>
          </a:p>
          <a:p>
            <a:pPr algn="just">
              <a:buFontTx/>
              <a:buChar char="-"/>
            </a:pPr>
            <a:r>
              <a:rPr lang="ar-IQ" dirty="0" smtClean="0"/>
              <a:t>تنظيم الأفكار البناءة ؟</a:t>
            </a:r>
          </a:p>
          <a:p>
            <a:pPr algn="just">
              <a:buFontTx/>
              <a:buChar char="-"/>
            </a:pPr>
            <a:r>
              <a:rPr lang="ar-IQ" dirty="0" smtClean="0"/>
              <a:t>نماذج (أدوات) التفكير الإبداعي :</a:t>
            </a:r>
            <a:endParaRPr lang="ar-IQ" dirty="0"/>
          </a:p>
          <a:p>
            <a:pPr marL="0" indent="0" algn="just">
              <a:buNone/>
            </a:pPr>
            <a:r>
              <a:rPr lang="ar-IQ" dirty="0" smtClean="0"/>
              <a:t>... أنموذج بناء الأفكار أو العصف الذهني ( أبتكره </a:t>
            </a:r>
            <a:r>
              <a:rPr lang="ar-IQ" dirty="0" err="1" smtClean="0"/>
              <a:t>أوسبورن</a:t>
            </a:r>
            <a:r>
              <a:rPr lang="ar-IQ" dirty="0" smtClean="0"/>
              <a:t> ) ؟</a:t>
            </a:r>
          </a:p>
          <a:p>
            <a:pPr marL="0" indent="0" algn="just">
              <a:buNone/>
            </a:pPr>
            <a:r>
              <a:rPr lang="ar-IQ" dirty="0" smtClean="0"/>
              <a:t>... أنموذج </a:t>
            </a:r>
            <a:r>
              <a:rPr lang="ar-IQ" dirty="0" err="1" smtClean="0"/>
              <a:t>أستخدام</a:t>
            </a:r>
            <a:r>
              <a:rPr lang="ar-IQ" dirty="0" smtClean="0"/>
              <a:t> الأسئلة الفعالة ؟</a:t>
            </a:r>
          </a:p>
          <a:p>
            <a:pPr marL="0" indent="0" algn="just">
              <a:buNone/>
            </a:pPr>
            <a:r>
              <a:rPr lang="ar-IQ" dirty="0" smtClean="0"/>
              <a:t>... أنموذج </a:t>
            </a:r>
            <a:r>
              <a:rPr lang="ar-IQ" dirty="0" err="1" smtClean="0"/>
              <a:t>سكامبر</a:t>
            </a:r>
            <a:r>
              <a:rPr lang="ar-IQ" dirty="0" smtClean="0"/>
              <a:t> </a:t>
            </a:r>
            <a:r>
              <a:rPr lang="en-US" dirty="0" smtClean="0"/>
              <a:t>SCAMPER</a:t>
            </a:r>
            <a:endParaRPr lang="ar-IQ" dirty="0" smtClean="0"/>
          </a:p>
          <a:p>
            <a:pPr marL="0" indent="0" algn="just">
              <a:buNone/>
            </a:pPr>
            <a:r>
              <a:rPr lang="ar-IQ" dirty="0" smtClean="0"/>
              <a:t>- أساليب التفكير الجماعي ابداعي .</a:t>
            </a:r>
          </a:p>
        </p:txBody>
      </p:sp>
    </p:spTree>
    <p:extLst>
      <p:ext uri="{BB962C8B-B14F-4D97-AF65-F5344CB8AC3E}">
        <p14:creationId xmlns:p14="http://schemas.microsoft.com/office/powerpoint/2010/main" val="36388515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77334" y="465221"/>
            <a:ext cx="8596668" cy="1320800"/>
          </a:xfrm>
        </p:spPr>
        <p:txBody>
          <a:bodyPr>
            <a:normAutofit/>
          </a:bodyPr>
          <a:lstStyle/>
          <a:p>
            <a:pPr algn="r"/>
            <a:r>
              <a:rPr lang="ar-IQ" sz="2800" dirty="0" smtClean="0"/>
              <a:t>قادة التميز والأبداع وتقويم قدرتهم على أداء العمل :</a:t>
            </a:r>
            <a:br>
              <a:rPr lang="ar-IQ" sz="2800" dirty="0" smtClean="0"/>
            </a:br>
            <a:endParaRPr lang="ar-IQ" sz="2800" dirty="0"/>
          </a:p>
        </p:txBody>
      </p:sp>
      <p:sp>
        <p:nvSpPr>
          <p:cNvPr id="3" name="عنصر نائب للمحتوى 2"/>
          <p:cNvSpPr>
            <a:spLocks noGrp="1"/>
          </p:cNvSpPr>
          <p:nvPr>
            <p:ph idx="1"/>
          </p:nvPr>
        </p:nvSpPr>
        <p:spPr>
          <a:xfrm>
            <a:off x="677334" y="1930400"/>
            <a:ext cx="8596668" cy="3880773"/>
          </a:xfrm>
        </p:spPr>
        <p:txBody>
          <a:bodyPr/>
          <a:lstStyle/>
          <a:p>
            <a:pPr marL="0" indent="0" algn="just">
              <a:buNone/>
            </a:pPr>
            <a:r>
              <a:rPr lang="ar-IQ" dirty="0" smtClean="0"/>
              <a:t>عندما ينخرط قادة التميز والأبداع في أعمالهم ضمن مؤسسة أو فريق عمل ، فعليهم أن يسألوا أنفسهم ، هل احب عملي ؟ هل </a:t>
            </a:r>
            <a:r>
              <a:rPr lang="ar-IQ" dirty="0" err="1" smtClean="0"/>
              <a:t>ساتقن</a:t>
            </a:r>
            <a:r>
              <a:rPr lang="ar-IQ" dirty="0" smtClean="0"/>
              <a:t> دوري ؟ هل استطيع التأثير في الاخرين ؟ لاحظ مدى تأثيرك على ثقافة المجموعة العاملة معك .</a:t>
            </a:r>
          </a:p>
          <a:p>
            <a:pPr marL="0" indent="0" algn="just">
              <a:buNone/>
            </a:pPr>
            <a:r>
              <a:rPr lang="ar-IQ" dirty="0" smtClean="0"/>
              <a:t>وعليهم </a:t>
            </a:r>
            <a:r>
              <a:rPr lang="ar-IQ" dirty="0" err="1" smtClean="0"/>
              <a:t>ايضآ</a:t>
            </a:r>
            <a:r>
              <a:rPr lang="ar-IQ" dirty="0" smtClean="0"/>
              <a:t> مراعاة التالي :</a:t>
            </a:r>
          </a:p>
          <a:p>
            <a:pPr marL="0" indent="0" algn="just">
              <a:buNone/>
            </a:pPr>
            <a:r>
              <a:rPr lang="en-US" dirty="0" smtClean="0"/>
              <a:t>1</a:t>
            </a:r>
            <a:r>
              <a:rPr lang="ar-IQ" dirty="0" smtClean="0"/>
              <a:t>- قم بتطوير معاييرك الموضوعية في تقويم أدائك ، على سبيل المثال : تتبع معدل دوران التوظيف في مجموعتك ، أو عدد شكاوى العملاء بخصوص الجودة .. وهكذا .</a:t>
            </a:r>
          </a:p>
          <a:p>
            <a:pPr marL="0" indent="0" algn="just">
              <a:buNone/>
            </a:pPr>
            <a:r>
              <a:rPr lang="en-US" dirty="0" smtClean="0"/>
              <a:t>2</a:t>
            </a:r>
            <a:r>
              <a:rPr lang="ar-IQ" dirty="0" smtClean="0"/>
              <a:t>- تفحص الأنماط الشائعة او المتضاربة في التغذية الراجعة التي تحصل عليها .</a:t>
            </a:r>
          </a:p>
          <a:p>
            <a:pPr marL="0" indent="0" algn="just">
              <a:buNone/>
            </a:pPr>
            <a:r>
              <a:rPr lang="en-US" dirty="0" smtClean="0"/>
              <a:t>3</a:t>
            </a:r>
            <a:r>
              <a:rPr lang="ar-IQ" dirty="0" smtClean="0"/>
              <a:t>- راقب سلوكيات </a:t>
            </a:r>
            <a:r>
              <a:rPr lang="ar-IQ" dirty="0" err="1" smtClean="0"/>
              <a:t>جيدآ</a:t>
            </a:r>
            <a:r>
              <a:rPr lang="ar-IQ" dirty="0" smtClean="0"/>
              <a:t> ، وقم بتحليل تناولك لمواقف مختلفة.</a:t>
            </a:r>
          </a:p>
          <a:p>
            <a:pPr marL="0" indent="0" algn="just">
              <a:buNone/>
            </a:pPr>
            <a:r>
              <a:rPr lang="en-US" dirty="0" smtClean="0"/>
              <a:t>4</a:t>
            </a:r>
            <a:r>
              <a:rPr lang="ar-IQ" dirty="0" smtClean="0"/>
              <a:t>- ابدأ في تكوين مجموعة من المديرين الأنداد ، ثم حاول البحث عن الأشخاص الذين يمكنك الرجوع اليهم عند طلب المساعدة أو تهجين ذلك وتوسيع رؤيتك .</a:t>
            </a:r>
          </a:p>
        </p:txBody>
      </p:sp>
    </p:spTree>
    <p:extLst>
      <p:ext uri="{BB962C8B-B14F-4D97-AF65-F5344CB8AC3E}">
        <p14:creationId xmlns:p14="http://schemas.microsoft.com/office/powerpoint/2010/main" val="7608113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IQ" sz="2800" dirty="0" smtClean="0"/>
              <a:t>اختبار ذاتي (مؤهلات القائد ) :</a:t>
            </a:r>
            <a:br>
              <a:rPr lang="ar-IQ" sz="2800" dirty="0" smtClean="0"/>
            </a:br>
            <a:endParaRPr lang="ar-IQ" sz="2800" dirty="0"/>
          </a:p>
        </p:txBody>
      </p:sp>
      <p:sp>
        <p:nvSpPr>
          <p:cNvPr id="3" name="عنصر نائب للمحتوى 2"/>
          <p:cNvSpPr>
            <a:spLocks noGrp="1"/>
          </p:cNvSpPr>
          <p:nvPr>
            <p:ph idx="1"/>
          </p:nvPr>
        </p:nvSpPr>
        <p:spPr/>
        <p:txBody>
          <a:bodyPr>
            <a:normAutofit lnSpcReduction="10000"/>
          </a:bodyPr>
          <a:lstStyle/>
          <a:p>
            <a:pPr marL="0" indent="0">
              <a:buNone/>
            </a:pPr>
            <a:r>
              <a:rPr lang="en-US" dirty="0" smtClean="0"/>
              <a:t>1</a:t>
            </a:r>
            <a:r>
              <a:rPr lang="ar-IQ" dirty="0" smtClean="0"/>
              <a:t>- هل تتواصل بفعالية ؟</a:t>
            </a:r>
          </a:p>
          <a:p>
            <a:pPr marL="0" indent="0">
              <a:buNone/>
            </a:pPr>
            <a:r>
              <a:rPr lang="en-US" dirty="0" smtClean="0"/>
              <a:t>2</a:t>
            </a:r>
            <a:r>
              <a:rPr lang="ar-IQ" dirty="0" smtClean="0"/>
              <a:t>- هل تصنع قائمة بالأوليات والخطط ؟</a:t>
            </a:r>
          </a:p>
          <a:p>
            <a:pPr marL="0" indent="0">
              <a:buNone/>
            </a:pPr>
            <a:r>
              <a:rPr lang="en-US" dirty="0" smtClean="0"/>
              <a:t>3</a:t>
            </a:r>
            <a:r>
              <a:rPr lang="ar-IQ" dirty="0" smtClean="0"/>
              <a:t>- هل تتعلم وتجدد أساليبك ؟</a:t>
            </a:r>
          </a:p>
          <a:p>
            <a:pPr marL="0" indent="0">
              <a:buNone/>
            </a:pPr>
            <a:r>
              <a:rPr lang="en-US" dirty="0" smtClean="0"/>
              <a:t>4</a:t>
            </a:r>
            <a:r>
              <a:rPr lang="ar-IQ" dirty="0" smtClean="0"/>
              <a:t>- هل تقوم بتحليل ما </a:t>
            </a:r>
            <a:r>
              <a:rPr lang="ar-IQ" dirty="0" err="1" smtClean="0"/>
              <a:t>يواجهك</a:t>
            </a:r>
            <a:r>
              <a:rPr lang="ar-IQ" dirty="0" smtClean="0"/>
              <a:t> من مشاكل وتتخذ قرارات حكيمة بشأنها ؟</a:t>
            </a:r>
          </a:p>
          <a:p>
            <a:pPr marL="0" indent="0">
              <a:buNone/>
            </a:pPr>
            <a:r>
              <a:rPr lang="en-US" dirty="0" smtClean="0"/>
              <a:t>5</a:t>
            </a:r>
            <a:r>
              <a:rPr lang="ar-IQ" dirty="0" smtClean="0"/>
              <a:t>- هل تدرك مدى العلاقة بين مسؤوليتك وأهداف الشركة العامة ؟</a:t>
            </a:r>
          </a:p>
          <a:p>
            <a:pPr marL="0" indent="0">
              <a:buNone/>
            </a:pPr>
            <a:r>
              <a:rPr lang="en-US" dirty="0" smtClean="0"/>
              <a:t>6</a:t>
            </a:r>
            <a:r>
              <a:rPr lang="ar-IQ" dirty="0" smtClean="0"/>
              <a:t>- هل تكيف نفسك على تغيير الظروف والمؤثرات ؟</a:t>
            </a:r>
          </a:p>
          <a:p>
            <a:pPr marL="0" indent="0">
              <a:buNone/>
            </a:pPr>
            <a:r>
              <a:rPr lang="en-US" dirty="0" smtClean="0"/>
              <a:t>7</a:t>
            </a:r>
            <a:r>
              <a:rPr lang="ar-IQ" dirty="0" smtClean="0"/>
              <a:t>- هل تقابل المخاطرة وتتبنى </a:t>
            </a:r>
            <a:r>
              <a:rPr lang="ar-IQ" dirty="0" err="1" smtClean="0"/>
              <a:t>مهامآ</a:t>
            </a:r>
            <a:r>
              <a:rPr lang="ar-IQ" dirty="0" smtClean="0"/>
              <a:t> صعبة .</a:t>
            </a:r>
          </a:p>
          <a:p>
            <a:pPr marL="0" indent="0">
              <a:buNone/>
            </a:pPr>
            <a:r>
              <a:rPr lang="en-US" dirty="0" smtClean="0"/>
              <a:t>8</a:t>
            </a:r>
            <a:r>
              <a:rPr lang="ar-IQ" dirty="0" smtClean="0"/>
              <a:t>- هل انت مصدر الهام للأخرين فيما يتصل بالامتياز والالتزام ؟</a:t>
            </a:r>
          </a:p>
          <a:p>
            <a:pPr marL="0" indent="0">
              <a:buNone/>
            </a:pPr>
            <a:r>
              <a:rPr lang="en-US" dirty="0" smtClean="0"/>
              <a:t>9</a:t>
            </a:r>
            <a:r>
              <a:rPr lang="ar-IQ" dirty="0" smtClean="0"/>
              <a:t>- هل تصمد ام الابتلاءات ؟</a:t>
            </a:r>
          </a:p>
          <a:p>
            <a:pPr marL="0" indent="0">
              <a:buNone/>
            </a:pPr>
            <a:r>
              <a:rPr lang="en-US" dirty="0" smtClean="0"/>
              <a:t>10</a:t>
            </a:r>
            <a:r>
              <a:rPr lang="ar-IQ" dirty="0" smtClean="0"/>
              <a:t>- هل تركز على النتيجة النهائية وتظهر قدرة فائقة على تحمل الضغوط ؟</a:t>
            </a:r>
          </a:p>
        </p:txBody>
      </p:sp>
    </p:spTree>
    <p:extLst>
      <p:ext uri="{BB962C8B-B14F-4D97-AF65-F5344CB8AC3E}">
        <p14:creationId xmlns:p14="http://schemas.microsoft.com/office/powerpoint/2010/main" val="35153500"/>
      </p:ext>
    </p:extLst>
  </p:cSld>
  <p:clrMapOvr>
    <a:masterClrMapping/>
  </p:clrMapOvr>
</p:sld>
</file>

<file path=ppt/theme/theme1.xml><?xml version="1.0" encoding="utf-8"?>
<a:theme xmlns:a="http://schemas.openxmlformats.org/drawingml/2006/main" name="واجهة">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339</TotalTime>
  <Words>1772</Words>
  <Application>Microsoft Office PowerPoint</Application>
  <PresentationFormat>ملء الشاشة</PresentationFormat>
  <Paragraphs>147</Paragraphs>
  <Slides>19</Slides>
  <Notes>0</Notes>
  <HiddenSlides>0</HiddenSlides>
  <MMClips>0</MMClips>
  <ScaleCrop>false</ScaleCrop>
  <HeadingPairs>
    <vt:vector size="6" baseType="variant">
      <vt:variant>
        <vt:lpstr>الخطوط المستخدمة</vt:lpstr>
      </vt:variant>
      <vt:variant>
        <vt:i4>4</vt:i4>
      </vt:variant>
      <vt:variant>
        <vt:lpstr>نسق</vt:lpstr>
      </vt:variant>
      <vt:variant>
        <vt:i4>1</vt:i4>
      </vt:variant>
      <vt:variant>
        <vt:lpstr>عناوين الشرائح</vt:lpstr>
      </vt:variant>
      <vt:variant>
        <vt:i4>19</vt:i4>
      </vt:variant>
    </vt:vector>
  </HeadingPairs>
  <TitlesOfParts>
    <vt:vector size="24" baseType="lpstr">
      <vt:lpstr>Arial</vt:lpstr>
      <vt:lpstr>Tahoma</vt:lpstr>
      <vt:lpstr>Trebuchet MS</vt:lpstr>
      <vt:lpstr>Wingdings 3</vt:lpstr>
      <vt:lpstr>واجهة</vt:lpstr>
      <vt:lpstr>وزارة التعليم العالي والبحث العلمي  جامعة بغداد كلية الإدارة والاقتصاد  وحدة التاهيل والتوظيف بالتعاون مع التعليم المستمر                                      ورشة تطوير وتأهيل قدرات القيادات الجامعية      تطوير وتأهيل قدرات القيادات الجامعية من خلال صناعة قادة التميز والأبداع الإداري   </vt:lpstr>
      <vt:lpstr> الهدف العام للورشة </vt:lpstr>
      <vt:lpstr> أهداف الورشة</vt:lpstr>
      <vt:lpstr>محاور الورشة : المحور الأول </vt:lpstr>
      <vt:lpstr> المحور الثاني</vt:lpstr>
      <vt:lpstr>المحور الثالث </vt:lpstr>
      <vt:lpstr>المحور الرابع </vt:lpstr>
      <vt:lpstr>قادة التميز والأبداع وتقويم قدرتهم على أداء العمل : </vt:lpstr>
      <vt:lpstr>اختبار ذاتي (مؤهلات القائد ) : </vt:lpstr>
      <vt:lpstr>مجموعة من الأسئلة التي يمكنك من خلال الأجابة عليها ، تحديد مستقبلك الأداري والاقتصادي </vt:lpstr>
      <vt:lpstr>الموارد البشرية المتميزة مصدر صناعة القادة :</vt:lpstr>
      <vt:lpstr>المهارات التي يجب أن يتسلح بها القادة التطويريين المبدعين :</vt:lpstr>
      <vt:lpstr>كيف تصبح قائدآ متميزآ </vt:lpstr>
      <vt:lpstr>قادة التميز والأبداع يصنعون قادة المستقبل    </vt:lpstr>
      <vt:lpstr>أكتشاف العناصر القيادية </vt:lpstr>
      <vt:lpstr>بعض المصطلحات المتداولة ذات العلاقة بمفهوم الريادة </vt:lpstr>
      <vt:lpstr>عرض تقديمي في PowerPoint</vt:lpstr>
      <vt:lpstr>عرض تقديمي في PowerPoint</vt:lpstr>
      <vt:lpstr>عرض تقديمي في PowerPoint</vt:lpstr>
    </vt:vector>
  </TitlesOfParts>
  <Company>SACC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وزارة التعليم العالي والبحث العلمي  جامعة كربلاء / كلية الأدارة والاقتصاد قسم إدارة الاعمال                                               صناعة قادة التميز والأبداع الأداري                     Cerating Leaders Of Excellence And Entreprentership Creativity</dc:title>
  <dc:creator>Maher</dc:creator>
  <cp:lastModifiedBy>Maher</cp:lastModifiedBy>
  <cp:revision>39</cp:revision>
  <dcterms:created xsi:type="dcterms:W3CDTF">2023-11-11T18:36:54Z</dcterms:created>
  <dcterms:modified xsi:type="dcterms:W3CDTF">2025-10-28T18:33:33Z</dcterms:modified>
</cp:coreProperties>
</file>