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D4259-B20D-45B2-AFA1-D1E0F7B3606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4362F-5DB6-4B24-8C23-F9D2282F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4362F-5DB6-4B24-8C23-F9D2282F3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6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07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4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9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9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2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4A1FF1-2C6F-4A47-8934-F0EA987BBE8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80D5-EEBF-4715-AF68-E3C6223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3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7439891" y="-23574"/>
            <a:ext cx="2976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000" b="1" dirty="0" smtClean="0"/>
              <a:t>ج</a:t>
            </a:r>
            <a:r>
              <a:rPr lang="ar-IQ" sz="2000" b="1" dirty="0" smtClean="0">
                <a:solidFill>
                  <a:schemeClr val="tx1"/>
                </a:solidFill>
              </a:rPr>
              <a:t>امعة </a:t>
            </a:r>
            <a:r>
              <a:rPr lang="ar-IQ" sz="2000" b="1" dirty="0">
                <a:solidFill>
                  <a:schemeClr val="tx1"/>
                </a:solidFill>
              </a:rPr>
              <a:t>بغداد</a:t>
            </a:r>
            <a:r>
              <a:rPr lang="ar-SA" sz="2000" b="1" dirty="0">
                <a:solidFill>
                  <a:schemeClr val="tx1"/>
                </a:solidFill>
              </a:rPr>
              <a:t/>
            </a:r>
            <a:br>
              <a:rPr lang="ar-SA" sz="2000" b="1" dirty="0">
                <a:solidFill>
                  <a:schemeClr val="tx1"/>
                </a:solidFill>
              </a:rPr>
            </a:br>
            <a:r>
              <a:rPr lang="ar-SA" sz="2000" b="1" dirty="0">
                <a:solidFill>
                  <a:schemeClr val="tx1"/>
                </a:solidFill>
              </a:rPr>
              <a:t> كلية الإدارة </a:t>
            </a:r>
            <a:r>
              <a:rPr lang="ar-SA" sz="2000" b="1" dirty="0" smtClean="0">
                <a:solidFill>
                  <a:schemeClr val="tx1"/>
                </a:solidFill>
              </a:rPr>
              <a:t>والاقتصاد</a:t>
            </a:r>
            <a:r>
              <a:rPr lang="ar-IQ" sz="2000" b="1" dirty="0" smtClean="0">
                <a:solidFill>
                  <a:schemeClr val="tx1"/>
                </a:solidFill>
              </a:rPr>
              <a:t/>
            </a:r>
            <a:br>
              <a:rPr lang="ar-IQ" sz="2000" b="1" dirty="0" smtClean="0">
                <a:solidFill>
                  <a:schemeClr val="tx1"/>
                </a:solidFill>
              </a:rPr>
            </a:br>
            <a:r>
              <a:rPr lang="ar-IQ" sz="2000" b="1" dirty="0" smtClean="0">
                <a:solidFill>
                  <a:schemeClr val="tx1"/>
                </a:solidFill>
              </a:rPr>
              <a:t>قسم ادارة الاعمال</a:t>
            </a:r>
            <a:endParaRPr lang="ar-SA" sz="2000" b="1" dirty="0">
              <a:solidFill>
                <a:schemeClr val="tx1"/>
              </a:solidFill>
            </a:endParaRPr>
          </a:p>
          <a:p>
            <a:pPr algn="r"/>
            <a:r>
              <a:rPr lang="ar-IQ" sz="2000" b="1" dirty="0" smtClean="0">
                <a:solidFill>
                  <a:srgbClr val="FFFF00"/>
                </a:solidFill>
              </a:rPr>
              <a:t>الشؤون العلمية</a:t>
            </a:r>
            <a:endParaRPr lang="ar-SA" sz="2000" b="1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93702" y="5064770"/>
            <a:ext cx="6630480" cy="1099969"/>
          </a:xfrm>
        </p:spPr>
        <p:txBody>
          <a:bodyPr>
            <a:normAutofit fontScale="25000" lnSpcReduction="20000"/>
          </a:bodyPr>
          <a:lstStyle/>
          <a:p>
            <a:pPr algn="ctr" rtl="1"/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تقدي</a:t>
            </a:r>
            <a:r>
              <a:rPr lang="ar-IQ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تققققل</a:t>
            </a:r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IQ" sz="11200" b="1" dirty="0">
                <a:solidFill>
                  <a:schemeClr val="tx1"/>
                </a:solidFill>
                <a:latin typeface="Arial" pitchFamily="34" charset="0"/>
              </a:rPr>
              <a:t>تقديم كل من </a:t>
            </a:r>
          </a:p>
          <a:p>
            <a:pPr algn="ctr" rtl="1"/>
            <a:r>
              <a:rPr lang="ar-IQ" sz="8000" b="1" dirty="0" smtClean="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ar-IQ" sz="8000" b="1" dirty="0" smtClean="0">
                <a:solidFill>
                  <a:srgbClr val="FFFF00"/>
                </a:solidFill>
                <a:latin typeface="Arial" pitchFamily="34" charset="0"/>
              </a:rPr>
              <a:t>ا.م. </a:t>
            </a:r>
            <a:r>
              <a:rPr lang="ar-IQ" sz="8000" b="1" dirty="0" smtClean="0">
                <a:solidFill>
                  <a:srgbClr val="FFFF00"/>
                </a:solidFill>
                <a:latin typeface="Arial" pitchFamily="34" charset="0"/>
              </a:rPr>
              <a:t>أميرة  شكر ولي         ا.م</a:t>
            </a:r>
            <a:r>
              <a:rPr lang="ar-IQ" sz="8000" b="1" dirty="0">
                <a:solidFill>
                  <a:srgbClr val="FFFF00"/>
                </a:solidFill>
                <a:latin typeface="Arial" pitchFamily="34" charset="0"/>
              </a:rPr>
              <a:t>. د </a:t>
            </a:r>
            <a:r>
              <a:rPr lang="ar-IQ" sz="8000" b="1" dirty="0" smtClean="0">
                <a:solidFill>
                  <a:srgbClr val="FFFF00"/>
                </a:solidFill>
                <a:latin typeface="Arial" pitchFamily="34" charset="0"/>
              </a:rPr>
              <a:t>هنادي صكر مكطوف</a:t>
            </a:r>
            <a:endParaRPr lang="ar-IQ" sz="8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ar-SA" sz="11200" b="1" dirty="0" smtClean="0">
                <a:solidFill>
                  <a:schemeClr val="tx1"/>
                </a:solidFill>
                <a:latin typeface="Arial" pitchFamily="34" charset="0"/>
              </a:rPr>
              <a:t>قسم  </a:t>
            </a:r>
            <a:r>
              <a:rPr lang="ar-SA" sz="11200" b="1" dirty="0">
                <a:solidFill>
                  <a:schemeClr val="tx1"/>
                </a:solidFill>
                <a:latin typeface="Arial" pitchFamily="34" charset="0"/>
              </a:rPr>
              <a:t>إدارة الأعمال</a:t>
            </a:r>
            <a:endParaRPr lang="en-US" sz="112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ar-SA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62" y="228602"/>
            <a:ext cx="1501239" cy="1219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672" y="1335762"/>
            <a:ext cx="640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2800" b="1" dirty="0"/>
              <a:t>ورشة عمل بعنوان</a:t>
            </a:r>
            <a:endParaRPr lang="ar-SA" sz="28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3200" b="1" dirty="0" smtClean="0">
                <a:solidFill>
                  <a:srgbClr val="FFFF00"/>
                </a:solidFill>
              </a:rPr>
              <a:t>التطرف سلاح بيد اعدائك فلا تمكنهم منك</a:t>
            </a:r>
            <a:endParaRPr lang="ar-SA" sz="36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48" y="2329511"/>
            <a:ext cx="3278959" cy="2158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52" y="2329511"/>
            <a:ext cx="3639058" cy="2158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145" y="2351424"/>
            <a:ext cx="2964048" cy="21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73216" y="108342"/>
            <a:ext cx="8229600" cy="667512"/>
          </a:xfrm>
        </p:spPr>
        <p:txBody>
          <a:bodyPr>
            <a:noAutofit/>
          </a:bodyPr>
          <a:lstStyle/>
          <a:p>
            <a:pPr algn="r"/>
            <a:r>
              <a:rPr lang="ar-SA" b="1" dirty="0">
                <a:solidFill>
                  <a:srgbClr val="FFFF00"/>
                </a:solidFill>
              </a:rPr>
              <a:t>هدف الورشة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7037" y="1025236"/>
            <a:ext cx="6140979" cy="54746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3600" dirty="0" smtClean="0"/>
              <a:t> تسليط الضوء على اضرار </a:t>
            </a:r>
            <a:r>
              <a:rPr lang="ar-IQ" sz="3600" dirty="0" smtClean="0">
                <a:solidFill>
                  <a:srgbClr val="FFFF00"/>
                </a:solidFill>
              </a:rPr>
              <a:t>التطرف الفكري</a:t>
            </a:r>
            <a:r>
              <a:rPr lang="ar-IQ" sz="3600" dirty="0" smtClean="0"/>
              <a:t>  لانقاذ ومنع الشباب من الانجراف معه </a:t>
            </a:r>
            <a:r>
              <a:rPr lang="ar-IQ" sz="3600" dirty="0" smtClean="0">
                <a:solidFill>
                  <a:srgbClr val="FFFF00"/>
                </a:solidFill>
              </a:rPr>
              <a:t>التطرف الفكري </a:t>
            </a:r>
            <a:r>
              <a:rPr lang="ar-IQ" sz="3600" dirty="0" smtClean="0"/>
              <a:t>او </a:t>
            </a:r>
            <a:r>
              <a:rPr lang="ar-IQ" sz="3600" dirty="0" smtClean="0">
                <a:solidFill>
                  <a:srgbClr val="FFFF00"/>
                </a:solidFill>
              </a:rPr>
              <a:t>إرهاب الفكري  </a:t>
            </a:r>
            <a:r>
              <a:rPr lang="ar-IQ" sz="3600" dirty="0" smtClean="0"/>
              <a:t>  </a:t>
            </a:r>
            <a:r>
              <a:rPr lang="ar-IQ" sz="3600" dirty="0"/>
              <a:t>نوع من أنواع </a:t>
            </a:r>
            <a:r>
              <a:rPr lang="ar-IQ" sz="3600" dirty="0" smtClean="0"/>
              <a:t>الأيديولجيات </a:t>
            </a:r>
            <a:r>
              <a:rPr lang="ar-IQ" sz="3600" dirty="0"/>
              <a:t>التي تؤمن بعدم احترام الرأي الآخر </a:t>
            </a:r>
            <a:r>
              <a:rPr lang="ar-IQ" sz="3600" dirty="0" smtClean="0"/>
              <a:t>و سلب حق الاخرين </a:t>
            </a:r>
            <a:r>
              <a:rPr lang="ar-IQ" sz="3600" dirty="0"/>
              <a:t>بحرية التعبير وحرية </a:t>
            </a:r>
            <a:r>
              <a:rPr lang="ar-IQ" sz="3600" dirty="0" smtClean="0"/>
              <a:t>العقيدة.    </a:t>
            </a:r>
          </a:p>
          <a:p>
            <a:pPr marL="0" indent="0" algn="r" rtl="1">
              <a:buNone/>
            </a:pPr>
            <a:r>
              <a:rPr lang="ar-IQ" sz="3600" dirty="0">
                <a:solidFill>
                  <a:srgbClr val="FFFF00"/>
                </a:solidFill>
              </a:rPr>
              <a:t> </a:t>
            </a:r>
            <a:r>
              <a:rPr lang="ar-IQ" sz="3600" dirty="0" smtClean="0">
                <a:solidFill>
                  <a:srgbClr val="FFFF00"/>
                </a:solidFill>
              </a:rPr>
              <a:t>                   التطرف </a:t>
            </a:r>
          </a:p>
          <a:p>
            <a:pPr marL="0" indent="0" algn="r" rtl="1">
              <a:buNone/>
            </a:pPr>
            <a:r>
              <a:rPr lang="ar-IQ" sz="3600" dirty="0" smtClean="0"/>
              <a:t>  </a:t>
            </a:r>
            <a:r>
              <a:rPr lang="ar-IQ" sz="3600" dirty="0" smtClean="0">
                <a:solidFill>
                  <a:srgbClr val="00B0F0"/>
                </a:solidFill>
              </a:rPr>
              <a:t>داء </a:t>
            </a:r>
            <a:r>
              <a:rPr lang="ar-IQ" sz="3600" dirty="0">
                <a:solidFill>
                  <a:srgbClr val="00B0F0"/>
                </a:solidFill>
              </a:rPr>
              <a:t>يحجر </a:t>
            </a:r>
            <a:r>
              <a:rPr lang="ar-IQ" sz="3600" dirty="0" smtClean="0">
                <a:solidFill>
                  <a:srgbClr val="00B0F0"/>
                </a:solidFill>
              </a:rPr>
              <a:t>العقول و ويدمرالحريات  </a:t>
            </a:r>
            <a:endParaRPr lang="ar-SA" sz="3600" b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54" y="1426439"/>
            <a:ext cx="2278141" cy="4005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82" y="1282702"/>
            <a:ext cx="2581635" cy="39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0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</a:t>
            </a:r>
            <a:r>
              <a:rPr lang="ar-IQ" b="1" dirty="0" smtClean="0">
                <a:solidFill>
                  <a:srgbClr val="FFFF00"/>
                </a:solidFill>
              </a:rPr>
              <a:t>لتوصيات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5456"/>
            <a:ext cx="8946541" cy="4862944"/>
          </a:xfrm>
        </p:spPr>
        <p:txBody>
          <a:bodyPr/>
          <a:lstStyle/>
          <a:p>
            <a:pPr algn="r" rtl="1"/>
            <a:r>
              <a:rPr lang="ar-IQ" b="1" dirty="0" smtClean="0"/>
              <a:t>التخلص من الغضب  واحترام اراء وتوجهات الاخرين </a:t>
            </a:r>
          </a:p>
          <a:p>
            <a:pPr algn="r" rtl="1"/>
            <a:r>
              <a:rPr lang="ar-IQ" b="1" dirty="0" smtClean="0"/>
              <a:t>التركيز على  </a:t>
            </a:r>
            <a:r>
              <a:rPr lang="ar-IQ" b="1" dirty="0"/>
              <a:t>مكافحة التطرف </a:t>
            </a:r>
            <a:r>
              <a:rPr lang="ar-IQ" b="1" dirty="0" smtClean="0"/>
              <a:t>من خلال  </a:t>
            </a:r>
            <a:r>
              <a:rPr lang="ar-IQ" b="1" dirty="0"/>
              <a:t>نشر </a:t>
            </a:r>
            <a:r>
              <a:rPr lang="ar-IQ" b="1" dirty="0" smtClean="0"/>
              <a:t> التفكر الايجابي </a:t>
            </a:r>
          </a:p>
          <a:p>
            <a:pPr algn="r" rtl="1"/>
            <a:r>
              <a:rPr lang="ar-IQ" b="1" dirty="0" smtClean="0"/>
              <a:t>تعزيزه وممارسة  قيم  التسامح والتعدديه وتعزيز </a:t>
            </a:r>
            <a:r>
              <a:rPr lang="ar-IQ" b="1" dirty="0"/>
              <a:t>مبدأ </a:t>
            </a:r>
            <a:r>
              <a:rPr lang="ar-IQ" b="1" dirty="0" smtClean="0"/>
              <a:t>الوسطية وقيم الاعتدال.</a:t>
            </a:r>
          </a:p>
          <a:p>
            <a:pPr algn="r" rtl="1"/>
            <a:r>
              <a:rPr lang="ar-IQ" b="1" dirty="0" smtClean="0"/>
              <a:t> </a:t>
            </a:r>
            <a:r>
              <a:rPr lang="ar-IQ" b="1" dirty="0"/>
              <a:t>وتعزيز دور </a:t>
            </a:r>
            <a:r>
              <a:rPr lang="ar-IQ" b="1" dirty="0" smtClean="0"/>
              <a:t>المرأة في </a:t>
            </a:r>
            <a:r>
              <a:rPr lang="ar-IQ" b="1" dirty="0"/>
              <a:t>الاسرة والتنشئة الاسرية </a:t>
            </a:r>
            <a:r>
              <a:rPr lang="ar-IQ" b="1" dirty="0" smtClean="0"/>
              <a:t>السليمة.</a:t>
            </a:r>
          </a:p>
          <a:p>
            <a:pPr algn="r" rtl="1"/>
            <a:r>
              <a:rPr lang="ar-IQ" b="1" dirty="0" smtClean="0"/>
              <a:t> القضاء على وقت الفراغ  وكثرة الجلوس على شبكات التواصل وللتقليل من اثارها السلبية باغراقها بافكار ومبادى دخلية  </a:t>
            </a:r>
          </a:p>
          <a:p>
            <a:pPr algn="r" rtl="1"/>
            <a:r>
              <a:rPr lang="ar-IQ" b="1" dirty="0" smtClean="0"/>
              <a:t>تفعيل دور الاباء ومتابعة الابناء والتعرف على ميولهم واصحابهم لان الصاحب ساحب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133"/>
          <a:stretch/>
        </p:blipFill>
        <p:spPr>
          <a:xfrm>
            <a:off x="9835" y="15294"/>
            <a:ext cx="2169348" cy="2819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291" y="4385748"/>
            <a:ext cx="4087091" cy="21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4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149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Simplified Arabic</vt:lpstr>
      <vt:lpstr>Times New Roman</vt:lpstr>
      <vt:lpstr>Wingdings 3</vt:lpstr>
      <vt:lpstr>Ion</vt:lpstr>
      <vt:lpstr>جامعة بغداد  كلية الإدارة والاقتصاد قسم ادارة الاعمال الشؤون العلمية</vt:lpstr>
      <vt:lpstr>هدف الورشة</vt:lpstr>
      <vt:lpstr>التوصيات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بغداد  كلية الإدارة والاقتصاد قسم ادارة الاعمال الشؤون العلمية</dc:title>
  <dc:creator>Microsoft account</dc:creator>
  <cp:lastModifiedBy>Microsoft account</cp:lastModifiedBy>
  <cp:revision>10</cp:revision>
  <dcterms:created xsi:type="dcterms:W3CDTF">2025-03-02T13:04:43Z</dcterms:created>
  <dcterms:modified xsi:type="dcterms:W3CDTF">2025-03-02T14:42:45Z</dcterms:modified>
</cp:coreProperties>
</file>