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256" r:id="rId2"/>
    <p:sldId id="257" r:id="rId3"/>
    <p:sldId id="292" r:id="rId4"/>
    <p:sldId id="288" r:id="rId5"/>
    <p:sldId id="287" r:id="rId6"/>
    <p:sldId id="291" r:id="rId7"/>
    <p:sldId id="258" r:id="rId8"/>
    <p:sldId id="259" r:id="rId9"/>
    <p:sldId id="267" r:id="rId10"/>
    <p:sldId id="265" r:id="rId11"/>
    <p:sldId id="261" r:id="rId12"/>
    <p:sldId id="266" r:id="rId13"/>
    <p:sldId id="262" r:id="rId14"/>
    <p:sldId id="286" r:id="rId15"/>
    <p:sldId id="263" r:id="rId16"/>
    <p:sldId id="268" r:id="rId17"/>
    <p:sldId id="273" r:id="rId18"/>
    <p:sldId id="279" r:id="rId19"/>
    <p:sldId id="275" r:id="rId20"/>
    <p:sldId id="278" r:id="rId21"/>
    <p:sldId id="280" r:id="rId22"/>
    <p:sldId id="277" r:id="rId23"/>
    <p:sldId id="276" r:id="rId24"/>
    <p:sldId id="264" r:id="rId25"/>
    <p:sldId id="274" r:id="rId26"/>
    <p:sldId id="271" r:id="rId27"/>
    <p:sldId id="283" r:id="rId28"/>
    <p:sldId id="260" r:id="rId29"/>
    <p:sldId id="285" r:id="rId30"/>
    <p:sldId id="284" r:id="rId31"/>
    <p:sldId id="272" r:id="rId32"/>
    <p:sldId id="270" r:id="rId33"/>
    <p:sldId id="282" r:id="rId34"/>
    <p:sldId id="269" r:id="rId35"/>
    <p:sldId id="281" r:id="rId36"/>
  </p:sldIdLst>
  <p:sldSz cx="12192000" cy="6858000"/>
  <p:notesSz cx="6858000" cy="9144000"/>
  <p:defaultTextStyle>
    <a:defPPr>
      <a:defRPr lang="ar-I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96EA"/>
    <a:srgbClr val="E18FD7"/>
    <a:srgbClr val="BD92DE"/>
    <a:srgbClr val="585D66"/>
    <a:srgbClr val="A62A9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6" d="100"/>
          <a:sy n="66" d="100"/>
        </p:scale>
        <p:origin x="90" y="132"/>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55" d="100"/>
          <a:sy n="55" d="100"/>
        </p:scale>
        <p:origin x="2880" y="9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IQ"/>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l">
              <a:defRPr sz="1200"/>
            </a:lvl1pPr>
          </a:lstStyle>
          <a:p>
            <a:fld id="{8C636A19-795F-407A-A778-49F1DAE02C97}" type="datetimeFigureOut">
              <a:rPr lang="ar-IQ" smtClean="0"/>
              <a:t>03/05/1446</a:t>
            </a:fld>
            <a:endParaRPr lang="ar-IQ"/>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ar-IQ"/>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r">
              <a:defRPr sz="1200"/>
            </a:lvl1pPr>
          </a:lstStyle>
          <a:p>
            <a:endParaRPr lang="ar-IQ"/>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l">
              <a:defRPr sz="1200"/>
            </a:lvl1pPr>
          </a:lstStyle>
          <a:p>
            <a:fld id="{C1266AEE-A6F5-434A-B19F-B05F4B7E8089}" type="slidenum">
              <a:rPr lang="ar-IQ" smtClean="0"/>
              <a:t>‹#›</a:t>
            </a:fld>
            <a:endParaRPr lang="ar-IQ"/>
          </a:p>
        </p:txBody>
      </p:sp>
    </p:spTree>
    <p:extLst>
      <p:ext uri="{BB962C8B-B14F-4D97-AF65-F5344CB8AC3E}">
        <p14:creationId xmlns:p14="http://schemas.microsoft.com/office/powerpoint/2010/main" val="25627575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3D92CF-E38F-1BFC-F7E0-44148932404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ar-IQ"/>
          </a:p>
        </p:txBody>
      </p:sp>
      <p:sp>
        <p:nvSpPr>
          <p:cNvPr id="3" name="Subtitle 2">
            <a:extLst>
              <a:ext uri="{FF2B5EF4-FFF2-40B4-BE49-F238E27FC236}">
                <a16:creationId xmlns:a16="http://schemas.microsoft.com/office/drawing/2014/main" id="{ECC21326-8019-A5C1-3852-53FFC087ED6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ar-IQ"/>
          </a:p>
        </p:txBody>
      </p:sp>
      <p:sp>
        <p:nvSpPr>
          <p:cNvPr id="4" name="Date Placeholder 3">
            <a:extLst>
              <a:ext uri="{FF2B5EF4-FFF2-40B4-BE49-F238E27FC236}">
                <a16:creationId xmlns:a16="http://schemas.microsoft.com/office/drawing/2014/main" id="{B1CAA39F-212F-9D73-43F7-1247757A4EFB}"/>
              </a:ext>
            </a:extLst>
          </p:cNvPr>
          <p:cNvSpPr>
            <a:spLocks noGrp="1"/>
          </p:cNvSpPr>
          <p:nvPr>
            <p:ph type="dt" sz="half" idx="10"/>
          </p:nvPr>
        </p:nvSpPr>
        <p:spPr/>
        <p:txBody>
          <a:bodyPr/>
          <a:lstStyle/>
          <a:p>
            <a:fld id="{2EA18DD6-FE62-4507-86BE-200D1224DED4}" type="datetimeFigureOut">
              <a:rPr lang="ar-IQ" smtClean="0"/>
              <a:t>03/05/1446</a:t>
            </a:fld>
            <a:endParaRPr lang="ar-IQ"/>
          </a:p>
        </p:txBody>
      </p:sp>
      <p:sp>
        <p:nvSpPr>
          <p:cNvPr id="5" name="Footer Placeholder 4">
            <a:extLst>
              <a:ext uri="{FF2B5EF4-FFF2-40B4-BE49-F238E27FC236}">
                <a16:creationId xmlns:a16="http://schemas.microsoft.com/office/drawing/2014/main" id="{57F59F48-FEE4-9E78-EACD-C47D12579C65}"/>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E4BB6B4D-D484-0881-FD92-D91736CF9AB1}"/>
              </a:ext>
            </a:extLst>
          </p:cNvPr>
          <p:cNvSpPr>
            <a:spLocks noGrp="1"/>
          </p:cNvSpPr>
          <p:nvPr>
            <p:ph type="sldNum" sz="quarter" idx="12"/>
          </p:nvPr>
        </p:nvSpPr>
        <p:spPr/>
        <p:txBody>
          <a:bodyPr/>
          <a:lstStyle/>
          <a:p>
            <a:fld id="{4BC46BDA-3D6D-4B89-9D7E-F41A85A9A5D1}" type="slidenum">
              <a:rPr lang="ar-IQ" smtClean="0"/>
              <a:t>‹#›</a:t>
            </a:fld>
            <a:endParaRPr lang="ar-IQ"/>
          </a:p>
        </p:txBody>
      </p:sp>
    </p:spTree>
    <p:extLst>
      <p:ext uri="{BB962C8B-B14F-4D97-AF65-F5344CB8AC3E}">
        <p14:creationId xmlns:p14="http://schemas.microsoft.com/office/powerpoint/2010/main" val="8241398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8D5DF4-EADC-88FE-9E0F-2C913535F3BE}"/>
              </a:ext>
            </a:extLst>
          </p:cNvPr>
          <p:cNvSpPr>
            <a:spLocks noGrp="1"/>
          </p:cNvSpPr>
          <p:nvPr>
            <p:ph type="title"/>
          </p:nvPr>
        </p:nvSpPr>
        <p:spPr/>
        <p:txBody>
          <a:bodyPr/>
          <a:lstStyle/>
          <a:p>
            <a:r>
              <a:rPr lang="en-US"/>
              <a:t>Click to edit Master title style</a:t>
            </a:r>
            <a:endParaRPr lang="ar-IQ"/>
          </a:p>
        </p:txBody>
      </p:sp>
      <p:sp>
        <p:nvSpPr>
          <p:cNvPr id="3" name="Vertical Text Placeholder 2">
            <a:extLst>
              <a:ext uri="{FF2B5EF4-FFF2-40B4-BE49-F238E27FC236}">
                <a16:creationId xmlns:a16="http://schemas.microsoft.com/office/drawing/2014/main" id="{7DCF89E6-12BC-F139-6454-3AB01D98226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Date Placeholder 3">
            <a:extLst>
              <a:ext uri="{FF2B5EF4-FFF2-40B4-BE49-F238E27FC236}">
                <a16:creationId xmlns:a16="http://schemas.microsoft.com/office/drawing/2014/main" id="{19168228-B73B-BC4C-8620-8367A2598755}"/>
              </a:ext>
            </a:extLst>
          </p:cNvPr>
          <p:cNvSpPr>
            <a:spLocks noGrp="1"/>
          </p:cNvSpPr>
          <p:nvPr>
            <p:ph type="dt" sz="half" idx="10"/>
          </p:nvPr>
        </p:nvSpPr>
        <p:spPr/>
        <p:txBody>
          <a:bodyPr/>
          <a:lstStyle/>
          <a:p>
            <a:fld id="{2EA18DD6-FE62-4507-86BE-200D1224DED4}" type="datetimeFigureOut">
              <a:rPr lang="ar-IQ" smtClean="0"/>
              <a:t>03/05/1446</a:t>
            </a:fld>
            <a:endParaRPr lang="ar-IQ"/>
          </a:p>
        </p:txBody>
      </p:sp>
      <p:sp>
        <p:nvSpPr>
          <p:cNvPr id="5" name="Footer Placeholder 4">
            <a:extLst>
              <a:ext uri="{FF2B5EF4-FFF2-40B4-BE49-F238E27FC236}">
                <a16:creationId xmlns:a16="http://schemas.microsoft.com/office/drawing/2014/main" id="{05C246FB-7330-54D4-946D-E18B2F1F3E19}"/>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82FEF974-C9A1-2FEA-D524-D54B2A15C813}"/>
              </a:ext>
            </a:extLst>
          </p:cNvPr>
          <p:cNvSpPr>
            <a:spLocks noGrp="1"/>
          </p:cNvSpPr>
          <p:nvPr>
            <p:ph type="sldNum" sz="quarter" idx="12"/>
          </p:nvPr>
        </p:nvSpPr>
        <p:spPr/>
        <p:txBody>
          <a:bodyPr/>
          <a:lstStyle/>
          <a:p>
            <a:fld id="{4BC46BDA-3D6D-4B89-9D7E-F41A85A9A5D1}" type="slidenum">
              <a:rPr lang="ar-IQ" smtClean="0"/>
              <a:t>‹#›</a:t>
            </a:fld>
            <a:endParaRPr lang="ar-IQ"/>
          </a:p>
        </p:txBody>
      </p:sp>
    </p:spTree>
    <p:extLst>
      <p:ext uri="{BB962C8B-B14F-4D97-AF65-F5344CB8AC3E}">
        <p14:creationId xmlns:p14="http://schemas.microsoft.com/office/powerpoint/2010/main" val="15708275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9791E77-665E-5095-3E86-3A8AD0A93AD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ar-IQ"/>
          </a:p>
        </p:txBody>
      </p:sp>
      <p:sp>
        <p:nvSpPr>
          <p:cNvPr id="3" name="Vertical Text Placeholder 2">
            <a:extLst>
              <a:ext uri="{FF2B5EF4-FFF2-40B4-BE49-F238E27FC236}">
                <a16:creationId xmlns:a16="http://schemas.microsoft.com/office/drawing/2014/main" id="{BBB96170-9451-4C84-4CB3-3CAA044477D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Date Placeholder 3">
            <a:extLst>
              <a:ext uri="{FF2B5EF4-FFF2-40B4-BE49-F238E27FC236}">
                <a16:creationId xmlns:a16="http://schemas.microsoft.com/office/drawing/2014/main" id="{CE9E3919-3C30-AC9D-AC49-7FADB074EBCF}"/>
              </a:ext>
            </a:extLst>
          </p:cNvPr>
          <p:cNvSpPr>
            <a:spLocks noGrp="1"/>
          </p:cNvSpPr>
          <p:nvPr>
            <p:ph type="dt" sz="half" idx="10"/>
          </p:nvPr>
        </p:nvSpPr>
        <p:spPr/>
        <p:txBody>
          <a:bodyPr/>
          <a:lstStyle/>
          <a:p>
            <a:fld id="{2EA18DD6-FE62-4507-86BE-200D1224DED4}" type="datetimeFigureOut">
              <a:rPr lang="ar-IQ" smtClean="0"/>
              <a:t>03/05/1446</a:t>
            </a:fld>
            <a:endParaRPr lang="ar-IQ"/>
          </a:p>
        </p:txBody>
      </p:sp>
      <p:sp>
        <p:nvSpPr>
          <p:cNvPr id="5" name="Footer Placeholder 4">
            <a:extLst>
              <a:ext uri="{FF2B5EF4-FFF2-40B4-BE49-F238E27FC236}">
                <a16:creationId xmlns:a16="http://schemas.microsoft.com/office/drawing/2014/main" id="{CE4A6944-D8A8-A258-7E74-E74DD1070434}"/>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5CAD85C1-0690-D460-C389-4C3A290DB4FB}"/>
              </a:ext>
            </a:extLst>
          </p:cNvPr>
          <p:cNvSpPr>
            <a:spLocks noGrp="1"/>
          </p:cNvSpPr>
          <p:nvPr>
            <p:ph type="sldNum" sz="quarter" idx="12"/>
          </p:nvPr>
        </p:nvSpPr>
        <p:spPr/>
        <p:txBody>
          <a:bodyPr/>
          <a:lstStyle/>
          <a:p>
            <a:fld id="{4BC46BDA-3D6D-4B89-9D7E-F41A85A9A5D1}" type="slidenum">
              <a:rPr lang="ar-IQ" smtClean="0"/>
              <a:t>‹#›</a:t>
            </a:fld>
            <a:endParaRPr lang="ar-IQ"/>
          </a:p>
        </p:txBody>
      </p:sp>
    </p:spTree>
    <p:extLst>
      <p:ext uri="{BB962C8B-B14F-4D97-AF65-F5344CB8AC3E}">
        <p14:creationId xmlns:p14="http://schemas.microsoft.com/office/powerpoint/2010/main" val="2762890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341FED-A9B2-5E97-FB62-E8BCEAD8DBF9}"/>
              </a:ext>
            </a:extLst>
          </p:cNvPr>
          <p:cNvSpPr>
            <a:spLocks noGrp="1"/>
          </p:cNvSpPr>
          <p:nvPr>
            <p:ph type="title"/>
          </p:nvPr>
        </p:nvSpPr>
        <p:spPr/>
        <p:txBody>
          <a:bodyPr/>
          <a:lstStyle/>
          <a:p>
            <a:r>
              <a:rPr lang="en-US"/>
              <a:t>Click to edit Master title style</a:t>
            </a:r>
            <a:endParaRPr lang="ar-IQ"/>
          </a:p>
        </p:txBody>
      </p:sp>
      <p:sp>
        <p:nvSpPr>
          <p:cNvPr id="3" name="Content Placeholder 2">
            <a:extLst>
              <a:ext uri="{FF2B5EF4-FFF2-40B4-BE49-F238E27FC236}">
                <a16:creationId xmlns:a16="http://schemas.microsoft.com/office/drawing/2014/main" id="{C859FE3E-21A8-1165-27D5-DE12AC81809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Date Placeholder 3">
            <a:extLst>
              <a:ext uri="{FF2B5EF4-FFF2-40B4-BE49-F238E27FC236}">
                <a16:creationId xmlns:a16="http://schemas.microsoft.com/office/drawing/2014/main" id="{57B551CE-9F2E-180A-DAA8-A61AD1AA9670}"/>
              </a:ext>
            </a:extLst>
          </p:cNvPr>
          <p:cNvSpPr>
            <a:spLocks noGrp="1"/>
          </p:cNvSpPr>
          <p:nvPr>
            <p:ph type="dt" sz="half" idx="10"/>
          </p:nvPr>
        </p:nvSpPr>
        <p:spPr/>
        <p:txBody>
          <a:bodyPr/>
          <a:lstStyle/>
          <a:p>
            <a:fld id="{2EA18DD6-FE62-4507-86BE-200D1224DED4}" type="datetimeFigureOut">
              <a:rPr lang="ar-IQ" smtClean="0"/>
              <a:t>03/05/1446</a:t>
            </a:fld>
            <a:endParaRPr lang="ar-IQ"/>
          </a:p>
        </p:txBody>
      </p:sp>
      <p:sp>
        <p:nvSpPr>
          <p:cNvPr id="5" name="Footer Placeholder 4">
            <a:extLst>
              <a:ext uri="{FF2B5EF4-FFF2-40B4-BE49-F238E27FC236}">
                <a16:creationId xmlns:a16="http://schemas.microsoft.com/office/drawing/2014/main" id="{08998906-D54B-1D6F-F4CD-83C3E46DFFE0}"/>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0470AC53-4FFD-5F9E-95BB-8800404E981A}"/>
              </a:ext>
            </a:extLst>
          </p:cNvPr>
          <p:cNvSpPr>
            <a:spLocks noGrp="1"/>
          </p:cNvSpPr>
          <p:nvPr>
            <p:ph type="sldNum" sz="quarter" idx="12"/>
          </p:nvPr>
        </p:nvSpPr>
        <p:spPr/>
        <p:txBody>
          <a:bodyPr/>
          <a:lstStyle/>
          <a:p>
            <a:fld id="{4BC46BDA-3D6D-4B89-9D7E-F41A85A9A5D1}" type="slidenum">
              <a:rPr lang="ar-IQ" smtClean="0"/>
              <a:t>‹#›</a:t>
            </a:fld>
            <a:endParaRPr lang="ar-IQ"/>
          </a:p>
        </p:txBody>
      </p:sp>
    </p:spTree>
    <p:extLst>
      <p:ext uri="{BB962C8B-B14F-4D97-AF65-F5344CB8AC3E}">
        <p14:creationId xmlns:p14="http://schemas.microsoft.com/office/powerpoint/2010/main" val="39096642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1F0579-2959-4D66-0C1F-29B48A2DBD3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ar-IQ"/>
          </a:p>
        </p:txBody>
      </p:sp>
      <p:sp>
        <p:nvSpPr>
          <p:cNvPr id="3" name="Text Placeholder 2">
            <a:extLst>
              <a:ext uri="{FF2B5EF4-FFF2-40B4-BE49-F238E27FC236}">
                <a16:creationId xmlns:a16="http://schemas.microsoft.com/office/drawing/2014/main" id="{FC4D6530-A218-4A4C-ABAB-CE620465C40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9DDEB16-EC8D-21E1-21E2-918983664B8D}"/>
              </a:ext>
            </a:extLst>
          </p:cNvPr>
          <p:cNvSpPr>
            <a:spLocks noGrp="1"/>
          </p:cNvSpPr>
          <p:nvPr>
            <p:ph type="dt" sz="half" idx="10"/>
          </p:nvPr>
        </p:nvSpPr>
        <p:spPr/>
        <p:txBody>
          <a:bodyPr/>
          <a:lstStyle/>
          <a:p>
            <a:fld id="{2EA18DD6-FE62-4507-86BE-200D1224DED4}" type="datetimeFigureOut">
              <a:rPr lang="ar-IQ" smtClean="0"/>
              <a:t>03/05/1446</a:t>
            </a:fld>
            <a:endParaRPr lang="ar-IQ"/>
          </a:p>
        </p:txBody>
      </p:sp>
      <p:sp>
        <p:nvSpPr>
          <p:cNvPr id="5" name="Footer Placeholder 4">
            <a:extLst>
              <a:ext uri="{FF2B5EF4-FFF2-40B4-BE49-F238E27FC236}">
                <a16:creationId xmlns:a16="http://schemas.microsoft.com/office/drawing/2014/main" id="{E8437145-5FDC-A330-145A-A116E364F262}"/>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30885FBD-DE78-DAE7-0FF8-6A346F1191D2}"/>
              </a:ext>
            </a:extLst>
          </p:cNvPr>
          <p:cNvSpPr>
            <a:spLocks noGrp="1"/>
          </p:cNvSpPr>
          <p:nvPr>
            <p:ph type="sldNum" sz="quarter" idx="12"/>
          </p:nvPr>
        </p:nvSpPr>
        <p:spPr/>
        <p:txBody>
          <a:bodyPr/>
          <a:lstStyle/>
          <a:p>
            <a:fld id="{4BC46BDA-3D6D-4B89-9D7E-F41A85A9A5D1}" type="slidenum">
              <a:rPr lang="ar-IQ" smtClean="0"/>
              <a:t>‹#›</a:t>
            </a:fld>
            <a:endParaRPr lang="ar-IQ"/>
          </a:p>
        </p:txBody>
      </p:sp>
    </p:spTree>
    <p:extLst>
      <p:ext uri="{BB962C8B-B14F-4D97-AF65-F5344CB8AC3E}">
        <p14:creationId xmlns:p14="http://schemas.microsoft.com/office/powerpoint/2010/main" val="10960206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514A7F-0546-6ECA-D554-8E9740FC9564}"/>
              </a:ext>
            </a:extLst>
          </p:cNvPr>
          <p:cNvSpPr>
            <a:spLocks noGrp="1"/>
          </p:cNvSpPr>
          <p:nvPr>
            <p:ph type="title"/>
          </p:nvPr>
        </p:nvSpPr>
        <p:spPr/>
        <p:txBody>
          <a:bodyPr/>
          <a:lstStyle/>
          <a:p>
            <a:r>
              <a:rPr lang="en-US"/>
              <a:t>Click to edit Master title style</a:t>
            </a:r>
            <a:endParaRPr lang="ar-IQ"/>
          </a:p>
        </p:txBody>
      </p:sp>
      <p:sp>
        <p:nvSpPr>
          <p:cNvPr id="3" name="Content Placeholder 2">
            <a:extLst>
              <a:ext uri="{FF2B5EF4-FFF2-40B4-BE49-F238E27FC236}">
                <a16:creationId xmlns:a16="http://schemas.microsoft.com/office/drawing/2014/main" id="{020B7926-890E-8BC9-D09B-E978A2184F1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Content Placeholder 3">
            <a:extLst>
              <a:ext uri="{FF2B5EF4-FFF2-40B4-BE49-F238E27FC236}">
                <a16:creationId xmlns:a16="http://schemas.microsoft.com/office/drawing/2014/main" id="{277EFCF2-C05B-4225-8028-41ADDA387E9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5" name="Date Placeholder 4">
            <a:extLst>
              <a:ext uri="{FF2B5EF4-FFF2-40B4-BE49-F238E27FC236}">
                <a16:creationId xmlns:a16="http://schemas.microsoft.com/office/drawing/2014/main" id="{B7BE3F80-29E7-1AD6-CBFD-294CDED05858}"/>
              </a:ext>
            </a:extLst>
          </p:cNvPr>
          <p:cNvSpPr>
            <a:spLocks noGrp="1"/>
          </p:cNvSpPr>
          <p:nvPr>
            <p:ph type="dt" sz="half" idx="10"/>
          </p:nvPr>
        </p:nvSpPr>
        <p:spPr/>
        <p:txBody>
          <a:bodyPr/>
          <a:lstStyle/>
          <a:p>
            <a:fld id="{2EA18DD6-FE62-4507-86BE-200D1224DED4}" type="datetimeFigureOut">
              <a:rPr lang="ar-IQ" smtClean="0"/>
              <a:t>03/05/1446</a:t>
            </a:fld>
            <a:endParaRPr lang="ar-IQ"/>
          </a:p>
        </p:txBody>
      </p:sp>
      <p:sp>
        <p:nvSpPr>
          <p:cNvPr id="6" name="Footer Placeholder 5">
            <a:extLst>
              <a:ext uri="{FF2B5EF4-FFF2-40B4-BE49-F238E27FC236}">
                <a16:creationId xmlns:a16="http://schemas.microsoft.com/office/drawing/2014/main" id="{4A976B61-5D3A-AFF3-DA39-5DC4D955E64C}"/>
              </a:ext>
            </a:extLst>
          </p:cNvPr>
          <p:cNvSpPr>
            <a:spLocks noGrp="1"/>
          </p:cNvSpPr>
          <p:nvPr>
            <p:ph type="ftr" sz="quarter" idx="11"/>
          </p:nvPr>
        </p:nvSpPr>
        <p:spPr/>
        <p:txBody>
          <a:bodyPr/>
          <a:lstStyle/>
          <a:p>
            <a:endParaRPr lang="ar-IQ"/>
          </a:p>
        </p:txBody>
      </p:sp>
      <p:sp>
        <p:nvSpPr>
          <p:cNvPr id="7" name="Slide Number Placeholder 6">
            <a:extLst>
              <a:ext uri="{FF2B5EF4-FFF2-40B4-BE49-F238E27FC236}">
                <a16:creationId xmlns:a16="http://schemas.microsoft.com/office/drawing/2014/main" id="{C4F7D751-4B87-B180-A45F-7A4E76177F37}"/>
              </a:ext>
            </a:extLst>
          </p:cNvPr>
          <p:cNvSpPr>
            <a:spLocks noGrp="1"/>
          </p:cNvSpPr>
          <p:nvPr>
            <p:ph type="sldNum" sz="quarter" idx="12"/>
          </p:nvPr>
        </p:nvSpPr>
        <p:spPr/>
        <p:txBody>
          <a:bodyPr/>
          <a:lstStyle/>
          <a:p>
            <a:fld id="{4BC46BDA-3D6D-4B89-9D7E-F41A85A9A5D1}" type="slidenum">
              <a:rPr lang="ar-IQ" smtClean="0"/>
              <a:t>‹#›</a:t>
            </a:fld>
            <a:endParaRPr lang="ar-IQ"/>
          </a:p>
        </p:txBody>
      </p:sp>
    </p:spTree>
    <p:extLst>
      <p:ext uri="{BB962C8B-B14F-4D97-AF65-F5344CB8AC3E}">
        <p14:creationId xmlns:p14="http://schemas.microsoft.com/office/powerpoint/2010/main" val="33766788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868D1-4A0F-122B-3B91-07C872615241}"/>
              </a:ext>
            </a:extLst>
          </p:cNvPr>
          <p:cNvSpPr>
            <a:spLocks noGrp="1"/>
          </p:cNvSpPr>
          <p:nvPr>
            <p:ph type="title"/>
          </p:nvPr>
        </p:nvSpPr>
        <p:spPr>
          <a:xfrm>
            <a:off x="839788" y="365125"/>
            <a:ext cx="10515600" cy="1325563"/>
          </a:xfrm>
        </p:spPr>
        <p:txBody>
          <a:bodyPr/>
          <a:lstStyle/>
          <a:p>
            <a:r>
              <a:rPr lang="en-US"/>
              <a:t>Click to edit Master title style</a:t>
            </a:r>
            <a:endParaRPr lang="ar-IQ"/>
          </a:p>
        </p:txBody>
      </p:sp>
      <p:sp>
        <p:nvSpPr>
          <p:cNvPr id="3" name="Text Placeholder 2">
            <a:extLst>
              <a:ext uri="{FF2B5EF4-FFF2-40B4-BE49-F238E27FC236}">
                <a16:creationId xmlns:a16="http://schemas.microsoft.com/office/drawing/2014/main" id="{3EFDC22F-C9E5-35B2-D8AF-F1454ECA4F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EE73989-56E2-5ABF-199D-45A6A58E892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5" name="Text Placeholder 4">
            <a:extLst>
              <a:ext uri="{FF2B5EF4-FFF2-40B4-BE49-F238E27FC236}">
                <a16:creationId xmlns:a16="http://schemas.microsoft.com/office/drawing/2014/main" id="{8CA9A885-08A6-73A8-4057-105D44E891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FCA4021-7B39-3EAF-86B6-DE737E03E3B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7" name="Date Placeholder 6">
            <a:extLst>
              <a:ext uri="{FF2B5EF4-FFF2-40B4-BE49-F238E27FC236}">
                <a16:creationId xmlns:a16="http://schemas.microsoft.com/office/drawing/2014/main" id="{1185F2F8-E791-86D1-D433-CD53C06306A0}"/>
              </a:ext>
            </a:extLst>
          </p:cNvPr>
          <p:cNvSpPr>
            <a:spLocks noGrp="1"/>
          </p:cNvSpPr>
          <p:nvPr>
            <p:ph type="dt" sz="half" idx="10"/>
          </p:nvPr>
        </p:nvSpPr>
        <p:spPr/>
        <p:txBody>
          <a:bodyPr/>
          <a:lstStyle/>
          <a:p>
            <a:fld id="{2EA18DD6-FE62-4507-86BE-200D1224DED4}" type="datetimeFigureOut">
              <a:rPr lang="ar-IQ" smtClean="0"/>
              <a:t>03/05/1446</a:t>
            </a:fld>
            <a:endParaRPr lang="ar-IQ"/>
          </a:p>
        </p:txBody>
      </p:sp>
      <p:sp>
        <p:nvSpPr>
          <p:cNvPr id="8" name="Footer Placeholder 7">
            <a:extLst>
              <a:ext uri="{FF2B5EF4-FFF2-40B4-BE49-F238E27FC236}">
                <a16:creationId xmlns:a16="http://schemas.microsoft.com/office/drawing/2014/main" id="{593DA01C-BA6D-47E9-D8DA-D8F99900A06E}"/>
              </a:ext>
            </a:extLst>
          </p:cNvPr>
          <p:cNvSpPr>
            <a:spLocks noGrp="1"/>
          </p:cNvSpPr>
          <p:nvPr>
            <p:ph type="ftr" sz="quarter" idx="11"/>
          </p:nvPr>
        </p:nvSpPr>
        <p:spPr/>
        <p:txBody>
          <a:bodyPr/>
          <a:lstStyle/>
          <a:p>
            <a:endParaRPr lang="ar-IQ"/>
          </a:p>
        </p:txBody>
      </p:sp>
      <p:sp>
        <p:nvSpPr>
          <p:cNvPr id="9" name="Slide Number Placeholder 8">
            <a:extLst>
              <a:ext uri="{FF2B5EF4-FFF2-40B4-BE49-F238E27FC236}">
                <a16:creationId xmlns:a16="http://schemas.microsoft.com/office/drawing/2014/main" id="{1E8362F4-301B-B2F8-04F2-8F81AB56C81B}"/>
              </a:ext>
            </a:extLst>
          </p:cNvPr>
          <p:cNvSpPr>
            <a:spLocks noGrp="1"/>
          </p:cNvSpPr>
          <p:nvPr>
            <p:ph type="sldNum" sz="quarter" idx="12"/>
          </p:nvPr>
        </p:nvSpPr>
        <p:spPr/>
        <p:txBody>
          <a:bodyPr/>
          <a:lstStyle/>
          <a:p>
            <a:fld id="{4BC46BDA-3D6D-4B89-9D7E-F41A85A9A5D1}" type="slidenum">
              <a:rPr lang="ar-IQ" smtClean="0"/>
              <a:t>‹#›</a:t>
            </a:fld>
            <a:endParaRPr lang="ar-IQ"/>
          </a:p>
        </p:txBody>
      </p:sp>
    </p:spTree>
    <p:extLst>
      <p:ext uri="{BB962C8B-B14F-4D97-AF65-F5344CB8AC3E}">
        <p14:creationId xmlns:p14="http://schemas.microsoft.com/office/powerpoint/2010/main" val="2870085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FC8E0-B6A3-CEE5-4819-438D8CF80E51}"/>
              </a:ext>
            </a:extLst>
          </p:cNvPr>
          <p:cNvSpPr>
            <a:spLocks noGrp="1"/>
          </p:cNvSpPr>
          <p:nvPr>
            <p:ph type="title"/>
          </p:nvPr>
        </p:nvSpPr>
        <p:spPr/>
        <p:txBody>
          <a:bodyPr/>
          <a:lstStyle/>
          <a:p>
            <a:r>
              <a:rPr lang="en-US"/>
              <a:t>Click to edit Master title style</a:t>
            </a:r>
            <a:endParaRPr lang="ar-IQ"/>
          </a:p>
        </p:txBody>
      </p:sp>
      <p:sp>
        <p:nvSpPr>
          <p:cNvPr id="3" name="Date Placeholder 2">
            <a:extLst>
              <a:ext uri="{FF2B5EF4-FFF2-40B4-BE49-F238E27FC236}">
                <a16:creationId xmlns:a16="http://schemas.microsoft.com/office/drawing/2014/main" id="{36A971E0-7FAA-02E9-08B9-BEF90A72FFD4}"/>
              </a:ext>
            </a:extLst>
          </p:cNvPr>
          <p:cNvSpPr>
            <a:spLocks noGrp="1"/>
          </p:cNvSpPr>
          <p:nvPr>
            <p:ph type="dt" sz="half" idx="10"/>
          </p:nvPr>
        </p:nvSpPr>
        <p:spPr/>
        <p:txBody>
          <a:bodyPr/>
          <a:lstStyle/>
          <a:p>
            <a:fld id="{2EA18DD6-FE62-4507-86BE-200D1224DED4}" type="datetimeFigureOut">
              <a:rPr lang="ar-IQ" smtClean="0"/>
              <a:t>03/05/1446</a:t>
            </a:fld>
            <a:endParaRPr lang="ar-IQ"/>
          </a:p>
        </p:txBody>
      </p:sp>
      <p:sp>
        <p:nvSpPr>
          <p:cNvPr id="4" name="Footer Placeholder 3">
            <a:extLst>
              <a:ext uri="{FF2B5EF4-FFF2-40B4-BE49-F238E27FC236}">
                <a16:creationId xmlns:a16="http://schemas.microsoft.com/office/drawing/2014/main" id="{FF4EB73B-28A0-3073-9011-8BD2D2E4F065}"/>
              </a:ext>
            </a:extLst>
          </p:cNvPr>
          <p:cNvSpPr>
            <a:spLocks noGrp="1"/>
          </p:cNvSpPr>
          <p:nvPr>
            <p:ph type="ftr" sz="quarter" idx="11"/>
          </p:nvPr>
        </p:nvSpPr>
        <p:spPr/>
        <p:txBody>
          <a:bodyPr/>
          <a:lstStyle/>
          <a:p>
            <a:endParaRPr lang="ar-IQ"/>
          </a:p>
        </p:txBody>
      </p:sp>
      <p:sp>
        <p:nvSpPr>
          <p:cNvPr id="5" name="Slide Number Placeholder 4">
            <a:extLst>
              <a:ext uri="{FF2B5EF4-FFF2-40B4-BE49-F238E27FC236}">
                <a16:creationId xmlns:a16="http://schemas.microsoft.com/office/drawing/2014/main" id="{A9FB85AD-59C8-5F1B-4FCD-E77DE424FE98}"/>
              </a:ext>
            </a:extLst>
          </p:cNvPr>
          <p:cNvSpPr>
            <a:spLocks noGrp="1"/>
          </p:cNvSpPr>
          <p:nvPr>
            <p:ph type="sldNum" sz="quarter" idx="12"/>
          </p:nvPr>
        </p:nvSpPr>
        <p:spPr/>
        <p:txBody>
          <a:bodyPr/>
          <a:lstStyle/>
          <a:p>
            <a:fld id="{4BC46BDA-3D6D-4B89-9D7E-F41A85A9A5D1}" type="slidenum">
              <a:rPr lang="ar-IQ" smtClean="0"/>
              <a:t>‹#›</a:t>
            </a:fld>
            <a:endParaRPr lang="ar-IQ"/>
          </a:p>
        </p:txBody>
      </p:sp>
    </p:spTree>
    <p:extLst>
      <p:ext uri="{BB962C8B-B14F-4D97-AF65-F5344CB8AC3E}">
        <p14:creationId xmlns:p14="http://schemas.microsoft.com/office/powerpoint/2010/main" val="27203883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6298B58-F726-CBEC-3F91-F580E772E8D8}"/>
              </a:ext>
            </a:extLst>
          </p:cNvPr>
          <p:cNvSpPr>
            <a:spLocks noGrp="1"/>
          </p:cNvSpPr>
          <p:nvPr>
            <p:ph type="dt" sz="half" idx="10"/>
          </p:nvPr>
        </p:nvSpPr>
        <p:spPr/>
        <p:txBody>
          <a:bodyPr/>
          <a:lstStyle/>
          <a:p>
            <a:fld id="{2EA18DD6-FE62-4507-86BE-200D1224DED4}" type="datetimeFigureOut">
              <a:rPr lang="ar-IQ" smtClean="0"/>
              <a:t>03/05/1446</a:t>
            </a:fld>
            <a:endParaRPr lang="ar-IQ"/>
          </a:p>
        </p:txBody>
      </p:sp>
      <p:sp>
        <p:nvSpPr>
          <p:cNvPr id="3" name="Footer Placeholder 2">
            <a:extLst>
              <a:ext uri="{FF2B5EF4-FFF2-40B4-BE49-F238E27FC236}">
                <a16:creationId xmlns:a16="http://schemas.microsoft.com/office/drawing/2014/main" id="{0026F4E1-406F-BB85-9281-22A8653FF968}"/>
              </a:ext>
            </a:extLst>
          </p:cNvPr>
          <p:cNvSpPr>
            <a:spLocks noGrp="1"/>
          </p:cNvSpPr>
          <p:nvPr>
            <p:ph type="ftr" sz="quarter" idx="11"/>
          </p:nvPr>
        </p:nvSpPr>
        <p:spPr/>
        <p:txBody>
          <a:bodyPr/>
          <a:lstStyle/>
          <a:p>
            <a:endParaRPr lang="ar-IQ"/>
          </a:p>
        </p:txBody>
      </p:sp>
      <p:sp>
        <p:nvSpPr>
          <p:cNvPr id="4" name="Slide Number Placeholder 3">
            <a:extLst>
              <a:ext uri="{FF2B5EF4-FFF2-40B4-BE49-F238E27FC236}">
                <a16:creationId xmlns:a16="http://schemas.microsoft.com/office/drawing/2014/main" id="{7B99291A-397F-460F-EF4C-F32F994344EA}"/>
              </a:ext>
            </a:extLst>
          </p:cNvPr>
          <p:cNvSpPr>
            <a:spLocks noGrp="1"/>
          </p:cNvSpPr>
          <p:nvPr>
            <p:ph type="sldNum" sz="quarter" idx="12"/>
          </p:nvPr>
        </p:nvSpPr>
        <p:spPr/>
        <p:txBody>
          <a:bodyPr/>
          <a:lstStyle/>
          <a:p>
            <a:fld id="{4BC46BDA-3D6D-4B89-9D7E-F41A85A9A5D1}" type="slidenum">
              <a:rPr lang="ar-IQ" smtClean="0"/>
              <a:t>‹#›</a:t>
            </a:fld>
            <a:endParaRPr lang="ar-IQ"/>
          </a:p>
        </p:txBody>
      </p:sp>
    </p:spTree>
    <p:extLst>
      <p:ext uri="{BB962C8B-B14F-4D97-AF65-F5344CB8AC3E}">
        <p14:creationId xmlns:p14="http://schemas.microsoft.com/office/powerpoint/2010/main" val="11971616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787B2-AEF0-E46F-2873-5D505A83C3C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ar-IQ"/>
          </a:p>
        </p:txBody>
      </p:sp>
      <p:sp>
        <p:nvSpPr>
          <p:cNvPr id="3" name="Content Placeholder 2">
            <a:extLst>
              <a:ext uri="{FF2B5EF4-FFF2-40B4-BE49-F238E27FC236}">
                <a16:creationId xmlns:a16="http://schemas.microsoft.com/office/drawing/2014/main" id="{2B0BDC2D-6071-545F-9032-CC3DDBEC7F0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Text Placeholder 3">
            <a:extLst>
              <a:ext uri="{FF2B5EF4-FFF2-40B4-BE49-F238E27FC236}">
                <a16:creationId xmlns:a16="http://schemas.microsoft.com/office/drawing/2014/main" id="{870E41E0-36A8-C8F9-02B3-D74FD31DA6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BA94CE2-21B5-CFF1-8F0E-F02408B23F71}"/>
              </a:ext>
            </a:extLst>
          </p:cNvPr>
          <p:cNvSpPr>
            <a:spLocks noGrp="1"/>
          </p:cNvSpPr>
          <p:nvPr>
            <p:ph type="dt" sz="half" idx="10"/>
          </p:nvPr>
        </p:nvSpPr>
        <p:spPr/>
        <p:txBody>
          <a:bodyPr/>
          <a:lstStyle/>
          <a:p>
            <a:fld id="{2EA18DD6-FE62-4507-86BE-200D1224DED4}" type="datetimeFigureOut">
              <a:rPr lang="ar-IQ" smtClean="0"/>
              <a:t>03/05/1446</a:t>
            </a:fld>
            <a:endParaRPr lang="ar-IQ"/>
          </a:p>
        </p:txBody>
      </p:sp>
      <p:sp>
        <p:nvSpPr>
          <p:cNvPr id="6" name="Footer Placeholder 5">
            <a:extLst>
              <a:ext uri="{FF2B5EF4-FFF2-40B4-BE49-F238E27FC236}">
                <a16:creationId xmlns:a16="http://schemas.microsoft.com/office/drawing/2014/main" id="{0098C23D-0FB5-A0BA-8CFA-FBC417F5F4AD}"/>
              </a:ext>
            </a:extLst>
          </p:cNvPr>
          <p:cNvSpPr>
            <a:spLocks noGrp="1"/>
          </p:cNvSpPr>
          <p:nvPr>
            <p:ph type="ftr" sz="quarter" idx="11"/>
          </p:nvPr>
        </p:nvSpPr>
        <p:spPr/>
        <p:txBody>
          <a:bodyPr/>
          <a:lstStyle/>
          <a:p>
            <a:endParaRPr lang="ar-IQ"/>
          </a:p>
        </p:txBody>
      </p:sp>
      <p:sp>
        <p:nvSpPr>
          <p:cNvPr id="7" name="Slide Number Placeholder 6">
            <a:extLst>
              <a:ext uri="{FF2B5EF4-FFF2-40B4-BE49-F238E27FC236}">
                <a16:creationId xmlns:a16="http://schemas.microsoft.com/office/drawing/2014/main" id="{F2A10494-5319-20DB-40FC-8E986058359A}"/>
              </a:ext>
            </a:extLst>
          </p:cNvPr>
          <p:cNvSpPr>
            <a:spLocks noGrp="1"/>
          </p:cNvSpPr>
          <p:nvPr>
            <p:ph type="sldNum" sz="quarter" idx="12"/>
          </p:nvPr>
        </p:nvSpPr>
        <p:spPr/>
        <p:txBody>
          <a:bodyPr/>
          <a:lstStyle/>
          <a:p>
            <a:fld id="{4BC46BDA-3D6D-4B89-9D7E-F41A85A9A5D1}" type="slidenum">
              <a:rPr lang="ar-IQ" smtClean="0"/>
              <a:t>‹#›</a:t>
            </a:fld>
            <a:endParaRPr lang="ar-IQ"/>
          </a:p>
        </p:txBody>
      </p:sp>
    </p:spTree>
    <p:extLst>
      <p:ext uri="{BB962C8B-B14F-4D97-AF65-F5344CB8AC3E}">
        <p14:creationId xmlns:p14="http://schemas.microsoft.com/office/powerpoint/2010/main" val="2281768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888BF-ED36-C4C6-4F30-A8CDA2E0BF5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ar-IQ"/>
          </a:p>
        </p:txBody>
      </p:sp>
      <p:sp>
        <p:nvSpPr>
          <p:cNvPr id="3" name="Picture Placeholder 2">
            <a:extLst>
              <a:ext uri="{FF2B5EF4-FFF2-40B4-BE49-F238E27FC236}">
                <a16:creationId xmlns:a16="http://schemas.microsoft.com/office/drawing/2014/main" id="{0AA98E40-9F1C-561B-2C5D-2ED52027796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a:extLst>
              <a:ext uri="{FF2B5EF4-FFF2-40B4-BE49-F238E27FC236}">
                <a16:creationId xmlns:a16="http://schemas.microsoft.com/office/drawing/2014/main" id="{5B69320B-404C-AAB0-7AEB-BAD0271C06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8CE578E-54A6-B548-C8E8-79B333C6898C}"/>
              </a:ext>
            </a:extLst>
          </p:cNvPr>
          <p:cNvSpPr>
            <a:spLocks noGrp="1"/>
          </p:cNvSpPr>
          <p:nvPr>
            <p:ph type="dt" sz="half" idx="10"/>
          </p:nvPr>
        </p:nvSpPr>
        <p:spPr/>
        <p:txBody>
          <a:bodyPr/>
          <a:lstStyle/>
          <a:p>
            <a:fld id="{2EA18DD6-FE62-4507-86BE-200D1224DED4}" type="datetimeFigureOut">
              <a:rPr lang="ar-IQ" smtClean="0"/>
              <a:t>03/05/1446</a:t>
            </a:fld>
            <a:endParaRPr lang="ar-IQ"/>
          </a:p>
        </p:txBody>
      </p:sp>
      <p:sp>
        <p:nvSpPr>
          <p:cNvPr id="6" name="Footer Placeholder 5">
            <a:extLst>
              <a:ext uri="{FF2B5EF4-FFF2-40B4-BE49-F238E27FC236}">
                <a16:creationId xmlns:a16="http://schemas.microsoft.com/office/drawing/2014/main" id="{1EEB2229-E73E-07BD-9812-E4F10972C5EE}"/>
              </a:ext>
            </a:extLst>
          </p:cNvPr>
          <p:cNvSpPr>
            <a:spLocks noGrp="1"/>
          </p:cNvSpPr>
          <p:nvPr>
            <p:ph type="ftr" sz="quarter" idx="11"/>
          </p:nvPr>
        </p:nvSpPr>
        <p:spPr/>
        <p:txBody>
          <a:bodyPr/>
          <a:lstStyle/>
          <a:p>
            <a:endParaRPr lang="ar-IQ"/>
          </a:p>
        </p:txBody>
      </p:sp>
      <p:sp>
        <p:nvSpPr>
          <p:cNvPr id="7" name="Slide Number Placeholder 6">
            <a:extLst>
              <a:ext uri="{FF2B5EF4-FFF2-40B4-BE49-F238E27FC236}">
                <a16:creationId xmlns:a16="http://schemas.microsoft.com/office/drawing/2014/main" id="{FA715836-FFA7-89AE-68B4-5522C05E0614}"/>
              </a:ext>
            </a:extLst>
          </p:cNvPr>
          <p:cNvSpPr>
            <a:spLocks noGrp="1"/>
          </p:cNvSpPr>
          <p:nvPr>
            <p:ph type="sldNum" sz="quarter" idx="12"/>
          </p:nvPr>
        </p:nvSpPr>
        <p:spPr/>
        <p:txBody>
          <a:bodyPr/>
          <a:lstStyle/>
          <a:p>
            <a:fld id="{4BC46BDA-3D6D-4B89-9D7E-F41A85A9A5D1}" type="slidenum">
              <a:rPr lang="ar-IQ" smtClean="0"/>
              <a:t>‹#›</a:t>
            </a:fld>
            <a:endParaRPr lang="ar-IQ"/>
          </a:p>
        </p:txBody>
      </p:sp>
    </p:spTree>
    <p:extLst>
      <p:ext uri="{BB962C8B-B14F-4D97-AF65-F5344CB8AC3E}">
        <p14:creationId xmlns:p14="http://schemas.microsoft.com/office/powerpoint/2010/main" val="24087144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2">
                <a:lumMod val="0"/>
                <a:lumOff val="100000"/>
              </a:schemeClr>
            </a:gs>
            <a:gs pos="90500">
              <a:srgbClr val="BE515A"/>
            </a:gs>
            <a:gs pos="55000">
              <a:srgbClr val="A62A97">
                <a:alpha val="47000"/>
                <a:lumMod val="86000"/>
              </a:srgbClr>
            </a:gs>
            <a:gs pos="100000">
              <a:schemeClr val="accent2">
                <a:lumMod val="10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93D332D-76B0-4F46-4476-E4AB6DA8F91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ar-IQ"/>
          </a:p>
        </p:txBody>
      </p:sp>
      <p:sp>
        <p:nvSpPr>
          <p:cNvPr id="3" name="Text Placeholder 2">
            <a:extLst>
              <a:ext uri="{FF2B5EF4-FFF2-40B4-BE49-F238E27FC236}">
                <a16:creationId xmlns:a16="http://schemas.microsoft.com/office/drawing/2014/main" id="{DABF3A1D-F409-512A-14E9-D086141E11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Date Placeholder 3">
            <a:extLst>
              <a:ext uri="{FF2B5EF4-FFF2-40B4-BE49-F238E27FC236}">
                <a16:creationId xmlns:a16="http://schemas.microsoft.com/office/drawing/2014/main" id="{453A27B5-9414-2134-44A9-7E678C7A79B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A18DD6-FE62-4507-86BE-200D1224DED4}" type="datetimeFigureOut">
              <a:rPr lang="ar-IQ" smtClean="0"/>
              <a:t>03/05/1446</a:t>
            </a:fld>
            <a:endParaRPr lang="ar-IQ"/>
          </a:p>
        </p:txBody>
      </p:sp>
      <p:sp>
        <p:nvSpPr>
          <p:cNvPr id="5" name="Footer Placeholder 4">
            <a:extLst>
              <a:ext uri="{FF2B5EF4-FFF2-40B4-BE49-F238E27FC236}">
                <a16:creationId xmlns:a16="http://schemas.microsoft.com/office/drawing/2014/main" id="{1A788EDF-7CE8-C5FB-936F-AE79F2C8CF5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r-IQ"/>
          </a:p>
        </p:txBody>
      </p:sp>
      <p:sp>
        <p:nvSpPr>
          <p:cNvPr id="6" name="Slide Number Placeholder 5">
            <a:extLst>
              <a:ext uri="{FF2B5EF4-FFF2-40B4-BE49-F238E27FC236}">
                <a16:creationId xmlns:a16="http://schemas.microsoft.com/office/drawing/2014/main" id="{44F0422C-4571-891D-9CF5-A95E84CC5A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C46BDA-3D6D-4B89-9D7E-F41A85A9A5D1}" type="slidenum">
              <a:rPr lang="ar-IQ" smtClean="0"/>
              <a:t>‹#›</a:t>
            </a:fld>
            <a:endParaRPr lang="ar-IQ"/>
          </a:p>
        </p:txBody>
      </p:sp>
    </p:spTree>
    <p:extLst>
      <p:ext uri="{BB962C8B-B14F-4D97-AF65-F5344CB8AC3E}">
        <p14:creationId xmlns:p14="http://schemas.microsoft.com/office/powerpoint/2010/main" val="10567642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0"/>
                <a:lumOff val="100000"/>
              </a:schemeClr>
            </a:gs>
            <a:gs pos="90500">
              <a:srgbClr val="BE515A"/>
            </a:gs>
            <a:gs pos="82000">
              <a:srgbClr val="A62A97">
                <a:alpha val="47000"/>
                <a:lumMod val="86000"/>
              </a:srgbClr>
            </a:gs>
            <a:gs pos="100000">
              <a:schemeClr val="accent2">
                <a:lumMod val="10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273088-6FBC-14D4-71F5-94231D9DC5D5}"/>
              </a:ext>
            </a:extLst>
          </p:cNvPr>
          <p:cNvSpPr>
            <a:spLocks noGrp="1"/>
          </p:cNvSpPr>
          <p:nvPr>
            <p:ph type="ctrTitle"/>
          </p:nvPr>
        </p:nvSpPr>
        <p:spPr>
          <a:xfrm>
            <a:off x="5214942" y="812174"/>
            <a:ext cx="5967412" cy="2119712"/>
          </a:xfrm>
        </p:spPr>
        <p:txBody>
          <a:bodyPr>
            <a:normAutofit fontScale="90000"/>
          </a:bodyPr>
          <a:lstStyle/>
          <a:p>
            <a:br>
              <a:rPr lang="en-US" b="1" dirty="0"/>
            </a:br>
            <a:r>
              <a:rPr lang="en-US" b="1" dirty="0"/>
              <a:t>ISO 19011: 2018</a:t>
            </a:r>
            <a:br>
              <a:rPr lang="en-US" b="1" dirty="0"/>
            </a:br>
            <a:r>
              <a:rPr lang="ar-IQ" b="1" dirty="0"/>
              <a:t>تدقيق نظم الادارة</a:t>
            </a:r>
          </a:p>
        </p:txBody>
      </p:sp>
      <p:sp>
        <p:nvSpPr>
          <p:cNvPr id="3" name="Subtitle 2">
            <a:extLst>
              <a:ext uri="{FF2B5EF4-FFF2-40B4-BE49-F238E27FC236}">
                <a16:creationId xmlns:a16="http://schemas.microsoft.com/office/drawing/2014/main" id="{E5910913-892F-4620-B095-01174DA8D3E5}"/>
              </a:ext>
            </a:extLst>
          </p:cNvPr>
          <p:cNvSpPr>
            <a:spLocks noGrp="1"/>
          </p:cNvSpPr>
          <p:nvPr>
            <p:ph type="subTitle" idx="1"/>
          </p:nvPr>
        </p:nvSpPr>
        <p:spPr>
          <a:xfrm>
            <a:off x="6543674" y="3602038"/>
            <a:ext cx="4124325" cy="2443788"/>
          </a:xfrm>
        </p:spPr>
        <p:txBody>
          <a:bodyPr>
            <a:normAutofit fontScale="92500" lnSpcReduction="10000"/>
          </a:bodyPr>
          <a:lstStyle/>
          <a:p>
            <a:pPr rtl="1"/>
            <a:r>
              <a:rPr lang="ar-IQ" sz="4000" b="1" dirty="0">
                <a:cs typeface="+mj-cs"/>
              </a:rPr>
              <a:t>ا.م. د. مها كامل جواد</a:t>
            </a:r>
          </a:p>
          <a:p>
            <a:pPr rtl="1"/>
            <a:r>
              <a:rPr lang="ar-IQ" sz="4000" b="1" dirty="0">
                <a:cs typeface="+mj-cs"/>
              </a:rPr>
              <a:t>جامعة بغداد</a:t>
            </a:r>
          </a:p>
          <a:p>
            <a:pPr rtl="1"/>
            <a:r>
              <a:rPr lang="ar-IQ" sz="4000" b="1" dirty="0">
                <a:cs typeface="+mj-cs"/>
              </a:rPr>
              <a:t>كلية الادارة والاقتصاد</a:t>
            </a:r>
          </a:p>
          <a:p>
            <a:pPr rtl="1"/>
            <a:r>
              <a:rPr lang="ar-IQ" sz="4000" b="1" dirty="0">
                <a:cs typeface="+mj-cs"/>
              </a:rPr>
              <a:t>قسم إدارة الاعمال</a:t>
            </a:r>
          </a:p>
        </p:txBody>
      </p:sp>
      <p:pic>
        <p:nvPicPr>
          <p:cNvPr id="1028" name="Picture 4" descr="محاضرة المراجعات الداخلية ايزو 19011 | ISO 19011-2018 | مبادىء تدقيق |  Audit Guidelines">
            <a:extLst>
              <a:ext uri="{FF2B5EF4-FFF2-40B4-BE49-F238E27FC236}">
                <a16:creationId xmlns:a16="http://schemas.microsoft.com/office/drawing/2014/main" id="{AD01CFDD-824D-13DE-967B-031577C2190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9941" y="-13888"/>
            <a:ext cx="5007884" cy="6871888"/>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id="{863239F6-3666-984D-017F-ACC324567D0A}"/>
              </a:ext>
            </a:extLst>
          </p:cNvPr>
          <p:cNvSpPr/>
          <p:nvPr/>
        </p:nvSpPr>
        <p:spPr>
          <a:xfrm>
            <a:off x="-5516612" y="-2196366"/>
            <a:ext cx="4349397" cy="2272145"/>
          </a:xfrm>
          <a:prstGeom prst="rect">
            <a:avLst/>
          </a:prstGeom>
          <a:solidFill>
            <a:srgbClr val="EE96EA"/>
          </a:solidFill>
        </p:spPr>
        <p:style>
          <a:lnRef idx="2">
            <a:schemeClr val="accent6"/>
          </a:lnRef>
          <a:fillRef idx="1">
            <a:schemeClr val="lt1"/>
          </a:fillRef>
          <a:effectRef idx="0">
            <a:schemeClr val="accent6"/>
          </a:effectRef>
          <a:fontRef idx="minor">
            <a:schemeClr val="dk1"/>
          </a:fontRef>
        </p:style>
        <p:txBody>
          <a:bodyPr rtlCol="1" anchor="ctr"/>
          <a:lstStyle/>
          <a:p>
            <a:pPr algn="ctr"/>
            <a:endParaRPr lang="ar-IQ"/>
          </a:p>
        </p:txBody>
      </p:sp>
      <p:pic>
        <p:nvPicPr>
          <p:cNvPr id="1026" name="Picture 2" descr="تطوير برامج التدقيق: فهم مواصفة ISO 19011:2018 وتكامل مفهوم المخاطر">
            <a:extLst>
              <a:ext uri="{FF2B5EF4-FFF2-40B4-BE49-F238E27FC236}">
                <a16:creationId xmlns:a16="http://schemas.microsoft.com/office/drawing/2014/main" id="{163C5344-D12E-A4F8-8002-4A52006182E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941" y="203535"/>
            <a:ext cx="5007884" cy="2181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139660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22467-85EA-22F2-7653-BAC9F1689232}"/>
              </a:ext>
            </a:extLst>
          </p:cNvPr>
          <p:cNvSpPr>
            <a:spLocks noGrp="1"/>
          </p:cNvSpPr>
          <p:nvPr>
            <p:ph type="title"/>
          </p:nvPr>
        </p:nvSpPr>
        <p:spPr>
          <a:xfrm>
            <a:off x="838200" y="340797"/>
            <a:ext cx="10515600" cy="1144588"/>
          </a:xfrm>
        </p:spPr>
        <p:txBody>
          <a:bodyPr>
            <a:normAutofit fontScale="90000"/>
          </a:bodyPr>
          <a:lstStyle/>
          <a:p>
            <a:pPr algn="r" rtl="1"/>
            <a:r>
              <a:rPr lang="ar-IQ" b="1" dirty="0"/>
              <a:t>تدقيق الطرف الأول – التدقيق الداخلي</a:t>
            </a:r>
            <a:br>
              <a:rPr lang="ar-IQ" b="1" dirty="0"/>
            </a:br>
            <a:endParaRPr lang="ar-IQ" dirty="0"/>
          </a:p>
        </p:txBody>
      </p:sp>
      <p:sp>
        <p:nvSpPr>
          <p:cNvPr id="3" name="Content Placeholder 2">
            <a:extLst>
              <a:ext uri="{FF2B5EF4-FFF2-40B4-BE49-F238E27FC236}">
                <a16:creationId xmlns:a16="http://schemas.microsoft.com/office/drawing/2014/main" id="{28CC6686-E18D-A7BB-1D26-2D95A1861BD6}"/>
              </a:ext>
            </a:extLst>
          </p:cNvPr>
          <p:cNvSpPr>
            <a:spLocks noGrp="1"/>
          </p:cNvSpPr>
          <p:nvPr>
            <p:ph idx="1"/>
          </p:nvPr>
        </p:nvSpPr>
        <p:spPr>
          <a:xfrm>
            <a:off x="838200" y="1612974"/>
            <a:ext cx="10515600" cy="4596439"/>
          </a:xfrm>
        </p:spPr>
        <p:txBody>
          <a:bodyPr>
            <a:normAutofit/>
          </a:bodyPr>
          <a:lstStyle/>
          <a:p>
            <a:pPr algn="r" rtl="1"/>
            <a:r>
              <a:rPr lang="ar-IQ" sz="4000" b="1" dirty="0">
                <a:cs typeface="+mj-cs"/>
              </a:rPr>
              <a:t>هنا تتم عملية التدقيق من قبل المنظمة نفسها او بالنيابة عنها(جهة خارجية بتعاقد داخلي) لمراجعة النظام الإداري للتأكد من فاعلية نظام الإدارة او للحصول على معلومات لتحسين وتطوير النظام</a:t>
            </a:r>
          </a:p>
          <a:p>
            <a:pPr algn="r" rtl="1"/>
            <a:r>
              <a:rPr lang="ar-IQ" sz="4000" b="1" dirty="0">
                <a:cs typeface="+mj-cs"/>
              </a:rPr>
              <a:t>يمكن ان يشكل هذا النوع من النظام الأساس </a:t>
            </a:r>
            <a:r>
              <a:rPr lang="ar-IQ" sz="4000" b="1" dirty="0" err="1">
                <a:cs typeface="+mj-cs"/>
              </a:rPr>
              <a:t>لاعلان</a:t>
            </a:r>
            <a:r>
              <a:rPr lang="ar-IQ" sz="4000" b="1" dirty="0">
                <a:cs typeface="+mj-cs"/>
              </a:rPr>
              <a:t> المطابقة الذاتية للمنظمة كنوع من أنواع التسويق او اثبات القدرة على الوفاء بالمعايير (للأطراف المهتمة).</a:t>
            </a:r>
          </a:p>
        </p:txBody>
      </p:sp>
    </p:spTree>
    <p:extLst>
      <p:ext uri="{BB962C8B-B14F-4D97-AF65-F5344CB8AC3E}">
        <p14:creationId xmlns:p14="http://schemas.microsoft.com/office/powerpoint/2010/main" val="32472641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22467-85EA-22F2-7653-BAC9F1689232}"/>
              </a:ext>
            </a:extLst>
          </p:cNvPr>
          <p:cNvSpPr>
            <a:spLocks noGrp="1"/>
          </p:cNvSpPr>
          <p:nvPr>
            <p:ph type="title"/>
          </p:nvPr>
        </p:nvSpPr>
        <p:spPr/>
        <p:txBody>
          <a:bodyPr/>
          <a:lstStyle/>
          <a:p>
            <a:pPr algn="r" rtl="1"/>
            <a:r>
              <a:rPr lang="ar-IQ" b="1" dirty="0"/>
              <a:t>تدقيق الطرف الثاني – التدقيق الخارجي</a:t>
            </a:r>
            <a:endParaRPr lang="ar-IQ" dirty="0"/>
          </a:p>
        </p:txBody>
      </p:sp>
      <p:sp>
        <p:nvSpPr>
          <p:cNvPr id="3" name="Content Placeholder 2">
            <a:extLst>
              <a:ext uri="{FF2B5EF4-FFF2-40B4-BE49-F238E27FC236}">
                <a16:creationId xmlns:a16="http://schemas.microsoft.com/office/drawing/2014/main" id="{28CC6686-E18D-A7BB-1D26-2D95A1861BD6}"/>
              </a:ext>
            </a:extLst>
          </p:cNvPr>
          <p:cNvSpPr>
            <a:spLocks noGrp="1"/>
          </p:cNvSpPr>
          <p:nvPr>
            <p:ph idx="1"/>
          </p:nvPr>
        </p:nvSpPr>
        <p:spPr/>
        <p:txBody>
          <a:bodyPr>
            <a:normAutofit/>
          </a:bodyPr>
          <a:lstStyle/>
          <a:p>
            <a:pPr algn="r" rtl="1"/>
            <a:r>
              <a:rPr lang="ar-IQ" sz="4000" b="1" dirty="0">
                <a:cs typeface="+mj-cs"/>
              </a:rPr>
              <a:t>تتم عملية تدقيق الطرف الثاني من قبل اطراف لهم مصلحة في المنظمة مثل الزبائن، الشركاء او من ينوبون عنهم</a:t>
            </a:r>
          </a:p>
        </p:txBody>
      </p:sp>
      <p:pic>
        <p:nvPicPr>
          <p:cNvPr id="18434" name="Picture 2" descr="‫تطوير برامج التدقيق: فهم مواصفة ISO 19011:2018 وتكامل مفهوم المخاطر – BF  (Be First) Group‬‎">
            <a:extLst>
              <a:ext uri="{FF2B5EF4-FFF2-40B4-BE49-F238E27FC236}">
                <a16:creationId xmlns:a16="http://schemas.microsoft.com/office/drawing/2014/main" id="{14788778-E946-C39E-75AD-B3946637684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6487" y="3309257"/>
            <a:ext cx="9913484" cy="28677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960529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22467-85EA-22F2-7653-BAC9F1689232}"/>
              </a:ext>
            </a:extLst>
          </p:cNvPr>
          <p:cNvSpPr>
            <a:spLocks noGrp="1"/>
          </p:cNvSpPr>
          <p:nvPr>
            <p:ph type="title"/>
          </p:nvPr>
        </p:nvSpPr>
        <p:spPr/>
        <p:txBody>
          <a:bodyPr/>
          <a:lstStyle/>
          <a:p>
            <a:pPr algn="r" rtl="1"/>
            <a:r>
              <a:rPr lang="ar-IQ" b="1" dirty="0"/>
              <a:t>تدقيق الطرف الثالث – التدقيق الخارجي</a:t>
            </a:r>
            <a:br>
              <a:rPr lang="ar-IQ" b="1" dirty="0"/>
            </a:br>
            <a:endParaRPr lang="ar-IQ" dirty="0"/>
          </a:p>
        </p:txBody>
      </p:sp>
      <p:sp>
        <p:nvSpPr>
          <p:cNvPr id="3" name="Content Placeholder 2">
            <a:extLst>
              <a:ext uri="{FF2B5EF4-FFF2-40B4-BE49-F238E27FC236}">
                <a16:creationId xmlns:a16="http://schemas.microsoft.com/office/drawing/2014/main" id="{28CC6686-E18D-A7BB-1D26-2D95A1861BD6}"/>
              </a:ext>
            </a:extLst>
          </p:cNvPr>
          <p:cNvSpPr>
            <a:spLocks noGrp="1"/>
          </p:cNvSpPr>
          <p:nvPr>
            <p:ph idx="1"/>
          </p:nvPr>
        </p:nvSpPr>
        <p:spPr/>
        <p:txBody>
          <a:bodyPr>
            <a:normAutofit/>
          </a:bodyPr>
          <a:lstStyle/>
          <a:p>
            <a:pPr algn="just" rtl="1"/>
            <a:r>
              <a:rPr lang="ar-IQ" sz="4000" b="1" dirty="0">
                <a:cs typeface="+mj-cs"/>
              </a:rPr>
              <a:t>تتم عملية تدقيق الطرف الثالث بواسطة منظمات تدقيق مستقلة مثل الهيئات التنظيمية او الجهات التي تقدم الشهادات او الوكالات الحكومية لمنع وتجنب تضارب المصالح</a:t>
            </a:r>
          </a:p>
        </p:txBody>
      </p:sp>
      <p:pic>
        <p:nvPicPr>
          <p:cNvPr id="19458" name="Picture 2" descr="‪ISO 19011 - knowledge-swami.com ISO 19011‬‏">
            <a:extLst>
              <a:ext uri="{FF2B5EF4-FFF2-40B4-BE49-F238E27FC236}">
                <a16:creationId xmlns:a16="http://schemas.microsoft.com/office/drawing/2014/main" id="{2F8F7E19-521A-A93D-2763-17326FACD7D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5098" y="3428999"/>
            <a:ext cx="10872788" cy="33201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199685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22467-85EA-22F2-7653-BAC9F1689232}"/>
              </a:ext>
            </a:extLst>
          </p:cNvPr>
          <p:cNvSpPr>
            <a:spLocks noGrp="1"/>
          </p:cNvSpPr>
          <p:nvPr>
            <p:ph type="title"/>
          </p:nvPr>
        </p:nvSpPr>
        <p:spPr/>
        <p:txBody>
          <a:bodyPr/>
          <a:lstStyle/>
          <a:p>
            <a:pPr algn="r" rtl="1"/>
            <a:r>
              <a:rPr lang="ar-IQ" dirty="0"/>
              <a:t>المدقق</a:t>
            </a:r>
          </a:p>
        </p:txBody>
      </p:sp>
      <p:sp>
        <p:nvSpPr>
          <p:cNvPr id="3" name="Content Placeholder 2">
            <a:extLst>
              <a:ext uri="{FF2B5EF4-FFF2-40B4-BE49-F238E27FC236}">
                <a16:creationId xmlns:a16="http://schemas.microsoft.com/office/drawing/2014/main" id="{28CC6686-E18D-A7BB-1D26-2D95A1861BD6}"/>
              </a:ext>
            </a:extLst>
          </p:cNvPr>
          <p:cNvSpPr>
            <a:spLocks noGrp="1"/>
          </p:cNvSpPr>
          <p:nvPr>
            <p:ph idx="1"/>
          </p:nvPr>
        </p:nvSpPr>
        <p:spPr>
          <a:xfrm>
            <a:off x="1157515" y="1723345"/>
            <a:ext cx="10515600" cy="4351338"/>
          </a:xfrm>
        </p:spPr>
        <p:txBody>
          <a:bodyPr>
            <a:normAutofit fontScale="77500" lnSpcReduction="20000"/>
          </a:bodyPr>
          <a:lstStyle/>
          <a:p>
            <a:pPr algn="just" rtl="1"/>
            <a:r>
              <a:rPr lang="ar-IQ" sz="4000" b="1" dirty="0">
                <a:cs typeface="+mj-cs"/>
              </a:rPr>
              <a:t>هو الشخص الذي يمتلك سمات شخصية وكفاءات تمكنه من القيام بعملية التدقيق </a:t>
            </a:r>
          </a:p>
          <a:p>
            <a:pPr algn="just" rtl="1"/>
            <a:r>
              <a:rPr lang="ar-IQ" sz="4000" b="1" dirty="0">
                <a:cs typeface="+mj-cs"/>
              </a:rPr>
              <a:t>منهجية المدقق</a:t>
            </a:r>
          </a:p>
          <a:p>
            <a:pPr lvl="1" algn="just" rtl="1"/>
            <a:r>
              <a:rPr lang="ar-IQ" sz="3600" b="1" dirty="0">
                <a:cs typeface="+mj-cs"/>
              </a:rPr>
              <a:t>يبين هدف التدقيق بوضوح</a:t>
            </a:r>
          </a:p>
          <a:p>
            <a:pPr lvl="1" algn="just" rtl="1"/>
            <a:r>
              <a:rPr lang="ar-IQ" sz="3600" b="1" dirty="0">
                <a:cs typeface="+mj-cs"/>
              </a:rPr>
              <a:t>لا يتكلم مع الاخرين بتعالي</a:t>
            </a:r>
          </a:p>
          <a:p>
            <a:pPr lvl="1" algn="just" rtl="1"/>
            <a:r>
              <a:rPr lang="ar-IQ" sz="3600" b="1" dirty="0">
                <a:cs typeface="+mj-cs"/>
              </a:rPr>
              <a:t>الهدوء والادب</a:t>
            </a:r>
          </a:p>
          <a:p>
            <a:pPr lvl="1" algn="just" rtl="1"/>
            <a:r>
              <a:rPr lang="ar-IQ" sz="3600" b="1" dirty="0">
                <a:cs typeface="+mj-cs"/>
              </a:rPr>
              <a:t>استخدام الأسئلة المفتوحة</a:t>
            </a:r>
          </a:p>
          <a:p>
            <a:pPr lvl="1" algn="just" rtl="1"/>
            <a:r>
              <a:rPr lang="ar-IQ" sz="3600" b="1" dirty="0">
                <a:cs typeface="+mj-cs"/>
              </a:rPr>
              <a:t>الكلام الواضح والدقيق</a:t>
            </a:r>
          </a:p>
          <a:p>
            <a:pPr lvl="1" algn="just" rtl="1"/>
            <a:r>
              <a:rPr lang="ar-IQ" sz="3600" b="1" dirty="0">
                <a:cs typeface="+mj-cs"/>
              </a:rPr>
              <a:t>فحص دليل التدقيق</a:t>
            </a:r>
          </a:p>
          <a:p>
            <a:pPr lvl="1" algn="just" rtl="1"/>
            <a:r>
              <a:rPr lang="ar-IQ" sz="3600" b="1" dirty="0">
                <a:cs typeface="+mj-cs"/>
              </a:rPr>
              <a:t>يناقش الشخص الذي يقوم بالعمل بنفسه</a:t>
            </a:r>
          </a:p>
          <a:p>
            <a:pPr lvl="1" algn="just" rtl="1"/>
            <a:r>
              <a:rPr lang="ar-IQ" sz="3600" b="1" dirty="0">
                <a:cs typeface="+mj-cs"/>
              </a:rPr>
              <a:t>سجل ملاحظات</a:t>
            </a:r>
          </a:p>
          <a:p>
            <a:pPr lvl="1" algn="just" rtl="1"/>
            <a:r>
              <a:rPr lang="ar-IQ" sz="3600" b="1" dirty="0">
                <a:cs typeface="+mj-cs"/>
              </a:rPr>
              <a:t>مراجعة لائحة التدقيق باستمرار</a:t>
            </a:r>
          </a:p>
        </p:txBody>
      </p:sp>
      <p:pic>
        <p:nvPicPr>
          <p:cNvPr id="2050" name="Picture 2" descr="ما هي وظيفة المدقق المالي؟ الوصف الوظيفي لـ مدقق مالي">
            <a:extLst>
              <a:ext uri="{FF2B5EF4-FFF2-40B4-BE49-F238E27FC236}">
                <a16:creationId xmlns:a16="http://schemas.microsoft.com/office/drawing/2014/main" id="{1A1C2069-3CDF-2BAD-551D-189DFD5D06D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4254" y="2397127"/>
            <a:ext cx="4691517" cy="40231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434569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22467-85EA-22F2-7653-BAC9F1689232}"/>
              </a:ext>
            </a:extLst>
          </p:cNvPr>
          <p:cNvSpPr>
            <a:spLocks noGrp="1"/>
          </p:cNvSpPr>
          <p:nvPr>
            <p:ph type="title"/>
          </p:nvPr>
        </p:nvSpPr>
        <p:spPr/>
        <p:txBody>
          <a:bodyPr/>
          <a:lstStyle/>
          <a:p>
            <a:pPr algn="ctr" rtl="1"/>
            <a:r>
              <a:rPr lang="ar-IQ" b="1" dirty="0"/>
              <a:t>منهجية المدقق</a:t>
            </a:r>
            <a:endParaRPr lang="ar-IQ" dirty="0"/>
          </a:p>
        </p:txBody>
      </p:sp>
      <p:sp>
        <p:nvSpPr>
          <p:cNvPr id="3" name="Content Placeholder 2">
            <a:extLst>
              <a:ext uri="{FF2B5EF4-FFF2-40B4-BE49-F238E27FC236}">
                <a16:creationId xmlns:a16="http://schemas.microsoft.com/office/drawing/2014/main" id="{28CC6686-E18D-A7BB-1D26-2D95A1861BD6}"/>
              </a:ext>
            </a:extLst>
          </p:cNvPr>
          <p:cNvSpPr>
            <a:spLocks noGrp="1"/>
          </p:cNvSpPr>
          <p:nvPr>
            <p:ph idx="1"/>
          </p:nvPr>
        </p:nvSpPr>
        <p:spPr>
          <a:xfrm>
            <a:off x="838200" y="1534573"/>
            <a:ext cx="10515600" cy="4958301"/>
          </a:xfrm>
        </p:spPr>
        <p:txBody>
          <a:bodyPr>
            <a:noAutofit/>
          </a:bodyPr>
          <a:lstStyle/>
          <a:p>
            <a:pPr lvl="1" algn="just" rtl="1"/>
            <a:r>
              <a:rPr lang="ar-IQ" sz="3300" b="1" dirty="0">
                <a:cs typeface="+mj-cs"/>
              </a:rPr>
              <a:t>يبين هدف التدقيق بوضوح</a:t>
            </a:r>
          </a:p>
          <a:p>
            <a:pPr lvl="1" algn="just" rtl="1"/>
            <a:r>
              <a:rPr lang="ar-IQ" sz="3300" b="1" dirty="0">
                <a:cs typeface="+mj-cs"/>
              </a:rPr>
              <a:t>لا يتكلم مع الاخرين بتعالي</a:t>
            </a:r>
          </a:p>
          <a:p>
            <a:pPr lvl="1" algn="just" rtl="1"/>
            <a:r>
              <a:rPr lang="ar-IQ" sz="3300" b="1" dirty="0">
                <a:cs typeface="+mj-cs"/>
              </a:rPr>
              <a:t>الهدوء والادب</a:t>
            </a:r>
          </a:p>
          <a:p>
            <a:pPr lvl="1" algn="just" rtl="1"/>
            <a:r>
              <a:rPr lang="ar-IQ" sz="3300" b="1" dirty="0">
                <a:cs typeface="+mj-cs"/>
              </a:rPr>
              <a:t>استخدام الأسئلة المفتوحة</a:t>
            </a:r>
          </a:p>
          <a:p>
            <a:pPr lvl="1" algn="just" rtl="1"/>
            <a:r>
              <a:rPr lang="ar-IQ" sz="3300" b="1" dirty="0">
                <a:cs typeface="+mj-cs"/>
              </a:rPr>
              <a:t>الكلام الواضح والدقيق</a:t>
            </a:r>
          </a:p>
          <a:p>
            <a:pPr lvl="1" algn="just" rtl="1"/>
            <a:r>
              <a:rPr lang="ar-IQ" sz="3300" b="1" dirty="0">
                <a:cs typeface="+mj-cs"/>
              </a:rPr>
              <a:t>فحص دليل التدقيق</a:t>
            </a:r>
          </a:p>
          <a:p>
            <a:pPr lvl="1" algn="just" rtl="1"/>
            <a:r>
              <a:rPr lang="ar-IQ" sz="3300" b="1" dirty="0">
                <a:cs typeface="+mj-cs"/>
              </a:rPr>
              <a:t>يناقش الشخص الذي يقوم بالعمل بنفسه</a:t>
            </a:r>
          </a:p>
          <a:p>
            <a:pPr lvl="1" algn="just" rtl="1"/>
            <a:r>
              <a:rPr lang="ar-IQ" sz="3300" b="1" dirty="0">
                <a:cs typeface="+mj-cs"/>
              </a:rPr>
              <a:t>سجل ملاحظات</a:t>
            </a:r>
          </a:p>
          <a:p>
            <a:pPr lvl="1" algn="just" rtl="1"/>
            <a:r>
              <a:rPr lang="ar-IQ" sz="3300" b="1" dirty="0">
                <a:cs typeface="+mj-cs"/>
              </a:rPr>
              <a:t>مراجعة لائحة التدقيق باستمرار</a:t>
            </a:r>
          </a:p>
        </p:txBody>
      </p:sp>
      <p:pic>
        <p:nvPicPr>
          <p:cNvPr id="4098" name="Picture 2" descr="موضوعية المدقق الداخلى">
            <a:extLst>
              <a:ext uri="{FF2B5EF4-FFF2-40B4-BE49-F238E27FC236}">
                <a16:creationId xmlns:a16="http://schemas.microsoft.com/office/drawing/2014/main" id="{FE2A43E2-D3AA-8327-F192-A5A20C7D98D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8161" y="1534573"/>
            <a:ext cx="3881210" cy="43582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356119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22467-85EA-22F2-7653-BAC9F1689232}"/>
              </a:ext>
            </a:extLst>
          </p:cNvPr>
          <p:cNvSpPr>
            <a:spLocks noGrp="1"/>
          </p:cNvSpPr>
          <p:nvPr>
            <p:ph type="title"/>
          </p:nvPr>
        </p:nvSpPr>
        <p:spPr/>
        <p:txBody>
          <a:bodyPr/>
          <a:lstStyle/>
          <a:p>
            <a:pPr algn="r" rtl="1"/>
            <a:r>
              <a:rPr lang="ar-IQ" dirty="0"/>
              <a:t>سمات المدقق</a:t>
            </a:r>
          </a:p>
        </p:txBody>
      </p:sp>
      <p:sp>
        <p:nvSpPr>
          <p:cNvPr id="3" name="Content Placeholder 2">
            <a:extLst>
              <a:ext uri="{FF2B5EF4-FFF2-40B4-BE49-F238E27FC236}">
                <a16:creationId xmlns:a16="http://schemas.microsoft.com/office/drawing/2014/main" id="{28CC6686-E18D-A7BB-1D26-2D95A1861BD6}"/>
              </a:ext>
            </a:extLst>
          </p:cNvPr>
          <p:cNvSpPr>
            <a:spLocks noGrp="1"/>
          </p:cNvSpPr>
          <p:nvPr>
            <p:ph idx="1"/>
          </p:nvPr>
        </p:nvSpPr>
        <p:spPr/>
        <p:txBody>
          <a:bodyPr>
            <a:normAutofit/>
          </a:bodyPr>
          <a:lstStyle/>
          <a:p>
            <a:pPr algn="r" rtl="1"/>
            <a:r>
              <a:rPr lang="ar-IQ" sz="3600" dirty="0">
                <a:cs typeface="+mj-cs"/>
              </a:rPr>
              <a:t>الاخلاق العالية</a:t>
            </a:r>
          </a:p>
          <a:p>
            <a:pPr algn="r" rtl="1"/>
            <a:r>
              <a:rPr lang="ar-IQ" sz="3600" dirty="0">
                <a:cs typeface="+mj-cs"/>
              </a:rPr>
              <a:t>دقة الملاحظة</a:t>
            </a:r>
          </a:p>
          <a:p>
            <a:pPr algn="r" rtl="1"/>
            <a:r>
              <a:rPr lang="ar-IQ" sz="3600" dirty="0">
                <a:cs typeface="+mj-cs"/>
              </a:rPr>
              <a:t>الذهن المتفتح والمتقد </a:t>
            </a:r>
          </a:p>
          <a:p>
            <a:pPr algn="r" rtl="1"/>
            <a:r>
              <a:rPr lang="ar-IQ" sz="3600" dirty="0">
                <a:cs typeface="+mj-cs"/>
              </a:rPr>
              <a:t>المرونة</a:t>
            </a:r>
          </a:p>
          <a:p>
            <a:pPr algn="r" rtl="1"/>
            <a:r>
              <a:rPr lang="ar-IQ" sz="3600" dirty="0">
                <a:cs typeface="+mj-cs"/>
              </a:rPr>
              <a:t>التعاون</a:t>
            </a:r>
          </a:p>
          <a:p>
            <a:pPr algn="r" rtl="1"/>
            <a:r>
              <a:rPr lang="ar-IQ" sz="3600" dirty="0">
                <a:cs typeface="+mj-cs"/>
              </a:rPr>
              <a:t>الدبلوماسية</a:t>
            </a:r>
          </a:p>
          <a:p>
            <a:pPr algn="r" rtl="1"/>
            <a:endParaRPr lang="ar-IQ" sz="3600" dirty="0">
              <a:cs typeface="+mj-cs"/>
            </a:endParaRPr>
          </a:p>
        </p:txBody>
      </p:sp>
      <p:pic>
        <p:nvPicPr>
          <p:cNvPr id="5122" name="Picture 2" descr="‫الوصف الوظيفي لـ مدقق داخلي - Internal Auditor‬‎">
            <a:extLst>
              <a:ext uri="{FF2B5EF4-FFF2-40B4-BE49-F238E27FC236}">
                <a16:creationId xmlns:a16="http://schemas.microsoft.com/office/drawing/2014/main" id="{9B518641-F8AE-1876-6BA9-F2CB5FBCE1C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75657" y="1132115"/>
            <a:ext cx="6230032" cy="50448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83868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22467-85EA-22F2-7653-BAC9F1689232}"/>
              </a:ext>
            </a:extLst>
          </p:cNvPr>
          <p:cNvSpPr>
            <a:spLocks noGrp="1"/>
          </p:cNvSpPr>
          <p:nvPr>
            <p:ph type="title"/>
          </p:nvPr>
        </p:nvSpPr>
        <p:spPr/>
        <p:txBody>
          <a:bodyPr/>
          <a:lstStyle/>
          <a:p>
            <a:pPr algn="r" rtl="1"/>
            <a:r>
              <a:rPr lang="ar-IQ" dirty="0"/>
              <a:t>مبادئ التدقيق</a:t>
            </a:r>
          </a:p>
        </p:txBody>
      </p:sp>
      <p:sp>
        <p:nvSpPr>
          <p:cNvPr id="3" name="Content Placeholder 2">
            <a:extLst>
              <a:ext uri="{FF2B5EF4-FFF2-40B4-BE49-F238E27FC236}">
                <a16:creationId xmlns:a16="http://schemas.microsoft.com/office/drawing/2014/main" id="{28CC6686-E18D-A7BB-1D26-2D95A1861BD6}"/>
              </a:ext>
            </a:extLst>
          </p:cNvPr>
          <p:cNvSpPr>
            <a:spLocks noGrp="1"/>
          </p:cNvSpPr>
          <p:nvPr>
            <p:ph idx="1"/>
          </p:nvPr>
        </p:nvSpPr>
        <p:spPr/>
        <p:txBody>
          <a:bodyPr>
            <a:normAutofit/>
          </a:bodyPr>
          <a:lstStyle/>
          <a:p>
            <a:pPr algn="r" rtl="1"/>
            <a:r>
              <a:rPr lang="ar-IQ" sz="3600" b="1" dirty="0">
                <a:cs typeface="+mj-cs"/>
              </a:rPr>
              <a:t>السرية</a:t>
            </a:r>
          </a:p>
          <a:p>
            <a:pPr algn="r" rtl="1"/>
            <a:r>
              <a:rPr lang="ar-IQ" sz="3600" b="1" dirty="0">
                <a:cs typeface="+mj-cs"/>
              </a:rPr>
              <a:t>الاستقلالية</a:t>
            </a:r>
          </a:p>
          <a:p>
            <a:pPr algn="r" rtl="1"/>
            <a:r>
              <a:rPr lang="ar-IQ" sz="3600" b="1" dirty="0">
                <a:cs typeface="+mj-cs"/>
              </a:rPr>
              <a:t>المهنية العالية</a:t>
            </a:r>
          </a:p>
          <a:p>
            <a:pPr algn="r" rtl="1"/>
            <a:r>
              <a:rPr lang="ar-IQ" sz="3600" b="1" dirty="0">
                <a:cs typeface="+mj-cs"/>
              </a:rPr>
              <a:t>النزاهة</a:t>
            </a:r>
          </a:p>
          <a:p>
            <a:pPr algn="r" rtl="1"/>
            <a:r>
              <a:rPr lang="ar-IQ" sz="3600" b="1" dirty="0">
                <a:cs typeface="+mj-cs"/>
              </a:rPr>
              <a:t>العرض العادل</a:t>
            </a:r>
          </a:p>
          <a:p>
            <a:pPr algn="r" rtl="1"/>
            <a:r>
              <a:rPr lang="ar-IQ" sz="3600" b="1" dirty="0">
                <a:cs typeface="+mj-cs"/>
              </a:rPr>
              <a:t>منهجية البناء على الدليل</a:t>
            </a:r>
          </a:p>
          <a:p>
            <a:pPr algn="r" rtl="1"/>
            <a:r>
              <a:rPr lang="ar-IQ" sz="3600" b="1" dirty="0">
                <a:cs typeface="+mj-cs"/>
              </a:rPr>
              <a:t>النهج القائم على المخاطر</a:t>
            </a:r>
          </a:p>
        </p:txBody>
      </p:sp>
      <p:pic>
        <p:nvPicPr>
          <p:cNvPr id="6146" name="Picture 2">
            <a:extLst>
              <a:ext uri="{FF2B5EF4-FFF2-40B4-BE49-F238E27FC236}">
                <a16:creationId xmlns:a16="http://schemas.microsoft.com/office/drawing/2014/main" id="{C41DACDC-08FF-8AE0-0C33-1F2047C04D2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0572" y="1146630"/>
            <a:ext cx="5658077" cy="48332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32431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22467-85EA-22F2-7653-BAC9F1689232}"/>
              </a:ext>
            </a:extLst>
          </p:cNvPr>
          <p:cNvSpPr>
            <a:spLocks noGrp="1"/>
          </p:cNvSpPr>
          <p:nvPr>
            <p:ph type="title"/>
          </p:nvPr>
        </p:nvSpPr>
        <p:spPr/>
        <p:txBody>
          <a:bodyPr/>
          <a:lstStyle/>
          <a:p>
            <a:pPr algn="ctr" rtl="1"/>
            <a:r>
              <a:rPr lang="ar-IQ" dirty="0"/>
              <a:t>مبادئ التدقيق – </a:t>
            </a:r>
            <a:r>
              <a:rPr lang="ar-IQ" b="1" dirty="0"/>
              <a:t>السرية</a:t>
            </a:r>
            <a:br>
              <a:rPr lang="ar-IQ" dirty="0"/>
            </a:br>
            <a:r>
              <a:rPr lang="en-US" dirty="0"/>
              <a:t>Confidentiality</a:t>
            </a:r>
            <a:endParaRPr lang="ar-IQ" dirty="0"/>
          </a:p>
        </p:txBody>
      </p:sp>
      <p:sp>
        <p:nvSpPr>
          <p:cNvPr id="3" name="Content Placeholder 2">
            <a:extLst>
              <a:ext uri="{FF2B5EF4-FFF2-40B4-BE49-F238E27FC236}">
                <a16:creationId xmlns:a16="http://schemas.microsoft.com/office/drawing/2014/main" id="{28CC6686-E18D-A7BB-1D26-2D95A1861BD6}"/>
              </a:ext>
            </a:extLst>
          </p:cNvPr>
          <p:cNvSpPr>
            <a:spLocks noGrp="1"/>
          </p:cNvSpPr>
          <p:nvPr>
            <p:ph idx="1"/>
          </p:nvPr>
        </p:nvSpPr>
        <p:spPr/>
        <p:txBody>
          <a:bodyPr>
            <a:normAutofit/>
          </a:bodyPr>
          <a:lstStyle/>
          <a:p>
            <a:pPr algn="r" rtl="1"/>
            <a:r>
              <a:rPr lang="ar-IQ" sz="3600" b="1" dirty="0">
                <a:cs typeface="+mj-cs"/>
              </a:rPr>
              <a:t>الحفاظ على امن وسرية المعلومات</a:t>
            </a:r>
          </a:p>
          <a:p>
            <a:pPr algn="r" rtl="1"/>
            <a:r>
              <a:rPr lang="ar-IQ" sz="3600" b="1" dirty="0">
                <a:cs typeface="+mj-cs"/>
              </a:rPr>
              <a:t>يتضمن المعالجة الصحيحة للمعلومات الحساسة او السرية</a:t>
            </a:r>
          </a:p>
          <a:p>
            <a:pPr algn="just" rtl="1"/>
            <a:r>
              <a:rPr lang="ar-IQ" sz="3600" b="1" dirty="0">
                <a:cs typeface="+mj-cs"/>
              </a:rPr>
              <a:t>على المدقق اخذ الحيطة والحذر في استخدام وحماية المعلومات التي يتم الحصول عليها اثناء أداء الواجبات</a:t>
            </a:r>
          </a:p>
          <a:p>
            <a:pPr algn="just" rtl="1"/>
            <a:r>
              <a:rPr lang="ar-IQ" sz="3600" b="1" dirty="0" err="1">
                <a:cs typeface="+mj-cs"/>
              </a:rPr>
              <a:t>لايجوز</a:t>
            </a:r>
            <a:r>
              <a:rPr lang="ar-IQ" sz="3600" b="1" dirty="0">
                <a:cs typeface="+mj-cs"/>
              </a:rPr>
              <a:t> استخدام معلومات التدقيق بشكل غير لائق لتحقيق مكاسب شخصية من قبل المدقق او بطريقة تضر بالمصالح المشروعة للمدقق</a:t>
            </a:r>
          </a:p>
          <a:p>
            <a:pPr algn="just" rtl="1"/>
            <a:endParaRPr lang="ar-IQ" sz="3600" b="1" dirty="0">
              <a:cs typeface="+mj-cs"/>
            </a:endParaRPr>
          </a:p>
        </p:txBody>
      </p:sp>
    </p:spTree>
    <p:extLst>
      <p:ext uri="{BB962C8B-B14F-4D97-AF65-F5344CB8AC3E}">
        <p14:creationId xmlns:p14="http://schemas.microsoft.com/office/powerpoint/2010/main" val="36240967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22467-85EA-22F2-7653-BAC9F1689232}"/>
              </a:ext>
            </a:extLst>
          </p:cNvPr>
          <p:cNvSpPr>
            <a:spLocks noGrp="1"/>
          </p:cNvSpPr>
          <p:nvPr>
            <p:ph type="title"/>
          </p:nvPr>
        </p:nvSpPr>
        <p:spPr/>
        <p:txBody>
          <a:bodyPr/>
          <a:lstStyle/>
          <a:p>
            <a:pPr algn="ctr" rtl="1"/>
            <a:r>
              <a:rPr lang="ar-IQ" dirty="0"/>
              <a:t>مبادئ التدقيق – </a:t>
            </a:r>
            <a:r>
              <a:rPr lang="ar-IQ" b="1" dirty="0"/>
              <a:t>الاستقلالية</a:t>
            </a:r>
            <a:br>
              <a:rPr lang="ar-IQ" dirty="0"/>
            </a:br>
            <a:r>
              <a:rPr lang="en-US" dirty="0"/>
              <a:t>Independence</a:t>
            </a:r>
            <a:endParaRPr lang="ar-IQ" dirty="0"/>
          </a:p>
        </p:txBody>
      </p:sp>
      <p:sp>
        <p:nvSpPr>
          <p:cNvPr id="3" name="Content Placeholder 2">
            <a:extLst>
              <a:ext uri="{FF2B5EF4-FFF2-40B4-BE49-F238E27FC236}">
                <a16:creationId xmlns:a16="http://schemas.microsoft.com/office/drawing/2014/main" id="{28CC6686-E18D-A7BB-1D26-2D95A1861BD6}"/>
              </a:ext>
            </a:extLst>
          </p:cNvPr>
          <p:cNvSpPr>
            <a:spLocks noGrp="1"/>
          </p:cNvSpPr>
          <p:nvPr>
            <p:ph idx="1"/>
          </p:nvPr>
        </p:nvSpPr>
        <p:spPr/>
        <p:txBody>
          <a:bodyPr>
            <a:normAutofit/>
          </a:bodyPr>
          <a:lstStyle/>
          <a:p>
            <a:pPr algn="r" rtl="1"/>
            <a:r>
              <a:rPr lang="ar-IQ" sz="3600" b="1" dirty="0">
                <a:cs typeface="+mj-cs"/>
              </a:rPr>
              <a:t>الأساس في حيادية عملية التدقيق والموضوعية في الحكم على نتائج التدقيق </a:t>
            </a:r>
          </a:p>
          <a:p>
            <a:pPr algn="just" rtl="1"/>
            <a:r>
              <a:rPr lang="ar-IQ" sz="3600" b="1" dirty="0">
                <a:cs typeface="+mj-cs"/>
              </a:rPr>
              <a:t>يجب ان يكون المدقق مستقل عن النشاط الذي يتم التدقيق عليه بطريقة خالية من التحيز وتعارض المصالح حيثما كان ذلك ممكنا، وفي الشركات الصغيرة قد </a:t>
            </a:r>
            <a:r>
              <a:rPr lang="ar-IQ" sz="3600" b="1" dirty="0" err="1">
                <a:cs typeface="+mj-cs"/>
              </a:rPr>
              <a:t>لايكون</a:t>
            </a:r>
            <a:r>
              <a:rPr lang="ar-IQ" sz="3600" b="1" dirty="0">
                <a:cs typeface="+mj-cs"/>
              </a:rPr>
              <a:t> المدقق الداخلي مستقل تماما عن النشاط الجاري </a:t>
            </a:r>
            <a:r>
              <a:rPr lang="ar-IQ" sz="3600" b="1" dirty="0" err="1">
                <a:cs typeface="+mj-cs"/>
              </a:rPr>
              <a:t>يدقيقه</a:t>
            </a:r>
            <a:r>
              <a:rPr lang="ar-IQ" sz="3600" b="1" dirty="0">
                <a:cs typeface="+mj-cs"/>
              </a:rPr>
              <a:t> ولكن بذل جهد اكبر في إزالة أي تحيز</a:t>
            </a:r>
          </a:p>
          <a:p>
            <a:pPr algn="just" rtl="1"/>
            <a:r>
              <a:rPr lang="ar-IQ" sz="3600" b="1" dirty="0">
                <a:cs typeface="+mj-cs"/>
              </a:rPr>
              <a:t>على المدقق الحفاظ على الموضوعية في عملية التدقيق </a:t>
            </a:r>
            <a:r>
              <a:rPr lang="ar-IQ" sz="3600" b="1" dirty="0" err="1">
                <a:cs typeface="+mj-cs"/>
              </a:rPr>
              <a:t>للتاكد</a:t>
            </a:r>
            <a:r>
              <a:rPr lang="ar-IQ" sz="3600" b="1" dirty="0">
                <a:cs typeface="+mj-cs"/>
              </a:rPr>
              <a:t> من ان نتائج التدقيق تستند الى الادلة </a:t>
            </a:r>
          </a:p>
        </p:txBody>
      </p:sp>
    </p:spTree>
    <p:extLst>
      <p:ext uri="{BB962C8B-B14F-4D97-AF65-F5344CB8AC3E}">
        <p14:creationId xmlns:p14="http://schemas.microsoft.com/office/powerpoint/2010/main" val="6528864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22467-85EA-22F2-7653-BAC9F1689232}"/>
              </a:ext>
            </a:extLst>
          </p:cNvPr>
          <p:cNvSpPr>
            <a:spLocks noGrp="1"/>
          </p:cNvSpPr>
          <p:nvPr>
            <p:ph type="title"/>
          </p:nvPr>
        </p:nvSpPr>
        <p:spPr/>
        <p:txBody>
          <a:bodyPr/>
          <a:lstStyle/>
          <a:p>
            <a:pPr algn="ctr" rtl="1"/>
            <a:r>
              <a:rPr lang="ar-IQ" dirty="0"/>
              <a:t>مبادئ التدقيق – </a:t>
            </a:r>
            <a:r>
              <a:rPr lang="ar-IQ" b="1" dirty="0"/>
              <a:t>المهنية العالية</a:t>
            </a:r>
            <a:br>
              <a:rPr lang="ar-IQ" dirty="0"/>
            </a:br>
            <a:r>
              <a:rPr lang="en-US" dirty="0"/>
              <a:t>Due professional care</a:t>
            </a:r>
            <a:endParaRPr lang="ar-IQ" dirty="0"/>
          </a:p>
        </p:txBody>
      </p:sp>
      <p:sp>
        <p:nvSpPr>
          <p:cNvPr id="3" name="Content Placeholder 2">
            <a:extLst>
              <a:ext uri="{FF2B5EF4-FFF2-40B4-BE49-F238E27FC236}">
                <a16:creationId xmlns:a16="http://schemas.microsoft.com/office/drawing/2014/main" id="{28CC6686-E18D-A7BB-1D26-2D95A1861BD6}"/>
              </a:ext>
            </a:extLst>
          </p:cNvPr>
          <p:cNvSpPr>
            <a:spLocks noGrp="1"/>
          </p:cNvSpPr>
          <p:nvPr>
            <p:ph idx="1"/>
          </p:nvPr>
        </p:nvSpPr>
        <p:spPr/>
        <p:txBody>
          <a:bodyPr>
            <a:normAutofit/>
          </a:bodyPr>
          <a:lstStyle/>
          <a:p>
            <a:pPr algn="just" rtl="1"/>
            <a:r>
              <a:rPr lang="ar-IQ" sz="3600" b="1" dirty="0">
                <a:cs typeface="+mj-cs"/>
              </a:rPr>
              <a:t>تطبيق الاجتهاد عند اصدار الاحكام في عملية التدقيق</a:t>
            </a:r>
          </a:p>
          <a:p>
            <a:pPr algn="just" rtl="1"/>
            <a:r>
              <a:rPr lang="ar-IQ" sz="3600" b="1" dirty="0">
                <a:cs typeface="+mj-cs"/>
              </a:rPr>
              <a:t>يجب على المدققين توخي العناية الواجبة وفقا لأهمية المهمة التي يؤدونها والثقة التي منحت لهم من إدارة المنظمة او الزبائن او الأطراف المهتمة الأخرى</a:t>
            </a:r>
          </a:p>
          <a:p>
            <a:pPr algn="just" rtl="1"/>
            <a:r>
              <a:rPr lang="ar-IQ" sz="3600" b="1" dirty="0">
                <a:cs typeface="+mj-cs"/>
              </a:rPr>
              <a:t>يتمثل احد العوامل المهمة في القيام بعملهم مع العناية المهنية الواجبة في القدرة على اصدار الاحكام المنطقية في جميع حالات التدقيق</a:t>
            </a:r>
          </a:p>
        </p:txBody>
      </p:sp>
    </p:spTree>
    <p:extLst>
      <p:ext uri="{BB962C8B-B14F-4D97-AF65-F5344CB8AC3E}">
        <p14:creationId xmlns:p14="http://schemas.microsoft.com/office/powerpoint/2010/main" val="19734107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6E1D7-CCC3-8B9F-6EB1-304C9A75D005}"/>
              </a:ext>
            </a:extLst>
          </p:cNvPr>
          <p:cNvSpPr>
            <a:spLocks noGrp="1"/>
          </p:cNvSpPr>
          <p:nvPr>
            <p:ph type="title"/>
          </p:nvPr>
        </p:nvSpPr>
        <p:spPr/>
        <p:txBody>
          <a:bodyPr/>
          <a:lstStyle/>
          <a:p>
            <a:pPr algn="r" rtl="1"/>
            <a:r>
              <a:rPr lang="ar-IQ" dirty="0"/>
              <a:t>اهداف الندوة</a:t>
            </a:r>
          </a:p>
        </p:txBody>
      </p:sp>
      <p:sp>
        <p:nvSpPr>
          <p:cNvPr id="3" name="Content Placeholder 2">
            <a:extLst>
              <a:ext uri="{FF2B5EF4-FFF2-40B4-BE49-F238E27FC236}">
                <a16:creationId xmlns:a16="http://schemas.microsoft.com/office/drawing/2014/main" id="{9DCAC6FD-5185-7154-3BD8-72405A249D00}"/>
              </a:ext>
            </a:extLst>
          </p:cNvPr>
          <p:cNvSpPr>
            <a:spLocks noGrp="1"/>
          </p:cNvSpPr>
          <p:nvPr>
            <p:ph idx="1"/>
          </p:nvPr>
        </p:nvSpPr>
        <p:spPr/>
        <p:txBody>
          <a:bodyPr>
            <a:normAutofit/>
          </a:bodyPr>
          <a:lstStyle/>
          <a:p>
            <a:pPr algn="r" rtl="1"/>
            <a:r>
              <a:rPr lang="ar-IQ" sz="4000" dirty="0">
                <a:cs typeface="+mj-cs"/>
              </a:rPr>
              <a:t>التوعية بأهمية التدقيق الداخلي</a:t>
            </a:r>
          </a:p>
          <a:p>
            <a:pPr algn="r" rtl="1"/>
            <a:r>
              <a:rPr lang="ar-IQ" sz="4000" dirty="0">
                <a:cs typeface="+mj-cs"/>
              </a:rPr>
              <a:t>فهم معايير التدقيق وفق المواصفة الدولية</a:t>
            </a:r>
          </a:p>
          <a:p>
            <a:pPr algn="r" rtl="1"/>
            <a:r>
              <a:rPr lang="ar-IQ" sz="4000" dirty="0">
                <a:cs typeface="+mj-cs"/>
              </a:rPr>
              <a:t>تحسين مستمر لنظم الإدارة</a:t>
            </a:r>
          </a:p>
          <a:p>
            <a:pPr algn="r" rtl="1"/>
            <a:r>
              <a:rPr lang="ar-IQ" sz="4000" dirty="0">
                <a:cs typeface="+mj-cs"/>
              </a:rPr>
              <a:t>مشاركة افضل الممارسات الخاصة بالتدقيق </a:t>
            </a:r>
          </a:p>
        </p:txBody>
      </p:sp>
      <p:pic>
        <p:nvPicPr>
          <p:cNvPr id="14338" name="Picture 2" descr="ندوة علمية في كلية العلوم الاسلامية - كلية العلوم الاسلامية">
            <a:extLst>
              <a:ext uri="{FF2B5EF4-FFF2-40B4-BE49-F238E27FC236}">
                <a16:creationId xmlns:a16="http://schemas.microsoft.com/office/drawing/2014/main" id="{8EC8272A-A404-770F-9BBE-CD5E5E53539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1307987"/>
            <a:ext cx="2771775" cy="4868976"/>
          </a:xfrm>
          <a:prstGeom prst="rect">
            <a:avLst/>
          </a:prstGeom>
          <a:solidFill>
            <a:schemeClr val="bg1"/>
          </a:solidFill>
        </p:spPr>
      </p:pic>
    </p:spTree>
    <p:extLst>
      <p:ext uri="{BB962C8B-B14F-4D97-AF65-F5344CB8AC3E}">
        <p14:creationId xmlns:p14="http://schemas.microsoft.com/office/powerpoint/2010/main" val="24514469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22467-85EA-22F2-7653-BAC9F1689232}"/>
              </a:ext>
            </a:extLst>
          </p:cNvPr>
          <p:cNvSpPr>
            <a:spLocks noGrp="1"/>
          </p:cNvSpPr>
          <p:nvPr>
            <p:ph type="title"/>
          </p:nvPr>
        </p:nvSpPr>
        <p:spPr/>
        <p:txBody>
          <a:bodyPr/>
          <a:lstStyle/>
          <a:p>
            <a:pPr algn="ctr" rtl="1"/>
            <a:r>
              <a:rPr lang="ar-IQ" dirty="0"/>
              <a:t>مبادئ التدقيق – </a:t>
            </a:r>
            <a:r>
              <a:rPr lang="ar-IQ" b="1" dirty="0"/>
              <a:t>النزاهة</a:t>
            </a:r>
            <a:br>
              <a:rPr lang="ar-IQ" dirty="0"/>
            </a:br>
            <a:r>
              <a:rPr lang="en-US" dirty="0"/>
              <a:t>Integrity</a:t>
            </a:r>
            <a:endParaRPr lang="ar-IQ" dirty="0"/>
          </a:p>
        </p:txBody>
      </p:sp>
      <p:sp>
        <p:nvSpPr>
          <p:cNvPr id="3" name="Content Placeholder 2">
            <a:extLst>
              <a:ext uri="{FF2B5EF4-FFF2-40B4-BE49-F238E27FC236}">
                <a16:creationId xmlns:a16="http://schemas.microsoft.com/office/drawing/2014/main" id="{28CC6686-E18D-A7BB-1D26-2D95A1861BD6}"/>
              </a:ext>
            </a:extLst>
          </p:cNvPr>
          <p:cNvSpPr>
            <a:spLocks noGrp="1"/>
          </p:cNvSpPr>
          <p:nvPr>
            <p:ph idx="1"/>
          </p:nvPr>
        </p:nvSpPr>
        <p:spPr/>
        <p:txBody>
          <a:bodyPr>
            <a:normAutofit/>
          </a:bodyPr>
          <a:lstStyle/>
          <a:p>
            <a:pPr algn="r" rtl="1"/>
            <a:r>
              <a:rPr lang="ar-IQ" sz="3600" b="1" dirty="0">
                <a:cs typeface="+mj-cs"/>
              </a:rPr>
              <a:t>هي القاعدة الأساسية للاحتراف في عملية التدقيق</a:t>
            </a:r>
          </a:p>
          <a:p>
            <a:pPr algn="r" rtl="1"/>
            <a:r>
              <a:rPr lang="ar-IQ" sz="3600" b="1" dirty="0">
                <a:cs typeface="+mj-cs"/>
              </a:rPr>
              <a:t>يجب على المدققين والشخص الذي يدير برنامج التدقيق ما يأتي:</a:t>
            </a:r>
          </a:p>
          <a:p>
            <a:pPr lvl="1" algn="r" rtl="1"/>
            <a:r>
              <a:rPr lang="ar-IQ" sz="3200" b="1" dirty="0">
                <a:cs typeface="+mj-cs"/>
              </a:rPr>
              <a:t>الصدق والاجتهاد أي العمل بشكل أخلاقي</a:t>
            </a:r>
          </a:p>
          <a:p>
            <a:pPr lvl="1" algn="r" rtl="1"/>
            <a:r>
              <a:rPr lang="ar-IQ" sz="3200" b="1" dirty="0">
                <a:cs typeface="+mj-cs"/>
              </a:rPr>
              <a:t>الغاية أي العمل للوصول الى النتيجة المطلوب من مختص بذلك</a:t>
            </a:r>
          </a:p>
          <a:p>
            <a:pPr lvl="1" algn="r" rtl="1"/>
            <a:r>
              <a:rPr lang="ar-IQ" sz="3200" b="1" dirty="0">
                <a:cs typeface="+mj-cs"/>
              </a:rPr>
              <a:t>العدالة أي أداء العمل بشكل غير متحيز وعادل في كل التعاملات</a:t>
            </a:r>
          </a:p>
          <a:p>
            <a:pPr lvl="1" algn="r" rtl="1"/>
            <a:r>
              <a:rPr lang="ar-IQ" sz="3200" b="1" dirty="0">
                <a:cs typeface="+mj-cs"/>
              </a:rPr>
              <a:t>التأثير أي منع </a:t>
            </a:r>
            <a:r>
              <a:rPr lang="ar-IQ" sz="3200" b="1" dirty="0" err="1">
                <a:cs typeface="+mj-cs"/>
              </a:rPr>
              <a:t>التاثيرات</a:t>
            </a:r>
            <a:r>
              <a:rPr lang="ar-IQ" sz="3200" b="1" dirty="0">
                <a:cs typeface="+mj-cs"/>
              </a:rPr>
              <a:t> التي قد تمارس على الاحكام اثناء اجراء التدقيق</a:t>
            </a:r>
          </a:p>
        </p:txBody>
      </p:sp>
    </p:spTree>
    <p:extLst>
      <p:ext uri="{BB962C8B-B14F-4D97-AF65-F5344CB8AC3E}">
        <p14:creationId xmlns:p14="http://schemas.microsoft.com/office/powerpoint/2010/main" val="22505660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22467-85EA-22F2-7653-BAC9F1689232}"/>
              </a:ext>
            </a:extLst>
          </p:cNvPr>
          <p:cNvSpPr>
            <a:spLocks noGrp="1"/>
          </p:cNvSpPr>
          <p:nvPr>
            <p:ph type="title"/>
          </p:nvPr>
        </p:nvSpPr>
        <p:spPr/>
        <p:txBody>
          <a:bodyPr/>
          <a:lstStyle/>
          <a:p>
            <a:pPr algn="r" rtl="1"/>
            <a:r>
              <a:rPr lang="ar-IQ" dirty="0"/>
              <a:t>مبادئ التدقيق - </a:t>
            </a:r>
            <a:r>
              <a:rPr lang="ar-IQ" sz="4400" b="1" dirty="0">
                <a:cs typeface="+mj-cs"/>
              </a:rPr>
              <a:t>العرض العادل</a:t>
            </a:r>
            <a:br>
              <a:rPr lang="ar-IQ" sz="4400" b="1" dirty="0">
                <a:cs typeface="+mj-cs"/>
              </a:rPr>
            </a:br>
            <a:endParaRPr lang="ar-IQ" dirty="0"/>
          </a:p>
        </p:txBody>
      </p:sp>
      <p:sp>
        <p:nvSpPr>
          <p:cNvPr id="3" name="Content Placeholder 2">
            <a:extLst>
              <a:ext uri="{FF2B5EF4-FFF2-40B4-BE49-F238E27FC236}">
                <a16:creationId xmlns:a16="http://schemas.microsoft.com/office/drawing/2014/main" id="{28CC6686-E18D-A7BB-1D26-2D95A1861BD6}"/>
              </a:ext>
            </a:extLst>
          </p:cNvPr>
          <p:cNvSpPr>
            <a:spLocks noGrp="1"/>
          </p:cNvSpPr>
          <p:nvPr>
            <p:ph idx="1"/>
          </p:nvPr>
        </p:nvSpPr>
        <p:spPr/>
        <p:txBody>
          <a:bodyPr>
            <a:normAutofit/>
          </a:bodyPr>
          <a:lstStyle/>
          <a:p>
            <a:pPr algn="just" rtl="1"/>
            <a:r>
              <a:rPr lang="ar-IQ" sz="3600" b="1" dirty="0">
                <a:cs typeface="+mj-cs"/>
              </a:rPr>
              <a:t>الالتزام </a:t>
            </a:r>
            <a:r>
              <a:rPr lang="ar-IQ" sz="3600" b="1" dirty="0" err="1">
                <a:cs typeface="+mj-cs"/>
              </a:rPr>
              <a:t>بالابلاغ</a:t>
            </a:r>
            <a:r>
              <a:rPr lang="ar-IQ" sz="3600" b="1" dirty="0">
                <a:cs typeface="+mj-cs"/>
              </a:rPr>
              <a:t> بصدق ودقة عن المعلومات</a:t>
            </a:r>
          </a:p>
          <a:p>
            <a:pPr algn="just" rtl="1"/>
            <a:r>
              <a:rPr lang="ar-IQ" sz="3600" b="1" dirty="0">
                <a:cs typeface="+mj-cs"/>
              </a:rPr>
              <a:t>يجب الإبلاغ عن العقبات المهمة التي واجهت التدقيق </a:t>
            </a:r>
            <a:r>
              <a:rPr lang="ar-IQ" sz="3600" b="1" dirty="0" err="1">
                <a:cs typeface="+mj-cs"/>
              </a:rPr>
              <a:t>والاراء</a:t>
            </a:r>
            <a:r>
              <a:rPr lang="ar-IQ" sz="3600" b="1" dirty="0">
                <a:cs typeface="+mj-cs"/>
              </a:rPr>
              <a:t> المتباينة التي لم يتم حلها بين أعضاء فريق التدقيق</a:t>
            </a:r>
          </a:p>
          <a:p>
            <a:pPr algn="just" rtl="1"/>
            <a:r>
              <a:rPr lang="ar-IQ" sz="3600" b="1" dirty="0">
                <a:cs typeface="+mj-cs"/>
              </a:rPr>
              <a:t>يجب ان تكون الاتصالات دقيقة وواضحة  وصادقة وموضوعية وكاملة وفي الوقت المناسب </a:t>
            </a:r>
          </a:p>
        </p:txBody>
      </p:sp>
    </p:spTree>
    <p:extLst>
      <p:ext uri="{BB962C8B-B14F-4D97-AF65-F5344CB8AC3E}">
        <p14:creationId xmlns:p14="http://schemas.microsoft.com/office/powerpoint/2010/main" val="42329262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22467-85EA-22F2-7653-BAC9F1689232}"/>
              </a:ext>
            </a:extLst>
          </p:cNvPr>
          <p:cNvSpPr>
            <a:spLocks noGrp="1"/>
          </p:cNvSpPr>
          <p:nvPr>
            <p:ph type="title"/>
          </p:nvPr>
        </p:nvSpPr>
        <p:spPr/>
        <p:txBody>
          <a:bodyPr/>
          <a:lstStyle/>
          <a:p>
            <a:pPr algn="ctr"/>
            <a:r>
              <a:rPr lang="ar-IQ" dirty="0"/>
              <a:t>مبادئ التدقيق - </a:t>
            </a:r>
            <a:r>
              <a:rPr lang="ar-IQ" sz="4400" b="1" dirty="0">
                <a:cs typeface="+mj-cs"/>
              </a:rPr>
              <a:t>منهجية البناء على الدليل</a:t>
            </a:r>
            <a:br>
              <a:rPr lang="ar-IQ" sz="4400" b="1" dirty="0">
                <a:cs typeface="+mj-cs"/>
              </a:rPr>
            </a:br>
            <a:r>
              <a:rPr lang="en-US" sz="4400" b="1" dirty="0">
                <a:cs typeface="+mj-cs"/>
              </a:rPr>
              <a:t>Evidence-based approach</a:t>
            </a:r>
            <a:endParaRPr lang="ar-IQ" dirty="0"/>
          </a:p>
        </p:txBody>
      </p:sp>
      <p:sp>
        <p:nvSpPr>
          <p:cNvPr id="3" name="Content Placeholder 2">
            <a:extLst>
              <a:ext uri="{FF2B5EF4-FFF2-40B4-BE49-F238E27FC236}">
                <a16:creationId xmlns:a16="http://schemas.microsoft.com/office/drawing/2014/main" id="{28CC6686-E18D-A7BB-1D26-2D95A1861BD6}"/>
              </a:ext>
            </a:extLst>
          </p:cNvPr>
          <p:cNvSpPr>
            <a:spLocks noGrp="1"/>
          </p:cNvSpPr>
          <p:nvPr>
            <p:ph idx="1"/>
          </p:nvPr>
        </p:nvSpPr>
        <p:spPr/>
        <p:txBody>
          <a:bodyPr>
            <a:normAutofit/>
          </a:bodyPr>
          <a:lstStyle/>
          <a:p>
            <a:pPr algn="r" rtl="1"/>
            <a:r>
              <a:rPr lang="ar-IQ" sz="3600" b="1" dirty="0">
                <a:cs typeface="+mj-cs"/>
              </a:rPr>
              <a:t>هو أسلوب منطقي للوصول الى استنتاجات تدقيق موثوقة وقابلة للتكرار في عملية التدقيق المنهجية</a:t>
            </a:r>
          </a:p>
          <a:p>
            <a:pPr algn="r" rtl="1"/>
            <a:r>
              <a:rPr lang="ar-IQ" sz="3600" b="1" dirty="0">
                <a:cs typeface="+mj-cs"/>
              </a:rPr>
              <a:t>يجب ان تكون ادلة التدقيق قابلة للتحقق</a:t>
            </a:r>
          </a:p>
          <a:p>
            <a:pPr algn="r" rtl="1"/>
            <a:r>
              <a:rPr lang="ar-IQ" sz="3600" b="1" dirty="0">
                <a:cs typeface="+mj-cs"/>
              </a:rPr>
              <a:t>يجب ان تستند بشكل عام على المعلومات ، اذ تتم عملية التدقيق خلال مدة زمنية معينة وبما متاح من الموارد</a:t>
            </a:r>
          </a:p>
        </p:txBody>
      </p:sp>
    </p:spTree>
    <p:extLst>
      <p:ext uri="{BB962C8B-B14F-4D97-AF65-F5344CB8AC3E}">
        <p14:creationId xmlns:p14="http://schemas.microsoft.com/office/powerpoint/2010/main" val="11545942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22467-85EA-22F2-7653-BAC9F1689232}"/>
              </a:ext>
            </a:extLst>
          </p:cNvPr>
          <p:cNvSpPr>
            <a:spLocks noGrp="1"/>
          </p:cNvSpPr>
          <p:nvPr>
            <p:ph type="title"/>
          </p:nvPr>
        </p:nvSpPr>
        <p:spPr/>
        <p:txBody>
          <a:bodyPr/>
          <a:lstStyle/>
          <a:p>
            <a:pPr algn="ctr" rtl="1"/>
            <a:r>
              <a:rPr lang="ar-IQ" dirty="0"/>
              <a:t>مبادئ التدقيق – </a:t>
            </a:r>
            <a:r>
              <a:rPr lang="ar-IQ" b="1" dirty="0"/>
              <a:t>النهج القائم على المخاطر</a:t>
            </a:r>
            <a:br>
              <a:rPr lang="ar-IQ" dirty="0"/>
            </a:br>
            <a:r>
              <a:rPr lang="en-US" dirty="0"/>
              <a:t>Risk-based approach</a:t>
            </a:r>
            <a:endParaRPr lang="ar-IQ" dirty="0"/>
          </a:p>
        </p:txBody>
      </p:sp>
      <p:sp>
        <p:nvSpPr>
          <p:cNvPr id="3" name="Content Placeholder 2">
            <a:extLst>
              <a:ext uri="{FF2B5EF4-FFF2-40B4-BE49-F238E27FC236}">
                <a16:creationId xmlns:a16="http://schemas.microsoft.com/office/drawing/2014/main" id="{28CC6686-E18D-A7BB-1D26-2D95A1861BD6}"/>
              </a:ext>
            </a:extLst>
          </p:cNvPr>
          <p:cNvSpPr>
            <a:spLocks noGrp="1"/>
          </p:cNvSpPr>
          <p:nvPr>
            <p:ph idx="1"/>
          </p:nvPr>
        </p:nvSpPr>
        <p:spPr/>
        <p:txBody>
          <a:bodyPr>
            <a:normAutofit/>
          </a:bodyPr>
          <a:lstStyle/>
          <a:p>
            <a:pPr algn="just" rtl="1"/>
            <a:r>
              <a:rPr lang="ar-IQ" sz="3600" b="1" dirty="0">
                <a:cs typeface="+mj-cs"/>
              </a:rPr>
              <a:t>هو النهج التدقيقي الي يأخذ بالاعتبار المخاطر والفرص في عملية التدقيق</a:t>
            </a:r>
          </a:p>
          <a:p>
            <a:pPr algn="just" rtl="1"/>
            <a:r>
              <a:rPr lang="ar-IQ" sz="3600" b="1" dirty="0">
                <a:cs typeface="+mj-cs"/>
              </a:rPr>
              <a:t>يجب ان يؤثر هذا النهج بشكل جوهري على تخطيط عمليات التدقيق واجرائها والابلاغ عنها من اجل ضمان تركيز عمليات التدقيق على الأمور ذات الأهمية بالنسبة لزبون التدقيق ولتحقيق اهداف برنامج التدقيق.</a:t>
            </a:r>
          </a:p>
        </p:txBody>
      </p:sp>
    </p:spTree>
    <p:extLst>
      <p:ext uri="{BB962C8B-B14F-4D97-AF65-F5344CB8AC3E}">
        <p14:creationId xmlns:p14="http://schemas.microsoft.com/office/powerpoint/2010/main" val="41583455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22467-85EA-22F2-7653-BAC9F1689232}"/>
              </a:ext>
            </a:extLst>
          </p:cNvPr>
          <p:cNvSpPr>
            <a:spLocks noGrp="1"/>
          </p:cNvSpPr>
          <p:nvPr>
            <p:ph type="title"/>
          </p:nvPr>
        </p:nvSpPr>
        <p:spPr/>
        <p:txBody>
          <a:bodyPr/>
          <a:lstStyle/>
          <a:p>
            <a:pPr algn="r" rtl="1"/>
            <a:r>
              <a:rPr lang="ar-IQ" dirty="0"/>
              <a:t>دليل التدقيق</a:t>
            </a:r>
          </a:p>
        </p:txBody>
      </p:sp>
      <p:sp>
        <p:nvSpPr>
          <p:cNvPr id="3" name="Content Placeholder 2">
            <a:extLst>
              <a:ext uri="{FF2B5EF4-FFF2-40B4-BE49-F238E27FC236}">
                <a16:creationId xmlns:a16="http://schemas.microsoft.com/office/drawing/2014/main" id="{28CC6686-E18D-A7BB-1D26-2D95A1861BD6}"/>
              </a:ext>
            </a:extLst>
          </p:cNvPr>
          <p:cNvSpPr>
            <a:spLocks noGrp="1"/>
          </p:cNvSpPr>
          <p:nvPr>
            <p:ph idx="1"/>
          </p:nvPr>
        </p:nvSpPr>
        <p:spPr/>
        <p:txBody>
          <a:bodyPr>
            <a:normAutofit fontScale="92500" lnSpcReduction="10000"/>
          </a:bodyPr>
          <a:lstStyle/>
          <a:p>
            <a:pPr algn="r" rtl="1"/>
            <a:r>
              <a:rPr lang="ar-IQ" sz="3600" dirty="0">
                <a:cs typeface="+mj-cs"/>
              </a:rPr>
              <a:t>هو سجلات او مجموعة حقائق او أي نوع من المعلومات المؤكدة المتعلقة بمرجع التدقيق والقابلة للتحقق.</a:t>
            </a:r>
          </a:p>
          <a:p>
            <a:pPr algn="r" rtl="1"/>
            <a:r>
              <a:rPr lang="ar-IQ" sz="3600" dirty="0">
                <a:cs typeface="+mj-cs"/>
              </a:rPr>
              <a:t>(</a:t>
            </a:r>
            <a:r>
              <a:rPr lang="en-US" sz="3600" dirty="0">
                <a:cs typeface="+mj-cs"/>
              </a:rPr>
              <a:t>IIA</a:t>
            </a:r>
            <a:r>
              <a:rPr lang="ar-IQ" sz="3600" dirty="0">
                <a:cs typeface="+mj-cs"/>
              </a:rPr>
              <a:t>)</a:t>
            </a:r>
          </a:p>
          <a:p>
            <a:pPr algn="r" rtl="1"/>
            <a:r>
              <a:rPr lang="en-US" sz="3600" dirty="0">
                <a:cs typeface="+mj-cs"/>
              </a:rPr>
              <a:t>Institute of Internal Auditors</a:t>
            </a:r>
            <a:endParaRPr lang="ar-IQ" sz="3600" dirty="0">
              <a:cs typeface="+mj-cs"/>
            </a:endParaRPr>
          </a:p>
          <a:p>
            <a:pPr algn="r" rtl="1"/>
            <a:r>
              <a:rPr lang="ar-IQ" sz="3600" dirty="0">
                <a:cs typeface="+mj-cs"/>
              </a:rPr>
              <a:t>هي مختصر معهد المدققين الداخليين </a:t>
            </a:r>
          </a:p>
          <a:p>
            <a:pPr algn="r" rtl="1"/>
            <a:r>
              <a:rPr lang="ar-IQ" sz="3600" dirty="0">
                <a:cs typeface="+mj-cs"/>
              </a:rPr>
              <a:t>انها جمعية مهنية دولية توفر الشهادات لمهنة</a:t>
            </a:r>
          </a:p>
          <a:p>
            <a:pPr algn="r" rtl="1"/>
            <a:r>
              <a:rPr lang="ar-IQ" sz="3600" dirty="0">
                <a:cs typeface="+mj-cs"/>
              </a:rPr>
              <a:t>التدقيق وتطور المعايير والارشادات</a:t>
            </a:r>
          </a:p>
          <a:p>
            <a:pPr algn="r" rtl="1"/>
            <a:r>
              <a:rPr lang="ar-IQ" sz="3600" dirty="0">
                <a:cs typeface="+mj-cs"/>
              </a:rPr>
              <a:t>وتقيم المؤتمرات التعليمية</a:t>
            </a:r>
          </a:p>
        </p:txBody>
      </p:sp>
      <p:pic>
        <p:nvPicPr>
          <p:cNvPr id="7170" name="Picture 2" descr="‫دليل التدقيق الداخلي وفق المعايير الدولية الصادرة عن IIA‬‎">
            <a:extLst>
              <a:ext uri="{FF2B5EF4-FFF2-40B4-BE49-F238E27FC236}">
                <a16:creationId xmlns:a16="http://schemas.microsoft.com/office/drawing/2014/main" id="{98E11B67-23E2-6296-FDFB-2245A4F4732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3007" y="2525485"/>
            <a:ext cx="3640593" cy="39673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42501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22467-85EA-22F2-7653-BAC9F1689232}"/>
              </a:ext>
            </a:extLst>
          </p:cNvPr>
          <p:cNvSpPr>
            <a:spLocks noGrp="1"/>
          </p:cNvSpPr>
          <p:nvPr>
            <p:ph type="title"/>
          </p:nvPr>
        </p:nvSpPr>
        <p:spPr/>
        <p:txBody>
          <a:bodyPr/>
          <a:lstStyle/>
          <a:p>
            <a:pPr algn="r" rtl="1"/>
            <a:r>
              <a:rPr lang="ar-IQ" dirty="0"/>
              <a:t>مراحل عملية التدقيق</a:t>
            </a:r>
          </a:p>
        </p:txBody>
      </p:sp>
      <p:sp>
        <p:nvSpPr>
          <p:cNvPr id="3" name="Content Placeholder 2">
            <a:extLst>
              <a:ext uri="{FF2B5EF4-FFF2-40B4-BE49-F238E27FC236}">
                <a16:creationId xmlns:a16="http://schemas.microsoft.com/office/drawing/2014/main" id="{28CC6686-E18D-A7BB-1D26-2D95A1861BD6}"/>
              </a:ext>
            </a:extLst>
          </p:cNvPr>
          <p:cNvSpPr>
            <a:spLocks noGrp="1"/>
          </p:cNvSpPr>
          <p:nvPr>
            <p:ph idx="1"/>
          </p:nvPr>
        </p:nvSpPr>
        <p:spPr>
          <a:xfrm>
            <a:off x="838200" y="1994581"/>
            <a:ext cx="10515600" cy="4351338"/>
          </a:xfrm>
        </p:spPr>
        <p:txBody>
          <a:bodyPr>
            <a:normAutofit/>
          </a:bodyPr>
          <a:lstStyle/>
          <a:p>
            <a:pPr algn="r" rtl="1"/>
            <a:r>
              <a:rPr lang="ar-IQ" sz="3600" b="1" dirty="0">
                <a:cs typeface="+mj-cs"/>
              </a:rPr>
              <a:t>التهيئة او التحضير للتدقيق</a:t>
            </a:r>
          </a:p>
          <a:p>
            <a:pPr algn="r" rtl="1"/>
            <a:r>
              <a:rPr lang="ar-IQ" sz="3600" b="1" dirty="0">
                <a:cs typeface="+mj-cs"/>
              </a:rPr>
              <a:t>تنفيذ التدقيق</a:t>
            </a:r>
          </a:p>
          <a:p>
            <a:pPr algn="r" rtl="1"/>
            <a:r>
              <a:rPr lang="ar-IQ" sz="3600" b="1" dirty="0">
                <a:cs typeface="+mj-cs"/>
              </a:rPr>
              <a:t>ما بعد التدقيق</a:t>
            </a:r>
          </a:p>
        </p:txBody>
      </p:sp>
      <p:pic>
        <p:nvPicPr>
          <p:cNvPr id="4" name="Picture 2" descr="Iso Standard 19011 2002 Arabic | PPT">
            <a:extLst>
              <a:ext uri="{FF2B5EF4-FFF2-40B4-BE49-F238E27FC236}">
                <a16:creationId xmlns:a16="http://schemas.microsoft.com/office/drawing/2014/main" id="{2D63704F-47C4-76CC-AA5F-931DE8DD02B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9747" y="116109"/>
            <a:ext cx="6294908" cy="6096001"/>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id="{0DCF03D8-B92F-3B33-EAD8-3AEE09E42B10}"/>
              </a:ext>
            </a:extLst>
          </p:cNvPr>
          <p:cNvSpPr/>
          <p:nvPr/>
        </p:nvSpPr>
        <p:spPr>
          <a:xfrm>
            <a:off x="101603" y="-27712"/>
            <a:ext cx="6294907" cy="1325563"/>
          </a:xfrm>
          <a:prstGeom prst="rect">
            <a:avLst/>
          </a:prstGeom>
        </p:spPr>
        <p:style>
          <a:lnRef idx="2">
            <a:schemeClr val="accent6"/>
          </a:lnRef>
          <a:fillRef idx="1">
            <a:schemeClr val="lt1"/>
          </a:fillRef>
          <a:effectRef idx="0">
            <a:schemeClr val="accent6"/>
          </a:effectRef>
          <a:fontRef idx="minor">
            <a:schemeClr val="dk1"/>
          </a:fontRef>
        </p:style>
        <p:txBody>
          <a:bodyPr rtlCol="1" anchor="ctr"/>
          <a:lstStyle/>
          <a:p>
            <a:pPr algn="ctr"/>
            <a:endParaRPr lang="ar-IQ"/>
          </a:p>
        </p:txBody>
      </p:sp>
    </p:spTree>
    <p:extLst>
      <p:ext uri="{BB962C8B-B14F-4D97-AF65-F5344CB8AC3E}">
        <p14:creationId xmlns:p14="http://schemas.microsoft.com/office/powerpoint/2010/main" val="9433042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22467-85EA-22F2-7653-BAC9F1689232}"/>
              </a:ext>
            </a:extLst>
          </p:cNvPr>
          <p:cNvSpPr>
            <a:spLocks noGrp="1"/>
          </p:cNvSpPr>
          <p:nvPr>
            <p:ph type="title"/>
          </p:nvPr>
        </p:nvSpPr>
        <p:spPr/>
        <p:txBody>
          <a:bodyPr/>
          <a:lstStyle/>
          <a:p>
            <a:pPr algn="r" rtl="1"/>
            <a:r>
              <a:rPr lang="ar-IQ" dirty="0"/>
              <a:t>تحضير وثائق التدقيق</a:t>
            </a:r>
          </a:p>
        </p:txBody>
      </p:sp>
      <p:sp>
        <p:nvSpPr>
          <p:cNvPr id="3" name="Content Placeholder 2">
            <a:extLst>
              <a:ext uri="{FF2B5EF4-FFF2-40B4-BE49-F238E27FC236}">
                <a16:creationId xmlns:a16="http://schemas.microsoft.com/office/drawing/2014/main" id="{28CC6686-E18D-A7BB-1D26-2D95A1861BD6}"/>
              </a:ext>
            </a:extLst>
          </p:cNvPr>
          <p:cNvSpPr>
            <a:spLocks noGrp="1"/>
          </p:cNvSpPr>
          <p:nvPr>
            <p:ph idx="1"/>
          </p:nvPr>
        </p:nvSpPr>
        <p:spPr/>
        <p:txBody>
          <a:bodyPr>
            <a:normAutofit/>
          </a:bodyPr>
          <a:lstStyle/>
          <a:p>
            <a:pPr algn="r" rtl="1"/>
            <a:r>
              <a:rPr lang="ar-IQ" sz="4400" b="1" dirty="0">
                <a:cs typeface="+mj-cs"/>
              </a:rPr>
              <a:t>برنامج التدقيق</a:t>
            </a:r>
          </a:p>
          <a:p>
            <a:pPr algn="r" rtl="1"/>
            <a:r>
              <a:rPr lang="ar-IQ" sz="4400" b="1" dirty="0">
                <a:cs typeface="+mj-cs"/>
              </a:rPr>
              <a:t>خطة التدقيق</a:t>
            </a:r>
          </a:p>
          <a:p>
            <a:pPr algn="r" rtl="1"/>
            <a:r>
              <a:rPr lang="ar-IQ" sz="4400" b="1" dirty="0">
                <a:cs typeface="+mj-cs"/>
              </a:rPr>
              <a:t>قائمة التدقيق او التحقق</a:t>
            </a:r>
          </a:p>
        </p:txBody>
      </p:sp>
      <p:pic>
        <p:nvPicPr>
          <p:cNvPr id="8194" name="Picture 2" descr="‫وثائق التدقيق: رأي المدقق وفن الوثائق - FasterCapital‬‎">
            <a:extLst>
              <a:ext uri="{FF2B5EF4-FFF2-40B4-BE49-F238E27FC236}">
                <a16:creationId xmlns:a16="http://schemas.microsoft.com/office/drawing/2014/main" id="{DA1BC1C8-7BF0-9BCA-98DC-831432D2512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888999"/>
            <a:ext cx="5968999" cy="5603875"/>
          </a:xfrm>
          <a:prstGeom prst="rect">
            <a:avLst/>
          </a:prstGeom>
          <a:noFill/>
          <a:extLst>
            <a:ext uri="{909E8E84-426E-40DD-AFC4-6F175D3DCCD1}">
              <a14:hiddenFill xmlns:a14="http://schemas.microsoft.com/office/drawing/2010/main">
                <a:solidFill>
                  <a:srgbClr val="FFFFFF"/>
                </a:solidFill>
              </a14:hiddenFill>
            </a:ext>
          </a:extLst>
        </p:spPr>
      </p:pic>
      <p:pic>
        <p:nvPicPr>
          <p:cNvPr id="8196" name="Picture 4" descr="أفضل 10 قوالب لخطة التدقيق مع الأمثلة والعينات">
            <a:extLst>
              <a:ext uri="{FF2B5EF4-FFF2-40B4-BE49-F238E27FC236}">
                <a16:creationId xmlns:a16="http://schemas.microsoft.com/office/drawing/2014/main" id="{8E5377FB-CB31-08E3-F4E4-17C581581CA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4078514"/>
            <a:ext cx="5834743" cy="24143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29315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22467-85EA-22F2-7653-BAC9F1689232}"/>
              </a:ext>
            </a:extLst>
          </p:cNvPr>
          <p:cNvSpPr>
            <a:spLocks noGrp="1"/>
          </p:cNvSpPr>
          <p:nvPr>
            <p:ph type="title"/>
          </p:nvPr>
        </p:nvSpPr>
        <p:spPr/>
        <p:txBody>
          <a:bodyPr/>
          <a:lstStyle/>
          <a:p>
            <a:pPr algn="r" rtl="1"/>
            <a:r>
              <a:rPr lang="ar-IQ" dirty="0"/>
              <a:t>برنامج التدقيق</a:t>
            </a:r>
          </a:p>
        </p:txBody>
      </p:sp>
      <p:sp>
        <p:nvSpPr>
          <p:cNvPr id="3" name="Content Placeholder 2">
            <a:extLst>
              <a:ext uri="{FF2B5EF4-FFF2-40B4-BE49-F238E27FC236}">
                <a16:creationId xmlns:a16="http://schemas.microsoft.com/office/drawing/2014/main" id="{28CC6686-E18D-A7BB-1D26-2D95A1861BD6}"/>
              </a:ext>
            </a:extLst>
          </p:cNvPr>
          <p:cNvSpPr>
            <a:spLocks noGrp="1"/>
          </p:cNvSpPr>
          <p:nvPr>
            <p:ph idx="1"/>
          </p:nvPr>
        </p:nvSpPr>
        <p:spPr/>
        <p:txBody>
          <a:bodyPr>
            <a:normAutofit/>
          </a:bodyPr>
          <a:lstStyle/>
          <a:p>
            <a:pPr algn="r" rtl="1"/>
            <a:r>
              <a:rPr lang="ar-IQ" sz="3600" dirty="0">
                <a:cs typeface="+mj-cs"/>
              </a:rPr>
              <a:t>هو مجموعة من الترتيبات اللازمة لمجموعة واحدة او اكثر من عمليات التدقيق لضمان تنفيذ تدقيق مخطط له،  ويحدد اهداف التدقيق واوقاته</a:t>
            </a:r>
          </a:p>
          <a:p>
            <a:pPr algn="just" rtl="1"/>
            <a:r>
              <a:rPr lang="ar-IQ" sz="3600" dirty="0">
                <a:cs typeface="+mj-cs"/>
              </a:rPr>
              <a:t>يجب ان يضمن هذا البرنامج جميع عمليات النظام الذي سيتم التدقيق له بطريقة منظمة ودورية</a:t>
            </a:r>
          </a:p>
          <a:p>
            <a:pPr algn="r" rtl="1"/>
            <a:r>
              <a:rPr lang="ar-IQ" sz="3600" dirty="0">
                <a:cs typeface="+mj-cs"/>
              </a:rPr>
              <a:t>يجب بناء برنامج التدقيق بناءً على:</a:t>
            </a:r>
          </a:p>
          <a:p>
            <a:pPr lvl="1" algn="r" rtl="1"/>
            <a:r>
              <a:rPr lang="ar-IQ" sz="3200" dirty="0">
                <a:cs typeface="+mj-cs"/>
              </a:rPr>
              <a:t>نتائج التدقيق السابق</a:t>
            </a:r>
          </a:p>
          <a:p>
            <a:pPr lvl="1" algn="r" rtl="1"/>
            <a:r>
              <a:rPr lang="ar-IQ" sz="3200" dirty="0">
                <a:cs typeface="+mj-cs"/>
              </a:rPr>
              <a:t>أهمية العملية المدقق عليها</a:t>
            </a:r>
          </a:p>
          <a:p>
            <a:pPr lvl="1" algn="r" rtl="1"/>
            <a:r>
              <a:rPr lang="ar-IQ" sz="3200" dirty="0">
                <a:cs typeface="+mj-cs"/>
              </a:rPr>
              <a:t>تأثير التغييرات</a:t>
            </a:r>
          </a:p>
        </p:txBody>
      </p:sp>
    </p:spTree>
    <p:extLst>
      <p:ext uri="{BB962C8B-B14F-4D97-AF65-F5344CB8AC3E}">
        <p14:creationId xmlns:p14="http://schemas.microsoft.com/office/powerpoint/2010/main" val="17210336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22467-85EA-22F2-7653-BAC9F1689232}"/>
              </a:ext>
            </a:extLst>
          </p:cNvPr>
          <p:cNvSpPr>
            <a:spLocks noGrp="1"/>
          </p:cNvSpPr>
          <p:nvPr>
            <p:ph type="title"/>
          </p:nvPr>
        </p:nvSpPr>
        <p:spPr/>
        <p:txBody>
          <a:bodyPr/>
          <a:lstStyle/>
          <a:p>
            <a:pPr algn="r" rtl="1"/>
            <a:r>
              <a:rPr lang="ar-IQ" dirty="0"/>
              <a:t>برنامج التدقيق</a:t>
            </a:r>
          </a:p>
        </p:txBody>
      </p:sp>
      <p:sp>
        <p:nvSpPr>
          <p:cNvPr id="3" name="Content Placeholder 2">
            <a:extLst>
              <a:ext uri="{FF2B5EF4-FFF2-40B4-BE49-F238E27FC236}">
                <a16:creationId xmlns:a16="http://schemas.microsoft.com/office/drawing/2014/main" id="{28CC6686-E18D-A7BB-1D26-2D95A1861BD6}"/>
              </a:ext>
            </a:extLst>
          </p:cNvPr>
          <p:cNvSpPr>
            <a:spLocks noGrp="1"/>
          </p:cNvSpPr>
          <p:nvPr>
            <p:ph idx="1"/>
          </p:nvPr>
        </p:nvSpPr>
        <p:spPr/>
        <p:txBody>
          <a:bodyPr>
            <a:normAutofit/>
          </a:bodyPr>
          <a:lstStyle/>
          <a:p>
            <a:pPr algn="just" rtl="1"/>
            <a:r>
              <a:rPr lang="ar-IQ" sz="3200" dirty="0">
                <a:cs typeface="+mj-cs"/>
              </a:rPr>
              <a:t>هو مجموعة  الترتيبات اللازمة لمجموعة واحدة او اكثر من عمليات التدقيق لضمان تنفيذ تدقيق مخطط له يحدد اهداف التدقيق واوقاته </a:t>
            </a:r>
          </a:p>
          <a:p>
            <a:pPr algn="just" rtl="1"/>
            <a:r>
              <a:rPr lang="ar-IQ" sz="3200" dirty="0">
                <a:cs typeface="+mj-cs"/>
              </a:rPr>
              <a:t>ينبغي ان يتضمن برنامج التدقيق جميع عمليات النظام يتم التدقيق عليها بطريقة منظمة ودورية. </a:t>
            </a:r>
          </a:p>
          <a:p>
            <a:pPr algn="just" rtl="1"/>
            <a:r>
              <a:rPr lang="ar-IQ" sz="3200" dirty="0">
                <a:cs typeface="+mj-cs"/>
              </a:rPr>
              <a:t>ينبغي بناء هذا البرنامج </a:t>
            </a:r>
            <a:r>
              <a:rPr lang="ar-IQ" sz="3200" dirty="0" err="1">
                <a:cs typeface="+mj-cs"/>
              </a:rPr>
              <a:t>بناءا</a:t>
            </a:r>
            <a:r>
              <a:rPr lang="ar-IQ" sz="3200" dirty="0">
                <a:cs typeface="+mj-cs"/>
              </a:rPr>
              <a:t> على الاتي:</a:t>
            </a:r>
          </a:p>
          <a:p>
            <a:pPr algn="just" rtl="1"/>
            <a:r>
              <a:rPr lang="ar-IQ" sz="3200" dirty="0">
                <a:cs typeface="+mj-cs"/>
              </a:rPr>
              <a:t>أهمية العملية المدقق عليها</a:t>
            </a:r>
          </a:p>
          <a:p>
            <a:pPr algn="just" rtl="1"/>
            <a:r>
              <a:rPr lang="ar-IQ" sz="3200" dirty="0">
                <a:cs typeface="+mj-cs"/>
              </a:rPr>
              <a:t>نتائج التدقيق السابق </a:t>
            </a:r>
          </a:p>
        </p:txBody>
      </p:sp>
    </p:spTree>
    <p:extLst>
      <p:ext uri="{BB962C8B-B14F-4D97-AF65-F5344CB8AC3E}">
        <p14:creationId xmlns:p14="http://schemas.microsoft.com/office/powerpoint/2010/main" val="18142657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22467-85EA-22F2-7653-BAC9F1689232}"/>
              </a:ext>
            </a:extLst>
          </p:cNvPr>
          <p:cNvSpPr>
            <a:spLocks noGrp="1"/>
          </p:cNvSpPr>
          <p:nvPr>
            <p:ph type="title"/>
          </p:nvPr>
        </p:nvSpPr>
        <p:spPr/>
        <p:txBody>
          <a:bodyPr/>
          <a:lstStyle/>
          <a:p>
            <a:pPr algn="r" rtl="1"/>
            <a:r>
              <a:rPr lang="ar-IQ" dirty="0"/>
              <a:t>خطة التدقيق</a:t>
            </a:r>
          </a:p>
        </p:txBody>
      </p:sp>
      <p:sp>
        <p:nvSpPr>
          <p:cNvPr id="3" name="Content Placeholder 2">
            <a:extLst>
              <a:ext uri="{FF2B5EF4-FFF2-40B4-BE49-F238E27FC236}">
                <a16:creationId xmlns:a16="http://schemas.microsoft.com/office/drawing/2014/main" id="{28CC6686-E18D-A7BB-1D26-2D95A1861BD6}"/>
              </a:ext>
            </a:extLst>
          </p:cNvPr>
          <p:cNvSpPr>
            <a:spLocks noGrp="1"/>
          </p:cNvSpPr>
          <p:nvPr>
            <p:ph idx="1"/>
          </p:nvPr>
        </p:nvSpPr>
        <p:spPr/>
        <p:txBody>
          <a:bodyPr>
            <a:normAutofit/>
          </a:bodyPr>
          <a:lstStyle/>
          <a:p>
            <a:pPr algn="r" rtl="1"/>
            <a:r>
              <a:rPr lang="ar-IQ" sz="3600" dirty="0">
                <a:cs typeface="+mj-cs"/>
              </a:rPr>
              <a:t>هي وصف الأنشطة في عملية التدقيق وتضم</a:t>
            </a:r>
          </a:p>
          <a:p>
            <a:pPr lvl="1" algn="r" rtl="1"/>
            <a:r>
              <a:rPr lang="ar-IQ" sz="3200" dirty="0">
                <a:cs typeface="+mj-cs"/>
              </a:rPr>
              <a:t>الهدف</a:t>
            </a:r>
          </a:p>
          <a:p>
            <a:pPr lvl="1" algn="r" rtl="1"/>
            <a:r>
              <a:rPr lang="ar-IQ" sz="3200" dirty="0">
                <a:cs typeface="+mj-cs"/>
              </a:rPr>
              <a:t>المجال</a:t>
            </a:r>
          </a:p>
          <a:p>
            <a:pPr lvl="1" algn="r" rtl="1"/>
            <a:r>
              <a:rPr lang="ar-IQ" sz="3200" dirty="0">
                <a:cs typeface="+mj-cs"/>
              </a:rPr>
              <a:t>مكان التدقيق</a:t>
            </a:r>
          </a:p>
          <a:p>
            <a:pPr lvl="1" algn="r" rtl="1"/>
            <a:r>
              <a:rPr lang="ar-IQ" sz="3200" dirty="0">
                <a:cs typeface="+mj-cs"/>
              </a:rPr>
              <a:t>موعد التدقيق</a:t>
            </a:r>
          </a:p>
          <a:p>
            <a:pPr lvl="1" algn="r" rtl="1"/>
            <a:r>
              <a:rPr lang="ar-IQ" sz="3200" dirty="0">
                <a:cs typeface="+mj-cs"/>
              </a:rPr>
              <a:t>رئيس وأعضاء الفريق</a:t>
            </a:r>
          </a:p>
        </p:txBody>
      </p:sp>
      <p:pic>
        <p:nvPicPr>
          <p:cNvPr id="9218" name="Picture 2" descr="‫آلية إعداد خطة التدقيق المبنية على المخاطر | PDF‬‎">
            <a:extLst>
              <a:ext uri="{FF2B5EF4-FFF2-40B4-BE49-F238E27FC236}">
                <a16:creationId xmlns:a16="http://schemas.microsoft.com/office/drawing/2014/main" id="{45054006-7915-D528-44AF-8965FD41AA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187" y="681037"/>
            <a:ext cx="3986441" cy="54959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955553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6E1D7-CCC3-8B9F-6EB1-304C9A75D005}"/>
              </a:ext>
            </a:extLst>
          </p:cNvPr>
          <p:cNvSpPr>
            <a:spLocks noGrp="1"/>
          </p:cNvSpPr>
          <p:nvPr>
            <p:ph type="title"/>
          </p:nvPr>
        </p:nvSpPr>
        <p:spPr/>
        <p:txBody>
          <a:bodyPr/>
          <a:lstStyle/>
          <a:p>
            <a:pPr algn="r" rtl="1"/>
            <a:endParaRPr lang="ar-IQ" dirty="0"/>
          </a:p>
        </p:txBody>
      </p:sp>
      <p:pic>
        <p:nvPicPr>
          <p:cNvPr id="16386" name="Picture 2" descr="‪History and Scope ISO 19011 2018 تاريخ مواصفة المراجعات - YouTube‬‏">
            <a:extLst>
              <a:ext uri="{FF2B5EF4-FFF2-40B4-BE49-F238E27FC236}">
                <a16:creationId xmlns:a16="http://schemas.microsoft.com/office/drawing/2014/main" id="{35305E4B-5211-425C-8792-1EFC8EF7775C}"/>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38199" y="365125"/>
            <a:ext cx="10515599" cy="6492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095261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22467-85EA-22F2-7653-BAC9F1689232}"/>
              </a:ext>
            </a:extLst>
          </p:cNvPr>
          <p:cNvSpPr>
            <a:spLocks noGrp="1"/>
          </p:cNvSpPr>
          <p:nvPr>
            <p:ph type="title"/>
          </p:nvPr>
        </p:nvSpPr>
        <p:spPr/>
        <p:txBody>
          <a:bodyPr/>
          <a:lstStyle/>
          <a:p>
            <a:pPr algn="ctr" rtl="1"/>
            <a:r>
              <a:rPr lang="ar-IQ" sz="4400" dirty="0">
                <a:cs typeface="+mj-cs"/>
              </a:rPr>
              <a:t>قائمة التدقيق او التحقق</a:t>
            </a:r>
            <a:endParaRPr lang="ar-IQ" dirty="0"/>
          </a:p>
        </p:txBody>
      </p:sp>
      <p:sp>
        <p:nvSpPr>
          <p:cNvPr id="3" name="Content Placeholder 2">
            <a:extLst>
              <a:ext uri="{FF2B5EF4-FFF2-40B4-BE49-F238E27FC236}">
                <a16:creationId xmlns:a16="http://schemas.microsoft.com/office/drawing/2014/main" id="{28CC6686-E18D-A7BB-1D26-2D95A1861BD6}"/>
              </a:ext>
            </a:extLst>
          </p:cNvPr>
          <p:cNvSpPr>
            <a:spLocks noGrp="1"/>
          </p:cNvSpPr>
          <p:nvPr>
            <p:ph idx="1"/>
          </p:nvPr>
        </p:nvSpPr>
        <p:spPr/>
        <p:txBody>
          <a:bodyPr>
            <a:normAutofit/>
          </a:bodyPr>
          <a:lstStyle/>
          <a:p>
            <a:pPr algn="just" rtl="1"/>
            <a:r>
              <a:rPr lang="ar-IQ" sz="3600" b="1" dirty="0">
                <a:cs typeface="+mj-cs"/>
              </a:rPr>
              <a:t>هي قائمة التفتيش او الفحص لتوفر المتطلبات اللازمة</a:t>
            </a:r>
          </a:p>
          <a:p>
            <a:pPr algn="just" rtl="1"/>
            <a:r>
              <a:rPr lang="ar-IQ" sz="3600" b="1" dirty="0">
                <a:cs typeface="+mj-cs"/>
              </a:rPr>
              <a:t>ضمان تحقيق اهداف التدقيق وتغطية المجال</a:t>
            </a:r>
          </a:p>
          <a:p>
            <a:pPr algn="just" rtl="1"/>
            <a:r>
              <a:rPr lang="ar-IQ" sz="3600" b="1" dirty="0">
                <a:cs typeface="+mj-cs"/>
              </a:rPr>
              <a:t>ضمان إتمام جميع اجزاء التدقيق</a:t>
            </a:r>
          </a:p>
          <a:p>
            <a:pPr algn="just" rtl="1"/>
            <a:r>
              <a:rPr lang="ar-IQ" sz="3600" b="1" dirty="0">
                <a:cs typeface="+mj-cs"/>
              </a:rPr>
              <a:t>توفير ارشاد للمدقق</a:t>
            </a:r>
          </a:p>
          <a:p>
            <a:pPr algn="just" rtl="1"/>
            <a:r>
              <a:rPr lang="ar-IQ" sz="3600" b="1" dirty="0">
                <a:cs typeface="+mj-cs"/>
              </a:rPr>
              <a:t>تستخدم الأسئلة المفتوحة الكلمات ال 6 المهمة وهي: </a:t>
            </a:r>
          </a:p>
          <a:p>
            <a:pPr marL="0" indent="0" algn="just" rtl="1">
              <a:buNone/>
            </a:pPr>
            <a:r>
              <a:rPr lang="ar-IQ" sz="3600" b="1" dirty="0">
                <a:cs typeface="+mj-cs"/>
              </a:rPr>
              <a:t>( كيف، ماذا، اين، متى، مَن، لماذا)  ولا يسمح هنا باستخدام هل؟</a:t>
            </a:r>
          </a:p>
        </p:txBody>
      </p:sp>
    </p:spTree>
    <p:extLst>
      <p:ext uri="{BB962C8B-B14F-4D97-AF65-F5344CB8AC3E}">
        <p14:creationId xmlns:p14="http://schemas.microsoft.com/office/powerpoint/2010/main" val="28590178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22467-85EA-22F2-7653-BAC9F1689232}"/>
              </a:ext>
            </a:extLst>
          </p:cNvPr>
          <p:cNvSpPr>
            <a:spLocks noGrp="1"/>
          </p:cNvSpPr>
          <p:nvPr>
            <p:ph type="title"/>
          </p:nvPr>
        </p:nvSpPr>
        <p:spPr/>
        <p:txBody>
          <a:bodyPr/>
          <a:lstStyle/>
          <a:p>
            <a:pPr algn="ctr" rtl="1"/>
            <a:r>
              <a:rPr lang="ar-IQ" dirty="0"/>
              <a:t>تنفيذ التدقيق</a:t>
            </a:r>
          </a:p>
        </p:txBody>
      </p:sp>
      <p:sp>
        <p:nvSpPr>
          <p:cNvPr id="3" name="Content Placeholder 2">
            <a:extLst>
              <a:ext uri="{FF2B5EF4-FFF2-40B4-BE49-F238E27FC236}">
                <a16:creationId xmlns:a16="http://schemas.microsoft.com/office/drawing/2014/main" id="{28CC6686-E18D-A7BB-1D26-2D95A1861BD6}"/>
              </a:ext>
            </a:extLst>
          </p:cNvPr>
          <p:cNvSpPr>
            <a:spLocks noGrp="1"/>
          </p:cNvSpPr>
          <p:nvPr>
            <p:ph idx="1"/>
          </p:nvPr>
        </p:nvSpPr>
        <p:spPr>
          <a:xfrm>
            <a:off x="838200" y="1624905"/>
            <a:ext cx="10515600" cy="4351338"/>
          </a:xfrm>
        </p:spPr>
        <p:txBody>
          <a:bodyPr>
            <a:normAutofit/>
          </a:bodyPr>
          <a:lstStyle/>
          <a:p>
            <a:pPr algn="just" rtl="1"/>
            <a:r>
              <a:rPr lang="ar-IQ" sz="3600" dirty="0">
                <a:cs typeface="+mj-cs"/>
              </a:rPr>
              <a:t>جمع البيانات من مصادر متنوعة( الافراد، العمليات، الوثائق، المستندات، المواد، المعدات، الأدوات )</a:t>
            </a:r>
          </a:p>
          <a:p>
            <a:pPr algn="just" rtl="1"/>
            <a:r>
              <a:rPr lang="ar-IQ" sz="3600" dirty="0">
                <a:cs typeface="+mj-cs"/>
              </a:rPr>
              <a:t>الجلسة الافتتاحية</a:t>
            </a:r>
          </a:p>
          <a:p>
            <a:pPr algn="just" rtl="1"/>
            <a:r>
              <a:rPr lang="ar-IQ" sz="3600" dirty="0">
                <a:cs typeface="+mj-cs"/>
              </a:rPr>
              <a:t>تنفيذ التدقيق</a:t>
            </a:r>
          </a:p>
          <a:p>
            <a:pPr algn="just" rtl="1"/>
            <a:r>
              <a:rPr lang="ar-IQ" sz="3600" dirty="0">
                <a:cs typeface="+mj-cs"/>
              </a:rPr>
              <a:t>تقنيات الأسئلة</a:t>
            </a:r>
          </a:p>
          <a:p>
            <a:pPr algn="just" rtl="1"/>
            <a:r>
              <a:rPr lang="ar-IQ" sz="3600" dirty="0">
                <a:cs typeface="+mj-cs"/>
              </a:rPr>
              <a:t>ضبط التدقيق</a:t>
            </a:r>
          </a:p>
        </p:txBody>
      </p:sp>
    </p:spTree>
    <p:extLst>
      <p:ext uri="{BB962C8B-B14F-4D97-AF65-F5344CB8AC3E}">
        <p14:creationId xmlns:p14="http://schemas.microsoft.com/office/powerpoint/2010/main" val="32688647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22467-85EA-22F2-7653-BAC9F1689232}"/>
              </a:ext>
            </a:extLst>
          </p:cNvPr>
          <p:cNvSpPr>
            <a:spLocks noGrp="1"/>
          </p:cNvSpPr>
          <p:nvPr>
            <p:ph type="title"/>
          </p:nvPr>
        </p:nvSpPr>
        <p:spPr/>
        <p:txBody>
          <a:bodyPr/>
          <a:lstStyle/>
          <a:p>
            <a:pPr algn="ctr" rtl="1"/>
            <a:r>
              <a:rPr lang="ar-IQ" dirty="0"/>
              <a:t>مخرجات التدقيق</a:t>
            </a:r>
          </a:p>
        </p:txBody>
      </p:sp>
      <p:sp>
        <p:nvSpPr>
          <p:cNvPr id="3" name="Content Placeholder 2">
            <a:extLst>
              <a:ext uri="{FF2B5EF4-FFF2-40B4-BE49-F238E27FC236}">
                <a16:creationId xmlns:a16="http://schemas.microsoft.com/office/drawing/2014/main" id="{28CC6686-E18D-A7BB-1D26-2D95A1861BD6}"/>
              </a:ext>
            </a:extLst>
          </p:cNvPr>
          <p:cNvSpPr>
            <a:spLocks noGrp="1"/>
          </p:cNvSpPr>
          <p:nvPr>
            <p:ph idx="1"/>
          </p:nvPr>
        </p:nvSpPr>
        <p:spPr/>
        <p:txBody>
          <a:bodyPr>
            <a:normAutofit/>
          </a:bodyPr>
          <a:lstStyle/>
          <a:p>
            <a:pPr algn="r" rtl="1"/>
            <a:r>
              <a:rPr lang="ar-IQ" sz="3600" dirty="0">
                <a:cs typeface="+mj-cs"/>
              </a:rPr>
              <a:t>مطابقة</a:t>
            </a:r>
          </a:p>
          <a:p>
            <a:pPr algn="r" rtl="1"/>
            <a:r>
              <a:rPr lang="ar-IQ" sz="3600" dirty="0">
                <a:cs typeface="+mj-cs"/>
              </a:rPr>
              <a:t>حالات عدم المطابقة/مخالفات</a:t>
            </a:r>
          </a:p>
          <a:p>
            <a:pPr marL="0" indent="0" algn="r" rtl="1">
              <a:buNone/>
            </a:pPr>
            <a:r>
              <a:rPr lang="ar-IQ" sz="3600" dirty="0">
                <a:cs typeface="+mj-cs"/>
              </a:rPr>
              <a:t>	(حالة عدم المطابقة: عدم تنفيذ متطلب او اكثر)</a:t>
            </a:r>
          </a:p>
          <a:p>
            <a:pPr algn="r" rtl="1"/>
            <a:r>
              <a:rPr lang="ar-IQ" sz="3600" dirty="0">
                <a:cs typeface="+mj-cs"/>
              </a:rPr>
              <a:t>فرص التحسين والتطوير</a:t>
            </a:r>
          </a:p>
        </p:txBody>
      </p:sp>
    </p:spTree>
    <p:extLst>
      <p:ext uri="{BB962C8B-B14F-4D97-AF65-F5344CB8AC3E}">
        <p14:creationId xmlns:p14="http://schemas.microsoft.com/office/powerpoint/2010/main" val="15250285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00B0F0"/>
            </a:gs>
            <a:gs pos="90500">
              <a:srgbClr val="BE515A"/>
            </a:gs>
            <a:gs pos="85000">
              <a:srgbClr val="A62A97">
                <a:alpha val="47000"/>
                <a:lumMod val="86000"/>
              </a:srgbClr>
            </a:gs>
            <a:gs pos="100000">
              <a:schemeClr val="accent2">
                <a:lumMod val="10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22467-85EA-22F2-7653-BAC9F1689232}"/>
              </a:ext>
            </a:extLst>
          </p:cNvPr>
          <p:cNvSpPr>
            <a:spLocks noGrp="1"/>
          </p:cNvSpPr>
          <p:nvPr>
            <p:ph type="title"/>
          </p:nvPr>
        </p:nvSpPr>
        <p:spPr/>
        <p:txBody>
          <a:bodyPr/>
          <a:lstStyle/>
          <a:p>
            <a:pPr algn="ctr" rtl="1"/>
            <a:r>
              <a:rPr lang="ar-IQ" dirty="0"/>
              <a:t>ما بعد التدقيق</a:t>
            </a:r>
          </a:p>
        </p:txBody>
      </p:sp>
      <p:sp>
        <p:nvSpPr>
          <p:cNvPr id="3" name="Content Placeholder 2">
            <a:extLst>
              <a:ext uri="{FF2B5EF4-FFF2-40B4-BE49-F238E27FC236}">
                <a16:creationId xmlns:a16="http://schemas.microsoft.com/office/drawing/2014/main" id="{28CC6686-E18D-A7BB-1D26-2D95A1861BD6}"/>
              </a:ext>
            </a:extLst>
          </p:cNvPr>
          <p:cNvSpPr>
            <a:spLocks noGrp="1"/>
          </p:cNvSpPr>
          <p:nvPr>
            <p:ph idx="1"/>
          </p:nvPr>
        </p:nvSpPr>
        <p:spPr/>
        <p:txBody>
          <a:bodyPr>
            <a:normAutofit/>
          </a:bodyPr>
          <a:lstStyle/>
          <a:p>
            <a:pPr algn="r" rtl="1"/>
            <a:r>
              <a:rPr lang="ar-IQ" sz="4000" b="1" dirty="0">
                <a:cs typeface="+mj-cs"/>
              </a:rPr>
              <a:t>كتابة التقرير</a:t>
            </a:r>
          </a:p>
          <a:p>
            <a:pPr algn="r" rtl="1"/>
            <a:r>
              <a:rPr lang="ar-IQ" sz="4000" b="1" dirty="0">
                <a:cs typeface="+mj-cs"/>
              </a:rPr>
              <a:t>الإجراءات التصحيحية</a:t>
            </a:r>
          </a:p>
        </p:txBody>
      </p:sp>
      <p:pic>
        <p:nvPicPr>
          <p:cNvPr id="11268" name="Picture 4" descr="كيفية كتابة تقرير بالتفصيل - مقال">
            <a:extLst>
              <a:ext uri="{FF2B5EF4-FFF2-40B4-BE49-F238E27FC236}">
                <a16:creationId xmlns:a16="http://schemas.microsoft.com/office/drawing/2014/main" id="{B7D1BF3A-1F12-8532-5854-41DB0005613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6089" y="1790777"/>
            <a:ext cx="5994400" cy="4351339"/>
          </a:xfrm>
          <a:prstGeom prst="rect">
            <a:avLst/>
          </a:prstGeom>
          <a:solidFill>
            <a:schemeClr val="tx1"/>
          </a:solidFill>
        </p:spPr>
      </p:pic>
    </p:spTree>
    <p:extLst>
      <p:ext uri="{BB962C8B-B14F-4D97-AF65-F5344CB8AC3E}">
        <p14:creationId xmlns:p14="http://schemas.microsoft.com/office/powerpoint/2010/main" val="395969978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22467-85EA-22F2-7653-BAC9F1689232}"/>
              </a:ext>
            </a:extLst>
          </p:cNvPr>
          <p:cNvSpPr>
            <a:spLocks noGrp="1"/>
          </p:cNvSpPr>
          <p:nvPr>
            <p:ph type="title"/>
          </p:nvPr>
        </p:nvSpPr>
        <p:spPr/>
        <p:txBody>
          <a:bodyPr>
            <a:normAutofit/>
          </a:bodyPr>
          <a:lstStyle/>
          <a:p>
            <a:pPr algn="ctr" rtl="1"/>
            <a:r>
              <a:rPr lang="ar-IQ" sz="4800" b="1" dirty="0"/>
              <a:t>اجراء تحليل الفجوة</a:t>
            </a:r>
          </a:p>
        </p:txBody>
      </p:sp>
      <p:sp>
        <p:nvSpPr>
          <p:cNvPr id="3" name="Content Placeholder 2">
            <a:extLst>
              <a:ext uri="{FF2B5EF4-FFF2-40B4-BE49-F238E27FC236}">
                <a16:creationId xmlns:a16="http://schemas.microsoft.com/office/drawing/2014/main" id="{28CC6686-E18D-A7BB-1D26-2D95A1861BD6}"/>
              </a:ext>
            </a:extLst>
          </p:cNvPr>
          <p:cNvSpPr>
            <a:spLocks noGrp="1"/>
          </p:cNvSpPr>
          <p:nvPr>
            <p:ph idx="1"/>
          </p:nvPr>
        </p:nvSpPr>
        <p:spPr/>
        <p:txBody>
          <a:bodyPr>
            <a:normAutofit/>
          </a:bodyPr>
          <a:lstStyle/>
          <a:p>
            <a:pPr algn="r" rtl="1"/>
            <a:r>
              <a:rPr lang="ar-IQ" sz="4000" b="1" dirty="0">
                <a:cs typeface="+mj-cs"/>
              </a:rPr>
              <a:t>متى؟</a:t>
            </a:r>
          </a:p>
          <a:p>
            <a:pPr algn="r" rtl="1"/>
            <a:r>
              <a:rPr lang="ar-IQ" sz="4000" b="1" dirty="0">
                <a:cs typeface="+mj-cs"/>
              </a:rPr>
              <a:t>لماذا ؟</a:t>
            </a:r>
          </a:p>
          <a:p>
            <a:pPr algn="r" rtl="1"/>
            <a:r>
              <a:rPr lang="ar-IQ" sz="4000" b="1" dirty="0">
                <a:cs typeface="+mj-cs"/>
              </a:rPr>
              <a:t>من ؟</a:t>
            </a:r>
          </a:p>
          <a:p>
            <a:pPr algn="r" rtl="1"/>
            <a:r>
              <a:rPr lang="ar-IQ" sz="4000" b="1" dirty="0">
                <a:cs typeface="+mj-cs"/>
              </a:rPr>
              <a:t>كيف ؟</a:t>
            </a:r>
          </a:p>
          <a:p>
            <a:pPr algn="r" rtl="1"/>
            <a:r>
              <a:rPr lang="ar-IQ" sz="4000" b="1" dirty="0">
                <a:cs typeface="+mj-cs"/>
              </a:rPr>
              <a:t>هل ؟</a:t>
            </a:r>
          </a:p>
        </p:txBody>
      </p:sp>
      <p:pic>
        <p:nvPicPr>
          <p:cNvPr id="12290" name="Picture 2" descr="تحليل الفجوة | شبكة الاعمال">
            <a:extLst>
              <a:ext uri="{FF2B5EF4-FFF2-40B4-BE49-F238E27FC236}">
                <a16:creationId xmlns:a16="http://schemas.microsoft.com/office/drawing/2014/main" id="{60E14D1B-B052-0118-3ACD-A0BDCDDEDBE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941" y="1925782"/>
            <a:ext cx="6691086" cy="5010872"/>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8A94FBAD-D4D3-0A47-FD37-2D30491B134C}"/>
              </a:ext>
            </a:extLst>
          </p:cNvPr>
          <p:cNvSpPr/>
          <p:nvPr/>
        </p:nvSpPr>
        <p:spPr>
          <a:xfrm>
            <a:off x="449941" y="5849257"/>
            <a:ext cx="6647543" cy="1008743"/>
          </a:xfrm>
          <a:prstGeom prst="rect">
            <a:avLst/>
          </a:prstGeom>
          <a:solidFill>
            <a:schemeClr val="accent1">
              <a:lumMod val="75000"/>
            </a:schemeClr>
          </a:solidFill>
          <a:ln>
            <a:solidFill>
              <a:srgbClr val="585D66"/>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spTree>
    <p:extLst>
      <p:ext uri="{BB962C8B-B14F-4D97-AF65-F5344CB8AC3E}">
        <p14:creationId xmlns:p14="http://schemas.microsoft.com/office/powerpoint/2010/main" val="341592334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22467-85EA-22F2-7653-BAC9F1689232}"/>
              </a:ext>
            </a:extLst>
          </p:cNvPr>
          <p:cNvSpPr>
            <a:spLocks noGrp="1"/>
          </p:cNvSpPr>
          <p:nvPr>
            <p:ph type="title"/>
          </p:nvPr>
        </p:nvSpPr>
        <p:spPr/>
        <p:txBody>
          <a:bodyPr/>
          <a:lstStyle/>
          <a:p>
            <a:pPr algn="r" rtl="1"/>
            <a:endParaRPr lang="ar-IQ" dirty="0"/>
          </a:p>
        </p:txBody>
      </p:sp>
      <p:pic>
        <p:nvPicPr>
          <p:cNvPr id="13314" name="Picture 2" descr="‪Task Overview [copy] | Moovly gallery‬‏">
            <a:extLst>
              <a:ext uri="{FF2B5EF4-FFF2-40B4-BE49-F238E27FC236}">
                <a16:creationId xmlns:a16="http://schemas.microsoft.com/office/drawing/2014/main" id="{F3BF2BF4-D360-F53E-E7CC-88522E2F060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365125"/>
            <a:ext cx="12192000" cy="6492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085463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71F47-08E9-FDC8-8E62-AAD83C05F4DA}"/>
              </a:ext>
            </a:extLst>
          </p:cNvPr>
          <p:cNvSpPr>
            <a:spLocks noGrp="1"/>
          </p:cNvSpPr>
          <p:nvPr>
            <p:ph type="title"/>
          </p:nvPr>
        </p:nvSpPr>
        <p:spPr/>
        <p:txBody>
          <a:bodyPr/>
          <a:lstStyle/>
          <a:p>
            <a:pPr algn="r" rtl="1"/>
            <a:r>
              <a:rPr lang="ar-IQ" dirty="0"/>
              <a:t>المواصفة الدولية الايزو 19011</a:t>
            </a:r>
          </a:p>
        </p:txBody>
      </p:sp>
      <p:sp>
        <p:nvSpPr>
          <p:cNvPr id="3" name="Content Placeholder 2">
            <a:extLst>
              <a:ext uri="{FF2B5EF4-FFF2-40B4-BE49-F238E27FC236}">
                <a16:creationId xmlns:a16="http://schemas.microsoft.com/office/drawing/2014/main" id="{259DF187-3A9F-67EC-CC82-EDFCEB6A87DF}"/>
              </a:ext>
            </a:extLst>
          </p:cNvPr>
          <p:cNvSpPr>
            <a:spLocks noGrp="1"/>
          </p:cNvSpPr>
          <p:nvPr>
            <p:ph idx="1"/>
          </p:nvPr>
        </p:nvSpPr>
        <p:spPr/>
        <p:txBody>
          <a:bodyPr>
            <a:normAutofit/>
          </a:bodyPr>
          <a:lstStyle/>
          <a:p>
            <a:pPr algn="just" rtl="1"/>
            <a:r>
              <a:rPr lang="ar-IQ" sz="3600" dirty="0">
                <a:cs typeface="+mj-cs"/>
              </a:rPr>
              <a:t>كان الإصدار الأول لها عام 1990 تحت مسمى الايزو 10011 -1 </a:t>
            </a:r>
          </a:p>
          <a:p>
            <a:pPr algn="just" rtl="1"/>
            <a:r>
              <a:rPr lang="ar-IQ" sz="3600" dirty="0">
                <a:cs typeface="+mj-cs"/>
              </a:rPr>
              <a:t>كان الإصدار الثاني لها عام 2002 بمسمى ايزو 19011</a:t>
            </a:r>
          </a:p>
          <a:p>
            <a:pPr algn="just" rtl="1"/>
            <a:r>
              <a:rPr lang="ar-IQ" sz="3600" dirty="0">
                <a:cs typeface="+mj-cs"/>
              </a:rPr>
              <a:t>جاء الإصدار الثالث  لها عام 2011 بمسمى ايزو 19011</a:t>
            </a:r>
          </a:p>
          <a:p>
            <a:pPr algn="just" rtl="1"/>
            <a:r>
              <a:rPr lang="ar-IQ" sz="3600" dirty="0">
                <a:cs typeface="+mj-cs"/>
              </a:rPr>
              <a:t>وكان الإصدار الأخير الذي يعتد به لغاية الان في عام 2018 بمسمى ايزو 19011 ولم يصدر بعده تحديث لهذه المواصفة لغاية الان</a:t>
            </a:r>
          </a:p>
        </p:txBody>
      </p:sp>
    </p:spTree>
    <p:extLst>
      <p:ext uri="{BB962C8B-B14F-4D97-AF65-F5344CB8AC3E}">
        <p14:creationId xmlns:p14="http://schemas.microsoft.com/office/powerpoint/2010/main" val="39288186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71F47-08E9-FDC8-8E62-AAD83C05F4DA}"/>
              </a:ext>
            </a:extLst>
          </p:cNvPr>
          <p:cNvSpPr>
            <a:spLocks noGrp="1"/>
          </p:cNvSpPr>
          <p:nvPr>
            <p:ph type="title"/>
          </p:nvPr>
        </p:nvSpPr>
        <p:spPr/>
        <p:txBody>
          <a:bodyPr/>
          <a:lstStyle/>
          <a:p>
            <a:pPr algn="r" rtl="1"/>
            <a:r>
              <a:rPr lang="ar-IQ" dirty="0"/>
              <a:t>الايزو 19011</a:t>
            </a:r>
          </a:p>
        </p:txBody>
      </p:sp>
      <p:sp>
        <p:nvSpPr>
          <p:cNvPr id="3" name="Content Placeholder 2">
            <a:extLst>
              <a:ext uri="{FF2B5EF4-FFF2-40B4-BE49-F238E27FC236}">
                <a16:creationId xmlns:a16="http://schemas.microsoft.com/office/drawing/2014/main" id="{259DF187-3A9F-67EC-CC82-EDFCEB6A87DF}"/>
              </a:ext>
            </a:extLst>
          </p:cNvPr>
          <p:cNvSpPr>
            <a:spLocks noGrp="1"/>
          </p:cNvSpPr>
          <p:nvPr>
            <p:ph idx="1"/>
          </p:nvPr>
        </p:nvSpPr>
        <p:spPr/>
        <p:txBody>
          <a:bodyPr>
            <a:normAutofit/>
          </a:bodyPr>
          <a:lstStyle/>
          <a:p>
            <a:pPr algn="just" rtl="1"/>
            <a:r>
              <a:rPr lang="ar-IQ" sz="3600" dirty="0">
                <a:cs typeface="+mj-cs"/>
              </a:rPr>
              <a:t>هي مواصفة دولية تحدد المبادئ التوجيهية لتدقيق نظم الإدارة</a:t>
            </a:r>
          </a:p>
          <a:p>
            <a:pPr algn="just" rtl="1"/>
            <a:r>
              <a:rPr lang="ar-IQ" sz="3600" dirty="0">
                <a:cs typeface="+mj-cs"/>
              </a:rPr>
              <a:t>تقدم هذه المواصفة</a:t>
            </a:r>
          </a:p>
          <a:p>
            <a:pPr lvl="1" algn="just" rtl="1"/>
            <a:r>
              <a:rPr lang="ar-IQ" sz="3200" dirty="0">
                <a:cs typeface="+mj-cs"/>
              </a:rPr>
              <a:t>شرح واضح لمبادئ تدقيق نظم الإدارة</a:t>
            </a:r>
          </a:p>
          <a:p>
            <a:pPr lvl="1" algn="just" rtl="1"/>
            <a:r>
              <a:rPr lang="ar-IQ" sz="3200" dirty="0">
                <a:cs typeface="+mj-cs"/>
              </a:rPr>
              <a:t>إرشادات بشان برامج المراجعة</a:t>
            </a:r>
          </a:p>
          <a:p>
            <a:pPr lvl="1" algn="just" rtl="1"/>
            <a:r>
              <a:rPr lang="ar-IQ" sz="3200" dirty="0">
                <a:cs typeface="+mj-cs"/>
              </a:rPr>
              <a:t>إرشادات بشان اجراء المراجعة الداخلية والخارجية</a:t>
            </a:r>
          </a:p>
          <a:p>
            <a:pPr lvl="1" algn="just" rtl="1"/>
            <a:r>
              <a:rPr lang="ar-IQ" sz="3200" dirty="0">
                <a:cs typeface="+mj-cs"/>
              </a:rPr>
              <a:t>تقديم المشورة بشان كفاءة العمليات</a:t>
            </a:r>
          </a:p>
        </p:txBody>
      </p:sp>
    </p:spTree>
    <p:extLst>
      <p:ext uri="{BB962C8B-B14F-4D97-AF65-F5344CB8AC3E}">
        <p14:creationId xmlns:p14="http://schemas.microsoft.com/office/powerpoint/2010/main" val="33225672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71F47-08E9-FDC8-8E62-AAD83C05F4DA}"/>
              </a:ext>
            </a:extLst>
          </p:cNvPr>
          <p:cNvSpPr>
            <a:spLocks noGrp="1"/>
          </p:cNvSpPr>
          <p:nvPr>
            <p:ph type="title"/>
          </p:nvPr>
        </p:nvSpPr>
        <p:spPr/>
        <p:txBody>
          <a:bodyPr/>
          <a:lstStyle/>
          <a:p>
            <a:pPr algn="r" rtl="1"/>
            <a:r>
              <a:rPr lang="ar-IQ" dirty="0"/>
              <a:t>الايزو 19011</a:t>
            </a:r>
          </a:p>
        </p:txBody>
      </p:sp>
      <p:sp>
        <p:nvSpPr>
          <p:cNvPr id="3" name="Content Placeholder 2">
            <a:extLst>
              <a:ext uri="{FF2B5EF4-FFF2-40B4-BE49-F238E27FC236}">
                <a16:creationId xmlns:a16="http://schemas.microsoft.com/office/drawing/2014/main" id="{259DF187-3A9F-67EC-CC82-EDFCEB6A87DF}"/>
              </a:ext>
            </a:extLst>
          </p:cNvPr>
          <p:cNvSpPr>
            <a:spLocks noGrp="1"/>
          </p:cNvSpPr>
          <p:nvPr>
            <p:ph idx="1"/>
          </p:nvPr>
        </p:nvSpPr>
        <p:spPr>
          <a:xfrm>
            <a:off x="838200" y="1465403"/>
            <a:ext cx="10515600" cy="4351338"/>
          </a:xfrm>
        </p:spPr>
        <p:txBody>
          <a:bodyPr>
            <a:normAutofit fontScale="92500" lnSpcReduction="10000"/>
          </a:bodyPr>
          <a:lstStyle/>
          <a:p>
            <a:pPr algn="just" rtl="1"/>
            <a:r>
              <a:rPr lang="ar-IQ" sz="3600" dirty="0">
                <a:cs typeface="+mj-cs"/>
              </a:rPr>
              <a:t>تتضمن المواصفة ما يأتي:</a:t>
            </a:r>
          </a:p>
          <a:p>
            <a:pPr marL="742950" indent="-742950" algn="just" rtl="1">
              <a:buFont typeface="+mj-lt"/>
              <a:buAutoNum type="arabicPeriod"/>
            </a:pPr>
            <a:r>
              <a:rPr lang="ar-IQ" sz="3600" dirty="0">
                <a:cs typeface="+mj-cs"/>
              </a:rPr>
              <a:t>المجال</a:t>
            </a:r>
          </a:p>
          <a:p>
            <a:pPr marL="742950" indent="-742950" algn="just" rtl="1">
              <a:buFont typeface="+mj-lt"/>
              <a:buAutoNum type="arabicPeriod"/>
            </a:pPr>
            <a:r>
              <a:rPr lang="ar-IQ" sz="3600" dirty="0">
                <a:cs typeface="+mj-cs"/>
              </a:rPr>
              <a:t>المراجع القياسية</a:t>
            </a:r>
          </a:p>
          <a:p>
            <a:pPr marL="742950" indent="-742950" algn="just" rtl="1">
              <a:buFont typeface="+mj-lt"/>
              <a:buAutoNum type="arabicPeriod"/>
            </a:pPr>
            <a:r>
              <a:rPr lang="ar-IQ" sz="3600" dirty="0">
                <a:cs typeface="+mj-cs"/>
              </a:rPr>
              <a:t>المصطلحات والتعاريف</a:t>
            </a:r>
          </a:p>
          <a:p>
            <a:pPr marL="742950" indent="-742950" algn="just" rtl="1">
              <a:buFont typeface="+mj-lt"/>
              <a:buAutoNum type="arabicPeriod"/>
            </a:pPr>
            <a:r>
              <a:rPr lang="ar-IQ" sz="3600" dirty="0">
                <a:cs typeface="+mj-cs"/>
              </a:rPr>
              <a:t>مبادئ التدقيق</a:t>
            </a:r>
          </a:p>
          <a:p>
            <a:pPr marL="742950" indent="-742950" algn="just" rtl="1">
              <a:buFont typeface="+mj-lt"/>
              <a:buAutoNum type="arabicPeriod"/>
            </a:pPr>
            <a:r>
              <a:rPr lang="ar-IQ" sz="3600" dirty="0">
                <a:cs typeface="+mj-cs"/>
              </a:rPr>
              <a:t>إدارة برنامج التدقيق</a:t>
            </a:r>
          </a:p>
          <a:p>
            <a:pPr marL="742950" indent="-742950" algn="just" rtl="1">
              <a:buFont typeface="+mj-lt"/>
              <a:buAutoNum type="arabicPeriod"/>
            </a:pPr>
            <a:r>
              <a:rPr lang="ar-IQ" sz="3600" dirty="0">
                <a:cs typeface="+mj-cs"/>
              </a:rPr>
              <a:t>تنفيذ التدقيق</a:t>
            </a:r>
          </a:p>
          <a:p>
            <a:pPr marL="742950" indent="-742950" algn="just" rtl="1">
              <a:buFont typeface="+mj-lt"/>
              <a:buAutoNum type="arabicPeriod"/>
            </a:pPr>
            <a:r>
              <a:rPr lang="ar-IQ" sz="3600" dirty="0">
                <a:cs typeface="+mj-cs"/>
              </a:rPr>
              <a:t>مهارات وتقييم المدقق</a:t>
            </a:r>
          </a:p>
        </p:txBody>
      </p:sp>
      <p:pic>
        <p:nvPicPr>
          <p:cNvPr id="15362" name="Picture 2" descr="تطوير برامج التدقيق: فهم مواصفة ISO 19011:2018 وتكامل مفهوم المخاطر">
            <a:extLst>
              <a:ext uri="{FF2B5EF4-FFF2-40B4-BE49-F238E27FC236}">
                <a16:creationId xmlns:a16="http://schemas.microsoft.com/office/drawing/2014/main" id="{D5A10CF1-928E-9A57-DFB4-E6AE2EF42D1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8821" y="1294946"/>
            <a:ext cx="2979963" cy="4975225"/>
          </a:xfrm>
          <a:prstGeom prst="rect">
            <a:avLst/>
          </a:prstGeom>
          <a:noFill/>
          <a:extLst>
            <a:ext uri="{909E8E84-426E-40DD-AFC4-6F175D3DCCD1}">
              <a14:hiddenFill xmlns:a14="http://schemas.microsoft.com/office/drawing/2010/main">
                <a:solidFill>
                  <a:srgbClr val="FFFFFF"/>
                </a:solidFill>
              </a14:hiddenFill>
            </a:ext>
          </a:extLst>
        </p:spPr>
      </p:pic>
      <p:pic>
        <p:nvPicPr>
          <p:cNvPr id="15364" name="Picture 4" descr="‫أهمية شهادة ايزو 19011 لتطوير برامج التدقيق من MBRQ Group - MBRQ GROUP‬‎">
            <a:extLst>
              <a:ext uri="{FF2B5EF4-FFF2-40B4-BE49-F238E27FC236}">
                <a16:creationId xmlns:a16="http://schemas.microsoft.com/office/drawing/2014/main" id="{274DB485-568C-F79A-2FCA-364C69EFC4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28785" y="1294947"/>
            <a:ext cx="3612244" cy="49752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484516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22467-85EA-22F2-7653-BAC9F1689232}"/>
              </a:ext>
            </a:extLst>
          </p:cNvPr>
          <p:cNvSpPr>
            <a:spLocks noGrp="1"/>
          </p:cNvSpPr>
          <p:nvPr>
            <p:ph type="title"/>
          </p:nvPr>
        </p:nvSpPr>
        <p:spPr/>
        <p:txBody>
          <a:bodyPr/>
          <a:lstStyle/>
          <a:p>
            <a:pPr algn="r" rtl="1"/>
            <a:r>
              <a:rPr lang="ar-IQ" dirty="0"/>
              <a:t>ماذا تقدم المواصفة الدولية الخاصة بالتدقيق؟</a:t>
            </a:r>
            <a:br>
              <a:rPr lang="ar-IQ" dirty="0"/>
            </a:br>
            <a:endParaRPr lang="ar-IQ" dirty="0"/>
          </a:p>
        </p:txBody>
      </p:sp>
      <p:sp>
        <p:nvSpPr>
          <p:cNvPr id="3" name="Content Placeholder 2">
            <a:extLst>
              <a:ext uri="{FF2B5EF4-FFF2-40B4-BE49-F238E27FC236}">
                <a16:creationId xmlns:a16="http://schemas.microsoft.com/office/drawing/2014/main" id="{28CC6686-E18D-A7BB-1D26-2D95A1861BD6}"/>
              </a:ext>
            </a:extLst>
          </p:cNvPr>
          <p:cNvSpPr>
            <a:spLocks noGrp="1"/>
          </p:cNvSpPr>
          <p:nvPr>
            <p:ph idx="1"/>
          </p:nvPr>
        </p:nvSpPr>
        <p:spPr/>
        <p:txBody>
          <a:bodyPr>
            <a:normAutofit/>
          </a:bodyPr>
          <a:lstStyle/>
          <a:p>
            <a:pPr algn="r" rtl="1"/>
            <a:r>
              <a:rPr lang="ar-IQ" sz="3600" dirty="0">
                <a:cs typeface="+mj-cs"/>
              </a:rPr>
              <a:t>مفهوم التدقيق الداخلي</a:t>
            </a:r>
          </a:p>
          <a:p>
            <a:pPr algn="r" rtl="1"/>
            <a:r>
              <a:rPr lang="ar-IQ" sz="3600" dirty="0">
                <a:cs typeface="+mj-cs"/>
              </a:rPr>
              <a:t>أنواع التدقيق</a:t>
            </a:r>
          </a:p>
          <a:p>
            <a:pPr algn="r" rtl="1"/>
            <a:r>
              <a:rPr lang="ar-IQ" sz="3600" dirty="0">
                <a:cs typeface="+mj-cs"/>
              </a:rPr>
              <a:t>مبادئ التدقيق</a:t>
            </a:r>
          </a:p>
          <a:p>
            <a:pPr algn="r" rtl="1"/>
            <a:r>
              <a:rPr lang="ar-IQ" sz="3600" dirty="0">
                <a:cs typeface="+mj-cs"/>
              </a:rPr>
              <a:t>إدارة برامج التدقيق</a:t>
            </a:r>
          </a:p>
          <a:p>
            <a:pPr algn="r" rtl="1"/>
            <a:r>
              <a:rPr lang="ar-IQ" sz="3600" dirty="0">
                <a:cs typeface="+mj-cs"/>
              </a:rPr>
              <a:t>تنفيذ عملية التدقيق</a:t>
            </a:r>
          </a:p>
          <a:p>
            <a:pPr algn="r" rtl="1"/>
            <a:r>
              <a:rPr lang="ar-IQ" sz="3600" dirty="0">
                <a:cs typeface="+mj-cs"/>
              </a:rPr>
              <a:t>كفاءة المدقق</a:t>
            </a:r>
          </a:p>
        </p:txBody>
      </p:sp>
      <p:pic>
        <p:nvPicPr>
          <p:cNvPr id="17410" name="Picture 2" descr="‪ISO 19011 Auditing Management Systems (Guidelines)‬‏">
            <a:extLst>
              <a:ext uri="{FF2B5EF4-FFF2-40B4-BE49-F238E27FC236}">
                <a16:creationId xmlns:a16="http://schemas.microsoft.com/office/drawing/2014/main" id="{7A943FBD-1675-BD93-4268-0AAC2B963F7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1306286"/>
            <a:ext cx="6329363" cy="56750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34447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97000">
              <a:srgbClr val="A63A6E"/>
            </a:gs>
            <a:gs pos="0">
              <a:srgbClr val="00B0F0"/>
            </a:gs>
            <a:gs pos="90500">
              <a:srgbClr val="BE515A"/>
            </a:gs>
            <a:gs pos="96000">
              <a:srgbClr val="A62A97">
                <a:alpha val="47000"/>
                <a:lumMod val="86000"/>
              </a:srgbClr>
            </a:gs>
            <a:gs pos="100000">
              <a:schemeClr val="accent2">
                <a:lumMod val="10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22467-85EA-22F2-7653-BAC9F1689232}"/>
              </a:ext>
            </a:extLst>
          </p:cNvPr>
          <p:cNvSpPr>
            <a:spLocks noGrp="1"/>
          </p:cNvSpPr>
          <p:nvPr>
            <p:ph type="title"/>
          </p:nvPr>
        </p:nvSpPr>
        <p:spPr/>
        <p:txBody>
          <a:bodyPr/>
          <a:lstStyle/>
          <a:p>
            <a:pPr algn="r" rtl="1"/>
            <a:r>
              <a:rPr lang="ar-IQ" dirty="0"/>
              <a:t>التدقيق</a:t>
            </a:r>
          </a:p>
        </p:txBody>
      </p:sp>
      <p:sp>
        <p:nvSpPr>
          <p:cNvPr id="3" name="Content Placeholder 2">
            <a:extLst>
              <a:ext uri="{FF2B5EF4-FFF2-40B4-BE49-F238E27FC236}">
                <a16:creationId xmlns:a16="http://schemas.microsoft.com/office/drawing/2014/main" id="{28CC6686-E18D-A7BB-1D26-2D95A1861BD6}"/>
              </a:ext>
            </a:extLst>
          </p:cNvPr>
          <p:cNvSpPr>
            <a:spLocks noGrp="1"/>
          </p:cNvSpPr>
          <p:nvPr>
            <p:ph idx="1"/>
          </p:nvPr>
        </p:nvSpPr>
        <p:spPr>
          <a:xfrm>
            <a:off x="838200" y="1506314"/>
            <a:ext cx="10515600" cy="4351338"/>
          </a:xfrm>
        </p:spPr>
        <p:txBody>
          <a:bodyPr>
            <a:normAutofit/>
          </a:bodyPr>
          <a:lstStyle/>
          <a:p>
            <a:pPr algn="just" rtl="1"/>
            <a:r>
              <a:rPr lang="ar-IQ" sz="3600" dirty="0">
                <a:cs typeface="+mj-cs"/>
              </a:rPr>
              <a:t>عملية منهجية موثقة للحصول على ادلة التدقيق (البيانات الساندة لوجود حقيقة لشيء ما) وتقييمها بشكل موضوعي لتحديد مدى استيفاء معايير التدقيق(مجموعة من المتطلبات التي تستخدم كمرجع للمقارنة مع الأدلة الموضوعية)</a:t>
            </a:r>
          </a:p>
        </p:txBody>
      </p:sp>
      <p:pic>
        <p:nvPicPr>
          <p:cNvPr id="4" name="Picture 3">
            <a:extLst>
              <a:ext uri="{FF2B5EF4-FFF2-40B4-BE49-F238E27FC236}">
                <a16:creationId xmlns:a16="http://schemas.microsoft.com/office/drawing/2014/main" id="{C9B87138-CFA2-9F6B-1B5C-A17FD44D6C1B}"/>
              </a:ext>
            </a:extLst>
          </p:cNvPr>
          <p:cNvPicPr>
            <a:picLocks noChangeAspect="1"/>
          </p:cNvPicPr>
          <p:nvPr/>
        </p:nvPicPr>
        <p:blipFill>
          <a:blip r:embed="rId2"/>
          <a:stretch>
            <a:fillRect/>
          </a:stretch>
        </p:blipFill>
        <p:spPr>
          <a:xfrm>
            <a:off x="838199" y="3062514"/>
            <a:ext cx="8436430" cy="3430361"/>
          </a:xfrm>
          <a:prstGeom prst="rect">
            <a:avLst/>
          </a:prstGeom>
        </p:spPr>
      </p:pic>
    </p:spTree>
    <p:extLst>
      <p:ext uri="{BB962C8B-B14F-4D97-AF65-F5344CB8AC3E}">
        <p14:creationId xmlns:p14="http://schemas.microsoft.com/office/powerpoint/2010/main" val="36592502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22467-85EA-22F2-7653-BAC9F1689232}"/>
              </a:ext>
            </a:extLst>
          </p:cNvPr>
          <p:cNvSpPr>
            <a:spLocks noGrp="1"/>
          </p:cNvSpPr>
          <p:nvPr>
            <p:ph type="title"/>
          </p:nvPr>
        </p:nvSpPr>
        <p:spPr/>
        <p:txBody>
          <a:bodyPr/>
          <a:lstStyle/>
          <a:p>
            <a:pPr algn="r" rtl="1"/>
            <a:r>
              <a:rPr lang="ar-IQ" dirty="0"/>
              <a:t>أنواع التدقيق</a:t>
            </a:r>
          </a:p>
        </p:txBody>
      </p:sp>
      <p:sp>
        <p:nvSpPr>
          <p:cNvPr id="3" name="Content Placeholder 2">
            <a:extLst>
              <a:ext uri="{FF2B5EF4-FFF2-40B4-BE49-F238E27FC236}">
                <a16:creationId xmlns:a16="http://schemas.microsoft.com/office/drawing/2014/main" id="{28CC6686-E18D-A7BB-1D26-2D95A1861BD6}"/>
              </a:ext>
            </a:extLst>
          </p:cNvPr>
          <p:cNvSpPr>
            <a:spLocks noGrp="1"/>
          </p:cNvSpPr>
          <p:nvPr>
            <p:ph idx="1"/>
          </p:nvPr>
        </p:nvSpPr>
        <p:spPr/>
        <p:txBody>
          <a:bodyPr>
            <a:normAutofit/>
          </a:bodyPr>
          <a:lstStyle/>
          <a:p>
            <a:pPr algn="r" rtl="1"/>
            <a:r>
              <a:rPr lang="ar-IQ" sz="4000" b="1" dirty="0">
                <a:cs typeface="+mj-cs"/>
              </a:rPr>
              <a:t>تدقيق الطرف الأول – التدقيق الداخلي</a:t>
            </a:r>
          </a:p>
          <a:p>
            <a:pPr algn="r" rtl="1"/>
            <a:r>
              <a:rPr lang="ar-IQ" sz="4000" b="1" dirty="0">
                <a:cs typeface="+mj-cs"/>
              </a:rPr>
              <a:t>تدقيق الطرف الثاني – التدقيق الخارجي</a:t>
            </a:r>
          </a:p>
          <a:p>
            <a:pPr algn="r" rtl="1"/>
            <a:r>
              <a:rPr lang="ar-IQ" sz="4000" b="1" dirty="0">
                <a:cs typeface="+mj-cs"/>
              </a:rPr>
              <a:t>تدقيق الطرف الثالث – التدقيق الخارجي</a:t>
            </a:r>
          </a:p>
        </p:txBody>
      </p:sp>
      <p:pic>
        <p:nvPicPr>
          <p:cNvPr id="10242" name="Picture 2" descr="التدقيق الداخلي: المعنى، الأهداف، الميزات، المزايا، العيوب">
            <a:extLst>
              <a:ext uri="{FF2B5EF4-FFF2-40B4-BE49-F238E27FC236}">
                <a16:creationId xmlns:a16="http://schemas.microsoft.com/office/drawing/2014/main" id="{4730C74A-C50A-3A0A-CAB0-0501B04FBBB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6401" y="681037"/>
            <a:ext cx="2859314" cy="5495926"/>
          </a:xfrm>
          <a:prstGeom prst="rect">
            <a:avLst/>
          </a:prstGeom>
          <a:noFill/>
          <a:extLst>
            <a:ext uri="{909E8E84-426E-40DD-AFC4-6F175D3DCCD1}">
              <a14:hiddenFill xmlns:a14="http://schemas.microsoft.com/office/drawing/2010/main">
                <a:solidFill>
                  <a:srgbClr val="FFFFFF"/>
                </a:solidFill>
              </a14:hiddenFill>
            </a:ext>
          </a:extLst>
        </p:spPr>
      </p:pic>
      <p:pic>
        <p:nvPicPr>
          <p:cNvPr id="10244" name="Picture 4" descr="‫ما هو التدقيق المالي؟ | Wafeq‬‎">
            <a:extLst>
              <a:ext uri="{FF2B5EF4-FFF2-40B4-BE49-F238E27FC236}">
                <a16:creationId xmlns:a16="http://schemas.microsoft.com/office/drawing/2014/main" id="{1E2A0F84-AB85-B652-ADFE-A53DD7355F7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65715" y="3898445"/>
            <a:ext cx="8926285" cy="28361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91605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771</TotalTime>
  <Words>1191</Words>
  <Application>Microsoft Office PowerPoint</Application>
  <PresentationFormat>Widescreen</PresentationFormat>
  <Paragraphs>182</Paragraphs>
  <Slides>35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35</vt:i4>
      </vt:variant>
    </vt:vector>
  </HeadingPairs>
  <TitlesOfParts>
    <vt:vector size="39" baseType="lpstr">
      <vt:lpstr>Arial</vt:lpstr>
      <vt:lpstr>Calibri</vt:lpstr>
      <vt:lpstr>Calibri Light</vt:lpstr>
      <vt:lpstr>Office Theme</vt:lpstr>
      <vt:lpstr> ISO 19011: 2018 تدقيق نظم الادارة</vt:lpstr>
      <vt:lpstr>اهداف الندوة</vt:lpstr>
      <vt:lpstr>PowerPoint Presentation</vt:lpstr>
      <vt:lpstr>المواصفة الدولية الايزو 19011</vt:lpstr>
      <vt:lpstr>الايزو 19011</vt:lpstr>
      <vt:lpstr>الايزو 19011</vt:lpstr>
      <vt:lpstr>ماذا تقدم المواصفة الدولية الخاصة بالتدقيق؟ </vt:lpstr>
      <vt:lpstr>التدقيق</vt:lpstr>
      <vt:lpstr>أنواع التدقيق</vt:lpstr>
      <vt:lpstr>تدقيق الطرف الأول – التدقيق الداخلي </vt:lpstr>
      <vt:lpstr>تدقيق الطرف الثاني – التدقيق الخارجي</vt:lpstr>
      <vt:lpstr>تدقيق الطرف الثالث – التدقيق الخارجي </vt:lpstr>
      <vt:lpstr>المدقق</vt:lpstr>
      <vt:lpstr>منهجية المدقق</vt:lpstr>
      <vt:lpstr>سمات المدقق</vt:lpstr>
      <vt:lpstr>مبادئ التدقيق</vt:lpstr>
      <vt:lpstr>مبادئ التدقيق – السرية Confidentiality</vt:lpstr>
      <vt:lpstr>مبادئ التدقيق – الاستقلالية Independence</vt:lpstr>
      <vt:lpstr>مبادئ التدقيق – المهنية العالية Due professional care</vt:lpstr>
      <vt:lpstr>مبادئ التدقيق – النزاهة Integrity</vt:lpstr>
      <vt:lpstr>مبادئ التدقيق - العرض العادل </vt:lpstr>
      <vt:lpstr>مبادئ التدقيق - منهجية البناء على الدليل Evidence-based approach</vt:lpstr>
      <vt:lpstr>مبادئ التدقيق – النهج القائم على المخاطر Risk-based approach</vt:lpstr>
      <vt:lpstr>دليل التدقيق</vt:lpstr>
      <vt:lpstr>مراحل عملية التدقيق</vt:lpstr>
      <vt:lpstr>تحضير وثائق التدقيق</vt:lpstr>
      <vt:lpstr>برنامج التدقيق</vt:lpstr>
      <vt:lpstr>برنامج التدقيق</vt:lpstr>
      <vt:lpstr>خطة التدقيق</vt:lpstr>
      <vt:lpstr>قائمة التدقيق او التحقق</vt:lpstr>
      <vt:lpstr>تنفيذ التدقيق</vt:lpstr>
      <vt:lpstr>مخرجات التدقيق</vt:lpstr>
      <vt:lpstr>ما بعد التدقيق</vt:lpstr>
      <vt:lpstr>اجراء تحليل الفجوة</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ISO 19011</dc:title>
  <dc:creator>acer</dc:creator>
  <cp:lastModifiedBy>acer</cp:lastModifiedBy>
  <cp:revision>14</cp:revision>
  <dcterms:created xsi:type="dcterms:W3CDTF">2024-10-02T21:21:39Z</dcterms:created>
  <dcterms:modified xsi:type="dcterms:W3CDTF">2024-11-04T05:05:00Z</dcterms:modified>
</cp:coreProperties>
</file>