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3" r:id="rId1"/>
  </p:sldMasterIdLst>
  <p:sldIdLst>
    <p:sldId id="256" r:id="rId2"/>
    <p:sldId id="257" r:id="rId3"/>
    <p:sldId id="281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9" d="100"/>
          <a:sy n="69" d="100"/>
        </p:scale>
        <p:origin x="756" y="72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3C677-13D3-4929-B155-C76DE4DB5E8A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7C24-1548-4D37-B22B-8F1E0FBB0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552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3C677-13D3-4929-B155-C76DE4DB5E8A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7C24-1548-4D37-B22B-8F1E0FBB0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331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3C677-13D3-4929-B155-C76DE4DB5E8A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7C24-1548-4D37-B22B-8F1E0FBB0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453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3C677-13D3-4929-B155-C76DE4DB5E8A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7C24-1548-4D37-B22B-8F1E0FBB08D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99734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3C677-13D3-4929-B155-C76DE4DB5E8A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7C24-1548-4D37-B22B-8F1E0FBB0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4266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3C677-13D3-4929-B155-C76DE4DB5E8A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7C24-1548-4D37-B22B-8F1E0FBB0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008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3C677-13D3-4929-B155-C76DE4DB5E8A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7C24-1548-4D37-B22B-8F1E0FBB0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7570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3C677-13D3-4929-B155-C76DE4DB5E8A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7C24-1548-4D37-B22B-8F1E0FBB0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2777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3C677-13D3-4929-B155-C76DE4DB5E8A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7C24-1548-4D37-B22B-8F1E0FBB0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663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3C677-13D3-4929-B155-C76DE4DB5E8A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7C24-1548-4D37-B22B-8F1E0FBB0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507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3C677-13D3-4929-B155-C76DE4DB5E8A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7C24-1548-4D37-B22B-8F1E0FBB0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798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3C677-13D3-4929-B155-C76DE4DB5E8A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7C24-1548-4D37-B22B-8F1E0FBB0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96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3C677-13D3-4929-B155-C76DE4DB5E8A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7C24-1548-4D37-B22B-8F1E0FBB0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588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3C677-13D3-4929-B155-C76DE4DB5E8A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7C24-1548-4D37-B22B-8F1E0FBB0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907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3C677-13D3-4929-B155-C76DE4DB5E8A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7C24-1548-4D37-B22B-8F1E0FBB0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290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3C677-13D3-4929-B155-C76DE4DB5E8A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7C24-1548-4D37-B22B-8F1E0FBB0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051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3C677-13D3-4929-B155-C76DE4DB5E8A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7C24-1548-4D37-B22B-8F1E0FBB0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74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343C677-13D3-4929-B155-C76DE4DB5E8A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97C24-1548-4D37-B22B-8F1E0FBB0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6689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  <p:sldLayoutId id="2147483895" r:id="rId12"/>
    <p:sldLayoutId id="2147483896" r:id="rId13"/>
    <p:sldLayoutId id="2147483897" r:id="rId14"/>
    <p:sldLayoutId id="2147483898" r:id="rId15"/>
    <p:sldLayoutId id="2147483899" r:id="rId16"/>
    <p:sldLayoutId id="214748390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6599" y="137681"/>
            <a:ext cx="5638801" cy="1469446"/>
          </a:xfrm>
        </p:spPr>
        <p:txBody>
          <a:bodyPr>
            <a:normAutofit fontScale="90000"/>
          </a:bodyPr>
          <a:lstStyle/>
          <a:p>
            <a:pPr algn="ctr"/>
            <a:r>
              <a:rPr lang="ar-IQ" sz="4000" b="1" dirty="0" smtClean="0">
                <a:solidFill>
                  <a:schemeClr val="tx1"/>
                </a:solidFill>
              </a:rPr>
              <a:t>جامعة بغداد</a:t>
            </a:r>
            <a:r>
              <a:rPr lang="ar-IQ" sz="3100" b="1" dirty="0" smtClean="0">
                <a:solidFill>
                  <a:schemeClr val="tx1"/>
                </a:solidFill>
              </a:rPr>
              <a:t/>
            </a:r>
            <a:br>
              <a:rPr lang="ar-IQ" sz="3100" b="1" dirty="0" smtClean="0">
                <a:solidFill>
                  <a:schemeClr val="tx1"/>
                </a:solidFill>
              </a:rPr>
            </a:br>
            <a:r>
              <a:rPr lang="ar-IQ" sz="3100" b="1" dirty="0" smtClean="0">
                <a:solidFill>
                  <a:schemeClr val="tx1"/>
                </a:solidFill>
              </a:rPr>
              <a:t>كلية الادارة والاقتصاد</a:t>
            </a:r>
            <a:br>
              <a:rPr lang="ar-IQ" sz="3100" b="1" dirty="0" smtClean="0">
                <a:solidFill>
                  <a:schemeClr val="tx1"/>
                </a:solidFill>
              </a:rPr>
            </a:br>
            <a:r>
              <a:rPr lang="ar-IQ" sz="3100" b="1" dirty="0" smtClean="0">
                <a:solidFill>
                  <a:schemeClr val="tx1"/>
                </a:solidFill>
              </a:rPr>
              <a:t>قسم ادارة الاعمال</a:t>
            </a:r>
            <a:endParaRPr lang="en-US" sz="3100" b="1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5236" y="1868385"/>
            <a:ext cx="9642764" cy="3389415"/>
          </a:xfrm>
        </p:spPr>
        <p:txBody>
          <a:bodyPr>
            <a:normAutofit/>
          </a:bodyPr>
          <a:lstStyle/>
          <a:p>
            <a:pPr algn="ctr"/>
            <a:r>
              <a:rPr lang="ar-IQ" sz="4300" b="1" dirty="0" smtClean="0">
                <a:solidFill>
                  <a:srgbClr val="FFFF00"/>
                </a:solidFill>
              </a:rPr>
              <a:t>  المخدرات والمؤثرات العقلية جريمة بحق نفسك – اسرتك مجتمعك ) </a:t>
            </a:r>
          </a:p>
          <a:p>
            <a:pPr algn="ctr"/>
            <a:r>
              <a:rPr lang="ar-IQ" sz="2800" b="1" dirty="0" smtClean="0">
                <a:solidFill>
                  <a:schemeClr val="tx1"/>
                </a:solidFill>
              </a:rPr>
              <a:t>ا.م.أميرة شكر ولي                 أ.م.د. هنادي صكر مكطوف   </a:t>
            </a:r>
            <a:endParaRPr lang="ar-IQ" sz="3600" b="1" dirty="0" smtClean="0">
              <a:solidFill>
                <a:schemeClr val="tx1"/>
              </a:solidFill>
            </a:endParaRPr>
          </a:p>
          <a:p>
            <a:endParaRPr lang="en-US" sz="3600" b="1" dirty="0"/>
          </a:p>
          <a:p>
            <a:pPr algn="r"/>
            <a:endParaRPr lang="ar-IQ" dirty="0" smtClean="0"/>
          </a:p>
          <a:p>
            <a:pPr algn="r"/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343" y="0"/>
            <a:ext cx="1937657" cy="17307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11830" cy="16071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018" y="4100082"/>
            <a:ext cx="6084032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2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IQ" dirty="0" smtClean="0"/>
              <a:t> </a:t>
            </a:r>
            <a:r>
              <a:rPr lang="ar-IQ" sz="4000" b="1" dirty="0" smtClean="0"/>
              <a:t>هدف الورشة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53249"/>
            <a:ext cx="8596668" cy="4188114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ar-IQ" sz="3200" b="1" dirty="0" smtClean="0">
                <a:solidFill>
                  <a:srgbClr val="FFFF00"/>
                </a:solidFill>
              </a:rPr>
              <a:t>لاتجرب بهدف التجربة ولاتقع بشرك المخدرات</a:t>
            </a:r>
          </a:p>
          <a:p>
            <a:pPr marL="457200" indent="-457200" algn="r" rtl="1">
              <a:buFont typeface="+mj-lt"/>
              <a:buAutoNum type="arabicParenR"/>
            </a:pPr>
            <a:r>
              <a:rPr lang="ar-SA" sz="2400" b="1" dirty="0" smtClean="0"/>
              <a:t>الرفع </a:t>
            </a:r>
            <a:r>
              <a:rPr lang="ar-SA" sz="2400" b="1" dirty="0"/>
              <a:t>من مستوى الوعي </a:t>
            </a:r>
            <a:r>
              <a:rPr lang="ar-SA" sz="2400" b="1" dirty="0" smtClean="0"/>
              <a:t>العام</a:t>
            </a:r>
            <a:r>
              <a:rPr lang="ar-IQ" sz="2400" b="1" dirty="0" smtClean="0"/>
              <a:t> بين الطلبة</a:t>
            </a:r>
          </a:p>
          <a:p>
            <a:pPr marL="457200" indent="-457200" algn="r" rtl="1">
              <a:buFont typeface="+mj-lt"/>
              <a:buAutoNum type="arabicParenR"/>
            </a:pPr>
            <a:r>
              <a:rPr lang="ar-IQ" sz="2400" b="1" dirty="0" smtClean="0"/>
              <a:t>  </a:t>
            </a:r>
            <a:r>
              <a:rPr lang="ar-SA" sz="2400" b="1" dirty="0" smtClean="0"/>
              <a:t>تعزيز مشارکة </a:t>
            </a:r>
            <a:r>
              <a:rPr lang="ar-IQ" sz="2400" b="1" dirty="0" smtClean="0"/>
              <a:t>ال</a:t>
            </a:r>
            <a:r>
              <a:rPr lang="ar-SA" sz="2400" b="1" dirty="0" smtClean="0"/>
              <a:t>طلبة </a:t>
            </a:r>
            <a:r>
              <a:rPr lang="ar-SA" sz="2400" b="1" dirty="0"/>
              <a:t>في العملية </a:t>
            </a:r>
            <a:r>
              <a:rPr lang="ar-SA" sz="2400" b="1" dirty="0" smtClean="0"/>
              <a:t>التنموية</a:t>
            </a:r>
            <a:r>
              <a:rPr lang="ar-IQ" sz="2400" b="1" dirty="0" smtClean="0"/>
              <a:t> و</a:t>
            </a:r>
            <a:r>
              <a:rPr lang="ar-SA" sz="2400" b="1" dirty="0" smtClean="0"/>
              <a:t> </a:t>
            </a:r>
            <a:r>
              <a:rPr lang="ar-SA" sz="2400" b="1" dirty="0"/>
              <a:t>رفع المستوى الثقافي مما يساهم </a:t>
            </a:r>
            <a:r>
              <a:rPr lang="ar-IQ" sz="2400" b="1" dirty="0" smtClean="0"/>
              <a:t> </a:t>
            </a:r>
            <a:r>
              <a:rPr lang="ar-SA" sz="2400" b="1" dirty="0" smtClean="0"/>
              <a:t>فى</a:t>
            </a:r>
            <a:r>
              <a:rPr lang="en-US" sz="2400" b="1" dirty="0" smtClean="0"/>
              <a:t> </a:t>
            </a:r>
            <a:r>
              <a:rPr lang="ar-IQ" sz="2400" b="1" dirty="0" smtClean="0"/>
              <a:t> </a:t>
            </a:r>
            <a:r>
              <a:rPr lang="ar-SA" sz="2400" b="1" dirty="0" smtClean="0"/>
              <a:t>زيادة معرف</a:t>
            </a:r>
            <a:r>
              <a:rPr lang="ar-IQ" sz="2400" b="1" dirty="0" smtClean="0"/>
              <a:t>تهم</a:t>
            </a:r>
            <a:r>
              <a:rPr lang="ar-SA" sz="2400" b="1" dirty="0" smtClean="0"/>
              <a:t> وتفهم</a:t>
            </a:r>
            <a:r>
              <a:rPr lang="ar-IQ" sz="2400" b="1" dirty="0" smtClean="0"/>
              <a:t>هم</a:t>
            </a:r>
            <a:r>
              <a:rPr lang="ar-SA" sz="2400" b="1" dirty="0" smtClean="0"/>
              <a:t> </a:t>
            </a:r>
            <a:r>
              <a:rPr lang="ar-IQ" sz="2400" b="1" dirty="0" smtClean="0"/>
              <a:t>الضرر من </a:t>
            </a:r>
            <a:r>
              <a:rPr lang="ar-SA" sz="2400" b="1" dirty="0" smtClean="0">
                <a:solidFill>
                  <a:srgbClr val="FFFF00"/>
                </a:solidFill>
              </a:rPr>
              <a:t>المخدرات </a:t>
            </a:r>
            <a:r>
              <a:rPr lang="ar-IQ" sz="2400" b="1" dirty="0" smtClean="0">
                <a:solidFill>
                  <a:srgbClr val="FFFF00"/>
                </a:solidFill>
              </a:rPr>
              <a:t>والمؤثرات</a:t>
            </a:r>
            <a:r>
              <a:rPr lang="ar-SA" sz="2400" b="1" dirty="0" smtClean="0">
                <a:solidFill>
                  <a:srgbClr val="FFFF00"/>
                </a:solidFill>
              </a:rPr>
              <a:t> </a:t>
            </a:r>
            <a:r>
              <a:rPr lang="ar-IQ" sz="2400" b="1" dirty="0" smtClean="0">
                <a:solidFill>
                  <a:srgbClr val="FFFF00"/>
                </a:solidFill>
              </a:rPr>
              <a:t> العقلية </a:t>
            </a:r>
            <a:r>
              <a:rPr lang="ar-IQ" sz="2400" b="1" dirty="0" smtClean="0"/>
              <a:t>على الفرد والمجتمع  والصحة النفسية والعقلية </a:t>
            </a:r>
          </a:p>
          <a:p>
            <a:pPr marL="457200" indent="-457200" algn="r" rtl="1">
              <a:buFont typeface="+mj-lt"/>
              <a:buAutoNum type="arabicParenR"/>
            </a:pPr>
            <a:r>
              <a:rPr lang="ar-SA" sz="2400" b="1" dirty="0" smtClean="0"/>
              <a:t>تطوير </a:t>
            </a:r>
            <a:r>
              <a:rPr lang="ar-SA" sz="2400" b="1" dirty="0"/>
              <a:t>القدرات </a:t>
            </a:r>
            <a:r>
              <a:rPr lang="ar-SA" sz="2400" b="1" dirty="0" smtClean="0"/>
              <a:t>الفردية</a:t>
            </a:r>
            <a:r>
              <a:rPr lang="ar-IQ" sz="2400" b="1" dirty="0" smtClean="0"/>
              <a:t> للطلبة</a:t>
            </a:r>
            <a:r>
              <a:rPr lang="ar-SA" sz="2400" b="1" dirty="0" smtClean="0"/>
              <a:t> </a:t>
            </a:r>
            <a:r>
              <a:rPr lang="ar-IQ" sz="2400" b="1" dirty="0" smtClean="0"/>
              <a:t> </a:t>
            </a:r>
            <a:r>
              <a:rPr lang="ar-SA" sz="2400" b="1" dirty="0" smtClean="0"/>
              <a:t>لمقاومة </a:t>
            </a:r>
            <a:r>
              <a:rPr lang="ar-IQ" sz="2400" b="1" dirty="0" smtClean="0"/>
              <a:t> </a:t>
            </a:r>
            <a:r>
              <a:rPr lang="ar-SA" sz="2400" b="1" dirty="0" smtClean="0"/>
              <a:t>ضغوط </a:t>
            </a:r>
            <a:r>
              <a:rPr lang="ar-IQ" sz="2400" b="1" dirty="0" smtClean="0"/>
              <a:t> </a:t>
            </a:r>
            <a:r>
              <a:rPr lang="ar-SA" sz="2400" b="1" dirty="0" smtClean="0"/>
              <a:t>الانغماس </a:t>
            </a:r>
            <a:r>
              <a:rPr lang="ar-SA" sz="2400" b="1" dirty="0"/>
              <a:t>فى الاستعمال غير المشروع </a:t>
            </a:r>
            <a:r>
              <a:rPr lang="ar-SA" sz="2400" b="1" dirty="0" smtClean="0"/>
              <a:t>للمخدرات</a:t>
            </a:r>
            <a:r>
              <a:rPr lang="ar-IQ" sz="2400" b="1" dirty="0" smtClean="0"/>
              <a:t> وكيف  تعرف على المدمنين وكيف  مساعدهم وتأهيلهم في حالة اكتشافنا ادمانهم  </a:t>
            </a:r>
            <a:endParaRPr lang="en-US" sz="24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002" y="1853248"/>
            <a:ext cx="2549236" cy="38376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9380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IQ" b="1" dirty="0" smtClean="0">
                <a:solidFill>
                  <a:srgbClr val="FFFF00"/>
                </a:solidFill>
              </a:rPr>
              <a:t>التوصيات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rtl="1">
              <a:buNone/>
            </a:pPr>
            <a:r>
              <a:rPr lang="ar-IQ" sz="2800" b="1" dirty="0"/>
              <a:t>ل</a:t>
            </a:r>
            <a:r>
              <a:rPr lang="ar-IQ" sz="2800" b="1" dirty="0">
                <a:solidFill>
                  <a:srgbClr val="FFFF00"/>
                </a:solidFill>
              </a:rPr>
              <a:t>ا  لوهم السعادة في ظل جحيم المخدرات والمؤثرات </a:t>
            </a:r>
            <a:r>
              <a:rPr lang="ar-IQ" sz="2800" b="1" dirty="0" smtClean="0">
                <a:solidFill>
                  <a:srgbClr val="FFFF00"/>
                </a:solidFill>
              </a:rPr>
              <a:t>العقلية 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ar-IQ" sz="2800" b="1" dirty="0" smtClean="0"/>
              <a:t>تعزز </a:t>
            </a:r>
            <a:r>
              <a:rPr lang="ar-IQ" sz="2800" b="1" dirty="0"/>
              <a:t>القيم والاخلاق الحميده والتقرب من الله فضلا عن متابعة الاصدقاء </a:t>
            </a:r>
            <a:r>
              <a:rPr lang="ar-IQ" sz="2800" b="1" dirty="0" smtClean="0"/>
              <a:t>وابتعد عن التنمر والعنف الجسدي واغمرهم بالحب فالام والاب الصديق اللاول والقدوة </a:t>
            </a:r>
            <a:r>
              <a:rPr lang="ar-IQ" sz="2800" b="1" smtClean="0"/>
              <a:t>والمراة العاكسة لشخصيته وتعلل تصرفاته مع الاخرين.</a:t>
            </a:r>
            <a:endParaRPr lang="ar-IQ" sz="2800" b="1" dirty="0"/>
          </a:p>
          <a:p>
            <a:pPr algn="r" rtl="1">
              <a:buFont typeface="Wingdings" panose="05000000000000000000" pitchFamily="2" charset="2"/>
              <a:buChar char="ü"/>
            </a:pPr>
            <a:r>
              <a:rPr lang="ar-IQ" sz="2800" b="1" dirty="0"/>
              <a:t>بين الاثر السلبي </a:t>
            </a:r>
            <a:r>
              <a:rPr lang="ar-IQ" sz="2800" b="1" dirty="0" smtClean="0"/>
              <a:t>للمخدرات ووهم السعادة اللحظية </a:t>
            </a:r>
            <a:r>
              <a:rPr lang="ar-IQ" sz="2800" b="1" dirty="0"/>
              <a:t>على الصحة </a:t>
            </a:r>
            <a:r>
              <a:rPr lang="ar-IQ" sz="2800" b="1" dirty="0" smtClean="0"/>
              <a:t> العقلية والنفسية   </a:t>
            </a:r>
            <a:r>
              <a:rPr lang="ar-IQ" sz="2800" b="1" dirty="0"/>
              <a:t>والجسدية  للابناء للحد من الوقوع في فخ </a:t>
            </a:r>
            <a:r>
              <a:rPr lang="ar-IQ" sz="2800" b="1" dirty="0" smtClean="0"/>
              <a:t>هاوية المخدرات </a:t>
            </a:r>
            <a:endParaRPr lang="ar-IQ" sz="2800" b="1" dirty="0"/>
          </a:p>
          <a:p>
            <a:pPr marL="0" indent="0" algn="ctr" rtl="1">
              <a:buNone/>
            </a:pPr>
            <a:endParaRPr lang="ar-IQ" sz="2800" dirty="0" smtClean="0"/>
          </a:p>
          <a:p>
            <a:pPr algn="r" rt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618509" cy="205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023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619</TotalTime>
  <Words>152</Words>
  <Application>Microsoft Office PowerPoint</Application>
  <PresentationFormat>Widescreen</PresentationFormat>
  <Paragraphs>13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Century Gothic</vt:lpstr>
      <vt:lpstr>Times New Roman</vt:lpstr>
      <vt:lpstr>Wingdings</vt:lpstr>
      <vt:lpstr>Wingdings 3</vt:lpstr>
      <vt:lpstr>Ion</vt:lpstr>
      <vt:lpstr>جامعة بغداد كلية الادارة والاقتصاد قسم ادارة الاعمال</vt:lpstr>
      <vt:lpstr> هدف الورشة</vt:lpstr>
      <vt:lpstr>التوصيات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جامعة بغداد كلية الادارة والاقتصاد قسم ادارة الاعمال</dc:title>
  <dc:creator>Microsoft account</dc:creator>
  <cp:lastModifiedBy>Microsoft account</cp:lastModifiedBy>
  <cp:revision>48</cp:revision>
  <dcterms:created xsi:type="dcterms:W3CDTF">2023-08-13T19:32:48Z</dcterms:created>
  <dcterms:modified xsi:type="dcterms:W3CDTF">2025-03-27T09:09:42Z</dcterms:modified>
</cp:coreProperties>
</file>