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sldIdLst>
    <p:sldId id="266" r:id="rId2"/>
    <p:sldId id="257" r:id="rId3"/>
    <p:sldId id="267" r:id="rId4"/>
    <p:sldId id="259" r:id="rId5"/>
    <p:sldId id="261" r:id="rId6"/>
    <p:sldId id="258" r:id="rId7"/>
    <p:sldId id="263" r:id="rId8"/>
    <p:sldId id="269" r:id="rId9"/>
    <p:sldId id="270" r:id="rId10"/>
    <p:sldId id="271" r:id="rId11"/>
    <p:sldId id="272" r:id="rId12"/>
    <p:sldId id="277" r:id="rId13"/>
    <p:sldId id="283" r:id="rId14"/>
    <p:sldId id="280" r:id="rId15"/>
    <p:sldId id="279" r:id="rId16"/>
    <p:sldId id="278" r:id="rId17"/>
    <p:sldId id="273" r:id="rId18"/>
    <p:sldId id="276" r:id="rId19"/>
    <p:sldId id="274" r:id="rId20"/>
    <p:sldId id="275" r:id="rId21"/>
    <p:sldId id="264" r:id="rId22"/>
    <p:sldId id="25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51442" autoAdjust="0"/>
    <p:restoredTop sz="94660"/>
  </p:normalViewPr>
  <p:slideViewPr>
    <p:cSldViewPr snapToGrid="0">
      <p:cViewPr varScale="1">
        <p:scale>
          <a:sx n="62" d="100"/>
          <a:sy n="62" d="100"/>
        </p:scale>
        <p:origin x="-438" y="-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180148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3358935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678192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3684390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422486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686001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1048478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69745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1314988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842F7-9C45-4F53-8D84-168E1392CF90}"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729242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E842F7-9C45-4F53-8D84-168E1392CF90}"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352173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E842F7-9C45-4F53-8D84-168E1392CF90}"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258131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E842F7-9C45-4F53-8D84-168E1392CF90}" type="datetimeFigureOut">
              <a:rPr lang="en-US" smtClean="0"/>
              <a:pPr/>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2191525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842F7-9C45-4F53-8D84-168E1392CF90}" type="datetimeFigureOut">
              <a:rPr lang="en-US" smtClean="0"/>
              <a:pPr/>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192824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E842F7-9C45-4F53-8D84-168E1392CF90}"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3816711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E842F7-9C45-4F53-8D84-168E1392CF90}"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1169726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E842F7-9C45-4F53-8D84-168E1392CF90}" type="datetimeFigureOut">
              <a:rPr lang="en-US" smtClean="0"/>
              <a:pPr/>
              <a:t>1/9/2025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CE22378-4741-47A2-BE48-484D70F0012A}" type="slidenum">
              <a:rPr lang="en-US" smtClean="0"/>
              <a:pPr/>
              <a:t>‹#›</a:t>
            </a:fld>
            <a:endParaRPr lang="en-US"/>
          </a:p>
        </p:txBody>
      </p:sp>
    </p:spTree>
    <p:extLst>
      <p:ext uri="{BB962C8B-B14F-4D97-AF65-F5344CB8AC3E}">
        <p14:creationId xmlns:p14="http://schemas.microsoft.com/office/powerpoint/2010/main" xmlns="" val="2928056872"/>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FDDD87-17FB-D76E-B567-6940DF2E156C}"/>
              </a:ext>
            </a:extLst>
          </p:cNvPr>
          <p:cNvPicPr>
            <a:picLocks noChangeAspect="1"/>
          </p:cNvPicPr>
          <p:nvPr/>
        </p:nvPicPr>
        <p:blipFill>
          <a:blip r:embed="rId2"/>
          <a:stretch>
            <a:fillRect/>
          </a:stretch>
        </p:blipFill>
        <p:spPr>
          <a:xfrm>
            <a:off x="0" y="207818"/>
            <a:ext cx="12298682" cy="6963304"/>
          </a:xfrm>
          <a:prstGeom prst="rect">
            <a:avLst/>
          </a:prstGeom>
        </p:spPr>
      </p:pic>
      <p:sp>
        <p:nvSpPr>
          <p:cNvPr id="3" name="Oval 2">
            <a:extLst>
              <a:ext uri="{FF2B5EF4-FFF2-40B4-BE49-F238E27FC236}">
                <a16:creationId xmlns:a16="http://schemas.microsoft.com/office/drawing/2014/main" xmlns="" id="{ADB211ED-874E-0CA0-8FF9-B905D7E0FCA0}"/>
              </a:ext>
            </a:extLst>
          </p:cNvPr>
          <p:cNvSpPr/>
          <p:nvPr/>
        </p:nvSpPr>
        <p:spPr>
          <a:xfrm>
            <a:off x="143691" y="2638697"/>
            <a:ext cx="1789612" cy="2547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dirty="0"/>
              <a:t>قسم الفقريات</a:t>
            </a:r>
          </a:p>
          <a:p>
            <a:pPr algn="ctr"/>
            <a:r>
              <a:rPr lang="ar-IQ" dirty="0"/>
              <a:t>مركز بحوث ومتحف التاريخ الطبيعي</a:t>
            </a:r>
            <a:endParaRPr lang="en-US" dirty="0"/>
          </a:p>
        </p:txBody>
      </p:sp>
    </p:spTree>
    <p:extLst>
      <p:ext uri="{BB962C8B-B14F-4D97-AF65-F5344CB8AC3E}">
        <p14:creationId xmlns:p14="http://schemas.microsoft.com/office/powerpoint/2010/main" xmlns="" val="2076645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21472E-B6DB-768C-873F-E91AEAF35FE1}"/>
              </a:ext>
            </a:extLst>
          </p:cNvPr>
          <p:cNvSpPr txBox="1"/>
          <p:nvPr/>
        </p:nvSpPr>
        <p:spPr>
          <a:xfrm>
            <a:off x="2397842" y="5640169"/>
            <a:ext cx="6098458" cy="646331"/>
          </a:xfrm>
          <a:prstGeom prst="rect">
            <a:avLst/>
          </a:prstGeom>
          <a:noFill/>
        </p:spPr>
        <p:txBody>
          <a:bodyPr wrap="square">
            <a:spAutoFit/>
          </a:bodyPr>
          <a:lstStyle/>
          <a:p>
            <a:endParaRPr lang="ar-IQ" dirty="0"/>
          </a:p>
          <a:p>
            <a:r>
              <a:rPr lang="ar-IQ" dirty="0"/>
              <a:t>تمويه بيض الزقزاق ذو المنقار المنحرف </a:t>
            </a:r>
            <a:r>
              <a:rPr lang="en-US" i="1" dirty="0" err="1"/>
              <a:t>Anarhynchus</a:t>
            </a:r>
            <a:r>
              <a:rPr lang="en-US" i="1" dirty="0"/>
              <a:t> </a:t>
            </a:r>
            <a:r>
              <a:rPr lang="en-US" i="1" dirty="0" err="1"/>
              <a:t>frontali</a:t>
            </a:r>
            <a:endParaRPr lang="en-US" i="1" dirty="0"/>
          </a:p>
        </p:txBody>
      </p:sp>
      <p:pic>
        <p:nvPicPr>
          <p:cNvPr id="4" name="Picture 3">
            <a:extLst>
              <a:ext uri="{FF2B5EF4-FFF2-40B4-BE49-F238E27FC236}">
                <a16:creationId xmlns:a16="http://schemas.microsoft.com/office/drawing/2014/main" xmlns="" id="{43848812-C8F9-E1C0-76AE-EA0524B620CE}"/>
              </a:ext>
            </a:extLst>
          </p:cNvPr>
          <p:cNvPicPr>
            <a:picLocks noChangeAspect="1"/>
          </p:cNvPicPr>
          <p:nvPr/>
        </p:nvPicPr>
        <p:blipFill>
          <a:blip r:embed="rId2"/>
          <a:stretch>
            <a:fillRect/>
          </a:stretch>
        </p:blipFill>
        <p:spPr>
          <a:xfrm>
            <a:off x="943897" y="571500"/>
            <a:ext cx="9438353" cy="5150874"/>
          </a:xfrm>
          <a:prstGeom prst="rect">
            <a:avLst/>
          </a:prstGeom>
        </p:spPr>
      </p:pic>
    </p:spTree>
    <p:extLst>
      <p:ext uri="{BB962C8B-B14F-4D97-AF65-F5344CB8AC3E}">
        <p14:creationId xmlns:p14="http://schemas.microsoft.com/office/powerpoint/2010/main" xmlns="" val="60457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8947930-67CC-10D6-F524-54AF84E5E686}"/>
              </a:ext>
            </a:extLst>
          </p:cNvPr>
          <p:cNvSpPr txBox="1"/>
          <p:nvPr/>
        </p:nvSpPr>
        <p:spPr>
          <a:xfrm>
            <a:off x="387927" y="623453"/>
            <a:ext cx="9889018" cy="4478149"/>
          </a:xfrm>
          <a:prstGeom prst="rect">
            <a:avLst/>
          </a:prstGeom>
          <a:noFill/>
        </p:spPr>
        <p:txBody>
          <a:bodyPr wrap="square">
            <a:spAutoFit/>
          </a:bodyPr>
          <a:lstStyle/>
          <a:p>
            <a:pPr>
              <a:lnSpc>
                <a:spcPct val="150000"/>
              </a:lnSpc>
            </a:pPr>
            <a:endParaRPr lang="ar-IQ" dirty="0"/>
          </a:p>
          <a:p>
            <a:pPr algn="r">
              <a:lnSpc>
                <a:spcPct val="200000"/>
              </a:lnSpc>
            </a:pPr>
            <a:r>
              <a:rPr lang="ar-IQ" sz="2000" dirty="0">
                <a:latin typeface="Arial" panose="020B0604020202020204" pitchFamily="34" charset="0"/>
                <a:cs typeface="Arial" panose="020B0604020202020204" pitchFamily="34" charset="0"/>
              </a:rPr>
              <a:t>يوضع البيض من أغلب أنواع الطيور بقشرة نصف شفافة جزئيا، ثم يفقد هذه الخاصية بعد إكتمال بنيته. </a:t>
            </a:r>
          </a:p>
          <a:p>
            <a:pPr algn="r">
              <a:lnSpc>
                <a:spcPct val="200000"/>
              </a:lnSpc>
            </a:pPr>
            <a:r>
              <a:rPr lang="ar-IQ" sz="2000" dirty="0">
                <a:latin typeface="Arial" panose="020B0604020202020204" pitchFamily="34" charset="0"/>
                <a:cs typeface="Arial" panose="020B0604020202020204" pitchFamily="34" charset="0"/>
              </a:rPr>
              <a:t>تتكون قشرة البيض بشكل أساسي من كربونات الكالسيوم، و هي تبدو بيضاء للعين البشرية. إن بيض العديد من الطيور أبيض، و جميع الإختلافات الإضافية في قشر البيض ناتجة عن تفاعل الخصائص الفيزيائية و الكيميائية للقشرة و صبغتان رئيسيتان فقط: البيليفردين، و هي المسؤولة عن درجات اللون الأزرق و الأخضر للبيض، و البروتوبرفيرين الذي ينتج الألوان الصدئة من الأصفر إلى الأحمر إلى البني. يحتوي البيض المرقط و المخطط و المبقع أو المخربش على تركيزات أعلى من البروتوبرفيرين. عندما تتحد الصبغات بنسب مختلفة يمكن أن تخلق تدرجات من البنفسجي إلى الأخضر.</a:t>
            </a:r>
          </a:p>
          <a:p>
            <a:endParaRPr lang="ar-IQ" dirty="0"/>
          </a:p>
        </p:txBody>
      </p:sp>
    </p:spTree>
    <p:extLst>
      <p:ext uri="{BB962C8B-B14F-4D97-AF65-F5344CB8AC3E}">
        <p14:creationId xmlns:p14="http://schemas.microsoft.com/office/powerpoint/2010/main" xmlns="" val="4173391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73C161B-BDE8-7D86-06BD-0DA3238CD556}"/>
              </a:ext>
            </a:extLst>
          </p:cNvPr>
          <p:cNvSpPr txBox="1"/>
          <p:nvPr/>
        </p:nvSpPr>
        <p:spPr>
          <a:xfrm>
            <a:off x="0" y="0"/>
            <a:ext cx="11473542" cy="6217087"/>
          </a:xfrm>
          <a:prstGeom prst="rect">
            <a:avLst/>
          </a:prstGeom>
          <a:noFill/>
        </p:spPr>
        <p:txBody>
          <a:bodyPr wrap="square">
            <a:spAutoFit/>
          </a:bodyPr>
          <a:lstStyle/>
          <a:p>
            <a:pPr algn="ctr"/>
            <a:r>
              <a:rPr lang="ar-IQ" dirty="0"/>
              <a:t>أشكال البيض</a:t>
            </a:r>
            <a:endParaRPr lang="ar-IQ" sz="1600" dirty="0"/>
          </a:p>
          <a:p>
            <a:pPr algn="ctr"/>
            <a:endParaRPr lang="ar-IQ" sz="1600" dirty="0"/>
          </a:p>
          <a:p>
            <a:pPr algn="ctr"/>
            <a:r>
              <a:rPr lang="ar-IQ" sz="1600" dirty="0"/>
              <a:t>يحدد شكل البيضة عنصران أساسيان هما 1-درجة اللاتماثل بين الطرفين و الذي يحدد درجة إستدقاق طرف البيضة؛  2-درجة الإهليلجية (التفلطح) و هو الذي يحدد مدى إنحراف شكل البيضة عن كونها كرة مثالية.لشكل البيضة البيضاوي غالبا </a:t>
            </a:r>
            <a:r>
              <a:rPr lang="ar-IQ" dirty="0"/>
              <a:t>اهميه</a:t>
            </a:r>
            <a:r>
              <a:rPr lang="ar-IQ" sz="1600" dirty="0"/>
              <a:t> في تقليل من تدحرجها وسقوطها من العش وللحافة المدببه اهمية في كونها اقوى من الحافه الاعرض فتقلل انكسار ها فضلا عن كونها بهذا الشكل تسهل من انزلاقها عند عملية وضع البيض </a:t>
            </a:r>
          </a:p>
          <a:p>
            <a:pPr algn="ctr"/>
            <a:r>
              <a:rPr lang="ar-IQ" sz="1600" dirty="0"/>
              <a:t>ينتج عن تلك العناصر أشكال عديدة للبيض، يمكن إختصارها في4 أقسام رئيسية:</a:t>
            </a:r>
          </a:p>
          <a:p>
            <a:pPr algn="ctr"/>
            <a:endParaRPr lang="ar-IQ" sz="1600" dirty="0"/>
          </a:p>
          <a:p>
            <a:pPr algn="ctr"/>
            <a:r>
              <a:rPr lang="ar-IQ" sz="1600" dirty="0"/>
              <a:t>الإهليلجي </a:t>
            </a:r>
            <a:r>
              <a:rPr lang="en-US" sz="1600" dirty="0"/>
              <a:t>Elliptical</a:t>
            </a:r>
          </a:p>
          <a:p>
            <a:pPr algn="ctr"/>
            <a:r>
              <a:rPr lang="ar-IQ" sz="1600" dirty="0"/>
              <a:t>يتميز البيض إهليلجي الشكل بطرفين مستديرين متساويين متناظرين و يكون أعرض عند المنتصف. يتراوح طول هذا النوع بين طويل و عادي و قصير، كلما قل طول البيضة يميل شكلها إلى أن يكون دائريا</a:t>
            </a:r>
            <a:r>
              <a:rPr lang="en-US" sz="1600" dirty="0"/>
              <a:t>Long Elliptical</a:t>
            </a:r>
          </a:p>
          <a:p>
            <a:pPr algn="ctr"/>
            <a:endParaRPr lang="en-US" sz="1600" dirty="0"/>
          </a:p>
          <a:p>
            <a:pPr algn="ctr"/>
            <a:r>
              <a:rPr lang="ar-IQ" sz="1600" dirty="0"/>
              <a:t>شبه الإهليلجي </a:t>
            </a:r>
            <a:r>
              <a:rPr lang="en-US" sz="1600" dirty="0"/>
              <a:t>Sub-Elliptical</a:t>
            </a:r>
            <a:r>
              <a:rPr lang="ar-IQ" sz="1600" dirty="0"/>
              <a:t>شبيه بالشكل الإهليلجي إلا أنه أكثر إمتدادا و أكثر إستدقاقا نحو الطرفين أما الجزء الأعرض فلا يكون عند منتصف البيضة بل يكون منحازا إلى أحد الطرفين.</a:t>
            </a:r>
          </a:p>
          <a:p>
            <a:endParaRPr lang="ar-IQ" sz="1600" dirty="0"/>
          </a:p>
          <a:p>
            <a:endParaRPr lang="ar-IQ" sz="1600" dirty="0"/>
          </a:p>
          <a:p>
            <a:r>
              <a:rPr lang="ar-IQ" sz="1600" dirty="0"/>
              <a:t> شبه إهليلجي قصير </a:t>
            </a:r>
            <a:r>
              <a:rPr lang="en-US" sz="1600" dirty="0"/>
              <a:t>Short Sub-elliptical</a:t>
            </a:r>
          </a:p>
          <a:p>
            <a:r>
              <a:rPr lang="en-US" sz="1600" dirty="0"/>
              <a:t> </a:t>
            </a:r>
            <a:r>
              <a:rPr lang="ar-IQ" sz="1600" dirty="0"/>
              <a:t>شبه إهليلجي </a:t>
            </a:r>
            <a:r>
              <a:rPr lang="en-US" sz="1600" dirty="0"/>
              <a:t>Sub-elliptical </a:t>
            </a:r>
            <a:r>
              <a:rPr lang="ar-IQ" sz="1600" dirty="0"/>
              <a:t>شبه إهليلجي طويل (</a:t>
            </a:r>
            <a:r>
              <a:rPr lang="en-US" sz="1600" dirty="0"/>
              <a:t>Long Sub-elliptical)</a:t>
            </a:r>
          </a:p>
          <a:p>
            <a:endParaRPr lang="en-US" sz="1600" dirty="0"/>
          </a:p>
          <a:p>
            <a:r>
              <a:rPr lang="ar-IQ" dirty="0"/>
              <a:t>أكثر الأشكال شيوعا (كبيض الدجاج الداجن)، يشبه الشكل شبه الإهليلجي في إنحياز الجزء الأعرض إلى أحد الطرفين إلا أنه يتميز بطرف أعرض من الآخر.</a:t>
            </a:r>
          </a:p>
          <a:p>
            <a:endParaRPr lang="ar-IQ" dirty="0"/>
          </a:p>
          <a:p>
            <a:endParaRPr lang="ar-IQ" dirty="0"/>
          </a:p>
          <a:p>
            <a:r>
              <a:rPr lang="ar-IQ" dirty="0"/>
              <a:t> </a:t>
            </a:r>
          </a:p>
        </p:txBody>
      </p:sp>
    </p:spTree>
    <p:extLst>
      <p:ext uri="{BB962C8B-B14F-4D97-AF65-F5344CB8AC3E}">
        <p14:creationId xmlns:p14="http://schemas.microsoft.com/office/powerpoint/2010/main" xmlns="" val="2277025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5B7445F-D774-FA60-60C7-6A6D91F8D6F9}"/>
              </a:ext>
            </a:extLst>
          </p:cNvPr>
          <p:cNvPicPr>
            <a:picLocks noChangeAspect="1"/>
          </p:cNvPicPr>
          <p:nvPr/>
        </p:nvPicPr>
        <p:blipFill>
          <a:blip r:embed="rId2"/>
          <a:stretch>
            <a:fillRect/>
          </a:stretch>
        </p:blipFill>
        <p:spPr>
          <a:xfrm>
            <a:off x="914400" y="572776"/>
            <a:ext cx="7528763" cy="5712447"/>
          </a:xfrm>
          <a:prstGeom prst="rect">
            <a:avLst/>
          </a:prstGeom>
        </p:spPr>
      </p:pic>
      <p:sp>
        <p:nvSpPr>
          <p:cNvPr id="3" name="Oval 2">
            <a:extLst>
              <a:ext uri="{FF2B5EF4-FFF2-40B4-BE49-F238E27FC236}">
                <a16:creationId xmlns:a16="http://schemas.microsoft.com/office/drawing/2014/main" xmlns="" id="{1B0F90A9-A056-8B5B-4631-9D6DCC0A03DD}"/>
              </a:ext>
            </a:extLst>
          </p:cNvPr>
          <p:cNvSpPr/>
          <p:nvPr/>
        </p:nvSpPr>
        <p:spPr>
          <a:xfrm>
            <a:off x="9065623" y="1502229"/>
            <a:ext cx="1972491" cy="29913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dirty="0"/>
              <a:t>اهليلجي طويل1 </a:t>
            </a:r>
          </a:p>
          <a:p>
            <a:pPr algn="ctr"/>
            <a:r>
              <a:rPr lang="ar-IQ" dirty="0"/>
              <a:t>متوسط2</a:t>
            </a:r>
          </a:p>
          <a:p>
            <a:pPr algn="ctr"/>
            <a:r>
              <a:rPr lang="ar-IQ" dirty="0"/>
              <a:t>قصير3</a:t>
            </a:r>
            <a:endParaRPr lang="en-US" dirty="0"/>
          </a:p>
        </p:txBody>
      </p:sp>
    </p:spTree>
    <p:extLst>
      <p:ext uri="{BB962C8B-B14F-4D97-AF65-F5344CB8AC3E}">
        <p14:creationId xmlns:p14="http://schemas.microsoft.com/office/powerpoint/2010/main" xmlns="" val="1075151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3CD4E3-6030-7836-7F25-29153821A498}"/>
              </a:ext>
            </a:extLst>
          </p:cNvPr>
          <p:cNvPicPr>
            <a:picLocks noChangeAspect="1"/>
          </p:cNvPicPr>
          <p:nvPr/>
        </p:nvPicPr>
        <p:blipFill>
          <a:blip r:embed="rId2"/>
          <a:stretch>
            <a:fillRect/>
          </a:stretch>
        </p:blipFill>
        <p:spPr>
          <a:xfrm>
            <a:off x="1809750" y="1097280"/>
            <a:ext cx="8572500" cy="5189219"/>
          </a:xfrm>
          <a:prstGeom prst="rect">
            <a:avLst/>
          </a:prstGeom>
        </p:spPr>
      </p:pic>
      <p:sp>
        <p:nvSpPr>
          <p:cNvPr id="3" name="Oval 2">
            <a:extLst>
              <a:ext uri="{FF2B5EF4-FFF2-40B4-BE49-F238E27FC236}">
                <a16:creationId xmlns:a16="http://schemas.microsoft.com/office/drawing/2014/main" xmlns="" id="{64BB961E-0DD6-5E4A-9C2F-77204B756ACB}"/>
              </a:ext>
            </a:extLst>
          </p:cNvPr>
          <p:cNvSpPr/>
          <p:nvPr/>
        </p:nvSpPr>
        <p:spPr>
          <a:xfrm>
            <a:off x="130629" y="1515292"/>
            <a:ext cx="1476103" cy="35400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dirty="0"/>
              <a:t>شبه اهليلجي</a:t>
            </a:r>
          </a:p>
          <a:p>
            <a:pPr algn="ctr"/>
            <a:r>
              <a:rPr lang="ar-IQ" dirty="0"/>
              <a:t>قصير1</a:t>
            </a:r>
          </a:p>
          <a:p>
            <a:pPr algn="ctr"/>
            <a:r>
              <a:rPr lang="ar-IQ" dirty="0"/>
              <a:t>متوسط2</a:t>
            </a:r>
          </a:p>
          <a:p>
            <a:pPr algn="ctr"/>
            <a:r>
              <a:rPr lang="ar-IQ" dirty="0"/>
              <a:t>طويل3</a:t>
            </a:r>
            <a:endParaRPr lang="en-US" dirty="0"/>
          </a:p>
        </p:txBody>
      </p:sp>
    </p:spTree>
    <p:extLst>
      <p:ext uri="{BB962C8B-B14F-4D97-AF65-F5344CB8AC3E}">
        <p14:creationId xmlns:p14="http://schemas.microsoft.com/office/powerpoint/2010/main" xmlns="" val="1992066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F6CC410-FBAC-EE52-4C9C-12926B103E73}"/>
              </a:ext>
            </a:extLst>
          </p:cNvPr>
          <p:cNvPicPr>
            <a:picLocks noChangeAspect="1"/>
          </p:cNvPicPr>
          <p:nvPr/>
        </p:nvPicPr>
        <p:blipFill>
          <a:blip r:embed="rId2"/>
          <a:stretch>
            <a:fillRect/>
          </a:stretch>
        </p:blipFill>
        <p:spPr>
          <a:xfrm>
            <a:off x="1927316" y="1657350"/>
            <a:ext cx="6563541" cy="3543300"/>
          </a:xfrm>
          <a:prstGeom prst="rect">
            <a:avLst/>
          </a:prstGeom>
        </p:spPr>
      </p:pic>
      <p:sp>
        <p:nvSpPr>
          <p:cNvPr id="4" name="TextBox 3">
            <a:extLst>
              <a:ext uri="{FF2B5EF4-FFF2-40B4-BE49-F238E27FC236}">
                <a16:creationId xmlns:a16="http://schemas.microsoft.com/office/drawing/2014/main" xmlns="" id="{BAE627C4-D010-EEAF-72FE-85D19704BA6F}"/>
              </a:ext>
            </a:extLst>
          </p:cNvPr>
          <p:cNvSpPr txBox="1"/>
          <p:nvPr/>
        </p:nvSpPr>
        <p:spPr>
          <a:xfrm>
            <a:off x="1711234" y="287383"/>
            <a:ext cx="8582297" cy="923330"/>
          </a:xfrm>
          <a:prstGeom prst="rect">
            <a:avLst/>
          </a:prstGeom>
          <a:noFill/>
        </p:spPr>
        <p:txBody>
          <a:bodyPr wrap="square">
            <a:spAutoFit/>
          </a:bodyPr>
          <a:lstStyle/>
          <a:p>
            <a:pPr algn="ctr"/>
            <a:r>
              <a:rPr lang="ar-IQ" dirty="0"/>
              <a:t>البيضوي </a:t>
            </a:r>
            <a:r>
              <a:rPr lang="en-US" dirty="0"/>
              <a:t>Oval</a:t>
            </a:r>
          </a:p>
          <a:p>
            <a:r>
              <a:rPr lang="ar-IQ" dirty="0"/>
              <a:t>أكثر الأشكال شيوعا (كبيض الدجاج الداجن)، يشبه الشكل شبه الإهليلجي في إنحياز الجزء الأعرض إلى أحد الطرفين إلا أنه يتميز بطرف أعرض من الآخر.</a:t>
            </a:r>
            <a:endParaRPr lang="en-US" dirty="0"/>
          </a:p>
        </p:txBody>
      </p:sp>
      <p:sp>
        <p:nvSpPr>
          <p:cNvPr id="5" name="Oval 4">
            <a:extLst>
              <a:ext uri="{FF2B5EF4-FFF2-40B4-BE49-F238E27FC236}">
                <a16:creationId xmlns:a16="http://schemas.microsoft.com/office/drawing/2014/main" xmlns="" id="{FE178CE9-2707-5CB2-BD5C-065640695DCD}"/>
              </a:ext>
            </a:extLst>
          </p:cNvPr>
          <p:cNvSpPr/>
          <p:nvPr/>
        </p:nvSpPr>
        <p:spPr>
          <a:xfrm>
            <a:off x="9117874" y="3866606"/>
            <a:ext cx="1658983" cy="1593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dirty="0"/>
              <a:t>قصير1</a:t>
            </a:r>
          </a:p>
          <a:p>
            <a:pPr algn="ctr"/>
            <a:r>
              <a:rPr lang="ar-IQ" dirty="0"/>
              <a:t>متوسط2 </a:t>
            </a:r>
          </a:p>
          <a:p>
            <a:pPr algn="ctr"/>
            <a:r>
              <a:rPr lang="ar-IQ" dirty="0"/>
              <a:t>طويل3</a:t>
            </a:r>
            <a:endParaRPr lang="en-US" dirty="0"/>
          </a:p>
        </p:txBody>
      </p:sp>
    </p:spTree>
    <p:extLst>
      <p:ext uri="{BB962C8B-B14F-4D97-AF65-F5344CB8AC3E}">
        <p14:creationId xmlns:p14="http://schemas.microsoft.com/office/powerpoint/2010/main" xmlns="" val="1285886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B0B9ED2-02A9-F4FC-E756-A9E55F5AA607}"/>
              </a:ext>
            </a:extLst>
          </p:cNvPr>
          <p:cNvSpPr txBox="1"/>
          <p:nvPr/>
        </p:nvSpPr>
        <p:spPr>
          <a:xfrm>
            <a:off x="1809750" y="571501"/>
            <a:ext cx="8836479" cy="1200329"/>
          </a:xfrm>
          <a:prstGeom prst="rect">
            <a:avLst/>
          </a:prstGeom>
          <a:noFill/>
        </p:spPr>
        <p:txBody>
          <a:bodyPr wrap="square">
            <a:spAutoFit/>
          </a:bodyPr>
          <a:lstStyle/>
          <a:p>
            <a:pPr algn="ctr"/>
            <a:r>
              <a:rPr lang="ar-IQ" dirty="0"/>
              <a:t>الكمّثري </a:t>
            </a:r>
            <a:r>
              <a:rPr lang="en-US" dirty="0"/>
              <a:t>Pyriform</a:t>
            </a:r>
            <a:endParaRPr lang="ar-IQ" dirty="0"/>
          </a:p>
          <a:p>
            <a:pPr algn="ctr"/>
            <a:r>
              <a:rPr lang="ar-IQ" dirty="0"/>
              <a:t>كما يوحي إسمه، يأخذ شكل فاكهة الكمثرى (الإجّاص)، حيث له طرف عريض بشكل واضح و طرف ثان مستدق جدا. بالرغم من نسب شكل هذا البيض إلى شكل فاكهة الكمثرى، إلا أن هذا البيض يكون أكثر إستدقاقا من الفاكهة نفسها.</a:t>
            </a:r>
            <a:endParaRPr lang="en-US" dirty="0"/>
          </a:p>
        </p:txBody>
      </p:sp>
      <p:pic>
        <p:nvPicPr>
          <p:cNvPr id="4" name="Picture 3">
            <a:extLst>
              <a:ext uri="{FF2B5EF4-FFF2-40B4-BE49-F238E27FC236}">
                <a16:creationId xmlns:a16="http://schemas.microsoft.com/office/drawing/2014/main" xmlns="" id="{F7D7B526-7ADD-E22D-3368-ED888F25DF70}"/>
              </a:ext>
            </a:extLst>
          </p:cNvPr>
          <p:cNvPicPr>
            <a:picLocks noChangeAspect="1"/>
          </p:cNvPicPr>
          <p:nvPr/>
        </p:nvPicPr>
        <p:blipFill>
          <a:blip r:embed="rId2"/>
          <a:stretch>
            <a:fillRect/>
          </a:stretch>
        </p:blipFill>
        <p:spPr>
          <a:xfrm>
            <a:off x="1809750" y="3034210"/>
            <a:ext cx="4878433" cy="3252289"/>
          </a:xfrm>
          <a:prstGeom prst="rect">
            <a:avLst/>
          </a:prstGeom>
        </p:spPr>
      </p:pic>
    </p:spTree>
    <p:extLst>
      <p:ext uri="{BB962C8B-B14F-4D97-AF65-F5344CB8AC3E}">
        <p14:creationId xmlns:p14="http://schemas.microsoft.com/office/powerpoint/2010/main" xmlns="" val="1967420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312F0D8-B8CF-C0D2-8F09-40C8B0DF9CC3}"/>
              </a:ext>
            </a:extLst>
          </p:cNvPr>
          <p:cNvSpPr txBox="1"/>
          <p:nvPr/>
        </p:nvSpPr>
        <p:spPr>
          <a:xfrm>
            <a:off x="902129" y="156754"/>
            <a:ext cx="8281059" cy="1754326"/>
          </a:xfrm>
          <a:prstGeom prst="rect">
            <a:avLst/>
          </a:prstGeom>
          <a:noFill/>
        </p:spPr>
        <p:txBody>
          <a:bodyPr wrap="square">
            <a:spAutoFit/>
          </a:bodyPr>
          <a:lstStyle/>
          <a:p>
            <a:pPr algn="r"/>
            <a:r>
              <a:rPr lang="ar-IQ" dirty="0"/>
              <a:t>أصغر بيضة طائر في العالم</a:t>
            </a:r>
          </a:p>
          <a:p>
            <a:pPr algn="r"/>
            <a:r>
              <a:rPr lang="ar-IQ" dirty="0"/>
              <a:t>أصغر بيضة طائر في العالم تعود إلى طائر الطنان </a:t>
            </a:r>
            <a:r>
              <a:rPr lang="en-US" i="1" dirty="0" err="1"/>
              <a:t>Mellisuga</a:t>
            </a:r>
            <a:r>
              <a:rPr lang="en-US" i="1" dirty="0"/>
              <a:t> minima</a:t>
            </a:r>
            <a:endParaRPr lang="ar-IQ" i="1" dirty="0"/>
          </a:p>
          <a:p>
            <a:pPr algn="r"/>
            <a:r>
              <a:rPr lang="ar-IQ" dirty="0"/>
              <a:t>هو طائر يعيش في كل من جمهورية الدومينيكان و هايتي و جامايكا</a:t>
            </a:r>
          </a:p>
          <a:p>
            <a:pPr algn="r"/>
            <a:endParaRPr lang="ar-IQ" dirty="0"/>
          </a:p>
          <a:p>
            <a:pPr algn="r"/>
            <a:r>
              <a:rPr lang="ar-IQ" dirty="0"/>
              <a:t>لا يتعدى طول بيضته 1 سم، و يقدر وزنها بـ 0.375 غ.</a:t>
            </a:r>
          </a:p>
          <a:p>
            <a:endParaRPr lang="ar-IQ" dirty="0"/>
          </a:p>
        </p:txBody>
      </p:sp>
      <p:pic>
        <p:nvPicPr>
          <p:cNvPr id="4" name="Picture 3">
            <a:extLst>
              <a:ext uri="{FF2B5EF4-FFF2-40B4-BE49-F238E27FC236}">
                <a16:creationId xmlns:a16="http://schemas.microsoft.com/office/drawing/2014/main" xmlns="" id="{F545042D-38D2-9881-B225-B5CDE1446993}"/>
              </a:ext>
            </a:extLst>
          </p:cNvPr>
          <p:cNvPicPr>
            <a:picLocks noChangeAspect="1"/>
          </p:cNvPicPr>
          <p:nvPr/>
        </p:nvPicPr>
        <p:blipFill>
          <a:blip r:embed="rId2"/>
          <a:stretch>
            <a:fillRect/>
          </a:stretch>
        </p:blipFill>
        <p:spPr>
          <a:xfrm>
            <a:off x="-787738" y="1657343"/>
            <a:ext cx="12979738" cy="4909711"/>
          </a:xfrm>
          <a:prstGeom prst="rect">
            <a:avLst/>
          </a:prstGeom>
        </p:spPr>
      </p:pic>
      <p:sp>
        <p:nvSpPr>
          <p:cNvPr id="5" name="Oval 4">
            <a:extLst>
              <a:ext uri="{FF2B5EF4-FFF2-40B4-BE49-F238E27FC236}">
                <a16:creationId xmlns:a16="http://schemas.microsoft.com/office/drawing/2014/main" xmlns="" id="{D6C917D9-04F2-42F4-2D60-204B02B89AFC}"/>
              </a:ext>
            </a:extLst>
          </p:cNvPr>
          <p:cNvSpPr/>
          <p:nvPr/>
        </p:nvSpPr>
        <p:spPr>
          <a:xfrm>
            <a:off x="274320" y="290946"/>
            <a:ext cx="1750423" cy="10414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dirty="0"/>
              <a:t>حجم البيض</a:t>
            </a:r>
            <a:endParaRPr lang="en-US" dirty="0"/>
          </a:p>
        </p:txBody>
      </p:sp>
    </p:spTree>
    <p:extLst>
      <p:ext uri="{BB962C8B-B14F-4D97-AF65-F5344CB8AC3E}">
        <p14:creationId xmlns:p14="http://schemas.microsoft.com/office/powerpoint/2010/main" xmlns="" val="297276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AB8A7D9-8F97-2C85-D6AB-9880087E0514}"/>
              </a:ext>
            </a:extLst>
          </p:cNvPr>
          <p:cNvPicPr>
            <a:picLocks noChangeAspect="1"/>
          </p:cNvPicPr>
          <p:nvPr/>
        </p:nvPicPr>
        <p:blipFill>
          <a:blip r:embed="rId2"/>
          <a:stretch>
            <a:fillRect/>
          </a:stretch>
        </p:blipFill>
        <p:spPr>
          <a:xfrm>
            <a:off x="1809750" y="770708"/>
            <a:ext cx="8273687" cy="5515791"/>
          </a:xfrm>
          <a:prstGeom prst="rect">
            <a:avLst/>
          </a:prstGeom>
        </p:spPr>
      </p:pic>
      <p:sp>
        <p:nvSpPr>
          <p:cNvPr id="3" name="Oval 2">
            <a:extLst>
              <a:ext uri="{FF2B5EF4-FFF2-40B4-BE49-F238E27FC236}">
                <a16:creationId xmlns:a16="http://schemas.microsoft.com/office/drawing/2014/main" xmlns="" id="{22CDE1BC-4A9E-4886-E967-1B1BF54426FE}"/>
              </a:ext>
            </a:extLst>
          </p:cNvPr>
          <p:cNvSpPr/>
          <p:nvPr/>
        </p:nvSpPr>
        <p:spPr>
          <a:xfrm>
            <a:off x="339634" y="1711234"/>
            <a:ext cx="1345475" cy="20247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dirty="0"/>
              <a:t>بيضتا دجاج داجن</a:t>
            </a:r>
            <a:endParaRPr lang="en-US" dirty="0"/>
          </a:p>
        </p:txBody>
      </p:sp>
    </p:spTree>
    <p:extLst>
      <p:ext uri="{BB962C8B-B14F-4D97-AF65-F5344CB8AC3E}">
        <p14:creationId xmlns:p14="http://schemas.microsoft.com/office/powerpoint/2010/main" xmlns="" val="3911940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6C883A5-9107-D19D-CE1F-750D1F89D706}"/>
              </a:ext>
            </a:extLst>
          </p:cNvPr>
          <p:cNvPicPr>
            <a:picLocks noChangeAspect="1"/>
          </p:cNvPicPr>
          <p:nvPr/>
        </p:nvPicPr>
        <p:blipFill>
          <a:blip r:embed="rId2"/>
          <a:stretch>
            <a:fillRect/>
          </a:stretch>
        </p:blipFill>
        <p:spPr>
          <a:xfrm>
            <a:off x="1809750" y="571500"/>
            <a:ext cx="8572500" cy="5715000"/>
          </a:xfrm>
          <a:prstGeom prst="rect">
            <a:avLst/>
          </a:prstGeom>
        </p:spPr>
      </p:pic>
      <p:sp>
        <p:nvSpPr>
          <p:cNvPr id="3" name="Oval 2">
            <a:extLst>
              <a:ext uri="{FF2B5EF4-FFF2-40B4-BE49-F238E27FC236}">
                <a16:creationId xmlns:a16="http://schemas.microsoft.com/office/drawing/2014/main" xmlns="" id="{2673D3AB-DDEC-8B13-5E23-F7403535BEE2}"/>
              </a:ext>
            </a:extLst>
          </p:cNvPr>
          <p:cNvSpPr/>
          <p:nvPr/>
        </p:nvSpPr>
        <p:spPr>
          <a:xfrm>
            <a:off x="1731818" y="775855"/>
            <a:ext cx="2951018" cy="26531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dirty="0"/>
              <a:t>الفرق بالحجم بين بيضة النعام وبيضة طائر الفيل المنقرض</a:t>
            </a:r>
            <a:endParaRPr lang="en-US" dirty="0"/>
          </a:p>
        </p:txBody>
      </p:sp>
    </p:spTree>
    <p:extLst>
      <p:ext uri="{BB962C8B-B14F-4D97-AF65-F5344CB8AC3E}">
        <p14:creationId xmlns:p14="http://schemas.microsoft.com/office/powerpoint/2010/main" xmlns="" val="264651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FD10D12-1DCC-9335-6E6A-A84EF6025616}"/>
              </a:ext>
            </a:extLst>
          </p:cNvPr>
          <p:cNvPicPr>
            <a:picLocks noChangeAspect="1"/>
          </p:cNvPicPr>
          <p:nvPr/>
        </p:nvPicPr>
        <p:blipFill>
          <a:blip r:embed="rId2"/>
          <a:stretch>
            <a:fillRect/>
          </a:stretch>
        </p:blipFill>
        <p:spPr>
          <a:xfrm>
            <a:off x="-1545111" y="-2808514"/>
            <a:ext cx="13352100" cy="9666514"/>
          </a:xfrm>
          <a:prstGeom prst="rect">
            <a:avLst/>
          </a:prstGeom>
        </p:spPr>
      </p:pic>
      <p:sp>
        <p:nvSpPr>
          <p:cNvPr id="3" name="Rectangle 2">
            <a:extLst>
              <a:ext uri="{FF2B5EF4-FFF2-40B4-BE49-F238E27FC236}">
                <a16:creationId xmlns:a16="http://schemas.microsoft.com/office/drawing/2014/main" xmlns="" id="{3152F269-9F11-9E05-294D-BB3F00E22261}"/>
              </a:ext>
            </a:extLst>
          </p:cNvPr>
          <p:cNvSpPr/>
          <p:nvPr/>
        </p:nvSpPr>
        <p:spPr>
          <a:xfrm>
            <a:off x="4957011" y="-818147"/>
            <a:ext cx="7090610" cy="38180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ar-IQ" dirty="0">
                <a:solidFill>
                  <a:schemeClr val="tx2"/>
                </a:solidFill>
              </a:rPr>
              <a:t>المقدمة:لا يخفى على الجميع ان الطيور تتكاثر بواسطة وضع البيض (التبويض)لذا سنتناول هنا موضوع احجام واعداد والوان البيض والتباين الكبير فيما بينها</a:t>
            </a:r>
          </a:p>
          <a:p>
            <a:pPr algn="ctr">
              <a:lnSpc>
                <a:spcPct val="150000"/>
              </a:lnSpc>
            </a:pPr>
            <a:r>
              <a:rPr lang="ar-IQ" dirty="0">
                <a:solidFill>
                  <a:schemeClr val="tx2"/>
                </a:solidFill>
              </a:rPr>
              <a:t>حيث ان هذا التباين من عجائب هذه المخلوقات</a:t>
            </a:r>
          </a:p>
          <a:p>
            <a:pPr algn="ctr">
              <a:lnSpc>
                <a:spcPct val="150000"/>
              </a:lnSpc>
            </a:pPr>
            <a:r>
              <a:rPr lang="ar-IQ" dirty="0">
                <a:solidFill>
                  <a:schemeClr val="tx2"/>
                </a:solidFill>
              </a:rPr>
              <a:t>قبل التعرف على هذه الاختلافات سنتناول وباختصار مرحلة ماقبل التكاثر وانتاج البيض وهي مرحلة المغازلة والتزاوج ووضع البيض</a:t>
            </a:r>
          </a:p>
          <a:p>
            <a:pPr algn="ctr">
              <a:lnSpc>
                <a:spcPct val="150000"/>
              </a:lnSpc>
            </a:pPr>
            <a:r>
              <a:rPr lang="ar-IQ" dirty="0">
                <a:solidFill>
                  <a:schemeClr val="tx2"/>
                </a:solidFill>
              </a:rPr>
              <a:t>المغازلة :يبدأ الذكر باستعراض ريشه الزاهي وبالرقص والغناء واستعراضات الطيران المبهرة لجذب الانثى وليبين له انه الذكر الاقوى الذي ستنجب منه افراخا اقوياء ثم تقبل الانثى او لا </a:t>
            </a:r>
          </a:p>
          <a:p>
            <a:pPr algn="ctr">
              <a:lnSpc>
                <a:spcPct val="150000"/>
              </a:lnSpc>
            </a:pPr>
            <a:r>
              <a:rPr lang="ar-IQ" dirty="0">
                <a:solidFill>
                  <a:schemeClr val="tx2"/>
                </a:solidFill>
              </a:rPr>
              <a:t>وتبدأ عملية التزاوج:تبدأ عملية التزاوج بين الذكر والانثى لتبدأ بعدها عملية وضع البيض تبني معظم أنواع الطيور أعشاشاً لوضع البيض فيها، وتُبنى الأعشاش على الأرض، أو على الأشجار، أو في الجحور، أو على جوانب المنحدرات من مواد طبيعية، مثل: فراء الحيوانات، والأعشاب، وأوراق الأشجار، والطين، والأشنات، أو من مواد صناعية، مثل: البلاستيك، والخيوط، والأوراق، وتكتفي بعض أنواع الطيور بوضع بيضها في شقٍ بسيط في الأرض بدلاً من بناء عش خاص بها</a:t>
            </a:r>
          </a:p>
          <a:p>
            <a:pPr algn="ctr">
              <a:lnSpc>
                <a:spcPct val="150000"/>
              </a:lnSpc>
            </a:pPr>
            <a:endParaRPr lang="ar-IQ" dirty="0">
              <a:solidFill>
                <a:schemeClr val="tx2"/>
              </a:solidFill>
            </a:endParaRPr>
          </a:p>
          <a:p>
            <a:pPr algn="ctr"/>
            <a:endParaRPr lang="en-US" dirty="0"/>
          </a:p>
        </p:txBody>
      </p:sp>
    </p:spTree>
    <p:extLst>
      <p:ext uri="{BB962C8B-B14F-4D97-AF65-F5344CB8AC3E}">
        <p14:creationId xmlns:p14="http://schemas.microsoft.com/office/powerpoint/2010/main" xmlns="" val="1321169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F2B6E7-B728-AD42-621E-B7779B25D74B}"/>
              </a:ext>
            </a:extLst>
          </p:cNvPr>
          <p:cNvPicPr>
            <a:picLocks noChangeAspect="1"/>
          </p:cNvPicPr>
          <p:nvPr/>
        </p:nvPicPr>
        <p:blipFill>
          <a:blip r:embed="rId2"/>
          <a:stretch>
            <a:fillRect/>
          </a:stretch>
        </p:blipFill>
        <p:spPr>
          <a:xfrm>
            <a:off x="1809750" y="571500"/>
            <a:ext cx="8572500" cy="5715000"/>
          </a:xfrm>
          <a:prstGeom prst="rect">
            <a:avLst/>
          </a:prstGeom>
        </p:spPr>
      </p:pic>
      <p:sp>
        <p:nvSpPr>
          <p:cNvPr id="3" name="Oval 2">
            <a:extLst>
              <a:ext uri="{FF2B5EF4-FFF2-40B4-BE49-F238E27FC236}">
                <a16:creationId xmlns:a16="http://schemas.microsoft.com/office/drawing/2014/main" xmlns="" id="{DFA0EE09-5D5B-5ECF-E5D5-B2E610B0B65A}"/>
              </a:ext>
            </a:extLst>
          </p:cNvPr>
          <p:cNvSpPr/>
          <p:nvPr/>
        </p:nvSpPr>
        <p:spPr>
          <a:xfrm>
            <a:off x="299604" y="571500"/>
            <a:ext cx="1510146" cy="32696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Struthio</a:t>
            </a:r>
            <a:r>
              <a:rPr lang="en-US" dirty="0"/>
              <a:t> </a:t>
            </a:r>
            <a:r>
              <a:rPr lang="en-US" i="1" dirty="0"/>
              <a:t>camelus</a:t>
            </a:r>
            <a:r>
              <a:rPr lang="ar-IQ" dirty="0"/>
              <a:t>حجم بيضة نعام شمال افريقيا</a:t>
            </a:r>
            <a:endParaRPr lang="en-US" dirty="0"/>
          </a:p>
        </p:txBody>
      </p:sp>
    </p:spTree>
    <p:extLst>
      <p:ext uri="{BB962C8B-B14F-4D97-AF65-F5344CB8AC3E}">
        <p14:creationId xmlns:p14="http://schemas.microsoft.com/office/powerpoint/2010/main" xmlns="" val="1283039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AFEB7B8-9175-21D4-4BD2-74C97D21A9AC}"/>
              </a:ext>
            </a:extLst>
          </p:cNvPr>
          <p:cNvPicPr>
            <a:picLocks noChangeAspect="1"/>
          </p:cNvPicPr>
          <p:nvPr/>
        </p:nvPicPr>
        <p:blipFill>
          <a:blip r:embed="rId2"/>
          <a:stretch>
            <a:fillRect/>
          </a:stretch>
        </p:blipFill>
        <p:spPr>
          <a:xfrm>
            <a:off x="-1477709" y="-115504"/>
            <a:ext cx="13942424" cy="7524205"/>
          </a:xfrm>
          <a:prstGeom prst="rect">
            <a:avLst/>
          </a:prstGeom>
        </p:spPr>
      </p:pic>
    </p:spTree>
    <p:extLst>
      <p:ext uri="{BB962C8B-B14F-4D97-AF65-F5344CB8AC3E}">
        <p14:creationId xmlns:p14="http://schemas.microsoft.com/office/powerpoint/2010/main" xmlns="" val="1941479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5341A-CF89-21A6-9F33-59246EEC5D50}"/>
              </a:ext>
            </a:extLst>
          </p:cNvPr>
          <p:cNvSpPr>
            <a:spLocks noGrp="1"/>
          </p:cNvSpPr>
          <p:nvPr>
            <p:ph type="ctrTitle"/>
          </p:nvPr>
        </p:nvSpPr>
        <p:spPr>
          <a:xfrm>
            <a:off x="1524000" y="-501446"/>
            <a:ext cx="8740877" cy="7359445"/>
          </a:xfrm>
        </p:spPr>
        <p:txBody>
          <a:bodyPr>
            <a:noAutofit/>
          </a:bodyPr>
          <a:lstStyle/>
          <a:p>
            <a:r>
              <a:rPr lang="ar-IQ" sz="3600" dirty="0"/>
              <a:t/>
            </a:r>
            <a:br>
              <a:rPr lang="ar-IQ" sz="3600" dirty="0"/>
            </a:br>
            <a:endParaRPr lang="en-US" sz="3600" dirty="0"/>
          </a:p>
        </p:txBody>
      </p:sp>
      <p:sp>
        <p:nvSpPr>
          <p:cNvPr id="7" name="Subtitle 6">
            <a:extLst>
              <a:ext uri="{FF2B5EF4-FFF2-40B4-BE49-F238E27FC236}">
                <a16:creationId xmlns:a16="http://schemas.microsoft.com/office/drawing/2014/main" xmlns="" id="{57C3D096-3566-314C-9B3B-C72B9883D17F}"/>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xmlns="" id="{982AA1ED-685F-56EE-E891-83BC32540304}"/>
              </a:ext>
            </a:extLst>
          </p:cNvPr>
          <p:cNvPicPr>
            <a:picLocks noChangeAspect="1"/>
          </p:cNvPicPr>
          <p:nvPr/>
        </p:nvPicPr>
        <p:blipFill>
          <a:blip r:embed="rId2"/>
          <a:stretch>
            <a:fillRect/>
          </a:stretch>
        </p:blipFill>
        <p:spPr>
          <a:xfrm>
            <a:off x="221225" y="0"/>
            <a:ext cx="12192000" cy="6961412"/>
          </a:xfrm>
          <a:prstGeom prst="rect">
            <a:avLst/>
          </a:prstGeom>
        </p:spPr>
      </p:pic>
      <p:pic>
        <p:nvPicPr>
          <p:cNvPr id="9" name="Picture 8">
            <a:extLst>
              <a:ext uri="{FF2B5EF4-FFF2-40B4-BE49-F238E27FC236}">
                <a16:creationId xmlns:a16="http://schemas.microsoft.com/office/drawing/2014/main" xmlns="" id="{F6D107DA-5995-2C98-A7A2-74D0754C726F}"/>
              </a:ext>
            </a:extLst>
          </p:cNvPr>
          <p:cNvPicPr>
            <a:picLocks noChangeAspect="1"/>
          </p:cNvPicPr>
          <p:nvPr/>
        </p:nvPicPr>
        <p:blipFill>
          <a:blip r:embed="rId3"/>
          <a:stretch>
            <a:fillRect/>
          </a:stretch>
        </p:blipFill>
        <p:spPr>
          <a:xfrm>
            <a:off x="1" y="2197509"/>
            <a:ext cx="4159044" cy="3755615"/>
          </a:xfrm>
          <a:prstGeom prst="rect">
            <a:avLst/>
          </a:prstGeom>
        </p:spPr>
      </p:pic>
      <p:sp>
        <p:nvSpPr>
          <p:cNvPr id="10" name="Isosceles Triangle 9">
            <a:extLst>
              <a:ext uri="{FF2B5EF4-FFF2-40B4-BE49-F238E27FC236}">
                <a16:creationId xmlns:a16="http://schemas.microsoft.com/office/drawing/2014/main" xmlns="" id="{83ADB52C-6632-FA0C-FCFE-DD87645F88B2}"/>
              </a:ext>
            </a:extLst>
          </p:cNvPr>
          <p:cNvSpPr/>
          <p:nvPr/>
        </p:nvSpPr>
        <p:spPr>
          <a:xfrm flipH="1">
            <a:off x="685800" y="4373880"/>
            <a:ext cx="3473244" cy="1579244"/>
          </a:xfrm>
          <a:prstGeom prst="triangle">
            <a:avLst>
              <a:gd name="adj" fmla="val 314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2800" b="1" dirty="0"/>
              <a:t>وشكرا لأصغائكم</a:t>
            </a:r>
            <a:endParaRPr lang="en-US" sz="2800" b="1" dirty="0"/>
          </a:p>
        </p:txBody>
      </p:sp>
    </p:spTree>
    <p:extLst>
      <p:ext uri="{BB962C8B-B14F-4D97-AF65-F5344CB8AC3E}">
        <p14:creationId xmlns:p14="http://schemas.microsoft.com/office/powerpoint/2010/main" xmlns="" val="3485593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9442A9-D779-7E6E-02C5-C15AADF1F469}"/>
              </a:ext>
            </a:extLst>
          </p:cNvPr>
          <p:cNvSpPr txBox="1"/>
          <p:nvPr/>
        </p:nvSpPr>
        <p:spPr>
          <a:xfrm>
            <a:off x="-385010" y="1"/>
            <a:ext cx="12368463" cy="6924973"/>
          </a:xfrm>
          <a:prstGeom prst="rect">
            <a:avLst/>
          </a:prstGeom>
          <a:noFill/>
        </p:spPr>
        <p:txBody>
          <a:bodyPr wrap="square">
            <a:spAutoFit/>
          </a:bodyPr>
          <a:lstStyle/>
          <a:p>
            <a:pPr algn="r">
              <a:lnSpc>
                <a:spcPct val="150000"/>
              </a:lnSpc>
            </a:pPr>
            <a:r>
              <a:rPr lang="ar-IQ" sz="2400" dirty="0">
                <a:latin typeface="Arial" panose="020B0604020202020204" pitchFamily="34" charset="0"/>
                <a:cs typeface="Arial" panose="020B0604020202020204" pitchFamily="34" charset="0"/>
              </a:rPr>
              <a:t>يستغرق التبويض ووضع البيض 24 ساعة، لذلك تضع إناث الطيور بيضة واحدة في اليوم فقط، ويختلف عدد البيض الذي تضعه أنثى الطيور في المرة الواحدة من نوع لآخر، حيث تضع الطيور الإستوائيّة ما بين 2-3 بيضات، في حين تتمكن الطيور المائية من وضع ما يصل إلى 15 بيضة، كما يختلف عدد البيض في النوع الواحد وفقاً لعدّة عوامل، وهي كما يأتي وفرة الغذاء. ألموقع الجغرافي (خط العرض). عمر الأنثى. الطقس. الوقت من العام. وجود أو عدم وجود حيوانات مفترسة في المنطقة. حضن البيض يُعتبر حضن البيض مرحلة ضرورية لتطوّر أجنة الطيور، يقوم خلالها أحد الأبوين بالجلوس على البيض حتى يفقس، وذلك بهدف نقل حرارة مقدارها 37 درجة مئوية تقريباً من بطن الطائر البالغ إلى البيض، وفي بعض الأنواع، مثل: طيور البطريق تُنقل الحرارة إلى البيض من خلال الأرجل، كما تبتكر الطيور الشقبانية طريقة فريدة من نوعها لتعريض البيض لحرارة مناسبة بوضعه ضمن كومة من النباتات المتحللة؛ فتحل حرارة التحلل مكان حرارة الوالدين تبدأ إناث الطيور المغردة بحضن البيض عادةً بعد وضع آخر بيضة؛ وذلك حتى يفقس جميع البيض في نفس الوقت تقريباً، في حين تُفضّل طيور أخرى، مثل</a:t>
            </a:r>
            <a:r>
              <a:rPr lang="ar-IQ" sz="2000" dirty="0">
                <a:latin typeface="Arial" panose="020B0604020202020204" pitchFamily="34" charset="0"/>
                <a:cs typeface="Arial" panose="020B0604020202020204" pitchFamily="34" charset="0"/>
              </a:rPr>
              <a:t>: البلشونيات، والغرانيق، وطيور الغاق، والطيور الجارحة البدء بالحضانة بمجرد وضع البيضة الأولى، وبالتالي يفقس بيضها في أيام مختلفة تختلف مدة حضانة البيض من نوع لآخر من الطيور، وبشكلٍ عام تحتاج الطيور الأكبر حجماً إلى فترة حضانة أطول وكالاتي:الكناري 13 البط الموسكوفي 35 الدجاج 21 التدرج 24-26 حجل شوكار 23-24 الحمام 16-19 السمان 16-18 النعام 42 البط 28 البجع 35 الأوز 28-33 الديك الرومي </a:t>
            </a:r>
            <a:r>
              <a:rPr lang="ar-IQ" sz="2400" dirty="0">
                <a:latin typeface="Arial" panose="020B0604020202020204" pitchFamily="34" charset="0"/>
                <a:cs typeface="Arial" panose="020B0604020202020204" pitchFamily="34" charset="0"/>
              </a:rPr>
              <a:t>28</a:t>
            </a:r>
          </a:p>
          <a:p>
            <a:endParaRPr lang="ar-IQ" dirty="0"/>
          </a:p>
        </p:txBody>
      </p:sp>
    </p:spTree>
    <p:extLst>
      <p:ext uri="{BB962C8B-B14F-4D97-AF65-F5344CB8AC3E}">
        <p14:creationId xmlns:p14="http://schemas.microsoft.com/office/powerpoint/2010/main" xmlns="" val="3540619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505D71-C3CD-1270-0F44-7B6A777DF9FD}"/>
              </a:ext>
            </a:extLst>
          </p:cNvPr>
          <p:cNvPicPr>
            <a:picLocks noChangeAspect="1"/>
          </p:cNvPicPr>
          <p:nvPr/>
        </p:nvPicPr>
        <p:blipFill>
          <a:blip r:embed="rId2"/>
          <a:stretch>
            <a:fillRect/>
          </a:stretch>
        </p:blipFill>
        <p:spPr>
          <a:xfrm>
            <a:off x="781665" y="1017639"/>
            <a:ext cx="10504322" cy="5151182"/>
          </a:xfrm>
          <a:prstGeom prst="rect">
            <a:avLst/>
          </a:prstGeom>
        </p:spPr>
      </p:pic>
      <p:sp>
        <p:nvSpPr>
          <p:cNvPr id="3" name="Arrow: Right 2">
            <a:extLst>
              <a:ext uri="{FF2B5EF4-FFF2-40B4-BE49-F238E27FC236}">
                <a16:creationId xmlns:a16="http://schemas.microsoft.com/office/drawing/2014/main" xmlns="" id="{33AF4382-8562-9BB3-B5DD-C872134E5EEE}"/>
              </a:ext>
            </a:extLst>
          </p:cNvPr>
          <p:cNvSpPr/>
          <p:nvPr/>
        </p:nvSpPr>
        <p:spPr>
          <a:xfrm>
            <a:off x="3008673" y="0"/>
            <a:ext cx="5574890" cy="8185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sz="2000" b="1" dirty="0"/>
              <a:t>الوان البيض</a:t>
            </a:r>
            <a:endParaRPr lang="en-US" sz="2000" b="1" dirty="0"/>
          </a:p>
        </p:txBody>
      </p:sp>
    </p:spTree>
    <p:extLst>
      <p:ext uri="{BB962C8B-B14F-4D97-AF65-F5344CB8AC3E}">
        <p14:creationId xmlns:p14="http://schemas.microsoft.com/office/powerpoint/2010/main" xmlns="" val="233154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A11E38F-11D0-7EC3-761C-4CA50A583D9C}"/>
              </a:ext>
            </a:extLst>
          </p:cNvPr>
          <p:cNvSpPr txBox="1"/>
          <p:nvPr/>
        </p:nvSpPr>
        <p:spPr>
          <a:xfrm>
            <a:off x="250724" y="722671"/>
            <a:ext cx="11088328" cy="4832092"/>
          </a:xfrm>
          <a:prstGeom prst="rect">
            <a:avLst/>
          </a:prstGeom>
          <a:noFill/>
        </p:spPr>
        <p:txBody>
          <a:bodyPr wrap="square">
            <a:spAutoFit/>
          </a:bodyPr>
          <a:lstStyle/>
          <a:p>
            <a:pPr algn="r"/>
            <a:r>
              <a:rPr lang="ar-IQ" sz="2800" dirty="0"/>
              <a:t>– </a:t>
            </a:r>
            <a:r>
              <a:rPr lang="ar-IQ" sz="2800" dirty="0">
                <a:latin typeface="Arial" panose="020B0604020202020204" pitchFamily="34" charset="0"/>
                <a:cs typeface="Arial" panose="020B0604020202020204" pitchFamily="34" charset="0"/>
              </a:rPr>
              <a:t>بعض البيض منقط الطرف والبعض الآخر منقط كله.</a:t>
            </a:r>
          </a:p>
          <a:p>
            <a:pPr algn="r"/>
            <a:endParaRPr lang="ar-IQ" sz="2800" dirty="0">
              <a:latin typeface="Arial" panose="020B0604020202020204" pitchFamily="34" charset="0"/>
              <a:cs typeface="Arial" panose="020B0604020202020204" pitchFamily="34" charset="0"/>
            </a:endParaRPr>
          </a:p>
          <a:p>
            <a:pPr algn="r"/>
            <a:r>
              <a:rPr lang="ar-IQ" sz="2800" dirty="0">
                <a:latin typeface="Arial" panose="020B0604020202020204" pitchFamily="34" charset="0"/>
                <a:cs typeface="Arial" panose="020B0604020202020204" pitchFamily="34" charset="0"/>
              </a:rPr>
              <a:t>– مصدر هذه الألوان والعلامات غدد متغيرة كثيرة توجد داخل الطائر الأم.</a:t>
            </a:r>
          </a:p>
          <a:p>
            <a:pPr algn="r"/>
            <a:endParaRPr lang="ar-IQ" sz="2800" dirty="0">
              <a:latin typeface="Arial" panose="020B0604020202020204" pitchFamily="34" charset="0"/>
              <a:cs typeface="Arial" panose="020B0604020202020204" pitchFamily="34" charset="0"/>
            </a:endParaRPr>
          </a:p>
          <a:p>
            <a:pPr algn="r"/>
            <a:r>
              <a:rPr lang="ar-IQ" sz="2800" dirty="0">
                <a:latin typeface="Arial" panose="020B0604020202020204" pitchFamily="34" charset="0"/>
                <a:cs typeface="Arial" panose="020B0604020202020204" pitchFamily="34" charset="0"/>
              </a:rPr>
              <a:t>– بعض هذه الألوان تختلط بقشرة البيض أثناء تكونها.</a:t>
            </a:r>
          </a:p>
          <a:p>
            <a:pPr algn="r"/>
            <a:endParaRPr lang="ar-IQ" sz="2800" dirty="0">
              <a:latin typeface="Arial" panose="020B0604020202020204" pitchFamily="34" charset="0"/>
              <a:cs typeface="Arial" panose="020B0604020202020204" pitchFamily="34" charset="0"/>
            </a:endParaRPr>
          </a:p>
          <a:p>
            <a:pPr algn="r"/>
            <a:r>
              <a:rPr lang="ar-IQ" sz="2800" dirty="0">
                <a:latin typeface="Arial" panose="020B0604020202020204" pitchFamily="34" charset="0"/>
                <a:cs typeface="Arial" panose="020B0604020202020204" pitchFamily="34" charset="0"/>
              </a:rPr>
              <a:t>–  للبيض ألوان أخرى، كالبني الداكن، وهو آكل السمك، والرمادي الغامق لطائر الإيمو، ولا توجد بيوض حمر اللون معروفة.</a:t>
            </a:r>
          </a:p>
          <a:p>
            <a:pPr algn="r"/>
            <a:endParaRPr lang="ar-IQ" sz="2800" dirty="0">
              <a:latin typeface="Arial" panose="020B0604020202020204" pitchFamily="34" charset="0"/>
              <a:cs typeface="Arial" panose="020B0604020202020204" pitchFamily="34" charset="0"/>
            </a:endParaRPr>
          </a:p>
          <a:p>
            <a:pPr algn="r"/>
            <a:r>
              <a:rPr lang="ar-IQ" sz="2800" dirty="0">
                <a:latin typeface="Arial" panose="020B0604020202020204" pitchFamily="34" charset="0"/>
                <a:cs typeface="Arial" panose="020B0604020202020204" pitchFamily="34" charset="0"/>
              </a:rPr>
              <a:t>–  عادة ما يكون البيض مرقطاً أو منقطاً، أو ملطخاً بألوان أخرى، تختلف باختلاف الأنواع أيضاً، ولون الرقط هذا في الغالب أسمر أو بني محمر.</a:t>
            </a:r>
          </a:p>
        </p:txBody>
      </p:sp>
    </p:spTree>
    <p:extLst>
      <p:ext uri="{BB962C8B-B14F-4D97-AF65-F5344CB8AC3E}">
        <p14:creationId xmlns:p14="http://schemas.microsoft.com/office/powerpoint/2010/main" xmlns="" val="2287118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7FECFF1-0C97-A504-825F-EF50DE82CEEE}"/>
              </a:ext>
            </a:extLst>
          </p:cNvPr>
          <p:cNvPicPr>
            <a:picLocks noChangeAspect="1"/>
          </p:cNvPicPr>
          <p:nvPr/>
        </p:nvPicPr>
        <p:blipFill>
          <a:blip r:embed="rId2"/>
          <a:stretch>
            <a:fillRect/>
          </a:stretch>
        </p:blipFill>
        <p:spPr>
          <a:xfrm>
            <a:off x="1047135" y="1887538"/>
            <a:ext cx="8052619" cy="4970462"/>
          </a:xfrm>
          <a:prstGeom prst="rect">
            <a:avLst/>
          </a:prstGeom>
        </p:spPr>
      </p:pic>
      <p:sp>
        <p:nvSpPr>
          <p:cNvPr id="8" name="Title 7">
            <a:extLst>
              <a:ext uri="{FF2B5EF4-FFF2-40B4-BE49-F238E27FC236}">
                <a16:creationId xmlns:a16="http://schemas.microsoft.com/office/drawing/2014/main" xmlns="" id="{514C1D43-83A1-6F99-0232-3E143332E1BC}"/>
              </a:ext>
            </a:extLst>
          </p:cNvPr>
          <p:cNvSpPr>
            <a:spLocks noGrp="1"/>
          </p:cNvSpPr>
          <p:nvPr>
            <p:ph type="title" idx="4294967295"/>
          </p:nvPr>
        </p:nvSpPr>
        <p:spPr>
          <a:xfrm>
            <a:off x="0" y="365125"/>
            <a:ext cx="10515600" cy="1522413"/>
          </a:xfrm>
        </p:spPr>
        <p:txBody>
          <a:bodyPr>
            <a:normAutofit fontScale="90000"/>
          </a:bodyPr>
          <a:lstStyle/>
          <a:p>
            <a:pPr algn="ctr"/>
            <a:r>
              <a:rPr lang="ar-IQ" dirty="0"/>
              <a:t>صورة تعود للقرن التاسع عشرتضم 23 نوع من البيوض</a:t>
            </a:r>
            <a:br>
              <a:rPr lang="ar-IQ" dirty="0"/>
            </a:br>
            <a:r>
              <a:rPr lang="ar-IQ" dirty="0"/>
              <a:t>حيث يتم دراسة البيوض في علم البيوض</a:t>
            </a:r>
            <a:r>
              <a:rPr lang="en-US" dirty="0"/>
              <a:t/>
            </a:r>
            <a:br>
              <a:rPr lang="en-US" dirty="0"/>
            </a:br>
            <a:r>
              <a:rPr lang="en-US" dirty="0"/>
              <a:t>Oology</a:t>
            </a:r>
          </a:p>
        </p:txBody>
      </p:sp>
    </p:spTree>
    <p:extLst>
      <p:ext uri="{BB962C8B-B14F-4D97-AF65-F5344CB8AC3E}">
        <p14:creationId xmlns:p14="http://schemas.microsoft.com/office/powerpoint/2010/main" xmlns="" val="574708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9504DBE-1E1F-1086-3762-2FD824CAA864}"/>
              </a:ext>
            </a:extLst>
          </p:cNvPr>
          <p:cNvSpPr txBox="1"/>
          <p:nvPr/>
        </p:nvSpPr>
        <p:spPr>
          <a:xfrm>
            <a:off x="693174" y="339213"/>
            <a:ext cx="9881420" cy="2944396"/>
          </a:xfrm>
          <a:prstGeom prst="rect">
            <a:avLst/>
          </a:prstGeom>
          <a:noFill/>
        </p:spPr>
        <p:txBody>
          <a:bodyPr wrap="square">
            <a:spAutoFit/>
          </a:bodyPr>
          <a:lstStyle/>
          <a:p>
            <a:pPr algn="r">
              <a:lnSpc>
                <a:spcPct val="150000"/>
              </a:lnSpc>
            </a:pPr>
            <a:r>
              <a:rPr lang="ar-IQ" b="1" dirty="0"/>
              <a:t>تضع كل أنواع الطيور البيض بدلاً من أن تصبح حاملاً، مما يمكنها من رعاية فراخها دون حملها في أحشائها. هذا يعني أن الإناث لا تفقد أبدًا قدرتها على الطيران أثناء تطور أجنتها في البيض. تلعب مكونات البيضة دورا أساسيا في تغذية الجنين و حمايته أثناء نموه إبتداءً من خلية واحدة إلى فرخ كامل التكوين، ملتف بإحكام داخل القشرة و جاهز للفقس. تتكون قشرة البيض بالكامل تقريبًا من بلورات كربونات الكالسيوم ، تعتبر غشاء نصف نافذ، مما يعني أنه من الممكن للهواء و الرطوبة المرور عبر مسامها. تحتوي القشرة أيضًا على طبقة خارجية رقيقة (غشاء) تساعد على الحماية من البكتيريا و الغبار.</a:t>
            </a:r>
            <a:endParaRPr lang="ar-IQ" b="1" dirty="0">
              <a:highlight>
                <a:srgbClr val="000000"/>
              </a:highlight>
            </a:endParaRPr>
          </a:p>
        </p:txBody>
      </p:sp>
      <p:pic>
        <p:nvPicPr>
          <p:cNvPr id="6" name="Picture 5">
            <a:extLst>
              <a:ext uri="{FF2B5EF4-FFF2-40B4-BE49-F238E27FC236}">
                <a16:creationId xmlns:a16="http://schemas.microsoft.com/office/drawing/2014/main" xmlns="" id="{A912E3DF-6DC5-B5B8-0E3D-256ACB42A2A4}"/>
              </a:ext>
            </a:extLst>
          </p:cNvPr>
          <p:cNvPicPr>
            <a:picLocks noChangeAspect="1"/>
          </p:cNvPicPr>
          <p:nvPr/>
        </p:nvPicPr>
        <p:blipFill>
          <a:blip r:embed="rId2" cstate="print"/>
          <a:stretch>
            <a:fillRect/>
          </a:stretch>
        </p:blipFill>
        <p:spPr>
          <a:xfrm>
            <a:off x="2612571" y="3332018"/>
            <a:ext cx="6317674" cy="3525982"/>
          </a:xfrm>
          <a:prstGeom prst="rect">
            <a:avLst/>
          </a:prstGeom>
        </p:spPr>
      </p:pic>
    </p:spTree>
    <p:extLst>
      <p:ext uri="{BB962C8B-B14F-4D97-AF65-F5344CB8AC3E}">
        <p14:creationId xmlns:p14="http://schemas.microsoft.com/office/powerpoint/2010/main" xmlns="" val="1054754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F8C6F9-75D8-D6EC-943F-E3D1342B088E}"/>
              </a:ext>
            </a:extLst>
          </p:cNvPr>
          <p:cNvPicPr>
            <a:picLocks noChangeAspect="1"/>
          </p:cNvPicPr>
          <p:nvPr/>
        </p:nvPicPr>
        <p:blipFill>
          <a:blip r:embed="rId2"/>
          <a:stretch>
            <a:fillRect/>
          </a:stretch>
        </p:blipFill>
        <p:spPr>
          <a:xfrm>
            <a:off x="1219200" y="176212"/>
            <a:ext cx="9753600" cy="6505575"/>
          </a:xfrm>
          <a:prstGeom prst="rect">
            <a:avLst/>
          </a:prstGeom>
        </p:spPr>
      </p:pic>
    </p:spTree>
    <p:extLst>
      <p:ext uri="{BB962C8B-B14F-4D97-AF65-F5344CB8AC3E}">
        <p14:creationId xmlns:p14="http://schemas.microsoft.com/office/powerpoint/2010/main" xmlns="" val="2374195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44F392-97C9-ABCF-3E07-4CD673999509}"/>
              </a:ext>
            </a:extLst>
          </p:cNvPr>
          <p:cNvPicPr>
            <a:picLocks noChangeAspect="1"/>
          </p:cNvPicPr>
          <p:nvPr/>
        </p:nvPicPr>
        <p:blipFill>
          <a:blip r:embed="rId2"/>
          <a:stretch>
            <a:fillRect/>
          </a:stretch>
        </p:blipFill>
        <p:spPr>
          <a:xfrm>
            <a:off x="1809750" y="571500"/>
            <a:ext cx="8572500" cy="5715000"/>
          </a:xfrm>
          <a:prstGeom prst="rect">
            <a:avLst/>
          </a:prstGeom>
        </p:spPr>
      </p:pic>
      <p:sp>
        <p:nvSpPr>
          <p:cNvPr id="3" name="Rectangle 2">
            <a:extLst>
              <a:ext uri="{FF2B5EF4-FFF2-40B4-BE49-F238E27FC236}">
                <a16:creationId xmlns:a16="http://schemas.microsoft.com/office/drawing/2014/main" xmlns="" id="{179DA2AC-478F-2303-52F8-ED2904CCADA4}"/>
              </a:ext>
            </a:extLst>
          </p:cNvPr>
          <p:cNvSpPr/>
          <p:nvPr/>
        </p:nvSpPr>
        <p:spPr>
          <a:xfrm>
            <a:off x="7004870" y="5309419"/>
            <a:ext cx="3377380" cy="9770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IQ" dirty="0"/>
              <a:t>تمويه بيض طائر الزقزاق الذهبي الأمريكي </a:t>
            </a:r>
            <a:r>
              <a:rPr lang="en-US" i="1" dirty="0" err="1"/>
              <a:t>Pluvialis</a:t>
            </a:r>
            <a:r>
              <a:rPr lang="en-US" i="1" dirty="0"/>
              <a:t> </a:t>
            </a:r>
            <a:r>
              <a:rPr lang="en-US" i="1" dirty="0" err="1"/>
              <a:t>dominica</a:t>
            </a:r>
            <a:endParaRPr lang="en-US" i="1" dirty="0"/>
          </a:p>
        </p:txBody>
      </p:sp>
    </p:spTree>
    <p:extLst>
      <p:ext uri="{BB962C8B-B14F-4D97-AF65-F5344CB8AC3E}">
        <p14:creationId xmlns:p14="http://schemas.microsoft.com/office/powerpoint/2010/main" xmlns="" val="360828530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424</TotalTime>
  <Words>1137</Words>
  <Application>Microsoft Office PowerPoint</Application>
  <PresentationFormat>Custom</PresentationFormat>
  <Paragraphs>69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Facet</vt:lpstr>
      <vt:lpstr>Slide 1</vt:lpstr>
      <vt:lpstr>Slide 2</vt:lpstr>
      <vt:lpstr>Slide 3</vt:lpstr>
      <vt:lpstr>Slide 4</vt:lpstr>
      <vt:lpstr>Slide 5</vt:lpstr>
      <vt:lpstr>صورة تعود للقرن التاسع عشرتضم 23 نوع من البيوض حيث يتم دراسة البيوض في علم البيوض Oology</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Dell-x12</dc:creator>
  <cp:lastModifiedBy>eusr</cp:lastModifiedBy>
  <cp:revision>46</cp:revision>
  <dcterms:created xsi:type="dcterms:W3CDTF">2024-12-25T15:32:49Z</dcterms:created>
  <dcterms:modified xsi:type="dcterms:W3CDTF">2025-01-09T17:23:30Z</dcterms:modified>
</cp:coreProperties>
</file>