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301" r:id="rId3"/>
    <p:sldId id="257" r:id="rId4"/>
    <p:sldId id="260" r:id="rId5"/>
    <p:sldId id="299" r:id="rId6"/>
    <p:sldId id="298" r:id="rId7"/>
    <p:sldId id="292" r:id="rId8"/>
    <p:sldId id="300" r:id="rId9"/>
    <p:sldId id="297" r:id="rId10"/>
    <p:sldId id="296" r:id="rId11"/>
    <p:sldId id="293" r:id="rId12"/>
    <p:sldId id="294" r:id="rId13"/>
    <p:sldId id="29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409"/>
    <a:srgbClr val="6699FF"/>
    <a:srgbClr val="0066FF"/>
    <a:srgbClr val="CCECFF"/>
    <a:srgbClr val="33CCFF"/>
    <a:srgbClr val="66CCFF"/>
    <a:srgbClr val="14467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995" autoAdjust="0"/>
    <p:restoredTop sz="92987" autoAdjust="0"/>
  </p:normalViewPr>
  <p:slideViewPr>
    <p:cSldViewPr snapToGrid="0">
      <p:cViewPr>
        <p:scale>
          <a:sx n="60" d="100"/>
          <a:sy n="60" d="100"/>
        </p:scale>
        <p:origin x="-1020" y="-16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15A61A-D1D3-4520-B125-E59C524ECDEE}" type="datetimeFigureOut">
              <a:rPr lang="en-GB" smtClean="0"/>
              <a:pPr/>
              <a:t>19/02/2025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6A0D07-DB0B-4E7D-9BD4-9FD0FE71E5AE}" type="slidenum">
              <a:rPr lang="en-GB" smtClean="0"/>
              <a:pPr/>
              <a:t>‹#›</a:t>
            </a:fld>
            <a:endParaRPr lang="en-GB"/>
          </a:p>
        </p:txBody>
      </p:sp>
    </p:spTree>
    <p:extLst>
      <p:ext uri="{BB962C8B-B14F-4D97-AF65-F5344CB8AC3E}">
        <p14:creationId xmlns:p14="http://schemas.microsoft.com/office/powerpoint/2010/main" xmlns="" val="2443129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305AD3C-A8F9-4ACE-82EE-87A815E45B5E}" type="datetimeFigureOut">
              <a:rPr lang="en-GB" smtClean="0"/>
              <a:pPr/>
              <a:t>19/02/2025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37062A-F22E-4264-A0B4-1FCA7AC98D93}" type="slidenum">
              <a:rPr lang="en-GB" smtClean="0"/>
              <a:pPr/>
              <a:t>‹#›</a:t>
            </a:fld>
            <a:endParaRPr lang="en-GB"/>
          </a:p>
        </p:txBody>
      </p:sp>
    </p:spTree>
    <p:extLst>
      <p:ext uri="{BB962C8B-B14F-4D97-AF65-F5344CB8AC3E}">
        <p14:creationId xmlns:p14="http://schemas.microsoft.com/office/powerpoint/2010/main" xmlns="" val="1237579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305AD3C-A8F9-4ACE-82EE-87A815E45B5E}" type="datetimeFigureOut">
              <a:rPr lang="en-GB" smtClean="0"/>
              <a:pPr/>
              <a:t>19/02/2025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37062A-F22E-4264-A0B4-1FCA7AC98D93}" type="slidenum">
              <a:rPr lang="en-GB" smtClean="0"/>
              <a:pPr/>
              <a:t>‹#›</a:t>
            </a:fld>
            <a:endParaRPr lang="en-GB"/>
          </a:p>
        </p:txBody>
      </p:sp>
    </p:spTree>
    <p:extLst>
      <p:ext uri="{BB962C8B-B14F-4D97-AF65-F5344CB8AC3E}">
        <p14:creationId xmlns:p14="http://schemas.microsoft.com/office/powerpoint/2010/main" xmlns="" val="1804605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305AD3C-A8F9-4ACE-82EE-87A815E45B5E}" type="datetimeFigureOut">
              <a:rPr lang="en-GB" smtClean="0"/>
              <a:pPr/>
              <a:t>19/02/2025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37062A-F22E-4264-A0B4-1FCA7AC98D93}" type="slidenum">
              <a:rPr lang="en-GB" smtClean="0"/>
              <a:pPr/>
              <a:t>‹#›</a:t>
            </a:fld>
            <a:endParaRPr lang="en-GB"/>
          </a:p>
        </p:txBody>
      </p:sp>
    </p:spTree>
    <p:extLst>
      <p:ext uri="{BB962C8B-B14F-4D97-AF65-F5344CB8AC3E}">
        <p14:creationId xmlns:p14="http://schemas.microsoft.com/office/powerpoint/2010/main" xmlns="" val="3421294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305AD3C-A8F9-4ACE-82EE-87A815E45B5E}" type="datetimeFigureOut">
              <a:rPr lang="en-GB" smtClean="0"/>
              <a:pPr/>
              <a:t>19/02/2025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37062A-F22E-4264-A0B4-1FCA7AC98D93}" type="slidenum">
              <a:rPr lang="en-GB" smtClean="0"/>
              <a:pPr/>
              <a:t>‹#›</a:t>
            </a:fld>
            <a:endParaRPr lang="en-GB"/>
          </a:p>
        </p:txBody>
      </p:sp>
    </p:spTree>
    <p:extLst>
      <p:ext uri="{BB962C8B-B14F-4D97-AF65-F5344CB8AC3E}">
        <p14:creationId xmlns:p14="http://schemas.microsoft.com/office/powerpoint/2010/main" xmlns="" val="3745968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5AD3C-A8F9-4ACE-82EE-87A815E45B5E}" type="datetimeFigureOut">
              <a:rPr lang="en-GB" smtClean="0"/>
              <a:pPr/>
              <a:t>19/02/2025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37062A-F22E-4264-A0B4-1FCA7AC98D93}" type="slidenum">
              <a:rPr lang="en-GB" smtClean="0"/>
              <a:pPr/>
              <a:t>‹#›</a:t>
            </a:fld>
            <a:endParaRPr lang="en-GB"/>
          </a:p>
        </p:txBody>
      </p:sp>
    </p:spTree>
    <p:extLst>
      <p:ext uri="{BB962C8B-B14F-4D97-AF65-F5344CB8AC3E}">
        <p14:creationId xmlns:p14="http://schemas.microsoft.com/office/powerpoint/2010/main" xmlns="" val="3283886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305AD3C-A8F9-4ACE-82EE-87A815E45B5E}" type="datetimeFigureOut">
              <a:rPr lang="en-GB" smtClean="0"/>
              <a:pPr/>
              <a:t>19/02/2025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37062A-F22E-4264-A0B4-1FCA7AC98D93}" type="slidenum">
              <a:rPr lang="en-GB" smtClean="0"/>
              <a:pPr/>
              <a:t>‹#›</a:t>
            </a:fld>
            <a:endParaRPr lang="en-GB"/>
          </a:p>
        </p:txBody>
      </p:sp>
    </p:spTree>
    <p:extLst>
      <p:ext uri="{BB962C8B-B14F-4D97-AF65-F5344CB8AC3E}">
        <p14:creationId xmlns:p14="http://schemas.microsoft.com/office/powerpoint/2010/main" xmlns="" val="1899159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305AD3C-A8F9-4ACE-82EE-87A815E45B5E}" type="datetimeFigureOut">
              <a:rPr lang="en-GB" smtClean="0"/>
              <a:pPr/>
              <a:t>19/02/2025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E37062A-F22E-4264-A0B4-1FCA7AC98D93}" type="slidenum">
              <a:rPr lang="en-GB" smtClean="0"/>
              <a:pPr/>
              <a:t>‹#›</a:t>
            </a:fld>
            <a:endParaRPr lang="en-GB"/>
          </a:p>
        </p:txBody>
      </p:sp>
    </p:spTree>
    <p:extLst>
      <p:ext uri="{BB962C8B-B14F-4D97-AF65-F5344CB8AC3E}">
        <p14:creationId xmlns:p14="http://schemas.microsoft.com/office/powerpoint/2010/main" xmlns="" val="3824334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305AD3C-A8F9-4ACE-82EE-87A815E45B5E}" type="datetimeFigureOut">
              <a:rPr lang="en-GB" smtClean="0"/>
              <a:pPr/>
              <a:t>19/02/2025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E37062A-F22E-4264-A0B4-1FCA7AC98D93}" type="slidenum">
              <a:rPr lang="en-GB" smtClean="0"/>
              <a:pPr/>
              <a:t>‹#›</a:t>
            </a:fld>
            <a:endParaRPr lang="en-GB"/>
          </a:p>
        </p:txBody>
      </p:sp>
    </p:spTree>
    <p:extLst>
      <p:ext uri="{BB962C8B-B14F-4D97-AF65-F5344CB8AC3E}">
        <p14:creationId xmlns:p14="http://schemas.microsoft.com/office/powerpoint/2010/main" xmlns="" val="1518776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5AD3C-A8F9-4ACE-82EE-87A815E45B5E}" type="datetimeFigureOut">
              <a:rPr lang="en-GB" smtClean="0"/>
              <a:pPr/>
              <a:t>19/02/2025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E37062A-F22E-4264-A0B4-1FCA7AC98D93}" type="slidenum">
              <a:rPr lang="en-GB" smtClean="0"/>
              <a:pPr/>
              <a:t>‹#›</a:t>
            </a:fld>
            <a:endParaRPr lang="en-GB"/>
          </a:p>
        </p:txBody>
      </p:sp>
    </p:spTree>
    <p:extLst>
      <p:ext uri="{BB962C8B-B14F-4D97-AF65-F5344CB8AC3E}">
        <p14:creationId xmlns:p14="http://schemas.microsoft.com/office/powerpoint/2010/main" xmlns="" val="2563461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5AD3C-A8F9-4ACE-82EE-87A815E45B5E}" type="datetimeFigureOut">
              <a:rPr lang="en-GB" smtClean="0"/>
              <a:pPr/>
              <a:t>19/02/2025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37062A-F22E-4264-A0B4-1FCA7AC98D93}" type="slidenum">
              <a:rPr lang="en-GB" smtClean="0"/>
              <a:pPr/>
              <a:t>‹#›</a:t>
            </a:fld>
            <a:endParaRPr lang="en-GB"/>
          </a:p>
        </p:txBody>
      </p:sp>
    </p:spTree>
    <p:extLst>
      <p:ext uri="{BB962C8B-B14F-4D97-AF65-F5344CB8AC3E}">
        <p14:creationId xmlns:p14="http://schemas.microsoft.com/office/powerpoint/2010/main" xmlns="" val="2585301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5AD3C-A8F9-4ACE-82EE-87A815E45B5E}" type="datetimeFigureOut">
              <a:rPr lang="en-GB" smtClean="0"/>
              <a:pPr/>
              <a:t>19/02/2025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37062A-F22E-4264-A0B4-1FCA7AC98D93}" type="slidenum">
              <a:rPr lang="en-GB" smtClean="0"/>
              <a:pPr/>
              <a:t>‹#›</a:t>
            </a:fld>
            <a:endParaRPr lang="en-GB"/>
          </a:p>
        </p:txBody>
      </p:sp>
    </p:spTree>
    <p:extLst>
      <p:ext uri="{BB962C8B-B14F-4D97-AF65-F5344CB8AC3E}">
        <p14:creationId xmlns:p14="http://schemas.microsoft.com/office/powerpoint/2010/main" xmlns="" val="780196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05AD3C-A8F9-4ACE-82EE-87A815E45B5E}" type="datetimeFigureOut">
              <a:rPr lang="en-GB" smtClean="0"/>
              <a:pPr/>
              <a:t>19/02/2025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37062A-F22E-4264-A0B4-1FCA7AC98D93}" type="slidenum">
              <a:rPr lang="en-GB" smtClean="0"/>
              <a:pPr/>
              <a:t>‹#›</a:t>
            </a:fld>
            <a:endParaRPr lang="en-GB"/>
          </a:p>
        </p:txBody>
      </p:sp>
    </p:spTree>
    <p:extLst>
      <p:ext uri="{BB962C8B-B14F-4D97-AF65-F5344CB8AC3E}">
        <p14:creationId xmlns:p14="http://schemas.microsoft.com/office/powerpoint/2010/main" xmlns="" val="39157883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1451" y="419100"/>
            <a:ext cx="4819650" cy="3238499"/>
          </a:xfrm>
          <a:prstGeom prst="rect">
            <a:avLst/>
          </a:prstGeom>
          <a:noFill/>
        </p:spPr>
        <p:txBody>
          <a:bodyPr wrap="none" lIns="91440" tIns="45720" rIns="91440" bIns="45720">
            <a:prstTxWarp prst="textInflateTop">
              <a:avLst>
                <a:gd name="adj" fmla="val 34779"/>
              </a:avLst>
            </a:prstTxWarp>
            <a:spAutoFit/>
          </a:bodyPr>
          <a:lstStyle/>
          <a:p>
            <a:pPr algn="ctr"/>
            <a:r>
              <a:rPr lang="en-GB" sz="2000" b="1" dirty="0">
                <a:ln w="22225">
                  <a:solidFill>
                    <a:schemeClr val="accent2"/>
                  </a:solidFill>
                  <a:prstDash val="solid"/>
                </a:ln>
                <a:solidFill>
                  <a:schemeClr val="accent2">
                    <a:lumMod val="40000"/>
                    <a:lumOff val="60000"/>
                  </a:schemeClr>
                </a:solidFill>
              </a:rPr>
              <a:t> </a:t>
            </a:r>
            <a:endParaRPr lang="ar-IQ" sz="2000" b="1" dirty="0" smtClean="0">
              <a:ln w="22225">
                <a:solidFill>
                  <a:schemeClr val="accent2"/>
                </a:solidFill>
                <a:prstDash val="solid"/>
              </a:ln>
              <a:solidFill>
                <a:schemeClr val="accent2">
                  <a:lumMod val="40000"/>
                  <a:lumOff val="60000"/>
                </a:schemeClr>
              </a:solidFill>
            </a:endParaRPr>
          </a:p>
          <a:p>
            <a:pPr algn="ctr"/>
            <a:r>
              <a:rPr lang="ar-IQ" sz="1600" b="1" dirty="0" smtClean="0">
                <a:ln w="22225">
                  <a:solidFill>
                    <a:schemeClr val="accent2"/>
                  </a:solidFill>
                  <a:prstDash val="solid"/>
                </a:ln>
                <a:solidFill>
                  <a:schemeClr val="accent2">
                    <a:lumMod val="40000"/>
                    <a:lumOff val="60000"/>
                  </a:schemeClr>
                </a:solidFill>
              </a:rPr>
              <a:t>حساسية الحشرات</a:t>
            </a:r>
            <a:endParaRPr lang="en-GB" sz="1600" b="1" dirty="0">
              <a:ln w="22225">
                <a:solidFill>
                  <a:schemeClr val="accent2"/>
                </a:solidFill>
                <a:prstDash val="solid"/>
              </a:ln>
              <a:solidFill>
                <a:schemeClr val="accent2">
                  <a:lumMod val="40000"/>
                  <a:lumOff val="60000"/>
                </a:schemeClr>
              </a:solidFill>
            </a:endParaRPr>
          </a:p>
        </p:txBody>
      </p:sp>
      <p:sp>
        <p:nvSpPr>
          <p:cNvPr id="5" name="Title 4"/>
          <p:cNvSpPr>
            <a:spLocks noGrp="1"/>
          </p:cNvSpPr>
          <p:nvPr>
            <p:ph type="ctrTitle"/>
          </p:nvPr>
        </p:nvSpPr>
        <p:spPr>
          <a:xfrm>
            <a:off x="95249" y="4019550"/>
            <a:ext cx="5105400" cy="1066800"/>
          </a:xfrm>
        </p:spPr>
        <p:txBody>
          <a:bodyPr>
            <a:normAutofit/>
          </a:bodyPr>
          <a:lstStyle/>
          <a:p>
            <a:r>
              <a:rPr lang="ar-IQ" sz="4800" b="1"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م. م. فاطمة حسين بريج</a:t>
            </a:r>
            <a:endParaRPr lang="en-GB" sz="4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pic>
        <p:nvPicPr>
          <p:cNvPr id="6" name="Picture 5"/>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5219702" y="952500"/>
            <a:ext cx="6800848" cy="5100636"/>
          </a:xfrm>
          <a:prstGeom prst="rect">
            <a:avLst/>
          </a:prstGeom>
        </p:spPr>
      </p:pic>
    </p:spTree>
    <p:extLst>
      <p:ext uri="{BB962C8B-B14F-4D97-AF65-F5344CB8AC3E}">
        <p14:creationId xmlns:p14="http://schemas.microsoft.com/office/powerpoint/2010/main" xmlns="" val="16970222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51670" y="196623"/>
            <a:ext cx="7543800" cy="875433"/>
          </a:xfrm>
        </p:spPr>
        <p:txBody>
          <a:bodyPr>
            <a:normAutofit/>
          </a:bodyPr>
          <a:lstStyle/>
          <a:p>
            <a:pPr algn="ctr"/>
            <a:r>
              <a:rPr lang="ar-IQ" sz="4800" b="1" dirty="0" smtClean="0">
                <a:ln w="22225">
                  <a:solidFill>
                    <a:schemeClr val="accent2"/>
                  </a:solidFill>
                  <a:prstDash val="solid"/>
                </a:ln>
                <a:solidFill>
                  <a:schemeClr val="accent2">
                    <a:lumMod val="40000"/>
                    <a:lumOff val="60000"/>
                  </a:schemeClr>
                </a:solidFill>
              </a:rPr>
              <a:t>علاج حساسية الحشرات</a:t>
            </a:r>
            <a:endParaRPr lang="ar-IQ" sz="4800" b="1" dirty="0">
              <a:ln w="22225">
                <a:solidFill>
                  <a:schemeClr val="accent2"/>
                </a:solidFill>
                <a:prstDash val="solid"/>
              </a:ln>
              <a:solidFill>
                <a:schemeClr val="accent2">
                  <a:lumMod val="40000"/>
                  <a:lumOff val="60000"/>
                </a:schemeClr>
              </a:solidFill>
            </a:endParaRPr>
          </a:p>
        </p:txBody>
      </p:sp>
      <p:sp>
        <p:nvSpPr>
          <p:cNvPr id="3" name="Content Placeholder 2"/>
          <p:cNvSpPr>
            <a:spLocks noGrp="1"/>
          </p:cNvSpPr>
          <p:nvPr>
            <p:ph idx="1"/>
          </p:nvPr>
        </p:nvSpPr>
        <p:spPr>
          <a:xfrm>
            <a:off x="5202620" y="1324303"/>
            <a:ext cx="6668403" cy="5279148"/>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Autofit/>
          </a:bodyPr>
          <a:lstStyle/>
          <a:p>
            <a:pPr algn="ctr" rtl="1">
              <a:buFont typeface="Wingdings" panose="05000000000000000000" pitchFamily="2" charset="2"/>
              <a:buChar char="Ø"/>
            </a:pPr>
            <a:r>
              <a:rPr lang="ar-IQ" sz="3600" b="1" dirty="0" smtClean="0"/>
              <a:t>الابينفرين بعد اللدغة – لعلاج ردود الفعل الشديدة.</a:t>
            </a:r>
          </a:p>
          <a:p>
            <a:pPr algn="ctr" rtl="1">
              <a:buFont typeface="Wingdings" panose="05000000000000000000" pitchFamily="2" charset="2"/>
              <a:buChar char="Ø"/>
            </a:pPr>
            <a:r>
              <a:rPr lang="ar-IQ" sz="3600" b="1" dirty="0" smtClean="0"/>
              <a:t>الستيرويدات القشرية – للتورم الشديد و الحكة و انسداد الانف و العطس.</a:t>
            </a:r>
          </a:p>
          <a:p>
            <a:pPr algn="ctr" rtl="1">
              <a:buFont typeface="Wingdings" panose="05000000000000000000" pitchFamily="2" charset="2"/>
              <a:buChar char="Ø"/>
            </a:pPr>
            <a:r>
              <a:rPr lang="ar-IQ" sz="3600" b="1" dirty="0" smtClean="0"/>
              <a:t>مضادات الهستامين – لتقليل التورم و الحكة البسيطة. </a:t>
            </a:r>
          </a:p>
          <a:p>
            <a:pPr algn="ctr" rtl="1">
              <a:buFont typeface="Wingdings" panose="05000000000000000000" pitchFamily="2" charset="2"/>
              <a:buChar char="Ø"/>
            </a:pPr>
            <a:r>
              <a:rPr lang="ar-IQ" sz="3600" b="1" dirty="0" smtClean="0"/>
              <a:t>موسعات الشعب الهوائية المستنشقة – لتقليل السعال و مشاكل التنفس .</a:t>
            </a:r>
          </a:p>
          <a:p>
            <a:pPr algn="ctr" rtl="1">
              <a:buFont typeface="Wingdings" panose="05000000000000000000" pitchFamily="2" charset="2"/>
              <a:buChar char="Ø"/>
            </a:pPr>
            <a:endParaRPr lang="ar-IQ" sz="3600" b="1" dirty="0" smtClean="0"/>
          </a:p>
          <a:p>
            <a:pPr algn="just" rtl="1">
              <a:buNone/>
            </a:pPr>
            <a:r>
              <a:rPr lang="ar-IQ" sz="3600" b="1" dirty="0" smtClean="0"/>
              <a:t> </a:t>
            </a:r>
            <a:endParaRPr lang="ar-IQ" sz="3600" b="1" dirty="0"/>
          </a:p>
          <a:p>
            <a:pPr algn="just" rtl="1">
              <a:buNone/>
            </a:pPr>
            <a:endParaRPr lang="ar-IQ" sz="3600" b="1" dirty="0"/>
          </a:p>
        </p:txBody>
      </p:sp>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488732" y="3657600"/>
            <a:ext cx="4790760" cy="2751450"/>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pic>
        <p:nvPicPr>
          <p:cNvPr id="6" name="Picture 5"/>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346842" y="413506"/>
            <a:ext cx="4319754" cy="2770144"/>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extLst>
      <p:ext uri="{BB962C8B-B14F-4D97-AF65-F5344CB8AC3E}">
        <p14:creationId xmlns:p14="http://schemas.microsoft.com/office/powerpoint/2010/main" xmlns="" val="1887027672"/>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wipe(down)">
                                      <p:cBhvr>
                                        <p:cTn id="3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4553" y="601494"/>
            <a:ext cx="10515600" cy="669410"/>
          </a:xfrm>
        </p:spPr>
        <p:txBody>
          <a:bodyPr/>
          <a:lstStyle/>
          <a:p>
            <a:pPr algn="ctr" rtl="1"/>
            <a:r>
              <a:rPr lang="ar-IQ" sz="3600" b="1" dirty="0" smtClean="0">
                <a:ln w="18000">
                  <a:solidFill>
                    <a:srgbClr val="ED7D31">
                      <a:satMod val="140000"/>
                    </a:srgbClr>
                  </a:solidFill>
                  <a:prstDash val="solid"/>
                  <a:miter lim="800000"/>
                </a:ln>
                <a:solidFill>
                  <a:srgbClr val="ED7D31">
                    <a:lumMod val="40000"/>
                    <a:lumOff val="60000"/>
                  </a:srgbClr>
                </a:solidFill>
                <a:effectLst>
                  <a:outerShdw blurRad="25500" dist="23000" dir="7020000" algn="tl">
                    <a:srgbClr val="000000">
                      <a:alpha val="50000"/>
                    </a:srgbClr>
                  </a:outerShdw>
                </a:effectLst>
                <a:latin typeface="Berlin Sans FB Demi" panose="020E0802020502020306" pitchFamily="34" charset="0"/>
              </a:rPr>
              <a:t>طرق  الوقاية من حساسية الحشرات</a:t>
            </a:r>
            <a:endParaRPr lang="ar-IQ" sz="3600" b="1" dirty="0">
              <a:ln w="18000">
                <a:solidFill>
                  <a:srgbClr val="ED7D31">
                    <a:satMod val="140000"/>
                  </a:srgbClr>
                </a:solidFill>
                <a:prstDash val="solid"/>
                <a:miter lim="800000"/>
              </a:ln>
              <a:solidFill>
                <a:srgbClr val="ED7D31">
                  <a:lumMod val="40000"/>
                  <a:lumOff val="60000"/>
                </a:srgbClr>
              </a:solidFill>
              <a:effectLst>
                <a:outerShdw blurRad="25500" dist="23000" dir="7020000" algn="tl">
                  <a:srgbClr val="000000">
                    <a:alpha val="50000"/>
                  </a:srgbClr>
                </a:outerShdw>
              </a:effectLst>
              <a:latin typeface="Berlin Sans FB Demi" panose="020E0802020502020306" pitchFamily="34" charset="0"/>
            </a:endParaRPr>
          </a:p>
        </p:txBody>
      </p:sp>
      <p:sp>
        <p:nvSpPr>
          <p:cNvPr id="3" name="Content Placeholder 2"/>
          <p:cNvSpPr>
            <a:spLocks noGrp="1"/>
          </p:cNvSpPr>
          <p:nvPr>
            <p:ph idx="1"/>
          </p:nvPr>
        </p:nvSpPr>
        <p:spPr>
          <a:xfrm>
            <a:off x="1450428" y="1860332"/>
            <a:ext cx="8986147" cy="4414344"/>
          </a:xfrm>
        </p:spPr>
        <p:txBody>
          <a:bodyPr>
            <a:normAutofit fontScale="92500" lnSpcReduction="10000"/>
          </a:bodyPr>
          <a:lstStyle/>
          <a:p>
            <a:pPr algn="just" rtl="1">
              <a:lnSpc>
                <a:spcPct val="100000"/>
              </a:lnSpc>
              <a:spcBef>
                <a:spcPct val="20000"/>
              </a:spcBef>
              <a:buFont typeface="Wingdings" panose="05000000000000000000" pitchFamily="2" charset="2"/>
              <a:buChar char="ü"/>
            </a:pPr>
            <a:r>
              <a:rPr lang="ar-IQ" sz="3600" b="1" dirty="0" smtClean="0">
                <a:solidFill>
                  <a:prstClr val="black"/>
                </a:solidFill>
                <a:latin typeface="Andalus" panose="02020603050405020304" pitchFamily="18" charset="-78"/>
                <a:cs typeface="Andalus" panose="02020603050405020304" pitchFamily="18" charset="-78"/>
              </a:rPr>
              <a:t>تجنب اعشاش الحشرات في الاشجار و المنازل.</a:t>
            </a:r>
          </a:p>
          <a:p>
            <a:pPr algn="just" rtl="1">
              <a:lnSpc>
                <a:spcPct val="100000"/>
              </a:lnSpc>
              <a:spcBef>
                <a:spcPct val="20000"/>
              </a:spcBef>
              <a:buFont typeface="Wingdings" panose="05000000000000000000" pitchFamily="2" charset="2"/>
              <a:buChar char="ü"/>
            </a:pPr>
            <a:r>
              <a:rPr lang="ar-IQ" sz="3600" b="1" dirty="0" smtClean="0">
                <a:solidFill>
                  <a:prstClr val="black"/>
                </a:solidFill>
                <a:latin typeface="Andalus" panose="02020603050405020304" pitchFamily="18" charset="-78"/>
                <a:cs typeface="Andalus" panose="02020603050405020304" pitchFamily="18" charset="-78"/>
              </a:rPr>
              <a:t>تغطية الجلد و القدمين عند الخروج في الهواء الطلق. </a:t>
            </a:r>
          </a:p>
          <a:p>
            <a:pPr algn="just" rtl="1">
              <a:lnSpc>
                <a:spcPct val="100000"/>
              </a:lnSpc>
              <a:spcBef>
                <a:spcPct val="20000"/>
              </a:spcBef>
              <a:buFont typeface="Wingdings" panose="05000000000000000000" pitchFamily="2" charset="2"/>
              <a:buChar char="ü"/>
            </a:pPr>
            <a:r>
              <a:rPr lang="ar-IQ" sz="3600" b="1" dirty="0" smtClean="0">
                <a:solidFill>
                  <a:prstClr val="black"/>
                </a:solidFill>
                <a:latin typeface="Andalus" panose="02020603050405020304" pitchFamily="18" charset="-78"/>
                <a:cs typeface="Andalus" panose="02020603050405020304" pitchFamily="18" charset="-78"/>
              </a:rPr>
              <a:t>ارتداء ملابس طويلة في المناطق الريفية, و تجنب العطور و الملابس الجاذبة للحشرات.</a:t>
            </a:r>
          </a:p>
          <a:p>
            <a:pPr algn="just" rtl="1">
              <a:lnSpc>
                <a:spcPct val="100000"/>
              </a:lnSpc>
              <a:spcBef>
                <a:spcPct val="20000"/>
              </a:spcBef>
              <a:buFont typeface="Wingdings" panose="05000000000000000000" pitchFamily="2" charset="2"/>
              <a:buChar char="ü"/>
            </a:pPr>
            <a:r>
              <a:rPr lang="ar-IQ" sz="3600" b="1" dirty="0" smtClean="0">
                <a:solidFill>
                  <a:prstClr val="black"/>
                </a:solidFill>
                <a:latin typeface="Andalus" panose="02020603050405020304" pitchFamily="18" charset="-78"/>
                <a:cs typeface="Andalus" panose="02020603050405020304" pitchFamily="18" charset="-78"/>
              </a:rPr>
              <a:t>الابتعاد عن لدغ الحشرات و الاشياء التي تجذبها. </a:t>
            </a:r>
          </a:p>
          <a:p>
            <a:pPr algn="just" rtl="1">
              <a:lnSpc>
                <a:spcPct val="100000"/>
              </a:lnSpc>
              <a:spcBef>
                <a:spcPct val="20000"/>
              </a:spcBef>
              <a:buFont typeface="Wingdings" panose="05000000000000000000" pitchFamily="2" charset="2"/>
              <a:buChar char="ü"/>
            </a:pPr>
            <a:r>
              <a:rPr lang="ar-IQ" sz="3600" b="1" dirty="0" smtClean="0">
                <a:solidFill>
                  <a:prstClr val="black"/>
                </a:solidFill>
                <a:latin typeface="Andalus" panose="02020603050405020304" pitchFamily="18" charset="-78"/>
                <a:cs typeface="Andalus" panose="02020603050405020304" pitchFamily="18" charset="-78"/>
              </a:rPr>
              <a:t>الحفاظ على نظافة المنزل خاليا من بقايا الحشرات و الغبار.</a:t>
            </a:r>
          </a:p>
          <a:p>
            <a:pPr algn="just" rtl="1">
              <a:lnSpc>
                <a:spcPct val="100000"/>
              </a:lnSpc>
              <a:spcBef>
                <a:spcPct val="20000"/>
              </a:spcBef>
              <a:buFont typeface="Wingdings" panose="05000000000000000000" pitchFamily="2" charset="2"/>
              <a:buChar char="ü"/>
            </a:pPr>
            <a:r>
              <a:rPr lang="ar-IQ" sz="3600" b="1" dirty="0" smtClean="0">
                <a:solidFill>
                  <a:prstClr val="black"/>
                </a:solidFill>
                <a:latin typeface="Andalus" panose="02020603050405020304" pitchFamily="18" charset="-78"/>
                <a:cs typeface="Andalus" panose="02020603050405020304" pitchFamily="18" charset="-78"/>
              </a:rPr>
              <a:t>وضع طارد الحشرات في المنزل.</a:t>
            </a:r>
          </a:p>
          <a:p>
            <a:pPr algn="just" rtl="1">
              <a:lnSpc>
                <a:spcPct val="100000"/>
              </a:lnSpc>
              <a:spcBef>
                <a:spcPct val="20000"/>
              </a:spcBef>
              <a:buFont typeface="Wingdings" panose="05000000000000000000" pitchFamily="2" charset="2"/>
              <a:buChar char="ü"/>
            </a:pPr>
            <a:r>
              <a:rPr lang="ar-IQ" sz="3600" b="1" dirty="0" smtClean="0">
                <a:solidFill>
                  <a:prstClr val="black"/>
                </a:solidFill>
                <a:latin typeface="Andalus" panose="02020603050405020304" pitchFamily="18" charset="-78"/>
                <a:cs typeface="Andalus" panose="02020603050405020304" pitchFamily="18" charset="-78"/>
              </a:rPr>
              <a:t>أخذ حقن الحساسية عند الضرورة.</a:t>
            </a:r>
            <a:endParaRPr lang="ar-IQ" sz="3600" b="1" dirty="0">
              <a:solidFill>
                <a:prstClr val="black"/>
              </a:solidFill>
              <a:latin typeface="Andalus" panose="02020603050405020304" pitchFamily="18" charset="-78"/>
              <a:cs typeface="Andalus" panose="02020603050405020304" pitchFamily="18" charset="-78"/>
            </a:endParaRPr>
          </a:p>
          <a:p>
            <a:pPr algn="just" rtl="1">
              <a:lnSpc>
                <a:spcPct val="100000"/>
              </a:lnSpc>
              <a:spcBef>
                <a:spcPct val="20000"/>
              </a:spcBef>
              <a:buFont typeface="Wingdings" panose="05000000000000000000" pitchFamily="2" charset="2"/>
              <a:buChar char="ü"/>
            </a:pPr>
            <a:endParaRPr lang="ar-IQ" sz="2000" b="1" dirty="0">
              <a:solidFill>
                <a:prstClr val="black"/>
              </a:solidFill>
            </a:endParaRPr>
          </a:p>
          <a:p>
            <a:pPr marL="0" lvl="0" indent="0" algn="just" rtl="1">
              <a:lnSpc>
                <a:spcPct val="100000"/>
              </a:lnSpc>
              <a:spcBef>
                <a:spcPct val="20000"/>
              </a:spcBef>
              <a:buNone/>
            </a:pPr>
            <a:endParaRPr lang="ar-IQ" sz="2000" b="1" dirty="0">
              <a:solidFill>
                <a:prstClr val="black"/>
              </a:solidFill>
            </a:endParaRPr>
          </a:p>
          <a:p>
            <a:pPr marL="0" indent="0">
              <a:buNone/>
            </a:pPr>
            <a:endParaRPr lang="ar-IQ" dirty="0"/>
          </a:p>
        </p:txBody>
      </p:sp>
    </p:spTree>
    <p:extLst>
      <p:ext uri="{BB962C8B-B14F-4D97-AF65-F5344CB8AC3E}">
        <p14:creationId xmlns:p14="http://schemas.microsoft.com/office/powerpoint/2010/main" xmlns="" val="3974681184"/>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grpId="0" nodeType="clickEffect">
                                  <p:stCondLst>
                                    <p:cond delay="0"/>
                                  </p:stCondLst>
                                  <p:childTnLst>
                                    <p:anim calcmode="lin" valueType="num">
                                      <p:cBhvr>
                                        <p:cTn id="6" dur="1000"/>
                                        <p:tgtEl>
                                          <p:spTgt spid="2"/>
                                        </p:tgtEl>
                                        <p:attrNameLst>
                                          <p:attrName>ppt_w</p:attrName>
                                        </p:attrNameLst>
                                      </p:cBhvr>
                                      <p:tavLst>
                                        <p:tav tm="0">
                                          <p:val>
                                            <p:strVal val="ppt_w"/>
                                          </p:val>
                                        </p:tav>
                                        <p:tav tm="100000">
                                          <p:val>
                                            <p:fltVal val="0"/>
                                          </p:val>
                                        </p:tav>
                                      </p:tavLst>
                                    </p:anim>
                                    <p:anim calcmode="lin" valueType="num">
                                      <p:cBhvr>
                                        <p:cTn id="7" dur="1000"/>
                                        <p:tgtEl>
                                          <p:spTgt spid="2"/>
                                        </p:tgtEl>
                                        <p:attrNameLst>
                                          <p:attrName>ppt_h</p:attrName>
                                        </p:attrNameLst>
                                      </p:cBhvr>
                                      <p:tavLst>
                                        <p:tav tm="0">
                                          <p:val>
                                            <p:strVal val="ppt_h"/>
                                          </p:val>
                                        </p:tav>
                                        <p:tav tm="100000">
                                          <p:val>
                                            <p:fltVal val="0"/>
                                          </p:val>
                                        </p:tav>
                                      </p:tavLst>
                                    </p:anim>
                                    <p:anim calcmode="lin" valueType="num">
                                      <p:cBhvr>
                                        <p:cTn id="8" dur="1000"/>
                                        <p:tgtEl>
                                          <p:spTgt spid="2"/>
                                        </p:tgtEl>
                                        <p:attrNameLst>
                                          <p:attrName>style.rotation</p:attrName>
                                        </p:attrNameLst>
                                      </p:cBhvr>
                                      <p:tavLst>
                                        <p:tav tm="0">
                                          <p:val>
                                            <p:fltVal val="0"/>
                                          </p:val>
                                        </p:tav>
                                        <p:tav tm="100000">
                                          <p:val>
                                            <p:fltVal val="90"/>
                                          </p:val>
                                        </p:tav>
                                      </p:tavLst>
                                    </p:anim>
                                    <p:animEffect transition="out" filter="fade">
                                      <p:cBhvr>
                                        <p:cTn id="9" dur="1000"/>
                                        <p:tgtEl>
                                          <p:spTgt spid="2"/>
                                        </p:tgtEl>
                                      </p:cBhvr>
                                    </p:animEffect>
                                    <p:set>
                                      <p:cBhvr>
                                        <p:cTn id="10" dur="1" fill="hold">
                                          <p:stCondLst>
                                            <p:cond delay="999"/>
                                          </p:stCondLst>
                                        </p:cTn>
                                        <p:tgtEl>
                                          <p:spTgt spid="2"/>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31" presetClass="exit" presetSubtype="0" fill="hold" grpId="0" nodeType="clickEffect">
                                  <p:stCondLst>
                                    <p:cond delay="0"/>
                                  </p:stCondLst>
                                  <p:childTnLst>
                                    <p:anim calcmode="lin" valueType="num">
                                      <p:cBhvr>
                                        <p:cTn id="14" dur="1000"/>
                                        <p:tgtEl>
                                          <p:spTgt spid="3">
                                            <p:txEl>
                                              <p:pRg st="0" end="0"/>
                                            </p:txEl>
                                          </p:spTgt>
                                        </p:tgtEl>
                                        <p:attrNameLst>
                                          <p:attrName>ppt_w</p:attrName>
                                        </p:attrNameLst>
                                      </p:cBhvr>
                                      <p:tavLst>
                                        <p:tav tm="0">
                                          <p:val>
                                            <p:strVal val="ppt_w"/>
                                          </p:val>
                                        </p:tav>
                                        <p:tav tm="100000">
                                          <p:val>
                                            <p:fltVal val="0"/>
                                          </p:val>
                                        </p:tav>
                                      </p:tavLst>
                                    </p:anim>
                                    <p:anim calcmode="lin" valueType="num">
                                      <p:cBhvr>
                                        <p:cTn id="15" dur="1000"/>
                                        <p:tgtEl>
                                          <p:spTgt spid="3">
                                            <p:txEl>
                                              <p:pRg st="0" end="0"/>
                                            </p:txEl>
                                          </p:spTgt>
                                        </p:tgtEl>
                                        <p:attrNameLst>
                                          <p:attrName>ppt_h</p:attrName>
                                        </p:attrNameLst>
                                      </p:cBhvr>
                                      <p:tavLst>
                                        <p:tav tm="0">
                                          <p:val>
                                            <p:strVal val="ppt_h"/>
                                          </p:val>
                                        </p:tav>
                                        <p:tav tm="100000">
                                          <p:val>
                                            <p:fltVal val="0"/>
                                          </p:val>
                                        </p:tav>
                                      </p:tavLst>
                                    </p:anim>
                                    <p:anim calcmode="lin" valueType="num">
                                      <p:cBhvr>
                                        <p:cTn id="16" dur="1000"/>
                                        <p:tgtEl>
                                          <p:spTgt spid="3">
                                            <p:txEl>
                                              <p:pRg st="0" end="0"/>
                                            </p:txEl>
                                          </p:spTgt>
                                        </p:tgtEl>
                                        <p:attrNameLst>
                                          <p:attrName>style.rotation</p:attrName>
                                        </p:attrNameLst>
                                      </p:cBhvr>
                                      <p:tavLst>
                                        <p:tav tm="0">
                                          <p:val>
                                            <p:fltVal val="0"/>
                                          </p:val>
                                        </p:tav>
                                        <p:tav tm="100000">
                                          <p:val>
                                            <p:fltVal val="90"/>
                                          </p:val>
                                        </p:tav>
                                      </p:tavLst>
                                    </p:anim>
                                    <p:animEffect transition="out" filter="fade">
                                      <p:cBhvr>
                                        <p:cTn id="17" dur="1000"/>
                                        <p:tgtEl>
                                          <p:spTgt spid="3">
                                            <p:txEl>
                                              <p:pRg st="0" end="0"/>
                                            </p:txEl>
                                          </p:spTgt>
                                        </p:tgtEl>
                                      </p:cBhvr>
                                    </p:animEffect>
                                    <p:set>
                                      <p:cBhvr>
                                        <p:cTn id="18" dur="1" fill="hold">
                                          <p:stCondLst>
                                            <p:cond delay="999"/>
                                          </p:stCondLst>
                                        </p:cTn>
                                        <p:tgtEl>
                                          <p:spTgt spid="3">
                                            <p:txEl>
                                              <p:pRg st="0" end="0"/>
                                            </p:txEl>
                                          </p:spTgt>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31" presetClass="exit" presetSubtype="0" fill="hold" grpId="0" nodeType="clickEffect">
                                  <p:stCondLst>
                                    <p:cond delay="0"/>
                                  </p:stCondLst>
                                  <p:childTnLst>
                                    <p:anim calcmode="lin" valueType="num">
                                      <p:cBhvr>
                                        <p:cTn id="22" dur="1000"/>
                                        <p:tgtEl>
                                          <p:spTgt spid="3">
                                            <p:txEl>
                                              <p:pRg st="1" end="1"/>
                                            </p:txEl>
                                          </p:spTgt>
                                        </p:tgtEl>
                                        <p:attrNameLst>
                                          <p:attrName>ppt_w</p:attrName>
                                        </p:attrNameLst>
                                      </p:cBhvr>
                                      <p:tavLst>
                                        <p:tav tm="0">
                                          <p:val>
                                            <p:strVal val="ppt_w"/>
                                          </p:val>
                                        </p:tav>
                                        <p:tav tm="100000">
                                          <p:val>
                                            <p:fltVal val="0"/>
                                          </p:val>
                                        </p:tav>
                                      </p:tavLst>
                                    </p:anim>
                                    <p:anim calcmode="lin" valueType="num">
                                      <p:cBhvr>
                                        <p:cTn id="23" dur="1000"/>
                                        <p:tgtEl>
                                          <p:spTgt spid="3">
                                            <p:txEl>
                                              <p:pRg st="1" end="1"/>
                                            </p:txEl>
                                          </p:spTgt>
                                        </p:tgtEl>
                                        <p:attrNameLst>
                                          <p:attrName>ppt_h</p:attrName>
                                        </p:attrNameLst>
                                      </p:cBhvr>
                                      <p:tavLst>
                                        <p:tav tm="0">
                                          <p:val>
                                            <p:strVal val="ppt_h"/>
                                          </p:val>
                                        </p:tav>
                                        <p:tav tm="100000">
                                          <p:val>
                                            <p:fltVal val="0"/>
                                          </p:val>
                                        </p:tav>
                                      </p:tavLst>
                                    </p:anim>
                                    <p:anim calcmode="lin" valueType="num">
                                      <p:cBhvr>
                                        <p:cTn id="24" dur="1000"/>
                                        <p:tgtEl>
                                          <p:spTgt spid="3">
                                            <p:txEl>
                                              <p:pRg st="1" end="1"/>
                                            </p:txEl>
                                          </p:spTgt>
                                        </p:tgtEl>
                                        <p:attrNameLst>
                                          <p:attrName>style.rotation</p:attrName>
                                        </p:attrNameLst>
                                      </p:cBhvr>
                                      <p:tavLst>
                                        <p:tav tm="0">
                                          <p:val>
                                            <p:fltVal val="0"/>
                                          </p:val>
                                        </p:tav>
                                        <p:tav tm="100000">
                                          <p:val>
                                            <p:fltVal val="90"/>
                                          </p:val>
                                        </p:tav>
                                      </p:tavLst>
                                    </p:anim>
                                    <p:animEffect transition="out" filter="fade">
                                      <p:cBhvr>
                                        <p:cTn id="25" dur="1000"/>
                                        <p:tgtEl>
                                          <p:spTgt spid="3">
                                            <p:txEl>
                                              <p:pRg st="1" end="1"/>
                                            </p:txEl>
                                          </p:spTgt>
                                        </p:tgtEl>
                                      </p:cBhvr>
                                    </p:animEffect>
                                    <p:set>
                                      <p:cBhvr>
                                        <p:cTn id="26" dur="1" fill="hold">
                                          <p:stCondLst>
                                            <p:cond delay="999"/>
                                          </p:stCondLst>
                                        </p:cTn>
                                        <p:tgtEl>
                                          <p:spTgt spid="3">
                                            <p:txEl>
                                              <p:pRg st="1" end="1"/>
                                            </p:txEl>
                                          </p:spTgt>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31" presetClass="exit" presetSubtype="0" fill="hold" grpId="0" nodeType="clickEffect">
                                  <p:stCondLst>
                                    <p:cond delay="0"/>
                                  </p:stCondLst>
                                  <p:childTnLst>
                                    <p:anim calcmode="lin" valueType="num">
                                      <p:cBhvr>
                                        <p:cTn id="30" dur="1000"/>
                                        <p:tgtEl>
                                          <p:spTgt spid="3">
                                            <p:txEl>
                                              <p:pRg st="2" end="2"/>
                                            </p:txEl>
                                          </p:spTgt>
                                        </p:tgtEl>
                                        <p:attrNameLst>
                                          <p:attrName>ppt_w</p:attrName>
                                        </p:attrNameLst>
                                      </p:cBhvr>
                                      <p:tavLst>
                                        <p:tav tm="0">
                                          <p:val>
                                            <p:strVal val="ppt_w"/>
                                          </p:val>
                                        </p:tav>
                                        <p:tav tm="100000">
                                          <p:val>
                                            <p:fltVal val="0"/>
                                          </p:val>
                                        </p:tav>
                                      </p:tavLst>
                                    </p:anim>
                                    <p:anim calcmode="lin" valueType="num">
                                      <p:cBhvr>
                                        <p:cTn id="31" dur="1000"/>
                                        <p:tgtEl>
                                          <p:spTgt spid="3">
                                            <p:txEl>
                                              <p:pRg st="2" end="2"/>
                                            </p:txEl>
                                          </p:spTgt>
                                        </p:tgtEl>
                                        <p:attrNameLst>
                                          <p:attrName>ppt_h</p:attrName>
                                        </p:attrNameLst>
                                      </p:cBhvr>
                                      <p:tavLst>
                                        <p:tav tm="0">
                                          <p:val>
                                            <p:strVal val="ppt_h"/>
                                          </p:val>
                                        </p:tav>
                                        <p:tav tm="100000">
                                          <p:val>
                                            <p:fltVal val="0"/>
                                          </p:val>
                                        </p:tav>
                                      </p:tavLst>
                                    </p:anim>
                                    <p:anim calcmode="lin" valueType="num">
                                      <p:cBhvr>
                                        <p:cTn id="32" dur="1000"/>
                                        <p:tgtEl>
                                          <p:spTgt spid="3">
                                            <p:txEl>
                                              <p:pRg st="2" end="2"/>
                                            </p:txEl>
                                          </p:spTgt>
                                        </p:tgtEl>
                                        <p:attrNameLst>
                                          <p:attrName>style.rotation</p:attrName>
                                        </p:attrNameLst>
                                      </p:cBhvr>
                                      <p:tavLst>
                                        <p:tav tm="0">
                                          <p:val>
                                            <p:fltVal val="0"/>
                                          </p:val>
                                        </p:tav>
                                        <p:tav tm="100000">
                                          <p:val>
                                            <p:fltVal val="90"/>
                                          </p:val>
                                        </p:tav>
                                      </p:tavLst>
                                    </p:anim>
                                    <p:animEffect transition="out" filter="fade">
                                      <p:cBhvr>
                                        <p:cTn id="33" dur="1000"/>
                                        <p:tgtEl>
                                          <p:spTgt spid="3">
                                            <p:txEl>
                                              <p:pRg st="2" end="2"/>
                                            </p:txEl>
                                          </p:spTgt>
                                        </p:tgtEl>
                                      </p:cBhvr>
                                    </p:animEffect>
                                    <p:set>
                                      <p:cBhvr>
                                        <p:cTn id="34" dur="1" fill="hold">
                                          <p:stCondLst>
                                            <p:cond delay="999"/>
                                          </p:stCondLst>
                                        </p:cTn>
                                        <p:tgtEl>
                                          <p:spTgt spid="3">
                                            <p:txEl>
                                              <p:pRg st="2" end="2"/>
                                            </p:txEl>
                                          </p:spTgt>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31" presetClass="exit" presetSubtype="0" fill="hold" grpId="0" nodeType="clickEffect">
                                  <p:stCondLst>
                                    <p:cond delay="0"/>
                                  </p:stCondLst>
                                  <p:childTnLst>
                                    <p:anim calcmode="lin" valueType="num">
                                      <p:cBhvr>
                                        <p:cTn id="38" dur="1000"/>
                                        <p:tgtEl>
                                          <p:spTgt spid="3">
                                            <p:txEl>
                                              <p:pRg st="3" end="3"/>
                                            </p:txEl>
                                          </p:spTgt>
                                        </p:tgtEl>
                                        <p:attrNameLst>
                                          <p:attrName>ppt_w</p:attrName>
                                        </p:attrNameLst>
                                      </p:cBhvr>
                                      <p:tavLst>
                                        <p:tav tm="0">
                                          <p:val>
                                            <p:strVal val="ppt_w"/>
                                          </p:val>
                                        </p:tav>
                                        <p:tav tm="100000">
                                          <p:val>
                                            <p:fltVal val="0"/>
                                          </p:val>
                                        </p:tav>
                                      </p:tavLst>
                                    </p:anim>
                                    <p:anim calcmode="lin" valueType="num">
                                      <p:cBhvr>
                                        <p:cTn id="39" dur="1000"/>
                                        <p:tgtEl>
                                          <p:spTgt spid="3">
                                            <p:txEl>
                                              <p:pRg st="3" end="3"/>
                                            </p:txEl>
                                          </p:spTgt>
                                        </p:tgtEl>
                                        <p:attrNameLst>
                                          <p:attrName>ppt_h</p:attrName>
                                        </p:attrNameLst>
                                      </p:cBhvr>
                                      <p:tavLst>
                                        <p:tav tm="0">
                                          <p:val>
                                            <p:strVal val="ppt_h"/>
                                          </p:val>
                                        </p:tav>
                                        <p:tav tm="100000">
                                          <p:val>
                                            <p:fltVal val="0"/>
                                          </p:val>
                                        </p:tav>
                                      </p:tavLst>
                                    </p:anim>
                                    <p:anim calcmode="lin" valueType="num">
                                      <p:cBhvr>
                                        <p:cTn id="40" dur="1000"/>
                                        <p:tgtEl>
                                          <p:spTgt spid="3">
                                            <p:txEl>
                                              <p:pRg st="3" end="3"/>
                                            </p:txEl>
                                          </p:spTgt>
                                        </p:tgtEl>
                                        <p:attrNameLst>
                                          <p:attrName>style.rotation</p:attrName>
                                        </p:attrNameLst>
                                      </p:cBhvr>
                                      <p:tavLst>
                                        <p:tav tm="0">
                                          <p:val>
                                            <p:fltVal val="0"/>
                                          </p:val>
                                        </p:tav>
                                        <p:tav tm="100000">
                                          <p:val>
                                            <p:fltVal val="90"/>
                                          </p:val>
                                        </p:tav>
                                      </p:tavLst>
                                    </p:anim>
                                    <p:animEffect transition="out" filter="fade">
                                      <p:cBhvr>
                                        <p:cTn id="41" dur="1000"/>
                                        <p:tgtEl>
                                          <p:spTgt spid="3">
                                            <p:txEl>
                                              <p:pRg st="3" end="3"/>
                                            </p:txEl>
                                          </p:spTgt>
                                        </p:tgtEl>
                                      </p:cBhvr>
                                    </p:animEffect>
                                    <p:set>
                                      <p:cBhvr>
                                        <p:cTn id="42" dur="1" fill="hold">
                                          <p:stCondLst>
                                            <p:cond delay="999"/>
                                          </p:stCondLst>
                                        </p:cTn>
                                        <p:tgtEl>
                                          <p:spTgt spid="3">
                                            <p:txEl>
                                              <p:pRg st="3" end="3"/>
                                            </p:txEl>
                                          </p:spTgt>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31" presetClass="exit" presetSubtype="0" fill="hold" grpId="0" nodeType="clickEffect">
                                  <p:stCondLst>
                                    <p:cond delay="0"/>
                                  </p:stCondLst>
                                  <p:childTnLst>
                                    <p:anim calcmode="lin" valueType="num">
                                      <p:cBhvr>
                                        <p:cTn id="46" dur="1000"/>
                                        <p:tgtEl>
                                          <p:spTgt spid="3">
                                            <p:txEl>
                                              <p:pRg st="4" end="4"/>
                                            </p:txEl>
                                          </p:spTgt>
                                        </p:tgtEl>
                                        <p:attrNameLst>
                                          <p:attrName>ppt_w</p:attrName>
                                        </p:attrNameLst>
                                      </p:cBhvr>
                                      <p:tavLst>
                                        <p:tav tm="0">
                                          <p:val>
                                            <p:strVal val="ppt_w"/>
                                          </p:val>
                                        </p:tav>
                                        <p:tav tm="100000">
                                          <p:val>
                                            <p:fltVal val="0"/>
                                          </p:val>
                                        </p:tav>
                                      </p:tavLst>
                                    </p:anim>
                                    <p:anim calcmode="lin" valueType="num">
                                      <p:cBhvr>
                                        <p:cTn id="47" dur="1000"/>
                                        <p:tgtEl>
                                          <p:spTgt spid="3">
                                            <p:txEl>
                                              <p:pRg st="4" end="4"/>
                                            </p:txEl>
                                          </p:spTgt>
                                        </p:tgtEl>
                                        <p:attrNameLst>
                                          <p:attrName>ppt_h</p:attrName>
                                        </p:attrNameLst>
                                      </p:cBhvr>
                                      <p:tavLst>
                                        <p:tav tm="0">
                                          <p:val>
                                            <p:strVal val="ppt_h"/>
                                          </p:val>
                                        </p:tav>
                                        <p:tav tm="100000">
                                          <p:val>
                                            <p:fltVal val="0"/>
                                          </p:val>
                                        </p:tav>
                                      </p:tavLst>
                                    </p:anim>
                                    <p:anim calcmode="lin" valueType="num">
                                      <p:cBhvr>
                                        <p:cTn id="48" dur="1000"/>
                                        <p:tgtEl>
                                          <p:spTgt spid="3">
                                            <p:txEl>
                                              <p:pRg st="4" end="4"/>
                                            </p:txEl>
                                          </p:spTgt>
                                        </p:tgtEl>
                                        <p:attrNameLst>
                                          <p:attrName>style.rotation</p:attrName>
                                        </p:attrNameLst>
                                      </p:cBhvr>
                                      <p:tavLst>
                                        <p:tav tm="0">
                                          <p:val>
                                            <p:fltVal val="0"/>
                                          </p:val>
                                        </p:tav>
                                        <p:tav tm="100000">
                                          <p:val>
                                            <p:fltVal val="90"/>
                                          </p:val>
                                        </p:tav>
                                      </p:tavLst>
                                    </p:anim>
                                    <p:animEffect transition="out" filter="fade">
                                      <p:cBhvr>
                                        <p:cTn id="49" dur="1000"/>
                                        <p:tgtEl>
                                          <p:spTgt spid="3">
                                            <p:txEl>
                                              <p:pRg st="4" end="4"/>
                                            </p:txEl>
                                          </p:spTgt>
                                        </p:tgtEl>
                                      </p:cBhvr>
                                    </p:animEffect>
                                    <p:set>
                                      <p:cBhvr>
                                        <p:cTn id="50" dur="1" fill="hold">
                                          <p:stCondLst>
                                            <p:cond delay="999"/>
                                          </p:stCondLst>
                                        </p:cTn>
                                        <p:tgtEl>
                                          <p:spTgt spid="3">
                                            <p:txEl>
                                              <p:pRg st="4" end="4"/>
                                            </p:txEl>
                                          </p:spTgt>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31" presetClass="exit" presetSubtype="0" fill="hold" grpId="0" nodeType="clickEffect">
                                  <p:stCondLst>
                                    <p:cond delay="0"/>
                                  </p:stCondLst>
                                  <p:childTnLst>
                                    <p:anim calcmode="lin" valueType="num">
                                      <p:cBhvr>
                                        <p:cTn id="54" dur="1000"/>
                                        <p:tgtEl>
                                          <p:spTgt spid="3">
                                            <p:txEl>
                                              <p:pRg st="5" end="5"/>
                                            </p:txEl>
                                          </p:spTgt>
                                        </p:tgtEl>
                                        <p:attrNameLst>
                                          <p:attrName>ppt_w</p:attrName>
                                        </p:attrNameLst>
                                      </p:cBhvr>
                                      <p:tavLst>
                                        <p:tav tm="0">
                                          <p:val>
                                            <p:strVal val="ppt_w"/>
                                          </p:val>
                                        </p:tav>
                                        <p:tav tm="100000">
                                          <p:val>
                                            <p:fltVal val="0"/>
                                          </p:val>
                                        </p:tav>
                                      </p:tavLst>
                                    </p:anim>
                                    <p:anim calcmode="lin" valueType="num">
                                      <p:cBhvr>
                                        <p:cTn id="55" dur="1000"/>
                                        <p:tgtEl>
                                          <p:spTgt spid="3">
                                            <p:txEl>
                                              <p:pRg st="5" end="5"/>
                                            </p:txEl>
                                          </p:spTgt>
                                        </p:tgtEl>
                                        <p:attrNameLst>
                                          <p:attrName>ppt_h</p:attrName>
                                        </p:attrNameLst>
                                      </p:cBhvr>
                                      <p:tavLst>
                                        <p:tav tm="0">
                                          <p:val>
                                            <p:strVal val="ppt_h"/>
                                          </p:val>
                                        </p:tav>
                                        <p:tav tm="100000">
                                          <p:val>
                                            <p:fltVal val="0"/>
                                          </p:val>
                                        </p:tav>
                                      </p:tavLst>
                                    </p:anim>
                                    <p:anim calcmode="lin" valueType="num">
                                      <p:cBhvr>
                                        <p:cTn id="56" dur="1000"/>
                                        <p:tgtEl>
                                          <p:spTgt spid="3">
                                            <p:txEl>
                                              <p:pRg st="5" end="5"/>
                                            </p:txEl>
                                          </p:spTgt>
                                        </p:tgtEl>
                                        <p:attrNameLst>
                                          <p:attrName>style.rotation</p:attrName>
                                        </p:attrNameLst>
                                      </p:cBhvr>
                                      <p:tavLst>
                                        <p:tav tm="0">
                                          <p:val>
                                            <p:fltVal val="0"/>
                                          </p:val>
                                        </p:tav>
                                        <p:tav tm="100000">
                                          <p:val>
                                            <p:fltVal val="90"/>
                                          </p:val>
                                        </p:tav>
                                      </p:tavLst>
                                    </p:anim>
                                    <p:animEffect transition="out" filter="fade">
                                      <p:cBhvr>
                                        <p:cTn id="57" dur="1000"/>
                                        <p:tgtEl>
                                          <p:spTgt spid="3">
                                            <p:txEl>
                                              <p:pRg st="5" end="5"/>
                                            </p:txEl>
                                          </p:spTgt>
                                        </p:tgtEl>
                                      </p:cBhvr>
                                    </p:animEffect>
                                    <p:set>
                                      <p:cBhvr>
                                        <p:cTn id="58" dur="1" fill="hold">
                                          <p:stCondLst>
                                            <p:cond delay="999"/>
                                          </p:stCondLst>
                                        </p:cTn>
                                        <p:tgtEl>
                                          <p:spTgt spid="3">
                                            <p:txEl>
                                              <p:pRg st="5" end="5"/>
                                            </p:txEl>
                                          </p:spTgt>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31" presetClass="exit" presetSubtype="0" fill="hold" grpId="0" nodeType="clickEffect">
                                  <p:stCondLst>
                                    <p:cond delay="0"/>
                                  </p:stCondLst>
                                  <p:childTnLst>
                                    <p:anim calcmode="lin" valueType="num">
                                      <p:cBhvr>
                                        <p:cTn id="62" dur="1000"/>
                                        <p:tgtEl>
                                          <p:spTgt spid="3">
                                            <p:txEl>
                                              <p:pRg st="6" end="6"/>
                                            </p:txEl>
                                          </p:spTgt>
                                        </p:tgtEl>
                                        <p:attrNameLst>
                                          <p:attrName>ppt_w</p:attrName>
                                        </p:attrNameLst>
                                      </p:cBhvr>
                                      <p:tavLst>
                                        <p:tav tm="0">
                                          <p:val>
                                            <p:strVal val="ppt_w"/>
                                          </p:val>
                                        </p:tav>
                                        <p:tav tm="100000">
                                          <p:val>
                                            <p:fltVal val="0"/>
                                          </p:val>
                                        </p:tav>
                                      </p:tavLst>
                                    </p:anim>
                                    <p:anim calcmode="lin" valueType="num">
                                      <p:cBhvr>
                                        <p:cTn id="63" dur="1000"/>
                                        <p:tgtEl>
                                          <p:spTgt spid="3">
                                            <p:txEl>
                                              <p:pRg st="6" end="6"/>
                                            </p:txEl>
                                          </p:spTgt>
                                        </p:tgtEl>
                                        <p:attrNameLst>
                                          <p:attrName>ppt_h</p:attrName>
                                        </p:attrNameLst>
                                      </p:cBhvr>
                                      <p:tavLst>
                                        <p:tav tm="0">
                                          <p:val>
                                            <p:strVal val="ppt_h"/>
                                          </p:val>
                                        </p:tav>
                                        <p:tav tm="100000">
                                          <p:val>
                                            <p:fltVal val="0"/>
                                          </p:val>
                                        </p:tav>
                                      </p:tavLst>
                                    </p:anim>
                                    <p:anim calcmode="lin" valueType="num">
                                      <p:cBhvr>
                                        <p:cTn id="64" dur="1000"/>
                                        <p:tgtEl>
                                          <p:spTgt spid="3">
                                            <p:txEl>
                                              <p:pRg st="6" end="6"/>
                                            </p:txEl>
                                          </p:spTgt>
                                        </p:tgtEl>
                                        <p:attrNameLst>
                                          <p:attrName>style.rotation</p:attrName>
                                        </p:attrNameLst>
                                      </p:cBhvr>
                                      <p:tavLst>
                                        <p:tav tm="0">
                                          <p:val>
                                            <p:fltVal val="0"/>
                                          </p:val>
                                        </p:tav>
                                        <p:tav tm="100000">
                                          <p:val>
                                            <p:fltVal val="90"/>
                                          </p:val>
                                        </p:tav>
                                      </p:tavLst>
                                    </p:anim>
                                    <p:animEffect transition="out" filter="fade">
                                      <p:cBhvr>
                                        <p:cTn id="65" dur="1000"/>
                                        <p:tgtEl>
                                          <p:spTgt spid="3">
                                            <p:txEl>
                                              <p:pRg st="6" end="6"/>
                                            </p:txEl>
                                          </p:spTgt>
                                        </p:tgtEl>
                                      </p:cBhvr>
                                    </p:animEffect>
                                    <p:set>
                                      <p:cBhvr>
                                        <p:cTn id="66" dur="1" fill="hold">
                                          <p:stCondLst>
                                            <p:cond delay="999"/>
                                          </p:stCondLst>
                                        </p:cTn>
                                        <p:tgtEl>
                                          <p:spTgt spid="3">
                                            <p:txEl>
                                              <p:pRg st="6" end="6"/>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IQ" sz="5400" b="1" dirty="0">
                <a:ln w="18000">
                  <a:solidFill>
                    <a:srgbClr val="ED7D31">
                      <a:satMod val="140000"/>
                    </a:srgbClr>
                  </a:solidFill>
                  <a:prstDash val="solid"/>
                  <a:miter lim="800000"/>
                </a:ln>
                <a:solidFill>
                  <a:srgbClr val="ED7D31">
                    <a:lumMod val="40000"/>
                    <a:lumOff val="60000"/>
                  </a:srgbClr>
                </a:solidFill>
                <a:effectLst>
                  <a:outerShdw blurRad="25500" dist="23000" dir="7020000" algn="tl">
                    <a:srgbClr val="000000">
                      <a:alpha val="50000"/>
                    </a:srgbClr>
                  </a:outerShdw>
                </a:effectLst>
                <a:latin typeface="Berlin Sans FB Demi" panose="020E0802020502020306" pitchFamily="34" charset="0"/>
              </a:rPr>
              <a:t>التوصيات</a:t>
            </a:r>
            <a:endParaRPr lang="ar-IQ" b="1" dirty="0"/>
          </a:p>
        </p:txBody>
      </p:sp>
      <p:sp>
        <p:nvSpPr>
          <p:cNvPr id="3" name="Content Placeholder 2"/>
          <p:cNvSpPr>
            <a:spLocks noGrp="1"/>
          </p:cNvSpPr>
          <p:nvPr>
            <p:ph idx="1"/>
          </p:nvPr>
        </p:nvSpPr>
        <p:spPr/>
        <p:txBody>
          <a:bodyPr>
            <a:normAutofit lnSpcReduction="10000"/>
          </a:bodyPr>
          <a:lstStyle/>
          <a:p>
            <a:pPr algn="just" rtl="1"/>
            <a:r>
              <a:rPr lang="ar-IQ" sz="4000" b="1" dirty="0" smtClean="0">
                <a:solidFill>
                  <a:schemeClr val="accent1">
                    <a:lumMod val="50000"/>
                  </a:schemeClr>
                </a:solidFill>
                <a:latin typeface="Arabic Typesetting" panose="03020402040406030203" pitchFamily="66" charset="-78"/>
                <a:cs typeface="Arabic Typesetting" panose="03020402040406030203" pitchFamily="66" charset="-78"/>
              </a:rPr>
              <a:t>عدم أخذ العلاج دون استشارة طبية.</a:t>
            </a:r>
          </a:p>
          <a:p>
            <a:pPr algn="just" rtl="1"/>
            <a:r>
              <a:rPr lang="ar-IQ" sz="4000" b="1" dirty="0" smtClean="0">
                <a:solidFill>
                  <a:schemeClr val="accent1">
                    <a:lumMod val="50000"/>
                  </a:schemeClr>
                </a:solidFill>
                <a:latin typeface="Arabic Typesetting" panose="03020402040406030203" pitchFamily="66" charset="-78"/>
                <a:cs typeface="Arabic Typesetting" panose="03020402040406030203" pitchFamily="66" charset="-78"/>
              </a:rPr>
              <a:t>الاهتمام بموضوع الحساسية للحشرات لكون بعض ردود الفعل للحساسية تكون ذات رد فعل جهازي شديد قد يؤدي للموت.</a:t>
            </a:r>
          </a:p>
          <a:p>
            <a:pPr algn="just" rtl="1"/>
            <a:r>
              <a:rPr lang="ar-IQ" sz="4000" b="1" dirty="0" smtClean="0">
                <a:solidFill>
                  <a:schemeClr val="accent1">
                    <a:lumMod val="50000"/>
                  </a:schemeClr>
                </a:solidFill>
                <a:latin typeface="Arabic Typesetting" panose="03020402040406030203" pitchFamily="66" charset="-78"/>
                <a:cs typeface="Arabic Typesetting" panose="03020402040406030203" pitchFamily="66" charset="-78"/>
              </a:rPr>
              <a:t>توفير العلاج المناعي أو حقن الحساسية في المنزل.</a:t>
            </a:r>
            <a:endParaRPr lang="ar-IQ" sz="4000" b="1" dirty="0">
              <a:solidFill>
                <a:schemeClr val="accent1">
                  <a:lumMod val="50000"/>
                </a:schemeClr>
              </a:solidFill>
              <a:latin typeface="Arabic Typesetting" panose="03020402040406030203" pitchFamily="66" charset="-78"/>
              <a:cs typeface="Arabic Typesetting" panose="03020402040406030203" pitchFamily="66" charset="-78"/>
            </a:endParaRPr>
          </a:p>
          <a:p>
            <a:pPr algn="just" rtl="1"/>
            <a:r>
              <a:rPr lang="ar-IQ" sz="4000" b="1" dirty="0" smtClean="0">
                <a:solidFill>
                  <a:schemeClr val="accent1">
                    <a:lumMod val="50000"/>
                  </a:schemeClr>
                </a:solidFill>
                <a:latin typeface="Arabic Typesetting" panose="03020402040406030203" pitchFamily="66" charset="-78"/>
                <a:cs typeface="Arabic Typesetting" panose="03020402040406030203" pitchFamily="66" charset="-78"/>
              </a:rPr>
              <a:t>دائما وأبداَ نوصي بالاهتمام التام بالنظافة لكونها أهم عامل في تجنب الاصابة بأي مرض.</a:t>
            </a:r>
          </a:p>
          <a:p>
            <a:pPr algn="just" rtl="1"/>
            <a:r>
              <a:rPr lang="ar-IQ" sz="4000" b="1" dirty="0" smtClean="0">
                <a:solidFill>
                  <a:schemeClr val="accent1">
                    <a:lumMod val="50000"/>
                  </a:schemeClr>
                </a:solidFill>
                <a:latin typeface="Arabic Typesetting" panose="03020402040406030203" pitchFamily="66" charset="-78"/>
                <a:cs typeface="Arabic Typesetting" panose="03020402040406030203" pitchFamily="66" charset="-78"/>
              </a:rPr>
              <a:t>نأمل مستقبلا أن تكون هناك خطية من الجهات المختصة لتقليل حوادث حساسية الحشرات خصوصا في مواسم التكاثر . </a:t>
            </a:r>
            <a:endParaRPr lang="ar-IQ" sz="4000" b="1" dirty="0">
              <a:solidFill>
                <a:schemeClr val="accent1">
                  <a:lumMod val="50000"/>
                </a:schemeClr>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xmlns="" val="1433889890"/>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xmlns="" val="1678270775"/>
      </p:ext>
    </p:extLst>
  </p:cSld>
  <p:clrMapOvr>
    <a:masterClrMapping/>
  </p:clrMapOvr>
  <mc:AlternateContent xmlns:mc="http://schemas.openxmlformats.org/markup-compatibility/2006">
    <mc:Choice xmlns:p14="http://schemas.microsoft.com/office/powerpoint/2010/main" xmlns="" Requires="p14">
      <p:transition spd="slow" p14:dur="800">
        <p:circle/>
      </p:transition>
    </mc:Choice>
    <mc:Fallback>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IQ" sz="5400" b="1" dirty="0" smtClean="0">
                <a:ln w="18000">
                  <a:solidFill>
                    <a:srgbClr val="ED7D31">
                      <a:satMod val="140000"/>
                    </a:srgbClr>
                  </a:solidFill>
                  <a:prstDash val="solid"/>
                  <a:miter lim="800000"/>
                </a:ln>
                <a:solidFill>
                  <a:srgbClr val="ED7D31">
                    <a:lumMod val="40000"/>
                    <a:lumOff val="60000"/>
                  </a:srgbClr>
                </a:solidFill>
                <a:effectLst>
                  <a:outerShdw blurRad="25500" dist="23000" dir="7020000" algn="tl">
                    <a:srgbClr val="000000">
                      <a:alpha val="50000"/>
                    </a:srgbClr>
                  </a:outerShdw>
                </a:effectLst>
                <a:latin typeface="Berlin Sans FB Demi" panose="020E0802020502020306" pitchFamily="34" charset="0"/>
              </a:rPr>
              <a:t>الهدف من المحاضرة</a:t>
            </a:r>
            <a:endParaRPr lang="ar-IQ" b="1" dirty="0"/>
          </a:p>
        </p:txBody>
      </p:sp>
      <p:sp>
        <p:nvSpPr>
          <p:cNvPr id="3" name="Content Placeholder 2"/>
          <p:cNvSpPr>
            <a:spLocks noGrp="1"/>
          </p:cNvSpPr>
          <p:nvPr>
            <p:ph idx="1"/>
          </p:nvPr>
        </p:nvSpPr>
        <p:spPr/>
        <p:txBody>
          <a:bodyPr>
            <a:normAutofit/>
          </a:bodyPr>
          <a:lstStyle/>
          <a:p>
            <a:pPr algn="just" rtl="1"/>
            <a:r>
              <a:rPr lang="ar-IQ" sz="4000" b="1" dirty="0" smtClean="0">
                <a:solidFill>
                  <a:schemeClr val="accent1">
                    <a:lumMod val="50000"/>
                  </a:schemeClr>
                </a:solidFill>
                <a:latin typeface="Arabic Typesetting" panose="03020402040406030203" pitchFamily="66" charset="-78"/>
                <a:cs typeface="Arabic Typesetting" panose="03020402040406030203" pitchFamily="66" charset="-78"/>
              </a:rPr>
              <a:t>التعرف على ردود فعل الجسم تجاه لدغات و لسعات الحشرات (طفيفة- شديدة ).</a:t>
            </a:r>
          </a:p>
          <a:p>
            <a:pPr algn="just" rtl="1"/>
            <a:r>
              <a:rPr lang="ar-IQ" sz="4000" b="1" dirty="0" smtClean="0">
                <a:solidFill>
                  <a:schemeClr val="accent1">
                    <a:lumMod val="50000"/>
                  </a:schemeClr>
                </a:solidFill>
                <a:latin typeface="Arabic Typesetting" panose="03020402040406030203" pitchFamily="66" charset="-78"/>
                <a:cs typeface="Arabic Typesetting" panose="03020402040406030203" pitchFamily="66" charset="-78"/>
              </a:rPr>
              <a:t>معرفة شكل ونوع و مكان اصابة الحشرة لأجل التدخل السريع في علاجها و الوقاية منها قبل تفاقم الوضع.</a:t>
            </a:r>
            <a:endParaRPr lang="ar-IQ" sz="4000" b="1" dirty="0">
              <a:solidFill>
                <a:schemeClr val="accent1">
                  <a:lumMod val="50000"/>
                </a:schemeClr>
              </a:solidFill>
              <a:latin typeface="Arabic Typesetting" panose="03020402040406030203" pitchFamily="66" charset="-78"/>
              <a:cs typeface="Arabic Typesetting" panose="03020402040406030203" pitchFamily="66" charset="-78"/>
            </a:endParaRPr>
          </a:p>
          <a:p>
            <a:pPr algn="just" rtl="1"/>
            <a:r>
              <a:rPr lang="ar-IQ" sz="4000" b="1" dirty="0" smtClean="0">
                <a:solidFill>
                  <a:schemeClr val="accent1">
                    <a:lumMod val="50000"/>
                  </a:schemeClr>
                </a:solidFill>
                <a:latin typeface="Arabic Typesetting" panose="03020402040406030203" pitchFamily="66" charset="-78"/>
                <a:cs typeface="Arabic Typesetting" panose="03020402040406030203" pitchFamily="66" charset="-78"/>
              </a:rPr>
              <a:t>التعرف على الحشرات المنزلية لتجنب الاصابة بها.</a:t>
            </a:r>
          </a:p>
          <a:p>
            <a:pPr algn="just" rtl="1"/>
            <a:r>
              <a:rPr lang="ar-IQ" sz="4000" b="1" dirty="0" smtClean="0">
                <a:solidFill>
                  <a:schemeClr val="accent1">
                    <a:lumMod val="50000"/>
                  </a:schemeClr>
                </a:solidFill>
                <a:latin typeface="Arabic Typesetting" panose="03020402040406030203" pitchFamily="66" charset="-78"/>
                <a:cs typeface="Arabic Typesetting" panose="03020402040406030203" pitchFamily="66" charset="-78"/>
              </a:rPr>
              <a:t>الالمام بموضوع الحساسية لزيادة الوعي الصحي لدى الناس.</a:t>
            </a:r>
            <a:endParaRPr lang="ar-IQ" sz="4000" b="1" dirty="0">
              <a:solidFill>
                <a:schemeClr val="accent1">
                  <a:lumMod val="50000"/>
                </a:schemeClr>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xmlns="" val="4096561789"/>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653" y="811947"/>
            <a:ext cx="5022998" cy="730250"/>
          </a:xfrm>
        </p:spPr>
        <p:txBody>
          <a:bodyPr>
            <a:noAutofit/>
          </a:bodyPr>
          <a:lstStyle/>
          <a:p>
            <a:r>
              <a:rPr lang="ar-IQ" sz="5400" b="1" dirty="0" smtClean="0">
                <a:ln w="22225">
                  <a:solidFill>
                    <a:schemeClr val="accent2"/>
                  </a:solidFill>
                  <a:prstDash val="solid"/>
                </a:ln>
                <a:solidFill>
                  <a:schemeClr val="accent2">
                    <a:lumMod val="40000"/>
                    <a:lumOff val="60000"/>
                  </a:schemeClr>
                </a:solidFill>
              </a:rPr>
              <a:t>حساسية الحشرات</a:t>
            </a:r>
            <a:endParaRPr lang="en-GB" sz="5400" dirty="0"/>
          </a:p>
        </p:txBody>
      </p:sp>
      <p:sp>
        <p:nvSpPr>
          <p:cNvPr id="3" name="Content Placeholder 2"/>
          <p:cNvSpPr>
            <a:spLocks noGrp="1"/>
          </p:cNvSpPr>
          <p:nvPr>
            <p:ph idx="1"/>
          </p:nvPr>
        </p:nvSpPr>
        <p:spPr>
          <a:xfrm>
            <a:off x="354842" y="1999397"/>
            <a:ext cx="5431809" cy="3922106"/>
          </a:xfrm>
        </p:spPr>
        <p:txBody>
          <a:bodyPr>
            <a:normAutofit/>
          </a:bodyPr>
          <a:lstStyle/>
          <a:p>
            <a:pPr algn="just" rtl="1">
              <a:buFont typeface="Wingdings" panose="05000000000000000000" pitchFamily="2" charset="2"/>
              <a:buChar char="v"/>
            </a:pPr>
            <a:r>
              <a:rPr lang="ar-IQ" sz="2600" b="1" dirty="0" smtClean="0">
                <a:latin typeface="Aharoni" panose="02010803020104030203" pitchFamily="2" charset="-79"/>
                <a:cs typeface="+mj-cs"/>
              </a:rPr>
              <a:t>هي رد فعل غير طبيعي من الجسم تجاه الحشرات, حيث تنتج بسبب رد فعل مفرط من جهاز المناعة, قد يكون بسبب السم أو السائل الناتج عن لدغات الحشرات, أو وجود بقايا الحشرات في المنزل, ويمكن أن تتراوح ردود الفعل التحسسية من خفيفة الى مهددة للحياة.</a:t>
            </a:r>
          </a:p>
          <a:p>
            <a:pPr algn="just" rtl="1">
              <a:buFont typeface="Wingdings" panose="05000000000000000000" pitchFamily="2" charset="2"/>
              <a:buChar char="v"/>
            </a:pPr>
            <a:r>
              <a:rPr lang="ar-IQ" sz="2600" b="1" dirty="0" smtClean="0">
                <a:solidFill>
                  <a:srgbClr val="FF0000"/>
                </a:solidFill>
                <a:latin typeface="Aharoni" panose="02010803020104030203" pitchFamily="2" charset="-79"/>
                <a:cs typeface="+mj-cs"/>
              </a:rPr>
              <a:t>تكثر الحساسية للحشرات في فصلي الصيف و الربيع خاصة النحل, بينما تنشط الدبابير في الصيف و الخريف .</a:t>
            </a:r>
            <a:endParaRPr lang="ar-IQ" sz="2600" b="1" dirty="0">
              <a:solidFill>
                <a:srgbClr val="FF0000"/>
              </a:solidFill>
              <a:latin typeface="Aharoni" panose="02010803020104030203" pitchFamily="2" charset="-79"/>
              <a:cs typeface="+mj-cs"/>
            </a:endParaRPr>
          </a:p>
          <a:p>
            <a:pPr algn="just" rtl="1">
              <a:buFont typeface="Wingdings" panose="05000000000000000000" pitchFamily="2" charset="2"/>
              <a:buChar char="v"/>
            </a:pPr>
            <a:endParaRPr lang="ar-IQ" sz="2600" b="1" dirty="0">
              <a:solidFill>
                <a:schemeClr val="accent6"/>
              </a:solidFill>
              <a:latin typeface="Aharoni" panose="02010803020104030203" pitchFamily="2" charset="-79"/>
              <a:cs typeface="+mj-cs"/>
            </a:endParaRPr>
          </a:p>
          <a:p>
            <a:pPr algn="just" rtl="1">
              <a:buFont typeface="Wingdings" panose="05000000000000000000" pitchFamily="2" charset="2"/>
              <a:buChar char="v"/>
            </a:pPr>
            <a:endParaRPr lang="en-GB" sz="2400" dirty="0"/>
          </a:p>
          <a:p>
            <a:pPr algn="just" rtl="1">
              <a:buFont typeface="Wingdings" panose="05000000000000000000" pitchFamily="2" charset="2"/>
              <a:buChar char="v"/>
            </a:pPr>
            <a:endParaRPr lang="ar-IQ" sz="2600" b="1" dirty="0">
              <a:solidFill>
                <a:schemeClr val="accent6"/>
              </a:solidFill>
              <a:latin typeface="Aharoni" panose="02010803020104030203" pitchFamily="2" charset="-79"/>
              <a:cs typeface="+mj-cs"/>
            </a:endParaRPr>
          </a:p>
        </p:txBody>
      </p:sp>
      <p:pic>
        <p:nvPicPr>
          <p:cNvPr id="5" name="Picture 4"/>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5905500" y="1390650"/>
            <a:ext cx="6153150" cy="3419475"/>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extLst>
      <p:ext uri="{BB962C8B-B14F-4D97-AF65-F5344CB8AC3E}">
        <p14:creationId xmlns:p14="http://schemas.microsoft.com/office/powerpoint/2010/main" xmlns="" val="1872614671"/>
      </p:ext>
    </p:extLst>
  </p:cSld>
  <p:clrMapOvr>
    <a:masterClrMapping/>
  </p:clrMapOvr>
  <mc:AlternateContent xmlns:mc="http://schemas.openxmlformats.org/markup-compatibility/2006">
    <mc:Choice xmlns:p14="http://schemas.microsoft.com/office/powerpoint/2010/main" xmlns=""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1000"/>
                                        <p:tgtEl>
                                          <p:spTgt spid="5"/>
                                        </p:tgtEl>
                                      </p:cBhvr>
                                    </p:animEffect>
                                    <p:anim calcmode="lin" valueType="num">
                                      <p:cBhvr>
                                        <p:cTn id="23" dur="1000" fill="hold"/>
                                        <p:tgtEl>
                                          <p:spTgt spid="5"/>
                                        </p:tgtEl>
                                        <p:attrNameLst>
                                          <p:attrName>ppt_x</p:attrName>
                                        </p:attrNameLst>
                                      </p:cBhvr>
                                      <p:tavLst>
                                        <p:tav tm="0">
                                          <p:val>
                                            <p:strVal val="#ppt_x"/>
                                          </p:val>
                                        </p:tav>
                                        <p:tav tm="100000">
                                          <p:val>
                                            <p:strVal val="#ppt_x"/>
                                          </p:val>
                                        </p:tav>
                                      </p:tavLst>
                                    </p:anim>
                                    <p:anim calcmode="lin" valueType="num">
                                      <p:cBhvr>
                                        <p:cTn id="2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47900" y="807295"/>
            <a:ext cx="7543800" cy="875433"/>
          </a:xfrm>
        </p:spPr>
        <p:txBody>
          <a:bodyPr>
            <a:normAutofit/>
          </a:bodyPr>
          <a:lstStyle/>
          <a:p>
            <a:r>
              <a:rPr lang="ar-IQ" sz="4800" b="1" dirty="0" smtClean="0">
                <a:ln w="22225">
                  <a:solidFill>
                    <a:schemeClr val="accent2"/>
                  </a:solidFill>
                  <a:prstDash val="solid"/>
                </a:ln>
                <a:solidFill>
                  <a:schemeClr val="accent2">
                    <a:lumMod val="40000"/>
                    <a:lumOff val="60000"/>
                  </a:schemeClr>
                </a:solidFill>
              </a:rPr>
              <a:t>أنواع الحشرات المسببة للحساسية</a:t>
            </a:r>
            <a:endParaRPr lang="ar-IQ" sz="4800" b="1" dirty="0">
              <a:ln w="22225">
                <a:solidFill>
                  <a:schemeClr val="accent2"/>
                </a:solidFill>
                <a:prstDash val="solid"/>
              </a:ln>
              <a:solidFill>
                <a:schemeClr val="accent2">
                  <a:lumMod val="40000"/>
                  <a:lumOff val="60000"/>
                </a:schemeClr>
              </a:solidFill>
            </a:endParaRPr>
          </a:p>
        </p:txBody>
      </p:sp>
      <p:sp>
        <p:nvSpPr>
          <p:cNvPr id="3" name="Content Placeholder 2"/>
          <p:cNvSpPr>
            <a:spLocks noGrp="1"/>
          </p:cNvSpPr>
          <p:nvPr>
            <p:ph idx="1"/>
          </p:nvPr>
        </p:nvSpPr>
        <p:spPr>
          <a:xfrm>
            <a:off x="342900" y="2161309"/>
            <a:ext cx="11528124" cy="3383938"/>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Autofit/>
          </a:bodyPr>
          <a:lstStyle/>
          <a:p>
            <a:pPr algn="ctr" rtl="1">
              <a:buFont typeface="Wingdings" panose="05000000000000000000" pitchFamily="2" charset="2"/>
              <a:buChar char="v"/>
            </a:pPr>
            <a:r>
              <a:rPr lang="ar-IQ" sz="3600" b="1" dirty="0" smtClean="0">
                <a:solidFill>
                  <a:schemeClr val="accent2">
                    <a:lumMod val="75000"/>
                  </a:schemeClr>
                </a:solidFill>
              </a:rPr>
              <a:t>الحشرات اللاسعة </a:t>
            </a:r>
          </a:p>
          <a:p>
            <a:pPr algn="ctr" rtl="1">
              <a:buFont typeface="Wingdings" panose="05000000000000000000" pitchFamily="2" charset="2"/>
              <a:buChar char="Ø"/>
            </a:pPr>
            <a:r>
              <a:rPr lang="ar-IQ" sz="3600" b="1" dirty="0" smtClean="0"/>
              <a:t>يعتبر نحل العسل وأنواع الدبابير و النمل الناري من أكثر الحشرات اللاسعة التي تسبب الحساسية, حيث تحقن مادة سامة عندما تلدغ</a:t>
            </a:r>
            <a:r>
              <a:rPr lang="ar-IQ" sz="3600" b="1" dirty="0"/>
              <a:t>.</a:t>
            </a:r>
            <a:r>
              <a:rPr lang="ar-IQ" sz="3600" b="1" dirty="0" smtClean="0"/>
              <a:t> </a:t>
            </a:r>
          </a:p>
          <a:p>
            <a:pPr algn="ctr" rtl="1">
              <a:buFont typeface="Wingdings" panose="05000000000000000000" pitchFamily="2" charset="2"/>
              <a:buChar char="Ø"/>
            </a:pPr>
            <a:r>
              <a:rPr lang="ar-IQ" sz="3600" b="1" dirty="0" smtClean="0"/>
              <a:t>يتعافى معظم الاشخاص من لسعة هذه الحشرات في غضون ساعات أو أيام .</a:t>
            </a:r>
          </a:p>
          <a:p>
            <a:pPr algn="ctr" rtl="1">
              <a:buFont typeface="Wingdings" panose="05000000000000000000" pitchFamily="2" charset="2"/>
              <a:buChar char="Ø"/>
            </a:pPr>
            <a:r>
              <a:rPr lang="ar-IQ" sz="3600" b="1" dirty="0" smtClean="0"/>
              <a:t>معظم الحالات قد يؤدي سم هذه الحشرات الى رد فعل تحسسي يهدد الحياة .</a:t>
            </a:r>
            <a:endParaRPr lang="en-US" sz="3600" b="1" dirty="0"/>
          </a:p>
          <a:p>
            <a:pPr algn="just" rtl="1">
              <a:buNone/>
            </a:pPr>
            <a:r>
              <a:rPr lang="ar-IQ" sz="3600" b="1" dirty="0" smtClean="0"/>
              <a:t> </a:t>
            </a:r>
            <a:endParaRPr lang="ar-IQ" sz="3600" b="1" dirty="0"/>
          </a:p>
          <a:p>
            <a:pPr algn="just" rtl="1">
              <a:buNone/>
            </a:pPr>
            <a:endParaRPr lang="ar-IQ" sz="3600" b="1" dirty="0"/>
          </a:p>
        </p:txBody>
      </p:sp>
    </p:spTree>
    <p:extLst>
      <p:ext uri="{BB962C8B-B14F-4D97-AF65-F5344CB8AC3E}">
        <p14:creationId xmlns:p14="http://schemas.microsoft.com/office/powerpoint/2010/main" xmlns="" val="616963909"/>
      </p:ext>
    </p:extLst>
  </p:cSld>
  <p:clrMapOvr>
    <a:masterClrMapping/>
  </p:clrMapOvr>
  <mc:AlternateContent xmlns:mc="http://schemas.openxmlformats.org/markup-compatibility/2006">
    <mc:Choice xmlns:p14="http://schemas.microsoft.com/office/powerpoint/2010/main" xmlns="" Requires="p14">
      <p:transition spd="slow" p14:dur="1600">
        <p14:conveyor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292945"/>
            <a:ext cx="7543800" cy="875433"/>
          </a:xfrm>
        </p:spPr>
        <p:txBody>
          <a:bodyPr>
            <a:normAutofit/>
          </a:bodyPr>
          <a:lstStyle/>
          <a:p>
            <a:r>
              <a:rPr lang="ar-IQ" sz="4800" b="1" dirty="0" smtClean="0">
                <a:ln w="22225">
                  <a:solidFill>
                    <a:schemeClr val="accent2"/>
                  </a:solidFill>
                  <a:prstDash val="solid"/>
                </a:ln>
                <a:solidFill>
                  <a:schemeClr val="accent2">
                    <a:lumMod val="40000"/>
                    <a:lumOff val="60000"/>
                  </a:schemeClr>
                </a:solidFill>
              </a:rPr>
              <a:t>أنواع الحشرات المسببة للحساسية</a:t>
            </a:r>
            <a:endParaRPr lang="ar-IQ" sz="4800" b="1" dirty="0">
              <a:ln w="22225">
                <a:solidFill>
                  <a:schemeClr val="accent2"/>
                </a:solidFill>
                <a:prstDash val="solid"/>
              </a:ln>
              <a:solidFill>
                <a:schemeClr val="accent2">
                  <a:lumMod val="40000"/>
                  <a:lumOff val="60000"/>
                </a:schemeClr>
              </a:solidFill>
            </a:endParaRPr>
          </a:p>
        </p:txBody>
      </p:sp>
      <p:sp>
        <p:nvSpPr>
          <p:cNvPr id="3" name="Content Placeholder 2"/>
          <p:cNvSpPr>
            <a:spLocks noGrp="1"/>
          </p:cNvSpPr>
          <p:nvPr>
            <p:ph idx="1"/>
          </p:nvPr>
        </p:nvSpPr>
        <p:spPr>
          <a:xfrm>
            <a:off x="266700" y="1104900"/>
            <a:ext cx="11604324" cy="5600700"/>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Autofit/>
          </a:bodyPr>
          <a:lstStyle/>
          <a:p>
            <a:pPr algn="ctr" rtl="1">
              <a:buFont typeface="Wingdings" panose="05000000000000000000" pitchFamily="2" charset="2"/>
              <a:buChar char="v"/>
            </a:pPr>
            <a:r>
              <a:rPr lang="ar-IQ" sz="3600" b="1" dirty="0" smtClean="0">
                <a:solidFill>
                  <a:schemeClr val="accent2">
                    <a:lumMod val="75000"/>
                  </a:schemeClr>
                </a:solidFill>
              </a:rPr>
              <a:t>الحشرات اللادغة </a:t>
            </a:r>
          </a:p>
          <a:p>
            <a:pPr algn="ctr" rtl="1">
              <a:buFont typeface="Wingdings" panose="05000000000000000000" pitchFamily="2" charset="2"/>
              <a:buChar char="Ø"/>
            </a:pPr>
            <a:r>
              <a:rPr lang="ar-IQ" sz="3600" b="1" dirty="0" smtClean="0"/>
              <a:t>كالبعوض و البراغيث وبعض أنواع الذباب و أنواع البق, هي من أكثر الحشرات اللادغة المسببة للحساسية شيوعا. </a:t>
            </a:r>
          </a:p>
          <a:p>
            <a:pPr algn="ctr" rtl="1">
              <a:buFont typeface="Wingdings" panose="05000000000000000000" pitchFamily="2" charset="2"/>
              <a:buChar char="Ø"/>
            </a:pPr>
            <a:r>
              <a:rPr lang="ar-IQ" sz="3600" b="1" dirty="0" smtClean="0"/>
              <a:t>يعاني معظم الاشخاص المعرضين للدغ هذه الحشرات من ألم واحمرار و حكة و تورم طفيف في المنطقة المحيطة باللدغة .</a:t>
            </a:r>
          </a:p>
          <a:p>
            <a:pPr algn="ctr" rtl="1">
              <a:buFont typeface="Wingdings" panose="05000000000000000000" pitchFamily="2" charset="2"/>
              <a:buChar char="Ø"/>
            </a:pPr>
            <a:r>
              <a:rPr lang="ar-IQ" sz="3600" b="1" dirty="0" smtClean="0"/>
              <a:t>نادرا ما تؤدي لدغات هذه الحشرات الى رد فعل تحسسي مهدد للحياة.</a:t>
            </a:r>
          </a:p>
          <a:p>
            <a:pPr algn="ctr" rtl="1">
              <a:buFont typeface="Wingdings" panose="05000000000000000000" pitchFamily="2" charset="2"/>
              <a:buChar char="Ø"/>
            </a:pPr>
            <a:r>
              <a:rPr lang="ar-IQ" sz="3600" b="1" dirty="0" smtClean="0"/>
              <a:t>حشرة القراد, تسبب عضتها اصابة الاشخاص بحساسية تجاه اللحوم , حيث ينقل هذا القراد مادة (</a:t>
            </a:r>
            <a:r>
              <a:rPr lang="en-US" sz="3600" b="1" dirty="0" smtClean="0"/>
              <a:t>Alpha-gal</a:t>
            </a:r>
            <a:r>
              <a:rPr lang="ar-IQ" sz="3600" b="1" dirty="0" smtClean="0"/>
              <a:t> ) التي يحملها الى مجرى دم شخص يلدغه , فيتفاعل جهاز المناعة مع المادة .</a:t>
            </a:r>
          </a:p>
          <a:p>
            <a:pPr algn="ctr" rtl="1">
              <a:buFont typeface="Wingdings" panose="05000000000000000000" pitchFamily="2" charset="2"/>
              <a:buChar char="Ø"/>
            </a:pPr>
            <a:r>
              <a:rPr lang="ar-IQ" sz="3600" b="1" dirty="0" smtClean="0"/>
              <a:t> عثر على </a:t>
            </a:r>
            <a:r>
              <a:rPr lang="ar-IQ" sz="3600" b="1" dirty="0">
                <a:solidFill>
                  <a:prstClr val="black"/>
                </a:solidFill>
              </a:rPr>
              <a:t>مادة (</a:t>
            </a:r>
            <a:r>
              <a:rPr lang="en-US" sz="3600" b="1" dirty="0">
                <a:solidFill>
                  <a:prstClr val="black"/>
                </a:solidFill>
              </a:rPr>
              <a:t>Alpha-gal</a:t>
            </a:r>
            <a:r>
              <a:rPr lang="ar-IQ" sz="3600" b="1" dirty="0">
                <a:solidFill>
                  <a:prstClr val="black"/>
                </a:solidFill>
              </a:rPr>
              <a:t> </a:t>
            </a:r>
            <a:r>
              <a:rPr lang="ar-IQ" sz="3600" b="1" dirty="0" smtClean="0">
                <a:solidFill>
                  <a:prstClr val="black"/>
                </a:solidFill>
              </a:rPr>
              <a:t>) في لحوم الثديات .</a:t>
            </a:r>
            <a:r>
              <a:rPr lang="ar-IQ" sz="3600" b="1" dirty="0" smtClean="0"/>
              <a:t>  </a:t>
            </a:r>
            <a:endParaRPr lang="en-US" sz="3600" b="1" dirty="0"/>
          </a:p>
          <a:p>
            <a:pPr algn="just" rtl="1">
              <a:buNone/>
            </a:pPr>
            <a:r>
              <a:rPr lang="ar-IQ" sz="3600" b="1" dirty="0" smtClean="0"/>
              <a:t> </a:t>
            </a:r>
            <a:endParaRPr lang="ar-IQ" sz="3600" b="1" dirty="0"/>
          </a:p>
          <a:p>
            <a:pPr algn="just" rtl="1">
              <a:buNone/>
            </a:pPr>
            <a:endParaRPr lang="ar-IQ" sz="3600" b="1" dirty="0"/>
          </a:p>
        </p:txBody>
      </p:sp>
    </p:spTree>
    <p:extLst>
      <p:ext uri="{BB962C8B-B14F-4D97-AF65-F5344CB8AC3E}">
        <p14:creationId xmlns:p14="http://schemas.microsoft.com/office/powerpoint/2010/main" xmlns="" val="1887027672"/>
      </p:ext>
    </p:extLst>
  </p:cSld>
  <p:clrMapOvr>
    <a:masterClrMapping/>
  </p:clrMapOvr>
  <mc:AlternateContent xmlns:mc="http://schemas.openxmlformats.org/markup-compatibility/2006">
    <mc:Choice xmlns:p14="http://schemas.microsoft.com/office/powerpoint/2010/main" xmlns=""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arn(inVertical)">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barn(inVertical)">
                                      <p:cBhvr>
                                        <p:cTn id="4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47900" y="807295"/>
            <a:ext cx="7543800" cy="875433"/>
          </a:xfrm>
        </p:spPr>
        <p:txBody>
          <a:bodyPr>
            <a:normAutofit/>
          </a:bodyPr>
          <a:lstStyle/>
          <a:p>
            <a:r>
              <a:rPr lang="ar-IQ" sz="4800" b="1" dirty="0" smtClean="0">
                <a:ln w="22225">
                  <a:solidFill>
                    <a:schemeClr val="accent2"/>
                  </a:solidFill>
                  <a:prstDash val="solid"/>
                </a:ln>
                <a:solidFill>
                  <a:schemeClr val="accent2">
                    <a:lumMod val="40000"/>
                    <a:lumOff val="60000"/>
                  </a:schemeClr>
                </a:solidFill>
              </a:rPr>
              <a:t>أنواع الحشرات المسببة للحساسية</a:t>
            </a:r>
            <a:endParaRPr lang="ar-IQ" sz="4800" b="1" dirty="0">
              <a:ln w="22225">
                <a:solidFill>
                  <a:schemeClr val="accent2"/>
                </a:solidFill>
                <a:prstDash val="solid"/>
              </a:ln>
              <a:solidFill>
                <a:schemeClr val="accent2">
                  <a:lumMod val="40000"/>
                  <a:lumOff val="60000"/>
                </a:schemeClr>
              </a:solidFill>
            </a:endParaRPr>
          </a:p>
        </p:txBody>
      </p:sp>
      <p:sp>
        <p:nvSpPr>
          <p:cNvPr id="3" name="Content Placeholder 2"/>
          <p:cNvSpPr>
            <a:spLocks noGrp="1"/>
          </p:cNvSpPr>
          <p:nvPr>
            <p:ph idx="1"/>
          </p:nvPr>
        </p:nvSpPr>
        <p:spPr>
          <a:xfrm>
            <a:off x="676894" y="2161309"/>
            <a:ext cx="11194130" cy="3383938"/>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Autofit/>
          </a:bodyPr>
          <a:lstStyle/>
          <a:p>
            <a:pPr algn="ctr" rtl="1">
              <a:buFont typeface="Wingdings" panose="05000000000000000000" pitchFamily="2" charset="2"/>
              <a:buChar char="v"/>
            </a:pPr>
            <a:r>
              <a:rPr lang="ar-IQ" sz="3600" b="1" dirty="0" smtClean="0">
                <a:solidFill>
                  <a:schemeClr val="accent2">
                    <a:lumMod val="75000"/>
                  </a:schemeClr>
                </a:solidFill>
              </a:rPr>
              <a:t>حشرات قد يسبب بقائها في المنزل تحسس.</a:t>
            </a:r>
          </a:p>
          <a:p>
            <a:pPr algn="ctr" rtl="1">
              <a:buFont typeface="Wingdings" panose="05000000000000000000" pitchFamily="2" charset="2"/>
              <a:buChar char="Ø"/>
            </a:pPr>
            <a:r>
              <a:rPr lang="ar-IQ" sz="3600" b="1" dirty="0" smtClean="0"/>
              <a:t>يمكن لبعض الحشرات أن تسبب ردود فعل تحسسية بدون لدغ أو لسع كبقايا الصراصير و فضلاتها, البراغيش, عث الغبار الصغير.</a:t>
            </a:r>
          </a:p>
          <a:p>
            <a:pPr algn="ctr" rtl="1">
              <a:buFont typeface="Wingdings" panose="05000000000000000000" pitchFamily="2" charset="2"/>
              <a:buChar char="Ø"/>
            </a:pPr>
            <a:r>
              <a:rPr lang="ar-IQ" sz="3600" b="1" dirty="0" smtClean="0"/>
              <a:t>قد تكون السبب في الحساسية و الربو على مدار العام, كما يمكن ان تؤدي </a:t>
            </a:r>
            <a:r>
              <a:rPr lang="ar-IQ" sz="3600" b="1" smtClean="0"/>
              <a:t>الى حدوث </a:t>
            </a:r>
            <a:r>
              <a:rPr lang="ar-IQ" sz="3600" b="1" dirty="0" smtClean="0"/>
              <a:t>نوبات الربو.</a:t>
            </a:r>
          </a:p>
          <a:p>
            <a:pPr algn="just" rtl="1">
              <a:buNone/>
            </a:pPr>
            <a:r>
              <a:rPr lang="ar-IQ" sz="3600" b="1" dirty="0" smtClean="0"/>
              <a:t> </a:t>
            </a:r>
            <a:endParaRPr lang="ar-IQ" sz="3600" b="1" dirty="0"/>
          </a:p>
          <a:p>
            <a:pPr algn="just" rtl="1">
              <a:buNone/>
            </a:pPr>
            <a:endParaRPr lang="ar-IQ" sz="3600" b="1" dirty="0"/>
          </a:p>
        </p:txBody>
      </p:sp>
    </p:spTree>
    <p:extLst>
      <p:ext uri="{BB962C8B-B14F-4D97-AF65-F5344CB8AC3E}">
        <p14:creationId xmlns:p14="http://schemas.microsoft.com/office/powerpoint/2010/main" xmlns="" val="1887027672"/>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8544910" y="846738"/>
            <a:ext cx="3231931" cy="2916621"/>
          </a:xfrm>
          <a:prstGeom prst="ellipse">
            <a:avLst/>
          </a:prstGeom>
          <a:solidFill>
            <a:schemeClr val="accent4">
              <a:lumMod val="60000"/>
              <a:lumOff val="40000"/>
            </a:schemeClr>
          </a:solidFill>
          <a:ln w="57150">
            <a:solidFill>
              <a:schemeClr val="bg1"/>
            </a:solidFill>
            <a:prstDash val="dash"/>
          </a:ln>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r>
              <a:rPr lang="ar-IQ" sz="3200" b="1" dirty="0" smtClean="0">
                <a:solidFill>
                  <a:schemeClr val="tx1"/>
                </a:solidFill>
                <a:latin typeface="Monotype Koufi" pitchFamily="2" charset="-78"/>
                <a:ea typeface="Monotype Koufi" pitchFamily="2" charset="-78"/>
                <a:cs typeface="Monotype Koufi" pitchFamily="2" charset="-78"/>
              </a:rPr>
              <a:t>الحشرات المنزلية</a:t>
            </a:r>
            <a:endParaRPr lang="ar-IQ" sz="3200" b="1" dirty="0">
              <a:solidFill>
                <a:schemeClr val="tx1"/>
              </a:solidFill>
              <a:latin typeface="Monotype Koufi" pitchFamily="2" charset="-78"/>
              <a:ea typeface="Monotype Koufi" pitchFamily="2" charset="-78"/>
              <a:cs typeface="Monotype Koufi" pitchFamily="2" charset="-78"/>
            </a:endParaRPr>
          </a:p>
        </p:txBody>
      </p:sp>
      <p:sp>
        <p:nvSpPr>
          <p:cNvPr id="5" name="Oval 4"/>
          <p:cNvSpPr/>
          <p:nvPr/>
        </p:nvSpPr>
        <p:spPr>
          <a:xfrm>
            <a:off x="362606" y="846736"/>
            <a:ext cx="2963917" cy="2916621"/>
          </a:xfrm>
          <a:prstGeom prst="ellipse">
            <a:avLst/>
          </a:prstGeom>
          <a:solidFill>
            <a:schemeClr val="accent3">
              <a:lumMod val="60000"/>
              <a:lumOff val="40000"/>
            </a:schemeClr>
          </a:solidFill>
          <a:ln w="57150">
            <a:solidFill>
              <a:schemeClr val="bg1"/>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3200" b="1" dirty="0" smtClean="0">
                <a:solidFill>
                  <a:schemeClr val="tx1"/>
                </a:solidFill>
                <a:latin typeface="Monotype Koufi" pitchFamily="2" charset="-78"/>
                <a:ea typeface="Monotype Koufi" pitchFamily="2" charset="-78"/>
                <a:cs typeface="Monotype Koufi" pitchFamily="2" charset="-78"/>
              </a:rPr>
              <a:t>الحشرات اللادغة التي تسبب حساسية طفيفة  </a:t>
            </a:r>
            <a:endParaRPr lang="ar-IQ" sz="3200" b="1" dirty="0">
              <a:solidFill>
                <a:schemeClr val="tx1"/>
              </a:solidFill>
              <a:latin typeface="Monotype Koufi" pitchFamily="2" charset="-78"/>
              <a:ea typeface="Monotype Koufi" pitchFamily="2" charset="-78"/>
              <a:cs typeface="Monotype Koufi" pitchFamily="2" charset="-78"/>
            </a:endParaRPr>
          </a:p>
        </p:txBody>
      </p:sp>
      <p:sp>
        <p:nvSpPr>
          <p:cNvPr id="6" name="Oval 5"/>
          <p:cNvSpPr/>
          <p:nvPr/>
        </p:nvSpPr>
        <p:spPr>
          <a:xfrm>
            <a:off x="4256689" y="846737"/>
            <a:ext cx="3279227" cy="2916621"/>
          </a:xfrm>
          <a:prstGeom prst="ellipse">
            <a:avLst/>
          </a:prstGeom>
          <a:solidFill>
            <a:schemeClr val="accent2">
              <a:lumMod val="60000"/>
              <a:lumOff val="40000"/>
            </a:schemeClr>
          </a:solidFill>
          <a:ln w="57150">
            <a:solidFill>
              <a:schemeClr val="bg1"/>
            </a:solidFill>
            <a:prstDash val="lgDashDot"/>
          </a:ln>
        </p:spPr>
        <p:style>
          <a:lnRef idx="1">
            <a:schemeClr val="accent4"/>
          </a:lnRef>
          <a:fillRef idx="2">
            <a:schemeClr val="accent4"/>
          </a:fillRef>
          <a:effectRef idx="1">
            <a:schemeClr val="accent4"/>
          </a:effectRef>
          <a:fontRef idx="minor">
            <a:schemeClr val="dk1"/>
          </a:fontRef>
        </p:style>
        <p:txBody>
          <a:bodyPr rtlCol="1" anchor="ctr"/>
          <a:lstStyle/>
          <a:p>
            <a:pPr algn="ctr"/>
            <a:r>
              <a:rPr lang="ar-IQ" sz="3200" b="1" dirty="0" smtClean="0">
                <a:latin typeface="Monotype Koufi" pitchFamily="2" charset="-78"/>
                <a:ea typeface="Monotype Koufi" pitchFamily="2" charset="-78"/>
                <a:cs typeface="Monotype Koufi" pitchFamily="2" charset="-78"/>
              </a:rPr>
              <a:t>حشرات لادغة تسبب لدغاتها ردود فعل تحسسي مفرط أو مميت </a:t>
            </a:r>
            <a:endParaRPr lang="ar-IQ" sz="3200" b="1" dirty="0">
              <a:latin typeface="Monotype Koufi" pitchFamily="2" charset="-78"/>
              <a:ea typeface="Monotype Koufi" pitchFamily="2" charset="-78"/>
              <a:cs typeface="Monotype Koufi" pitchFamily="2" charset="-78"/>
            </a:endParaRPr>
          </a:p>
        </p:txBody>
      </p:sp>
      <p:sp>
        <p:nvSpPr>
          <p:cNvPr id="2" name="Rounded Rectangle 1"/>
          <p:cNvSpPr/>
          <p:nvPr/>
        </p:nvSpPr>
        <p:spPr>
          <a:xfrm>
            <a:off x="171451" y="4635062"/>
            <a:ext cx="3486150" cy="2081048"/>
          </a:xfrm>
          <a:prstGeom prst="roundRect">
            <a:avLst/>
          </a:prstGeom>
          <a:ln w="76200">
            <a:solidFill>
              <a:srgbClr val="144670"/>
            </a:solidFill>
          </a:ln>
        </p:spPr>
        <p:style>
          <a:lnRef idx="2">
            <a:schemeClr val="accent6"/>
          </a:lnRef>
          <a:fillRef idx="1">
            <a:schemeClr val="lt1"/>
          </a:fillRef>
          <a:effectRef idx="0">
            <a:schemeClr val="accent6"/>
          </a:effectRef>
          <a:fontRef idx="minor">
            <a:schemeClr val="dk1"/>
          </a:fontRef>
        </p:style>
        <p:txBody>
          <a:bodyPr rtlCol="1" anchor="ctr"/>
          <a:lstStyle/>
          <a:p>
            <a:pPr marL="285750" indent="-285750" algn="ctr" rtl="1">
              <a:buFont typeface="Arial" pitchFamily="34" charset="0"/>
              <a:buChar char="•"/>
            </a:pPr>
            <a:r>
              <a:rPr lang="ar-IQ" sz="3200" b="1" dirty="0" smtClean="0">
                <a:cs typeface="DecoType Naskh Extensions" panose="02010400000000000000" pitchFamily="2" charset="-78"/>
              </a:rPr>
              <a:t>تورم و احمرار و حرارة في موقع اللدغة.</a:t>
            </a:r>
          </a:p>
          <a:p>
            <a:pPr marL="285750" indent="-285750" algn="ctr" rtl="1">
              <a:buFont typeface="Arial" pitchFamily="34" charset="0"/>
              <a:buChar char="•"/>
            </a:pPr>
            <a:r>
              <a:rPr lang="ar-IQ" sz="2800" b="1" dirty="0" smtClean="0">
                <a:cs typeface="DecoType Naskh Extensions" panose="02010400000000000000" pitchFamily="2" charset="-78"/>
              </a:rPr>
              <a:t>طفح جلدي و حكة</a:t>
            </a:r>
            <a:endParaRPr lang="ar-IQ" sz="2800" b="1" dirty="0">
              <a:cs typeface="DecoType Naskh Extensions" panose="02010400000000000000" pitchFamily="2" charset="-78"/>
            </a:endParaRPr>
          </a:p>
        </p:txBody>
      </p:sp>
      <p:sp>
        <p:nvSpPr>
          <p:cNvPr id="3" name="Rounded Rectangle 2"/>
          <p:cNvSpPr/>
          <p:nvPr/>
        </p:nvSpPr>
        <p:spPr>
          <a:xfrm>
            <a:off x="4057650" y="4635062"/>
            <a:ext cx="3695699" cy="2081048"/>
          </a:xfrm>
          <a:prstGeom prst="roundRect">
            <a:avLst/>
          </a:prstGeom>
          <a:solidFill>
            <a:schemeClr val="bg1"/>
          </a:solidFill>
          <a:ln w="76200">
            <a:solidFill>
              <a:schemeClr val="accent2">
                <a:lumMod val="60000"/>
                <a:lumOff val="40000"/>
              </a:schemeClr>
            </a:solidFill>
          </a:ln>
        </p:spPr>
        <p:style>
          <a:lnRef idx="2">
            <a:schemeClr val="accent6"/>
          </a:lnRef>
          <a:fillRef idx="1">
            <a:schemeClr val="lt1"/>
          </a:fillRef>
          <a:effectRef idx="0">
            <a:schemeClr val="accent6"/>
          </a:effectRef>
          <a:fontRef idx="minor">
            <a:schemeClr val="dk1"/>
          </a:fontRef>
        </p:style>
        <p:txBody>
          <a:bodyPr rtlCol="1" anchor="ctr"/>
          <a:lstStyle/>
          <a:p>
            <a:pPr algn="just" rtl="1"/>
            <a:r>
              <a:rPr lang="ar-IQ" sz="2000" b="1" dirty="0" smtClean="0">
                <a:cs typeface="+mj-cs"/>
              </a:rPr>
              <a:t>تورم في مناطق  بعيدة عن موقع اللدغة , طفح جلدي , حكة.</a:t>
            </a:r>
            <a:endParaRPr lang="en-US" sz="2000" b="1" dirty="0">
              <a:cs typeface="+mj-cs"/>
            </a:endParaRPr>
          </a:p>
          <a:p>
            <a:pPr algn="just" rtl="1"/>
            <a:r>
              <a:rPr lang="ar-IQ" b="1" dirty="0" smtClean="0">
                <a:cs typeface="+mj-cs"/>
              </a:rPr>
              <a:t>اّلام في المعدة , قيء , انتفاخ  أو اسهال.</a:t>
            </a:r>
          </a:p>
          <a:p>
            <a:pPr algn="just" rtl="1"/>
            <a:r>
              <a:rPr lang="ar-IQ" b="1" dirty="0" smtClean="0">
                <a:cs typeface="+mj-cs"/>
              </a:rPr>
              <a:t>انتفاخ الشفتين و اللسان  و الجفون.</a:t>
            </a:r>
          </a:p>
          <a:p>
            <a:pPr algn="just" rtl="1"/>
            <a:r>
              <a:rPr lang="ar-IQ" b="1" dirty="0" smtClean="0">
                <a:cs typeface="+mj-cs"/>
              </a:rPr>
              <a:t>أعراض اخرى  مثل النوبات و الصدمة او الموت .</a:t>
            </a:r>
            <a:endParaRPr lang="ar-IQ" b="1" dirty="0">
              <a:cs typeface="+mj-cs"/>
            </a:endParaRPr>
          </a:p>
          <a:p>
            <a:pPr algn="just" rtl="1"/>
            <a:endParaRPr lang="en-US" dirty="0"/>
          </a:p>
        </p:txBody>
      </p:sp>
      <p:sp>
        <p:nvSpPr>
          <p:cNvPr id="7" name="Rounded Rectangle 6"/>
          <p:cNvSpPr/>
          <p:nvPr/>
        </p:nvSpPr>
        <p:spPr>
          <a:xfrm>
            <a:off x="8134350" y="4635062"/>
            <a:ext cx="3642491" cy="2081048"/>
          </a:xfrm>
          <a:prstGeom prst="roundRect">
            <a:avLst/>
          </a:prstGeom>
          <a:ln w="76200">
            <a:solidFill>
              <a:schemeClr val="accent4">
                <a:lumMod val="60000"/>
                <a:lumOff val="40000"/>
              </a:schemeClr>
            </a:solidFill>
          </a:ln>
        </p:spPr>
        <p:style>
          <a:lnRef idx="2">
            <a:schemeClr val="accent6"/>
          </a:lnRef>
          <a:fillRef idx="1">
            <a:schemeClr val="lt1"/>
          </a:fillRef>
          <a:effectRef idx="0">
            <a:schemeClr val="accent6"/>
          </a:effectRef>
          <a:fontRef idx="minor">
            <a:schemeClr val="dk1"/>
          </a:fontRef>
        </p:style>
        <p:txBody>
          <a:bodyPr rtlCol="1" anchor="ctr"/>
          <a:lstStyle/>
          <a:p>
            <a:pPr marL="285750" lvl="0" indent="-285750" algn="ctr" rtl="1">
              <a:buFont typeface="Arial" pitchFamily="34" charset="0"/>
              <a:buChar char="•"/>
            </a:pPr>
            <a:r>
              <a:rPr lang="ar-IQ" sz="3200" b="1" dirty="0" smtClean="0">
                <a:solidFill>
                  <a:prstClr val="black"/>
                </a:solidFill>
                <a:cs typeface="DecoType Naskh Extensions" panose="02010400000000000000" pitchFamily="2" charset="-78"/>
              </a:rPr>
              <a:t>سيلان الانف </a:t>
            </a:r>
            <a:endParaRPr lang="ar-IQ" sz="3200" b="1" dirty="0">
              <a:solidFill>
                <a:prstClr val="black"/>
              </a:solidFill>
              <a:cs typeface="DecoType Naskh Extensions" panose="02010400000000000000" pitchFamily="2" charset="-78"/>
            </a:endParaRPr>
          </a:p>
          <a:p>
            <a:pPr marL="285750" lvl="0" indent="-285750" algn="ctr" rtl="1">
              <a:buFont typeface="Arial" pitchFamily="34" charset="0"/>
              <a:buChar char="•"/>
            </a:pPr>
            <a:r>
              <a:rPr lang="ar-IQ" sz="3200" b="1" dirty="0" smtClean="0">
                <a:solidFill>
                  <a:prstClr val="black"/>
                </a:solidFill>
                <a:cs typeface="DecoType Naskh Extensions" panose="02010400000000000000" pitchFamily="2" charset="-78"/>
              </a:rPr>
              <a:t>مشاكل في التنفس , السعال</a:t>
            </a:r>
            <a:endParaRPr lang="ar-IQ" sz="3200" b="1" dirty="0">
              <a:solidFill>
                <a:prstClr val="black"/>
              </a:solidFill>
              <a:cs typeface="DecoType Naskh Extensions" panose="02010400000000000000" pitchFamily="2" charset="-78"/>
            </a:endParaRPr>
          </a:p>
        </p:txBody>
      </p:sp>
      <p:sp>
        <p:nvSpPr>
          <p:cNvPr id="8" name="Down Arrow 7"/>
          <p:cNvSpPr/>
          <p:nvPr/>
        </p:nvSpPr>
        <p:spPr>
          <a:xfrm>
            <a:off x="1466191" y="3972910"/>
            <a:ext cx="553109" cy="520262"/>
          </a:xfrm>
          <a:prstGeom prst="downArrow">
            <a:avLst/>
          </a:prstGeom>
          <a:solidFill>
            <a:schemeClr val="tx1">
              <a:lumMod val="50000"/>
              <a:lumOff val="50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9" name="Down Arrow 8"/>
          <p:cNvSpPr/>
          <p:nvPr/>
        </p:nvSpPr>
        <p:spPr>
          <a:xfrm>
            <a:off x="5680511" y="3972910"/>
            <a:ext cx="586939" cy="520262"/>
          </a:xfrm>
          <a:prstGeom prst="downArrow">
            <a:avLst/>
          </a:prstGeom>
          <a:solidFill>
            <a:schemeClr val="tx1">
              <a:lumMod val="50000"/>
              <a:lumOff val="50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
        <p:nvSpPr>
          <p:cNvPr id="10" name="Down Arrow 9"/>
          <p:cNvSpPr/>
          <p:nvPr/>
        </p:nvSpPr>
        <p:spPr>
          <a:xfrm>
            <a:off x="9806151" y="3972910"/>
            <a:ext cx="557050" cy="520262"/>
          </a:xfrm>
          <a:prstGeom prst="downArrow">
            <a:avLst/>
          </a:prstGeom>
          <a:solidFill>
            <a:schemeClr val="tx1">
              <a:lumMod val="50000"/>
              <a:lumOff val="50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
        <p:nvSpPr>
          <p:cNvPr id="11" name="Rounded Rectangle 10"/>
          <p:cNvSpPr/>
          <p:nvPr/>
        </p:nvSpPr>
        <p:spPr>
          <a:xfrm>
            <a:off x="2544160" y="133350"/>
            <a:ext cx="6000750" cy="552450"/>
          </a:xfrm>
          <a:prstGeom prst="roundRect">
            <a:avLst/>
          </a:prstGeom>
          <a:ln/>
        </p:spPr>
        <p:style>
          <a:lnRef idx="1">
            <a:schemeClr val="accent5"/>
          </a:lnRef>
          <a:fillRef idx="2">
            <a:schemeClr val="accent5"/>
          </a:fillRef>
          <a:effectRef idx="1">
            <a:schemeClr val="accent5"/>
          </a:effectRef>
          <a:fontRef idx="minor">
            <a:schemeClr val="dk1"/>
          </a:fontRef>
        </p:style>
        <p:txBody>
          <a:bodyPr rtlCol="1" anchor="ctr">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IQ"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DecoType Thuluth" panose="02010000000000000000" pitchFamily="2" charset="-78"/>
              </a:rPr>
              <a:t>أ</a:t>
            </a:r>
            <a:r>
              <a:rPr lang="ar-IQ" sz="4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DecoType Thuluth" panose="02010000000000000000" pitchFamily="2" charset="-78"/>
              </a:rPr>
              <a:t>عراض حساسية الحشرات</a:t>
            </a:r>
            <a:endParaRPr lang="ar-IQ"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DecoType Thuluth" panose="02010000000000000000" pitchFamily="2" charset="-78"/>
            </a:endParaRPr>
          </a:p>
        </p:txBody>
      </p:sp>
    </p:spTree>
    <p:extLst>
      <p:ext uri="{BB962C8B-B14F-4D97-AF65-F5344CB8AC3E}">
        <p14:creationId xmlns:p14="http://schemas.microsoft.com/office/powerpoint/2010/main" xmlns="" val="3889436474"/>
      </p:ext>
    </p:extLst>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down)">
                                      <p:cBhvr>
                                        <p:cTn id="25" dur="580">
                                          <p:stCondLst>
                                            <p:cond delay="0"/>
                                          </p:stCondLst>
                                        </p:cTn>
                                        <p:tgtEl>
                                          <p:spTgt spid="6"/>
                                        </p:tgtEl>
                                      </p:cBhvr>
                                    </p:animEffect>
                                    <p:anim calcmode="lin" valueType="num">
                                      <p:cBhvr>
                                        <p:cTn id="26"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31" dur="26">
                                          <p:stCondLst>
                                            <p:cond delay="650"/>
                                          </p:stCondLst>
                                        </p:cTn>
                                        <p:tgtEl>
                                          <p:spTgt spid="6"/>
                                        </p:tgtEl>
                                      </p:cBhvr>
                                      <p:to x="100000" y="60000"/>
                                    </p:animScale>
                                    <p:animScale>
                                      <p:cBhvr>
                                        <p:cTn id="32" dur="166" decel="50000">
                                          <p:stCondLst>
                                            <p:cond delay="676"/>
                                          </p:stCondLst>
                                        </p:cTn>
                                        <p:tgtEl>
                                          <p:spTgt spid="6"/>
                                        </p:tgtEl>
                                      </p:cBhvr>
                                      <p:to x="100000" y="100000"/>
                                    </p:animScale>
                                    <p:animScale>
                                      <p:cBhvr>
                                        <p:cTn id="33" dur="26">
                                          <p:stCondLst>
                                            <p:cond delay="1312"/>
                                          </p:stCondLst>
                                        </p:cTn>
                                        <p:tgtEl>
                                          <p:spTgt spid="6"/>
                                        </p:tgtEl>
                                      </p:cBhvr>
                                      <p:to x="100000" y="80000"/>
                                    </p:animScale>
                                    <p:animScale>
                                      <p:cBhvr>
                                        <p:cTn id="34" dur="166" decel="50000">
                                          <p:stCondLst>
                                            <p:cond delay="1338"/>
                                          </p:stCondLst>
                                        </p:cTn>
                                        <p:tgtEl>
                                          <p:spTgt spid="6"/>
                                        </p:tgtEl>
                                      </p:cBhvr>
                                      <p:to x="100000" y="100000"/>
                                    </p:animScale>
                                    <p:animScale>
                                      <p:cBhvr>
                                        <p:cTn id="35" dur="26">
                                          <p:stCondLst>
                                            <p:cond delay="1642"/>
                                          </p:stCondLst>
                                        </p:cTn>
                                        <p:tgtEl>
                                          <p:spTgt spid="6"/>
                                        </p:tgtEl>
                                      </p:cBhvr>
                                      <p:to x="100000" y="90000"/>
                                    </p:animScale>
                                    <p:animScale>
                                      <p:cBhvr>
                                        <p:cTn id="36" dur="166" decel="50000">
                                          <p:stCondLst>
                                            <p:cond delay="1668"/>
                                          </p:stCondLst>
                                        </p:cTn>
                                        <p:tgtEl>
                                          <p:spTgt spid="6"/>
                                        </p:tgtEl>
                                      </p:cBhvr>
                                      <p:to x="100000" y="100000"/>
                                    </p:animScale>
                                    <p:animScale>
                                      <p:cBhvr>
                                        <p:cTn id="37" dur="26">
                                          <p:stCondLst>
                                            <p:cond delay="1808"/>
                                          </p:stCondLst>
                                        </p:cTn>
                                        <p:tgtEl>
                                          <p:spTgt spid="6"/>
                                        </p:tgtEl>
                                      </p:cBhvr>
                                      <p:to x="100000" y="95000"/>
                                    </p:animScale>
                                    <p:animScale>
                                      <p:cBhvr>
                                        <p:cTn id="38" dur="166" decel="50000">
                                          <p:stCondLst>
                                            <p:cond delay="1834"/>
                                          </p:stCondLst>
                                        </p:cTn>
                                        <p:tgtEl>
                                          <p:spTgt spid="6"/>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wipe(down)">
                                      <p:cBhvr>
                                        <p:cTn id="43" dur="580">
                                          <p:stCondLst>
                                            <p:cond delay="0"/>
                                          </p:stCondLst>
                                        </p:cTn>
                                        <p:tgtEl>
                                          <p:spTgt spid="4"/>
                                        </p:tgtEl>
                                      </p:cBhvr>
                                    </p:animEffect>
                                    <p:anim calcmode="lin" valueType="num">
                                      <p:cBhvr>
                                        <p:cTn id="44"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49" dur="26">
                                          <p:stCondLst>
                                            <p:cond delay="650"/>
                                          </p:stCondLst>
                                        </p:cTn>
                                        <p:tgtEl>
                                          <p:spTgt spid="4"/>
                                        </p:tgtEl>
                                      </p:cBhvr>
                                      <p:to x="100000" y="60000"/>
                                    </p:animScale>
                                    <p:animScale>
                                      <p:cBhvr>
                                        <p:cTn id="50" dur="166" decel="50000">
                                          <p:stCondLst>
                                            <p:cond delay="676"/>
                                          </p:stCondLst>
                                        </p:cTn>
                                        <p:tgtEl>
                                          <p:spTgt spid="4"/>
                                        </p:tgtEl>
                                      </p:cBhvr>
                                      <p:to x="100000" y="100000"/>
                                    </p:animScale>
                                    <p:animScale>
                                      <p:cBhvr>
                                        <p:cTn id="51" dur="26">
                                          <p:stCondLst>
                                            <p:cond delay="1312"/>
                                          </p:stCondLst>
                                        </p:cTn>
                                        <p:tgtEl>
                                          <p:spTgt spid="4"/>
                                        </p:tgtEl>
                                      </p:cBhvr>
                                      <p:to x="100000" y="80000"/>
                                    </p:animScale>
                                    <p:animScale>
                                      <p:cBhvr>
                                        <p:cTn id="52" dur="166" decel="50000">
                                          <p:stCondLst>
                                            <p:cond delay="1338"/>
                                          </p:stCondLst>
                                        </p:cTn>
                                        <p:tgtEl>
                                          <p:spTgt spid="4"/>
                                        </p:tgtEl>
                                      </p:cBhvr>
                                      <p:to x="100000" y="100000"/>
                                    </p:animScale>
                                    <p:animScale>
                                      <p:cBhvr>
                                        <p:cTn id="53" dur="26">
                                          <p:stCondLst>
                                            <p:cond delay="1642"/>
                                          </p:stCondLst>
                                        </p:cTn>
                                        <p:tgtEl>
                                          <p:spTgt spid="4"/>
                                        </p:tgtEl>
                                      </p:cBhvr>
                                      <p:to x="100000" y="90000"/>
                                    </p:animScale>
                                    <p:animScale>
                                      <p:cBhvr>
                                        <p:cTn id="54" dur="166" decel="50000">
                                          <p:stCondLst>
                                            <p:cond delay="1668"/>
                                          </p:stCondLst>
                                        </p:cTn>
                                        <p:tgtEl>
                                          <p:spTgt spid="4"/>
                                        </p:tgtEl>
                                      </p:cBhvr>
                                      <p:to x="100000" y="100000"/>
                                    </p:animScale>
                                    <p:animScale>
                                      <p:cBhvr>
                                        <p:cTn id="55" dur="26">
                                          <p:stCondLst>
                                            <p:cond delay="1808"/>
                                          </p:stCondLst>
                                        </p:cTn>
                                        <p:tgtEl>
                                          <p:spTgt spid="4"/>
                                        </p:tgtEl>
                                      </p:cBhvr>
                                      <p:to x="100000" y="95000"/>
                                    </p:animScale>
                                    <p:animScale>
                                      <p:cBhvr>
                                        <p:cTn id="56" dur="166" decel="50000">
                                          <p:stCondLst>
                                            <p:cond delay="1834"/>
                                          </p:stCondLst>
                                        </p:cTn>
                                        <p:tgtEl>
                                          <p:spTgt spid="4"/>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53" presetClass="entr" presetSubtype="16" fill="hold" grpId="0" nodeType="clickEffect">
                                  <p:stCondLst>
                                    <p:cond delay="0"/>
                                  </p:stCondLst>
                                  <p:childTnLst>
                                    <p:set>
                                      <p:cBhvr>
                                        <p:cTn id="60" dur="1" fill="hold">
                                          <p:stCondLst>
                                            <p:cond delay="0"/>
                                          </p:stCondLst>
                                        </p:cTn>
                                        <p:tgtEl>
                                          <p:spTgt spid="2"/>
                                        </p:tgtEl>
                                        <p:attrNameLst>
                                          <p:attrName>style.visibility</p:attrName>
                                        </p:attrNameLst>
                                      </p:cBhvr>
                                      <p:to>
                                        <p:strVal val="visible"/>
                                      </p:to>
                                    </p:set>
                                    <p:anim calcmode="lin" valueType="num">
                                      <p:cBhvr>
                                        <p:cTn id="61" dur="500" fill="hold"/>
                                        <p:tgtEl>
                                          <p:spTgt spid="2"/>
                                        </p:tgtEl>
                                        <p:attrNameLst>
                                          <p:attrName>ppt_w</p:attrName>
                                        </p:attrNameLst>
                                      </p:cBhvr>
                                      <p:tavLst>
                                        <p:tav tm="0">
                                          <p:val>
                                            <p:fltVal val="0"/>
                                          </p:val>
                                        </p:tav>
                                        <p:tav tm="100000">
                                          <p:val>
                                            <p:strVal val="#ppt_w"/>
                                          </p:val>
                                        </p:tav>
                                      </p:tavLst>
                                    </p:anim>
                                    <p:anim calcmode="lin" valueType="num">
                                      <p:cBhvr>
                                        <p:cTn id="62" dur="500" fill="hold"/>
                                        <p:tgtEl>
                                          <p:spTgt spid="2"/>
                                        </p:tgtEl>
                                        <p:attrNameLst>
                                          <p:attrName>ppt_h</p:attrName>
                                        </p:attrNameLst>
                                      </p:cBhvr>
                                      <p:tavLst>
                                        <p:tav tm="0">
                                          <p:val>
                                            <p:fltVal val="0"/>
                                          </p:val>
                                        </p:tav>
                                        <p:tav tm="100000">
                                          <p:val>
                                            <p:strVal val="#ppt_h"/>
                                          </p:val>
                                        </p:tav>
                                      </p:tavLst>
                                    </p:anim>
                                    <p:animEffect transition="in" filter="fade">
                                      <p:cBhvr>
                                        <p:cTn id="63" dur="500"/>
                                        <p:tgtEl>
                                          <p:spTgt spid="2"/>
                                        </p:tgtEl>
                                      </p:cBhvr>
                                    </p:animEffect>
                                  </p:childTnLst>
                                </p:cTn>
                              </p:par>
                            </p:childTnLst>
                          </p:cTn>
                        </p:par>
                      </p:childTnLst>
                    </p:cTn>
                  </p:par>
                  <p:par>
                    <p:cTn id="64" fill="hold">
                      <p:stCondLst>
                        <p:cond delay="indefinite"/>
                      </p:stCondLst>
                      <p:childTnLst>
                        <p:par>
                          <p:cTn id="65" fill="hold">
                            <p:stCondLst>
                              <p:cond delay="0"/>
                            </p:stCondLst>
                            <p:childTnLst>
                              <p:par>
                                <p:cTn id="66" presetID="53" presetClass="entr" presetSubtype="16" fill="hold" grpId="0" nodeType="clickEffect">
                                  <p:stCondLst>
                                    <p:cond delay="0"/>
                                  </p:stCondLst>
                                  <p:childTnLst>
                                    <p:set>
                                      <p:cBhvr>
                                        <p:cTn id="67" dur="1" fill="hold">
                                          <p:stCondLst>
                                            <p:cond delay="0"/>
                                          </p:stCondLst>
                                        </p:cTn>
                                        <p:tgtEl>
                                          <p:spTgt spid="3"/>
                                        </p:tgtEl>
                                        <p:attrNameLst>
                                          <p:attrName>style.visibility</p:attrName>
                                        </p:attrNameLst>
                                      </p:cBhvr>
                                      <p:to>
                                        <p:strVal val="visible"/>
                                      </p:to>
                                    </p:set>
                                    <p:anim calcmode="lin" valueType="num">
                                      <p:cBhvr>
                                        <p:cTn id="68" dur="500" fill="hold"/>
                                        <p:tgtEl>
                                          <p:spTgt spid="3"/>
                                        </p:tgtEl>
                                        <p:attrNameLst>
                                          <p:attrName>ppt_w</p:attrName>
                                        </p:attrNameLst>
                                      </p:cBhvr>
                                      <p:tavLst>
                                        <p:tav tm="0">
                                          <p:val>
                                            <p:fltVal val="0"/>
                                          </p:val>
                                        </p:tav>
                                        <p:tav tm="100000">
                                          <p:val>
                                            <p:strVal val="#ppt_w"/>
                                          </p:val>
                                        </p:tav>
                                      </p:tavLst>
                                    </p:anim>
                                    <p:anim calcmode="lin" valueType="num">
                                      <p:cBhvr>
                                        <p:cTn id="69" dur="500" fill="hold"/>
                                        <p:tgtEl>
                                          <p:spTgt spid="3"/>
                                        </p:tgtEl>
                                        <p:attrNameLst>
                                          <p:attrName>ppt_h</p:attrName>
                                        </p:attrNameLst>
                                      </p:cBhvr>
                                      <p:tavLst>
                                        <p:tav tm="0">
                                          <p:val>
                                            <p:fltVal val="0"/>
                                          </p:val>
                                        </p:tav>
                                        <p:tav tm="100000">
                                          <p:val>
                                            <p:strVal val="#ppt_h"/>
                                          </p:val>
                                        </p:tav>
                                      </p:tavLst>
                                    </p:anim>
                                    <p:animEffect transition="in" filter="fade">
                                      <p:cBhvr>
                                        <p:cTn id="70" dur="500"/>
                                        <p:tgtEl>
                                          <p:spTgt spid="3"/>
                                        </p:tgtEl>
                                      </p:cBhvr>
                                    </p:animEffect>
                                  </p:childTnLst>
                                </p:cTn>
                              </p:par>
                            </p:childTnLst>
                          </p:cTn>
                        </p:par>
                      </p:childTnLst>
                    </p:cTn>
                  </p:par>
                  <p:par>
                    <p:cTn id="71" fill="hold">
                      <p:stCondLst>
                        <p:cond delay="indefinite"/>
                      </p:stCondLst>
                      <p:childTnLst>
                        <p:par>
                          <p:cTn id="72" fill="hold">
                            <p:stCondLst>
                              <p:cond delay="0"/>
                            </p:stCondLst>
                            <p:childTnLst>
                              <p:par>
                                <p:cTn id="73" presetID="53" presetClass="entr" presetSubtype="16" fill="hold" grpId="0" nodeType="clickEffect">
                                  <p:stCondLst>
                                    <p:cond delay="0"/>
                                  </p:stCondLst>
                                  <p:childTnLst>
                                    <p:set>
                                      <p:cBhvr>
                                        <p:cTn id="74" dur="1" fill="hold">
                                          <p:stCondLst>
                                            <p:cond delay="0"/>
                                          </p:stCondLst>
                                        </p:cTn>
                                        <p:tgtEl>
                                          <p:spTgt spid="7"/>
                                        </p:tgtEl>
                                        <p:attrNameLst>
                                          <p:attrName>style.visibility</p:attrName>
                                        </p:attrNameLst>
                                      </p:cBhvr>
                                      <p:to>
                                        <p:strVal val="visible"/>
                                      </p:to>
                                    </p:set>
                                    <p:anim calcmode="lin" valueType="num">
                                      <p:cBhvr>
                                        <p:cTn id="75" dur="500" fill="hold"/>
                                        <p:tgtEl>
                                          <p:spTgt spid="7"/>
                                        </p:tgtEl>
                                        <p:attrNameLst>
                                          <p:attrName>ppt_w</p:attrName>
                                        </p:attrNameLst>
                                      </p:cBhvr>
                                      <p:tavLst>
                                        <p:tav tm="0">
                                          <p:val>
                                            <p:fltVal val="0"/>
                                          </p:val>
                                        </p:tav>
                                        <p:tav tm="100000">
                                          <p:val>
                                            <p:strVal val="#ppt_w"/>
                                          </p:val>
                                        </p:tav>
                                      </p:tavLst>
                                    </p:anim>
                                    <p:anim calcmode="lin" valueType="num">
                                      <p:cBhvr>
                                        <p:cTn id="76" dur="500" fill="hold"/>
                                        <p:tgtEl>
                                          <p:spTgt spid="7"/>
                                        </p:tgtEl>
                                        <p:attrNameLst>
                                          <p:attrName>ppt_h</p:attrName>
                                        </p:attrNameLst>
                                      </p:cBhvr>
                                      <p:tavLst>
                                        <p:tav tm="0">
                                          <p:val>
                                            <p:fltVal val="0"/>
                                          </p:val>
                                        </p:tav>
                                        <p:tav tm="100000">
                                          <p:val>
                                            <p:strVal val="#ppt_h"/>
                                          </p:val>
                                        </p:tav>
                                      </p:tavLst>
                                    </p:anim>
                                    <p:animEffect transition="in" filter="fade">
                                      <p:cBhvr>
                                        <p:cTn id="7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2" grpId="0" animBg="1"/>
      <p:bldP spid="3"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2493" y="318564"/>
            <a:ext cx="7543800" cy="875433"/>
          </a:xfrm>
        </p:spPr>
        <p:txBody>
          <a:bodyPr>
            <a:normAutofit/>
          </a:bodyPr>
          <a:lstStyle/>
          <a:p>
            <a:pPr algn="ctr"/>
            <a:r>
              <a:rPr lang="ar-IQ" sz="4800" b="1" dirty="0" smtClean="0">
                <a:ln w="22225">
                  <a:solidFill>
                    <a:schemeClr val="accent2"/>
                  </a:solidFill>
                  <a:prstDash val="solid"/>
                </a:ln>
                <a:solidFill>
                  <a:schemeClr val="accent2">
                    <a:lumMod val="40000"/>
                    <a:lumOff val="60000"/>
                  </a:schemeClr>
                </a:solidFill>
              </a:rPr>
              <a:t>مضاعفات الحساسية للحشرات</a:t>
            </a:r>
            <a:endParaRPr lang="ar-IQ" sz="4800" b="1" dirty="0">
              <a:ln w="22225">
                <a:solidFill>
                  <a:schemeClr val="accent2"/>
                </a:solidFill>
                <a:prstDash val="solid"/>
              </a:ln>
              <a:solidFill>
                <a:schemeClr val="accent2">
                  <a:lumMod val="40000"/>
                  <a:lumOff val="60000"/>
                </a:schemeClr>
              </a:solidFill>
            </a:endParaRPr>
          </a:p>
        </p:txBody>
      </p:sp>
      <p:sp>
        <p:nvSpPr>
          <p:cNvPr id="3" name="Content Placeholder 2"/>
          <p:cNvSpPr>
            <a:spLocks noGrp="1"/>
          </p:cNvSpPr>
          <p:nvPr>
            <p:ph idx="1"/>
          </p:nvPr>
        </p:nvSpPr>
        <p:spPr>
          <a:xfrm>
            <a:off x="6132786" y="1345716"/>
            <a:ext cx="5754413" cy="5086615"/>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Autofit/>
          </a:bodyPr>
          <a:lstStyle/>
          <a:p>
            <a:pPr algn="ctr" rtl="1">
              <a:buFont typeface="Wingdings" panose="05000000000000000000" pitchFamily="2" charset="2"/>
              <a:buChar char="Ø"/>
            </a:pPr>
            <a:r>
              <a:rPr lang="ar-IQ" sz="3600" b="1" dirty="0" smtClean="0"/>
              <a:t>من أبرز مضاعفات الحساسية للحشرات أن الاشخاص الذين يتعرضون </a:t>
            </a:r>
            <a:r>
              <a:rPr lang="en-US" sz="3600" b="1" dirty="0" smtClean="0"/>
              <a:t>50-10</a:t>
            </a:r>
            <a:r>
              <a:rPr lang="ar-IQ" sz="3600" b="1" dirty="0" smtClean="0"/>
              <a:t> لدغة دفعة واحدة, قد يؤدي لدخول كمية خطيرة من السم الى الجسم, الذي بدوره قد يؤدي الى تلف الكلى و الكبد .</a:t>
            </a:r>
          </a:p>
          <a:p>
            <a:pPr algn="ctr" rtl="1">
              <a:buFont typeface="Wingdings" panose="05000000000000000000" pitchFamily="2" charset="2"/>
              <a:buChar char="Ø"/>
            </a:pPr>
            <a:r>
              <a:rPr lang="ar-IQ" sz="3600" b="1" dirty="0" smtClean="0"/>
              <a:t>وتعد اللسعات في منطقة الوجه, كالشفاه أخطر من لسعات الساقين او الذراعين. </a:t>
            </a:r>
          </a:p>
          <a:p>
            <a:pPr algn="just" rtl="1">
              <a:buNone/>
            </a:pPr>
            <a:r>
              <a:rPr lang="ar-IQ" sz="3600" b="1" dirty="0" smtClean="0"/>
              <a:t> </a:t>
            </a:r>
            <a:endParaRPr lang="ar-IQ" sz="3600" b="1" dirty="0"/>
          </a:p>
          <a:p>
            <a:pPr algn="just" rtl="1">
              <a:buNone/>
            </a:pPr>
            <a:endParaRPr lang="ar-IQ" sz="3600" b="1" dirty="0"/>
          </a:p>
        </p:txBody>
      </p:sp>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96745" y="1466191"/>
            <a:ext cx="5951806" cy="4044253"/>
          </a:xfrm>
          <a:prstGeom prst="rect">
            <a:avLst/>
          </a:prstGeom>
        </p:spPr>
      </p:pic>
    </p:spTree>
    <p:extLst>
      <p:ext uri="{BB962C8B-B14F-4D97-AF65-F5344CB8AC3E}">
        <p14:creationId xmlns:p14="http://schemas.microsoft.com/office/powerpoint/2010/main" xmlns="" val="1594488242"/>
      </p:ext>
    </p:extLst>
  </p:cSld>
  <p:clrMapOvr>
    <a:masterClrMapping/>
  </p:clrMapOvr>
  <mc:AlternateContent xmlns:mc="http://schemas.openxmlformats.org/markup-compatibility/2006">
    <mc:Choice xmlns:p14="http://schemas.microsoft.com/office/powerpoint/2010/main" xmlns="" Requires="p14">
      <p:transition spd="slow" p14:dur="2000">
        <p14:ferris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randombar(horizontal)">
                                      <p:cBhvr>
                                        <p:cTn id="2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92945"/>
            <a:ext cx="9429750" cy="875433"/>
          </a:xfrm>
        </p:spPr>
        <p:txBody>
          <a:bodyPr>
            <a:normAutofit fontScale="90000"/>
          </a:bodyPr>
          <a:lstStyle/>
          <a:p>
            <a:r>
              <a:rPr lang="ar-IQ" sz="4800" b="1" dirty="0" smtClean="0">
                <a:ln w="22225">
                  <a:solidFill>
                    <a:schemeClr val="accent2"/>
                  </a:solidFill>
                  <a:prstDash val="solid"/>
                </a:ln>
                <a:solidFill>
                  <a:schemeClr val="accent2">
                    <a:lumMod val="40000"/>
                    <a:lumOff val="60000"/>
                  </a:schemeClr>
                </a:solidFill>
              </a:rPr>
              <a:t>الاختبارات المستخدمة لتشخيص حساسية الحشرات</a:t>
            </a:r>
            <a:endParaRPr lang="ar-IQ" sz="4800" b="1" dirty="0">
              <a:ln w="22225">
                <a:solidFill>
                  <a:schemeClr val="accent2"/>
                </a:solidFill>
                <a:prstDash val="solid"/>
              </a:ln>
              <a:solidFill>
                <a:schemeClr val="accent2">
                  <a:lumMod val="40000"/>
                  <a:lumOff val="60000"/>
                </a:schemeClr>
              </a:solidFill>
            </a:endParaRPr>
          </a:p>
        </p:txBody>
      </p:sp>
      <p:sp>
        <p:nvSpPr>
          <p:cNvPr id="5" name="Vertical Scroll 4"/>
          <p:cNvSpPr/>
          <p:nvPr/>
        </p:nvSpPr>
        <p:spPr>
          <a:xfrm>
            <a:off x="0" y="1464879"/>
            <a:ext cx="3769272" cy="4904390"/>
          </a:xfrm>
          <a:prstGeom prst="verticalScroll">
            <a:avLst/>
          </a:prstGeom>
          <a:ln/>
        </p:spPr>
        <p:style>
          <a:lnRef idx="1">
            <a:schemeClr val="accent3"/>
          </a:lnRef>
          <a:fillRef idx="2">
            <a:schemeClr val="accent3"/>
          </a:fillRef>
          <a:effectRef idx="1">
            <a:schemeClr val="accent3"/>
          </a:effectRef>
          <a:fontRef idx="minor">
            <a:schemeClr val="dk1"/>
          </a:fontRef>
        </p:style>
        <p:txBody>
          <a:bodyPr rtlCol="1" anchor="ctr"/>
          <a:lstStyle/>
          <a:p>
            <a:pPr algn="ctr" rtl="1"/>
            <a:r>
              <a:rPr lang="ar-IQ" sz="3200" b="1" dirty="0" smtClean="0">
                <a:solidFill>
                  <a:schemeClr val="tx1"/>
                </a:solidFill>
                <a:latin typeface="Monotype Koufi" pitchFamily="2" charset="-78"/>
                <a:ea typeface="Monotype Koufi" pitchFamily="2" charset="-78"/>
                <a:cs typeface="Monotype Koufi" pitchFamily="2" charset="-78"/>
              </a:rPr>
              <a:t>اختبار وخز الجلد </a:t>
            </a:r>
          </a:p>
          <a:p>
            <a:pPr algn="just" rtl="1"/>
            <a:r>
              <a:rPr lang="ar-IQ" sz="3200" b="1" dirty="0" smtClean="0">
                <a:cs typeface="DecoType Thuluth" panose="02010000000000000000" pitchFamily="2" charset="-78"/>
              </a:rPr>
              <a:t>توضع كميات صغيرة من مسببات الحساسية على الجلد و تراقب المنطقة من قبل الطبيب, في حال ظهور رد فعل شديد يتم علاجه على الفور.</a:t>
            </a:r>
            <a:endParaRPr lang="ar-IQ" sz="3200" b="1" dirty="0">
              <a:cs typeface="DecoType Thuluth" panose="02010000000000000000" pitchFamily="2" charset="-78"/>
            </a:endParaRPr>
          </a:p>
        </p:txBody>
      </p:sp>
      <p:sp>
        <p:nvSpPr>
          <p:cNvPr id="6" name="Vertical Scroll 5"/>
          <p:cNvSpPr/>
          <p:nvPr/>
        </p:nvSpPr>
        <p:spPr>
          <a:xfrm>
            <a:off x="8458857" y="1432034"/>
            <a:ext cx="3733143" cy="4904390"/>
          </a:xfrm>
          <a:prstGeom prst="verticalScroll">
            <a:avLst/>
          </a:prstGeom>
          <a:ln/>
        </p:spPr>
        <p:style>
          <a:lnRef idx="1">
            <a:schemeClr val="accent3"/>
          </a:lnRef>
          <a:fillRef idx="2">
            <a:schemeClr val="accent3"/>
          </a:fillRef>
          <a:effectRef idx="1">
            <a:schemeClr val="accent3"/>
          </a:effectRef>
          <a:fontRef idx="minor">
            <a:schemeClr val="dk1"/>
          </a:fontRef>
        </p:style>
        <p:txBody>
          <a:bodyPr rtlCol="1" anchor="ctr"/>
          <a:lstStyle/>
          <a:p>
            <a:pPr algn="ctr"/>
            <a:r>
              <a:rPr lang="ar-IQ" sz="3200" b="1" dirty="0" smtClean="0">
                <a:solidFill>
                  <a:schemeClr val="tx1"/>
                </a:solidFill>
                <a:latin typeface="Monotype Koufi" pitchFamily="2" charset="-78"/>
                <a:ea typeface="Monotype Koufi" pitchFamily="2" charset="-78"/>
                <a:cs typeface="Monotype Koufi" pitchFamily="2" charset="-78"/>
              </a:rPr>
              <a:t>فحص الدم </a:t>
            </a:r>
          </a:p>
          <a:p>
            <a:pPr algn="ctr"/>
            <a:r>
              <a:rPr lang="ar-IQ" sz="4000" b="1" dirty="0" smtClean="0">
                <a:solidFill>
                  <a:schemeClr val="tx1"/>
                </a:solidFill>
                <a:cs typeface="DecoType Thuluth" panose="02010000000000000000" pitchFamily="2" charset="-78"/>
              </a:rPr>
              <a:t>استجابة الجسم لمسببات الحساسية.</a:t>
            </a:r>
            <a:endParaRPr lang="ar-IQ" sz="4000" b="1" dirty="0">
              <a:solidFill>
                <a:schemeClr val="tx1"/>
              </a:solidFill>
              <a:cs typeface="DecoType Thuluth" panose="02010000000000000000" pitchFamily="2" charset="-78"/>
            </a:endParaRPr>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769272" y="1993136"/>
            <a:ext cx="4520967" cy="434328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xmlns="" val="1887027672"/>
      </p:ext>
    </p:extLst>
  </p:cSld>
  <p:clrMapOvr>
    <a:masterClrMapping/>
  </p:clrMapOvr>
  <mc:AlternateContent xmlns:mc="http://schemas.openxmlformats.org/markup-compatibility/2006">
    <mc:Choice xmlns:p14="http://schemas.microsoft.com/office/powerpoint/2010/main" xmlns="" Requires="p14">
      <p:transition spd="slow" p14:dur="1300">
        <p14:pan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1394</TotalTime>
  <Words>708</Words>
  <Application>Microsoft Office PowerPoint</Application>
  <PresentationFormat>Custom</PresentationFormat>
  <Paragraphs>74</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م. م. فاطمة حسين بريج</vt:lpstr>
      <vt:lpstr>الهدف من المحاضرة</vt:lpstr>
      <vt:lpstr>حساسية الحشرات</vt:lpstr>
      <vt:lpstr>أنواع الحشرات المسببة للحساسية</vt:lpstr>
      <vt:lpstr>أنواع الحشرات المسببة للحساسية</vt:lpstr>
      <vt:lpstr>أنواع الحشرات المسببة للحساسية</vt:lpstr>
      <vt:lpstr>Slide 7</vt:lpstr>
      <vt:lpstr>مضاعفات الحساسية للحشرات</vt:lpstr>
      <vt:lpstr>الاختبارات المستخدمة لتشخيص حساسية الحشرات</vt:lpstr>
      <vt:lpstr>علاج حساسية الحشرات</vt:lpstr>
      <vt:lpstr>طرق  الوقاية من حساسية الحشرات</vt:lpstr>
      <vt:lpstr>التوصيات</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Adrenal gland</dc:title>
  <dc:creator>samir hasan</dc:creator>
  <cp:lastModifiedBy>eusr</cp:lastModifiedBy>
  <cp:revision>195</cp:revision>
  <dcterms:created xsi:type="dcterms:W3CDTF">2016-03-03T21:02:51Z</dcterms:created>
  <dcterms:modified xsi:type="dcterms:W3CDTF">2025-02-19T17:55:13Z</dcterms:modified>
</cp:coreProperties>
</file>