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6" r:id="rId4"/>
    <p:sldId id="262" r:id="rId5"/>
    <p:sldId id="263" r:id="rId6"/>
    <p:sldId id="260" r:id="rId7"/>
    <p:sldId id="269" r:id="rId8"/>
    <p:sldId id="268" r:id="rId9"/>
    <p:sldId id="258" r:id="rId10"/>
    <p:sldId id="267" r:id="rId11"/>
    <p:sldId id="264" r:id="rId12"/>
    <p:sldId id="265"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06/08/1446</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06/08/1446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06/08/1446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06/08/1446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06/08/1446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06/08/1446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06/08/1446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06/08/1446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06/08/1446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06/08/1446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06/08/1446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06/08/1446</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IQ" dirty="0"/>
              <a:t>القوقع الافريقي العملاق: الاضرار والمخاطر</a:t>
            </a:r>
            <a:endParaRPr lang="en-US" dirty="0"/>
          </a:p>
        </p:txBody>
      </p:sp>
      <p:sp>
        <p:nvSpPr>
          <p:cNvPr id="3" name="عنوان فرعي 2"/>
          <p:cNvSpPr>
            <a:spLocks noGrp="1"/>
          </p:cNvSpPr>
          <p:nvPr>
            <p:ph type="subTitle" idx="1"/>
          </p:nvPr>
        </p:nvSpPr>
        <p:spPr>
          <a:xfrm>
            <a:off x="533400" y="3573016"/>
            <a:ext cx="7854696" cy="1408120"/>
          </a:xfrm>
        </p:spPr>
        <p:txBody>
          <a:bodyPr>
            <a:normAutofit/>
          </a:bodyPr>
          <a:lstStyle/>
          <a:p>
            <a:pPr algn="ctr"/>
            <a:r>
              <a:rPr lang="ar-IQ" sz="2800" b="1" dirty="0" err="1" smtClean="0"/>
              <a:t>م.م</a:t>
            </a:r>
            <a:r>
              <a:rPr lang="ar-IQ" sz="2800" b="1" dirty="0" smtClean="0"/>
              <a:t>. هبه محمد جهاد </a:t>
            </a:r>
          </a:p>
          <a:p>
            <a:pPr algn="ctr"/>
            <a:r>
              <a:rPr lang="ar-IQ" sz="2800" b="1" dirty="0" smtClean="0"/>
              <a:t>مركز بحوث ومتحف التاريخ الطبيعي</a:t>
            </a:r>
            <a:endParaRPr lang="en-US" sz="2800" b="1" dirty="0"/>
          </a:p>
        </p:txBody>
      </p:sp>
    </p:spTree>
    <p:extLst>
      <p:ext uri="{BB962C8B-B14F-4D97-AF65-F5344CB8AC3E}">
        <p14:creationId xmlns:p14="http://schemas.microsoft.com/office/powerpoint/2010/main" val="2887700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smtClean="0"/>
              <a:t>المخاطر الصحية: </a:t>
            </a:r>
            <a:endParaRPr lang="en-US" dirty="0"/>
          </a:p>
        </p:txBody>
      </p:sp>
      <p:sp>
        <p:nvSpPr>
          <p:cNvPr id="3" name="عنصر نائب للمحتوى 2"/>
          <p:cNvSpPr>
            <a:spLocks noGrp="1"/>
          </p:cNvSpPr>
          <p:nvPr>
            <p:ph idx="1"/>
          </p:nvPr>
        </p:nvSpPr>
        <p:spPr/>
        <p:txBody>
          <a:bodyPr>
            <a:normAutofit fontScale="92500" lnSpcReduction="10000"/>
          </a:bodyPr>
          <a:lstStyle/>
          <a:p>
            <a:pPr algn="r" rtl="1"/>
            <a:r>
              <a:rPr lang="ar-IQ" dirty="0"/>
              <a:t>بصورة عامة في حالة نمو تجارة الحيوانات الأليفة، "فإن ذلك سيخلق المزيد من الفرص </a:t>
            </a:r>
            <a:r>
              <a:rPr lang="ar-IQ" dirty="0" err="1"/>
              <a:t>لادخال</a:t>
            </a:r>
            <a:r>
              <a:rPr lang="ar-IQ" dirty="0"/>
              <a:t> وانتشار مسببات الأمراض الضارة للإنسان والحيوانات الأخرى".</a:t>
            </a:r>
          </a:p>
          <a:p>
            <a:pPr algn="r" rtl="1"/>
            <a:r>
              <a:rPr lang="ar-IQ" dirty="0" smtClean="0"/>
              <a:t>ما </a:t>
            </a:r>
            <a:r>
              <a:rPr lang="ar-IQ" dirty="0"/>
              <a:t>لا يقل عن 36 مسبب من مسببات الأمراض المعروفة في الحلزون يمكن أن تصيب البشر أيضا.</a:t>
            </a:r>
          </a:p>
          <a:p>
            <a:pPr algn="r" rtl="1"/>
            <a:r>
              <a:rPr lang="ar-IQ" dirty="0" err="1" smtClean="0"/>
              <a:t>تنقل"دودة</a:t>
            </a:r>
            <a:r>
              <a:rPr lang="ar-IQ" dirty="0" smtClean="0"/>
              <a:t> الرئة </a:t>
            </a:r>
            <a:r>
              <a:rPr lang="ar-IQ" dirty="0" err="1" smtClean="0"/>
              <a:t>الجرذية</a:t>
            </a:r>
            <a:r>
              <a:rPr lang="ar-IQ" dirty="0" smtClean="0"/>
              <a:t>"، </a:t>
            </a:r>
            <a:r>
              <a:rPr lang="en-US" dirty="0" err="1">
                <a:solidFill>
                  <a:srgbClr val="FF0000"/>
                </a:solidFill>
              </a:rPr>
              <a:t>Angiostrongylus</a:t>
            </a:r>
            <a:r>
              <a:rPr lang="en-US" dirty="0">
                <a:solidFill>
                  <a:srgbClr val="FF0000"/>
                </a:solidFill>
              </a:rPr>
              <a:t> </a:t>
            </a:r>
            <a:r>
              <a:rPr lang="en-US" dirty="0" err="1">
                <a:solidFill>
                  <a:srgbClr val="FF0000"/>
                </a:solidFill>
              </a:rPr>
              <a:t>cantonensis</a:t>
            </a:r>
            <a:r>
              <a:rPr lang="ar-IQ" dirty="0" smtClean="0"/>
              <a:t>ما </a:t>
            </a:r>
            <a:r>
              <a:rPr lang="ar-IQ" dirty="0"/>
              <a:t>يمكن أن </a:t>
            </a:r>
            <a:r>
              <a:rPr lang="ar-IQ" dirty="0" smtClean="0"/>
              <a:t>يسبب نوعا مميتا من </a:t>
            </a:r>
            <a:r>
              <a:rPr lang="ar-IQ" dirty="0"/>
              <a:t>التهاب السحايا لدى </a:t>
            </a:r>
            <a:r>
              <a:rPr lang="ar-IQ" dirty="0" smtClean="0"/>
              <a:t>البشر حيث تحدث الاصابة نتيجة اكل القواقع او ابتلاع مخاطها.</a:t>
            </a:r>
          </a:p>
          <a:p>
            <a:pPr algn="r" rtl="1"/>
            <a:r>
              <a:rPr lang="ar-IQ" dirty="0" smtClean="0"/>
              <a:t>كذلك تؤدي الى </a:t>
            </a:r>
            <a:r>
              <a:rPr lang="ar-IQ" dirty="0"/>
              <a:t>تفشي داء </a:t>
            </a:r>
            <a:r>
              <a:rPr lang="ar-IQ" dirty="0" smtClean="0"/>
              <a:t>الاسطوانيات الوعائية في المناطق التي ينتشر فيها الحلزون مما يؤدي الى اعراض عصبية حادة.</a:t>
            </a:r>
          </a:p>
          <a:p>
            <a:pPr algn="r" rtl="1"/>
            <a:r>
              <a:rPr lang="ar-IQ" dirty="0"/>
              <a:t>بالإضافة إلى ذلك، يمكن أن تحمل القواقع السالمونيلا وغيرها من البكتيريا الضارة</a:t>
            </a:r>
            <a:r>
              <a:rPr lang="ar-IQ" dirty="0" smtClean="0"/>
              <a:t>.</a:t>
            </a:r>
            <a:endParaRPr lang="ar-IQ" dirty="0"/>
          </a:p>
        </p:txBody>
      </p:sp>
    </p:spTree>
    <p:extLst>
      <p:ext uri="{BB962C8B-B14F-4D97-AF65-F5344CB8AC3E}">
        <p14:creationId xmlns:p14="http://schemas.microsoft.com/office/powerpoint/2010/main" val="340899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36104"/>
          </a:xfrm>
        </p:spPr>
        <p:txBody>
          <a:bodyPr/>
          <a:lstStyle/>
          <a:p>
            <a:pPr algn="r" rtl="1"/>
            <a:r>
              <a:rPr lang="ar-IQ" dirty="0" smtClean="0"/>
              <a:t>المكافحة والوقاية:</a:t>
            </a:r>
            <a:endParaRPr lang="en-US" dirty="0"/>
          </a:p>
        </p:txBody>
      </p:sp>
      <p:sp>
        <p:nvSpPr>
          <p:cNvPr id="3" name="عنصر نائب للمحتوى 2"/>
          <p:cNvSpPr>
            <a:spLocks noGrp="1"/>
          </p:cNvSpPr>
          <p:nvPr>
            <p:ph idx="1"/>
          </p:nvPr>
        </p:nvSpPr>
        <p:spPr>
          <a:xfrm>
            <a:off x="457200" y="1268760"/>
            <a:ext cx="8229600" cy="5055840"/>
          </a:xfrm>
        </p:spPr>
        <p:txBody>
          <a:bodyPr/>
          <a:lstStyle/>
          <a:p>
            <a:pPr algn="r" rtl="1"/>
            <a:r>
              <a:rPr lang="ar-IQ" dirty="0"/>
              <a:t>تشمل طرق المكافحة الإزالة اليدوية والفخاخ والحواجز</a:t>
            </a:r>
            <a:r>
              <a:rPr lang="ar-IQ" dirty="0" smtClean="0"/>
              <a:t>.</a:t>
            </a:r>
          </a:p>
          <a:p>
            <a:pPr algn="r" rtl="1"/>
            <a:r>
              <a:rPr lang="en-US" dirty="0" smtClean="0"/>
              <a:t> </a:t>
            </a:r>
            <a:r>
              <a:rPr lang="ar-IQ" dirty="0"/>
              <a:t>تعد المكافحة الكيميائية باستخدام مبيدات الرخويات </a:t>
            </a:r>
            <a:r>
              <a:rPr lang="ar-IQ" dirty="0" smtClean="0"/>
              <a:t>التي تكون فعالة لاسيما في المناطق ذات الكثافة العالية ولكنها </a:t>
            </a:r>
            <a:r>
              <a:rPr lang="ar-IQ" dirty="0"/>
              <a:t>قد تكون لها عواقب بيئية</a:t>
            </a:r>
            <a:r>
              <a:rPr lang="ar-IQ" dirty="0" smtClean="0"/>
              <a:t>.</a:t>
            </a:r>
          </a:p>
          <a:p>
            <a:pPr algn="r" rtl="1"/>
            <a:r>
              <a:rPr lang="ar-IQ" dirty="0" smtClean="0"/>
              <a:t>تشمل </a:t>
            </a:r>
            <a:r>
              <a:rPr lang="ar-IQ" dirty="0"/>
              <a:t>استراتيجيات الوقاية تثقيف الناس حول عدم نقل القواقع </a:t>
            </a:r>
            <a:r>
              <a:rPr lang="ar-IQ" dirty="0" smtClean="0"/>
              <a:t>وبيضها.</a:t>
            </a:r>
          </a:p>
          <a:p>
            <a:pPr algn="r" rtl="1"/>
            <a:r>
              <a:rPr lang="ar-IQ" dirty="0" smtClean="0"/>
              <a:t>تثقيف الناس بعدم تربية هذا الحلزون كحيوان اليف </a:t>
            </a:r>
            <a:r>
              <a:rPr lang="ar-IQ" dirty="0"/>
              <a:t>خاصة وان شبكات التواصل الاجتماعي تعج بصور الأشخاص الذين يضعون الحيوان على جلدهم، أو حتى </a:t>
            </a:r>
            <a:r>
              <a:rPr lang="ar-IQ" dirty="0" smtClean="0"/>
              <a:t>أفواههم, في </a:t>
            </a:r>
            <a:r>
              <a:rPr lang="ar-IQ" dirty="0"/>
              <a:t>حين تشهد أوروبا ارتفاعا في انتشارها كحيوانات أليفة</a:t>
            </a:r>
            <a:r>
              <a:rPr lang="ar-IQ" dirty="0" smtClean="0"/>
              <a:t>.</a:t>
            </a:r>
          </a:p>
          <a:p>
            <a:pPr algn="r" rtl="1"/>
            <a:endParaRPr lang="ar-IQ" dirty="0"/>
          </a:p>
          <a:p>
            <a:pPr algn="r" rtl="1"/>
            <a:endParaRPr lang="ar-IQ" dirty="0"/>
          </a:p>
          <a:p>
            <a:pPr algn="r" rt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578913"/>
            <a:ext cx="2736304" cy="174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650"/>
          <a:stretch/>
        </p:blipFill>
        <p:spPr bwMode="auto">
          <a:xfrm>
            <a:off x="3923928" y="4578913"/>
            <a:ext cx="2808311" cy="174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769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704088"/>
            <a:ext cx="8305800" cy="2652904"/>
          </a:xfrm>
        </p:spPr>
        <p:txBody>
          <a:bodyPr>
            <a:normAutofit/>
          </a:bodyPr>
          <a:lstStyle/>
          <a:p>
            <a:pPr algn="ctr"/>
            <a:r>
              <a:rPr lang="ar-IQ" sz="6000" b="1" dirty="0" err="1" smtClean="0">
                <a:cs typeface="Kufi Extended Outline" pitchFamily="82" charset="-78"/>
              </a:rPr>
              <a:t>شكراﹰ</a:t>
            </a:r>
            <a:r>
              <a:rPr lang="ar-IQ" sz="6000" b="1" dirty="0" smtClean="0">
                <a:cs typeface="Kufi Extended Outline" pitchFamily="82" charset="-78"/>
              </a:rPr>
              <a:t> لحسن الاصغاء</a:t>
            </a:r>
            <a:endParaRPr lang="en-US" sz="6000" b="1" dirty="0">
              <a:cs typeface="Kufi Extended Outline" pitchFamily="8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501008"/>
            <a:ext cx="23717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31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8229600" cy="648072"/>
          </a:xfrm>
        </p:spPr>
        <p:txBody>
          <a:bodyPr>
            <a:noAutofit/>
          </a:bodyPr>
          <a:lstStyle/>
          <a:p>
            <a:pPr algn="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ar-IQ" sz="3600" b="1" dirty="0" smtClean="0">
                <a:latin typeface="Times New Roman" pitchFamily="18" charset="0"/>
                <a:cs typeface="Times New Roman" pitchFamily="18" charset="0"/>
              </a:rPr>
              <a:t/>
            </a:r>
            <a:br>
              <a:rPr lang="ar-IQ" sz="3600" b="1" dirty="0" smtClean="0">
                <a:latin typeface="Times New Roman" pitchFamily="18" charset="0"/>
                <a:cs typeface="Times New Roman" pitchFamily="18" charset="0"/>
              </a:rPr>
            </a:br>
            <a:r>
              <a:rPr lang="ar-IQ" sz="3600" b="1" dirty="0" smtClean="0">
                <a:latin typeface="Times New Roman" pitchFamily="18" charset="0"/>
                <a:cs typeface="Times New Roman" pitchFamily="18" charset="0"/>
              </a:rPr>
              <a:t>مقدمة: </a:t>
            </a:r>
            <a:endParaRPr lang="en-US" sz="3600" b="1" dirty="0">
              <a:latin typeface="Times New Roman" pitchFamily="18" charset="0"/>
              <a:cs typeface="Times New Roman" pitchFamily="18" charset="0"/>
            </a:endParaRPr>
          </a:p>
        </p:txBody>
      </p:sp>
      <p:sp>
        <p:nvSpPr>
          <p:cNvPr id="4" name="عنصر نائب للمحتوى 3"/>
          <p:cNvSpPr>
            <a:spLocks noGrp="1"/>
          </p:cNvSpPr>
          <p:nvPr>
            <p:ph sz="half" idx="4294967295"/>
          </p:nvPr>
        </p:nvSpPr>
        <p:spPr>
          <a:xfrm>
            <a:off x="467544" y="1268761"/>
            <a:ext cx="8424936" cy="2448271"/>
          </a:xfrm>
        </p:spPr>
        <p:txBody>
          <a:bodyPr>
            <a:normAutofit lnSpcReduction="10000"/>
          </a:bodyPr>
          <a:lstStyle/>
          <a:p>
            <a:pPr algn="r" rtl="1"/>
            <a:r>
              <a:rPr lang="ar-IQ" dirty="0"/>
              <a:t>القوقع الافريقي العملاق </a:t>
            </a:r>
            <a:r>
              <a:rPr lang="en-US" i="1" dirty="0" err="1">
                <a:solidFill>
                  <a:srgbClr val="FF0000"/>
                </a:solidFill>
              </a:rPr>
              <a:t>Lissachatina</a:t>
            </a:r>
            <a:r>
              <a:rPr lang="en-US" i="1" dirty="0">
                <a:solidFill>
                  <a:srgbClr val="FF0000"/>
                </a:solidFill>
              </a:rPr>
              <a:t> </a:t>
            </a:r>
            <a:r>
              <a:rPr lang="en-US" i="1" dirty="0" err="1">
                <a:solidFill>
                  <a:srgbClr val="FF0000"/>
                </a:solidFill>
              </a:rPr>
              <a:t>fulica</a:t>
            </a:r>
            <a:r>
              <a:rPr lang="en-US" i="1" dirty="0">
                <a:solidFill>
                  <a:srgbClr val="FF0000"/>
                </a:solidFill>
              </a:rPr>
              <a:t>  </a:t>
            </a:r>
            <a:r>
              <a:rPr lang="ar-IQ" dirty="0"/>
              <a:t>هو </a:t>
            </a:r>
            <a:r>
              <a:rPr lang="ar-IQ" dirty="0" smtClean="0"/>
              <a:t>أحد </a:t>
            </a:r>
            <a:r>
              <a:rPr lang="ar-IQ" dirty="0"/>
              <a:t>القواقع الارضية  الكبيرة والتي تعود الى رتبة </a:t>
            </a:r>
            <a:r>
              <a:rPr lang="en-US" dirty="0" err="1">
                <a:solidFill>
                  <a:srgbClr val="FF0000"/>
                </a:solidFill>
              </a:rPr>
              <a:t>Stylommatophora</a:t>
            </a:r>
            <a:r>
              <a:rPr lang="en-US" dirty="0">
                <a:solidFill>
                  <a:srgbClr val="FF0000"/>
                </a:solidFill>
              </a:rPr>
              <a:t> </a:t>
            </a:r>
            <a:r>
              <a:rPr lang="en-US" dirty="0"/>
              <a:t>,</a:t>
            </a:r>
            <a:r>
              <a:rPr lang="ar-IQ" dirty="0"/>
              <a:t>عائلة </a:t>
            </a:r>
            <a:r>
              <a:rPr lang="en-US" dirty="0" err="1" smtClean="0">
                <a:solidFill>
                  <a:srgbClr val="FF0000"/>
                </a:solidFill>
              </a:rPr>
              <a:t>Achatinidae</a:t>
            </a:r>
            <a:r>
              <a:rPr lang="ar-IQ" dirty="0">
                <a:solidFill>
                  <a:srgbClr val="FF0000"/>
                </a:solidFill>
              </a:rPr>
              <a:t>.</a:t>
            </a:r>
            <a:endParaRPr lang="en-US" dirty="0" smtClean="0">
              <a:solidFill>
                <a:srgbClr val="FF0000"/>
              </a:solidFill>
            </a:endParaRPr>
          </a:p>
          <a:p>
            <a:pPr algn="r" rtl="1"/>
            <a:r>
              <a:rPr lang="ar-IQ" dirty="0" smtClean="0"/>
              <a:t>يتميز بحجمه الكبير اذ يصل طوله الى اكثر من </a:t>
            </a:r>
            <a:r>
              <a:rPr lang="ar-IQ" dirty="0" smtClean="0">
                <a:solidFill>
                  <a:srgbClr val="FF0000"/>
                </a:solidFill>
              </a:rPr>
              <a:t>20 </a:t>
            </a:r>
            <a:r>
              <a:rPr lang="ar-IQ" dirty="0" smtClean="0">
                <a:solidFill>
                  <a:srgbClr val="FF0000"/>
                </a:solidFill>
              </a:rPr>
              <a:t>سم</a:t>
            </a:r>
            <a:r>
              <a:rPr lang="ar-IQ" dirty="0">
                <a:solidFill>
                  <a:srgbClr val="FF0000"/>
                </a:solidFill>
              </a:rPr>
              <a:t> </a:t>
            </a:r>
            <a:r>
              <a:rPr lang="ar-IQ" dirty="0" smtClean="0"/>
              <a:t>كما </a:t>
            </a:r>
            <a:r>
              <a:rPr lang="ar-IQ" dirty="0" smtClean="0"/>
              <a:t>يتميز </a:t>
            </a:r>
            <a:r>
              <a:rPr lang="ar-IQ" dirty="0"/>
              <a:t>بسرعة نموه وتكاثره </a:t>
            </a:r>
            <a:r>
              <a:rPr lang="ar-IQ" dirty="0" smtClean="0"/>
              <a:t>.</a:t>
            </a:r>
            <a:endParaRPr lang="ar-IQ" dirty="0" smtClean="0"/>
          </a:p>
          <a:p>
            <a:pPr algn="r" rtl="1"/>
            <a:r>
              <a:rPr lang="ar-IQ" dirty="0" smtClean="0"/>
              <a:t>موطنه الأصلي </a:t>
            </a:r>
            <a:r>
              <a:rPr lang="ar-IQ" dirty="0" smtClean="0">
                <a:solidFill>
                  <a:srgbClr val="FF0000"/>
                </a:solidFill>
              </a:rPr>
              <a:t>أفريقيا</a:t>
            </a:r>
            <a:r>
              <a:rPr lang="ar-IQ" dirty="0" smtClean="0"/>
              <a:t> ومنها انتشر الى مناطق عدة من العالم.</a:t>
            </a:r>
            <a:endParaRPr lang="en-US" dirty="0"/>
          </a:p>
          <a:p>
            <a:pPr algn="r" rtl="1"/>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3861048"/>
            <a:ext cx="43204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205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8229600" cy="792088"/>
          </a:xfrm>
        </p:spPr>
        <p:txBody>
          <a:bodyPr>
            <a:normAutofit fontScale="90000"/>
          </a:bodyPr>
          <a:lstStyle/>
          <a:p>
            <a:pPr algn="r"/>
            <a:r>
              <a:rPr lang="ar-IQ" b="1" dirty="0" smtClean="0"/>
              <a:t>المظهر الخارجي:                                    </a:t>
            </a:r>
            <a:endParaRPr lang="en-US" b="1" dirty="0"/>
          </a:p>
        </p:txBody>
      </p:sp>
      <p:sp>
        <p:nvSpPr>
          <p:cNvPr id="3" name="عنصر نائب للمحتوى 2"/>
          <p:cNvSpPr>
            <a:spLocks noGrp="1"/>
          </p:cNvSpPr>
          <p:nvPr>
            <p:ph idx="1"/>
          </p:nvPr>
        </p:nvSpPr>
        <p:spPr>
          <a:xfrm>
            <a:off x="457200" y="1412776"/>
            <a:ext cx="8229600" cy="5184576"/>
          </a:xfrm>
        </p:spPr>
        <p:txBody>
          <a:bodyPr/>
          <a:lstStyle/>
          <a:p>
            <a:pPr algn="r" rtl="1"/>
            <a:r>
              <a:rPr lang="ar-IQ" dirty="0" smtClean="0"/>
              <a:t>يمتلك هذا القوقع صدفة مخروطية يختلف لونها من البني الفاتح الى البني الداكن مع وجود خطوط افتح .</a:t>
            </a:r>
          </a:p>
          <a:p>
            <a:pPr algn="r" rtl="1"/>
            <a:r>
              <a:rPr lang="ar-IQ" dirty="0" smtClean="0"/>
              <a:t>الجسم ناعم ورطب وعادة ما يكون لونه بني فاتح او رمادي او </a:t>
            </a:r>
            <a:r>
              <a:rPr lang="ar-IQ" dirty="0" err="1" smtClean="0"/>
              <a:t>الالبينو</a:t>
            </a:r>
            <a:r>
              <a:rPr lang="ar-IQ" dirty="0" smtClean="0"/>
              <a:t>.</a:t>
            </a:r>
          </a:p>
          <a:p>
            <a:pPr algn="r" rtl="1"/>
            <a:r>
              <a:rPr lang="ar-IQ" dirty="0"/>
              <a:t>لها قدم عضلية للحركة ورأس </a:t>
            </a:r>
            <a:r>
              <a:rPr lang="ar-IQ" dirty="0" smtClean="0"/>
              <a:t>مميز يحتوي على زوجين من </a:t>
            </a:r>
            <a:r>
              <a:rPr lang="ar-IQ" dirty="0" err="1" smtClean="0"/>
              <a:t>المجسات</a:t>
            </a:r>
            <a:r>
              <a:rPr lang="ar-IQ" dirty="0" smtClean="0"/>
              <a:t> .</a:t>
            </a:r>
          </a:p>
          <a:p>
            <a:pPr marL="0" indent="0" algn="r" rtl="1">
              <a:buNone/>
            </a:pPr>
            <a:endParaRPr lang="ar-IQ" dirty="0" smtClean="0"/>
          </a:p>
          <a:p>
            <a:pPr algn="r" rtl="1"/>
            <a:endParaRPr lang="ar-IQ" dirty="0" smtClean="0"/>
          </a:p>
          <a:p>
            <a:pPr algn="r" rtl="1"/>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29000"/>
            <a:ext cx="417671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3428206"/>
            <a:ext cx="3889375"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16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80696"/>
          </a:xfrm>
        </p:spPr>
        <p:txBody>
          <a:bodyPr>
            <a:normAutofit fontScale="90000"/>
          </a:bodyPr>
          <a:lstStyle/>
          <a:p>
            <a:pPr algn="r" rtl="1"/>
            <a:r>
              <a:rPr lang="ar-IQ" b="1" dirty="0" smtClean="0"/>
              <a:t>البيئة والانتشار:</a:t>
            </a:r>
            <a:endParaRPr lang="en-US" b="1" dirty="0"/>
          </a:p>
        </p:txBody>
      </p:sp>
      <p:sp>
        <p:nvSpPr>
          <p:cNvPr id="3" name="عنصر نائب للمحتوى 2"/>
          <p:cNvSpPr>
            <a:spLocks noGrp="1"/>
          </p:cNvSpPr>
          <p:nvPr>
            <p:ph idx="1"/>
          </p:nvPr>
        </p:nvSpPr>
        <p:spPr>
          <a:xfrm>
            <a:off x="457200" y="1628800"/>
            <a:ext cx="8229600" cy="4695800"/>
          </a:xfrm>
        </p:spPr>
        <p:txBody>
          <a:bodyPr>
            <a:normAutofit fontScale="85000" lnSpcReduction="10000"/>
          </a:bodyPr>
          <a:lstStyle/>
          <a:p>
            <a:pPr algn="just" rtl="1"/>
            <a:r>
              <a:rPr lang="ar-IQ" dirty="0" smtClean="0"/>
              <a:t>تعد افريقيا الموطن الاصلي لهذا النوع وبالتحديد </a:t>
            </a:r>
            <a:r>
              <a:rPr lang="ar-IQ" dirty="0" smtClean="0">
                <a:solidFill>
                  <a:srgbClr val="FF0000"/>
                </a:solidFill>
              </a:rPr>
              <a:t>تنزانيا</a:t>
            </a:r>
            <a:r>
              <a:rPr lang="ar-IQ" dirty="0" smtClean="0"/>
              <a:t> </a:t>
            </a:r>
            <a:r>
              <a:rPr lang="ar-IQ" dirty="0" smtClean="0">
                <a:solidFill>
                  <a:srgbClr val="FF0000"/>
                </a:solidFill>
              </a:rPr>
              <a:t>وكينيا</a:t>
            </a:r>
            <a:r>
              <a:rPr lang="ar-IQ" dirty="0" smtClean="0"/>
              <a:t>.</a:t>
            </a:r>
          </a:p>
          <a:p>
            <a:pPr algn="just" rtl="1"/>
            <a:r>
              <a:rPr lang="ar-IQ" dirty="0" smtClean="0"/>
              <a:t>انتشر الى عدة مناطق استوائية وشبه استوائية في العالم مثل اجزاء من </a:t>
            </a:r>
            <a:r>
              <a:rPr lang="ar-IQ" dirty="0" smtClean="0">
                <a:solidFill>
                  <a:srgbClr val="FF0000"/>
                </a:solidFill>
              </a:rPr>
              <a:t>اسيا</a:t>
            </a:r>
            <a:r>
              <a:rPr lang="ar-IQ" dirty="0" smtClean="0"/>
              <a:t> </a:t>
            </a:r>
            <a:r>
              <a:rPr lang="ar-IQ" dirty="0" smtClean="0">
                <a:solidFill>
                  <a:srgbClr val="FF0000"/>
                </a:solidFill>
              </a:rPr>
              <a:t>وجزر المحيط الهاد</a:t>
            </a:r>
            <a:r>
              <a:rPr lang="ar-IQ" dirty="0">
                <a:solidFill>
                  <a:srgbClr val="FF0000"/>
                </a:solidFill>
              </a:rPr>
              <a:t>ئ</a:t>
            </a:r>
            <a:r>
              <a:rPr lang="ar-IQ" dirty="0" smtClean="0">
                <a:solidFill>
                  <a:srgbClr val="FF0000"/>
                </a:solidFill>
              </a:rPr>
              <a:t> وامريكا</a:t>
            </a:r>
            <a:r>
              <a:rPr lang="ar-IQ" dirty="0" smtClean="0"/>
              <a:t>.</a:t>
            </a:r>
            <a:endParaRPr lang="en-US" dirty="0" smtClean="0"/>
          </a:p>
          <a:p>
            <a:pPr algn="just" rtl="1"/>
            <a:r>
              <a:rPr lang="ar-IQ" dirty="0"/>
              <a:t>يُعتبر هذا النوع من الحلزون سببًا مهمًا لقضايا الآفات في جميع أنحاء العالم, وهو نوع محظور على المستوى الفيدرالي في الولايات المتحدة، حيث </a:t>
            </a:r>
            <a:r>
              <a:rPr lang="ar-IQ" dirty="0" smtClean="0"/>
              <a:t>ان بيعه او حيازته غير قانوني, </a:t>
            </a:r>
            <a:r>
              <a:rPr lang="ar-IQ" dirty="0"/>
              <a:t>وعلى المستوى الدولي يعد النوع الغازي الأكثر شيوعًا من الحلزونات.</a:t>
            </a:r>
          </a:p>
          <a:p>
            <a:pPr algn="just" rtl="1"/>
            <a:r>
              <a:rPr lang="ar-IQ" dirty="0"/>
              <a:t>انتشاره يكون غالبا بفعل نشاطات الانسان مثل التجارة والنقل ويكون احيانا </a:t>
            </a:r>
            <a:r>
              <a:rPr lang="ar-IQ" dirty="0" smtClean="0"/>
              <a:t>عرضيا</a:t>
            </a:r>
            <a:r>
              <a:rPr lang="en-US" dirty="0"/>
              <a:t> </a:t>
            </a:r>
            <a:r>
              <a:rPr lang="ar-IQ" dirty="0" smtClean="0"/>
              <a:t>, تلتصق </a:t>
            </a:r>
            <a:r>
              <a:rPr lang="ar-IQ" dirty="0"/>
              <a:t>البيض والقواقع عن طريق الخطأ بالآلات والمركبات الزراعية، ويتم نقلها بسهولة في نفايات الحديقة.</a:t>
            </a:r>
          </a:p>
          <a:p>
            <a:pPr algn="just" rtl="1"/>
            <a:r>
              <a:rPr lang="ar-IQ" dirty="0"/>
              <a:t>يتمتع بقدره كبيرة على التكيف مع </a:t>
            </a:r>
            <a:r>
              <a:rPr lang="ar-IQ" dirty="0" smtClean="0"/>
              <a:t>البيئة والانتشار الواسع والسريع مما يجعله يتفوق على الانواع المحلية.</a:t>
            </a:r>
          </a:p>
          <a:p>
            <a:pPr algn="just" rtl="1"/>
            <a:r>
              <a:rPr lang="ar-IQ" dirty="0"/>
              <a:t>ينجذبون بشكل خاص إلى المواد العضوية المتحللة، والبيئات الرطبة، والمواد الغنية بالكالسيوم مثل الحجر الجيري أو الخرسانة، والتي يستهلكونها لدعم نمو القشرة.</a:t>
            </a:r>
            <a:endParaRPr lang="ar-IQ" dirty="0"/>
          </a:p>
          <a:p>
            <a:pPr algn="r" rtl="1"/>
            <a:endParaRPr lang="en-US" dirty="0"/>
          </a:p>
        </p:txBody>
      </p:sp>
    </p:spTree>
    <p:extLst>
      <p:ext uri="{BB962C8B-B14F-4D97-AF65-F5344CB8AC3E}">
        <p14:creationId xmlns:p14="http://schemas.microsoft.com/office/powerpoint/2010/main" val="204704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852704"/>
          </a:xfrm>
        </p:spPr>
        <p:txBody>
          <a:bodyPr/>
          <a:lstStyle/>
          <a:p>
            <a:pPr algn="r" rtl="1"/>
            <a:r>
              <a:rPr lang="ar-IQ" dirty="0" smtClean="0"/>
              <a:t>التغذية: </a:t>
            </a:r>
            <a:endParaRPr lang="en-US" dirty="0"/>
          </a:p>
        </p:txBody>
      </p:sp>
      <p:sp>
        <p:nvSpPr>
          <p:cNvPr id="3" name="عنصر نائب للمحتوى 2"/>
          <p:cNvSpPr>
            <a:spLocks noGrp="1"/>
          </p:cNvSpPr>
          <p:nvPr>
            <p:ph sz="half" idx="1"/>
          </p:nvPr>
        </p:nvSpPr>
        <p:spPr>
          <a:xfrm>
            <a:off x="251520" y="2571421"/>
            <a:ext cx="3672408" cy="2441755"/>
          </a:xfrm>
        </p:spPr>
        <p:txBody>
          <a:bodyPr>
            <a:normAutofit fontScale="92500" lnSpcReduction="20000"/>
          </a:bodyPr>
          <a:lstStyle/>
          <a:p>
            <a:pPr algn="r" rtl="1">
              <a:buFont typeface="Arial" pitchFamily="34" charset="0"/>
              <a:buChar char="•"/>
            </a:pPr>
            <a:endParaRPr lang="en-US" dirty="0"/>
          </a:p>
        </p:txBody>
      </p:sp>
      <p:sp>
        <p:nvSpPr>
          <p:cNvPr id="8" name="عنصر نائب للمحتوى 7"/>
          <p:cNvSpPr>
            <a:spLocks noGrp="1"/>
          </p:cNvSpPr>
          <p:nvPr>
            <p:ph sz="half" idx="2"/>
          </p:nvPr>
        </p:nvSpPr>
        <p:spPr>
          <a:xfrm>
            <a:off x="4139952" y="1484784"/>
            <a:ext cx="4546848" cy="5184576"/>
          </a:xfrm>
        </p:spPr>
        <p:txBody>
          <a:bodyPr>
            <a:normAutofit fontScale="92500" lnSpcReduction="20000"/>
          </a:bodyPr>
          <a:lstStyle/>
          <a:p>
            <a:pPr algn="just" rtl="1"/>
            <a:r>
              <a:rPr lang="ar-IQ" dirty="0"/>
              <a:t>حيوانات آكلة للأعشاب، تتغذى على نظام غذائي متنوع للغاية، بما في ذلك الفواكه والخضروات والزهور والمواد العضوية المتحللة واللحاء والفطريات  وحتى الورق أو الجص, وهي تشكل تهديدًا كبيرًا للزراعة لأنها تستهلك المحاصيل.</a:t>
            </a:r>
          </a:p>
          <a:p>
            <a:pPr algn="just" rtl="1"/>
            <a:r>
              <a:rPr lang="ar-IQ" dirty="0"/>
              <a:t>الحلزون الأفريقي العملاق هو آكل بطيء وثابت, لديهم لسان خشن يسمى </a:t>
            </a:r>
            <a:r>
              <a:rPr lang="ar-IQ" dirty="0" err="1"/>
              <a:t>راديولا</a:t>
            </a:r>
            <a:r>
              <a:rPr lang="ar-IQ" dirty="0"/>
              <a:t> </a:t>
            </a:r>
            <a:r>
              <a:rPr lang="en-US" dirty="0">
                <a:solidFill>
                  <a:srgbClr val="FF0000"/>
                </a:solidFill>
              </a:rPr>
              <a:t>Radula</a:t>
            </a:r>
            <a:r>
              <a:rPr lang="en-US" dirty="0"/>
              <a:t>، </a:t>
            </a:r>
            <a:r>
              <a:rPr lang="ar-IQ" dirty="0"/>
              <a:t>يستخدمونه لكشط طعامهم. </a:t>
            </a:r>
            <a:r>
              <a:rPr lang="ar-IQ" dirty="0" err="1"/>
              <a:t>الراديولا</a:t>
            </a:r>
            <a:r>
              <a:rPr lang="ar-IQ" dirty="0"/>
              <a:t> عبارة عن عضو متخصص به صفوف من الأسنان الصغيرة، يستخدم لكشط والتهام الأوراق والفواكه والخضروات وحتى اللحاء.</a:t>
            </a:r>
          </a:p>
          <a:p>
            <a:pPr algn="just" rtl="1"/>
            <a:r>
              <a:rPr lang="ar-IQ" dirty="0"/>
              <a:t>ومن اللافت للنظر أن هذه القواقع يمكنها أن تلتهم كميات كبيرة من الطعام، تتجاوز في بعض الأحيان وزنها.</a:t>
            </a:r>
          </a:p>
          <a:p>
            <a:pPr algn="r" rt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71421"/>
            <a:ext cx="3406700" cy="226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747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704088"/>
            <a:ext cx="8229600" cy="924712"/>
          </a:xfrm>
        </p:spPr>
        <p:txBody>
          <a:bodyPr>
            <a:normAutofit/>
          </a:bodyPr>
          <a:lstStyle/>
          <a:p>
            <a:pPr algn="r" rtl="1"/>
            <a:r>
              <a:rPr lang="ar-IQ" dirty="0" smtClean="0"/>
              <a:t>التكاثر ودورة الحياة:</a:t>
            </a:r>
            <a:endParaRPr lang="en-US" dirty="0"/>
          </a:p>
        </p:txBody>
      </p:sp>
      <p:pic>
        <p:nvPicPr>
          <p:cNvPr id="5123"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9552" y="3469051"/>
            <a:ext cx="30099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محتوى 1"/>
          <p:cNvSpPr>
            <a:spLocks noGrp="1"/>
          </p:cNvSpPr>
          <p:nvPr>
            <p:ph sz="half" idx="2"/>
          </p:nvPr>
        </p:nvSpPr>
        <p:spPr>
          <a:xfrm>
            <a:off x="3851920" y="1628800"/>
            <a:ext cx="4834880" cy="5040560"/>
          </a:xfrm>
        </p:spPr>
        <p:txBody>
          <a:bodyPr>
            <a:normAutofit/>
          </a:bodyPr>
          <a:lstStyle/>
          <a:p>
            <a:pPr algn="r" rtl="1"/>
            <a:r>
              <a:rPr lang="ar-IQ" dirty="0"/>
              <a:t>يعد هذا القوقع احادي الجنس وتضع الحلزونات دفعات كبيرة من البيض، تصل إلى 1200 بيضة في السنة, تفقس الصغار في غضون أسابيع قليلة وتصل إلى مرحلة النضج في حوالي ستة أشهر. المدة الزمنية الكافية لحضن البيوض بتوفر العوامل البيئية الملائمة لها هي تسعة أيام حسب دراسة و يكون اليوم العاشر هو يوم فقس البيضة وأن أحجام البيوض والوانها وأوزانها مختلفة وحسب التطور الجنيني المتقدم داخلها ، و ما ينتج عن الفقس هو أفراد ذو لونين ( </a:t>
            </a:r>
            <a:r>
              <a:rPr lang="ar-IQ" dirty="0" err="1"/>
              <a:t>البينو</a:t>
            </a:r>
            <a:r>
              <a:rPr lang="ar-IQ" dirty="0"/>
              <a:t> وبني ). </a:t>
            </a:r>
          </a:p>
          <a:p>
            <a:pPr algn="r" rtl="1"/>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98986"/>
            <a:ext cx="2880320" cy="278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142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t>التكاثر ودورة الحياة:</a:t>
            </a:r>
            <a:endParaRPr lang="en-US" dirty="0"/>
          </a:p>
        </p:txBody>
      </p:sp>
      <p:sp>
        <p:nvSpPr>
          <p:cNvPr id="3" name="عنصر نائب للمحتوى 2"/>
          <p:cNvSpPr>
            <a:spLocks noGrp="1"/>
          </p:cNvSpPr>
          <p:nvPr>
            <p:ph idx="1"/>
          </p:nvPr>
        </p:nvSpPr>
        <p:spPr/>
        <p:txBody>
          <a:bodyPr/>
          <a:lstStyle/>
          <a:p>
            <a:pPr algn="just" rtl="1"/>
            <a:r>
              <a:rPr lang="ar-IQ" dirty="0"/>
              <a:t> يمكن أن تعيش الحلزونات من5-10 سنوات في ظروف مناسبة، ويتأثر عمرها الافتراضي بالعوامل البيئية حيث انه في ظل الظروف المثالية يمكنهم العيش لفترة أطول، حيث يصل عمر بعض الأفراد إلى 15 عامًا أو أكثر. ظهرت الدراسة ان القوقع الأفريقي يلجأ إلى السلوك الجماعي بالتعايش لاسيما في المراحل الأولية من عمره وانها تقوم بتكوين سدادة خاصة لغلق فتحة الصدفة في حالة عدم توفر الظروف الملائمة لها .</a:t>
            </a:r>
          </a:p>
          <a:p>
            <a:pPr algn="just" rtl="1"/>
            <a:r>
              <a:rPr lang="ar-IQ" dirty="0"/>
              <a:t>تتمتع الحلزونات </a:t>
            </a:r>
            <a:r>
              <a:rPr lang="en-US" dirty="0" err="1"/>
              <a:t>Lissachatina</a:t>
            </a:r>
            <a:r>
              <a:rPr lang="en-US" dirty="0"/>
              <a:t> </a:t>
            </a:r>
            <a:r>
              <a:rPr lang="en-US" dirty="0" err="1"/>
              <a:t>fulica</a:t>
            </a:r>
            <a:r>
              <a:rPr lang="en-US" dirty="0"/>
              <a:t> </a:t>
            </a:r>
            <a:r>
              <a:rPr lang="ar-IQ" dirty="0"/>
              <a:t>بالقدرة على التكاثر بسرعة، يحدث التكاثر على مدار العام في المناخات المناسبة.</a:t>
            </a:r>
          </a:p>
          <a:p>
            <a:pPr algn="just" rtl="1"/>
            <a:endParaRPr lang="en-US" dirty="0"/>
          </a:p>
        </p:txBody>
      </p:sp>
    </p:spTree>
    <p:extLst>
      <p:ext uri="{BB962C8B-B14F-4D97-AF65-F5344CB8AC3E}">
        <p14:creationId xmlns:p14="http://schemas.microsoft.com/office/powerpoint/2010/main" val="383888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smtClean="0"/>
              <a:t>السلوك</a:t>
            </a:r>
            <a:endParaRPr lang="en-US" dirty="0"/>
          </a:p>
        </p:txBody>
      </p:sp>
      <p:sp>
        <p:nvSpPr>
          <p:cNvPr id="3" name="عنصر نائب للمحتوى 2"/>
          <p:cNvSpPr>
            <a:spLocks noGrp="1"/>
          </p:cNvSpPr>
          <p:nvPr>
            <p:ph idx="1"/>
          </p:nvPr>
        </p:nvSpPr>
        <p:spPr/>
        <p:txBody>
          <a:bodyPr>
            <a:normAutofit lnSpcReduction="10000"/>
          </a:bodyPr>
          <a:lstStyle/>
          <a:p>
            <a:pPr algn="r" rtl="1"/>
            <a:r>
              <a:rPr lang="ar-IQ" dirty="0"/>
              <a:t>هي مخلوقات ليلية تفضل البقاء بعيدًا عن الأنظار أثناء </a:t>
            </a:r>
            <a:r>
              <a:rPr lang="ar-IQ" dirty="0" smtClean="0"/>
              <a:t>النهار, متسلقون </a:t>
            </a:r>
            <a:r>
              <a:rPr lang="ar-IQ" dirty="0"/>
              <a:t>ممتازون ويمكن العثور عليهم غالبًا وهم يتسلقون الأشجار أو الأشياء الأخرى في بيئتهم</a:t>
            </a:r>
            <a:r>
              <a:rPr lang="ar-IQ" dirty="0" smtClean="0"/>
              <a:t>.</a:t>
            </a:r>
          </a:p>
          <a:p>
            <a:pPr algn="r" rtl="1"/>
            <a:r>
              <a:rPr lang="ar-IQ" dirty="0"/>
              <a:t>في حين أن القواقع الأفريقية العملاقة هي مخلوقات انفرادية بشكل عام، إلا أنها تنخرط في سلوكيات اجتماعية </a:t>
            </a:r>
            <a:r>
              <a:rPr lang="ar-IQ" dirty="0" err="1" smtClean="0"/>
              <a:t>معينة,على</a:t>
            </a:r>
            <a:r>
              <a:rPr lang="ar-IQ" dirty="0" smtClean="0"/>
              <a:t> </a:t>
            </a:r>
            <a:r>
              <a:rPr lang="ar-IQ" dirty="0"/>
              <a:t>سبيل المثال، لوحظ أنهم يتواصلون باستخدام الإشارات الكيميائية. من خلال إطلاق </a:t>
            </a:r>
            <a:r>
              <a:rPr lang="ar-IQ" dirty="0" err="1"/>
              <a:t>الفيرومونات</a:t>
            </a:r>
            <a:r>
              <a:rPr lang="ar-IQ" dirty="0"/>
              <a:t> في البيئة، يمكنهم جذب الشركاء المحتملين وتحذير الآخرين من الخطر</a:t>
            </a:r>
            <a:r>
              <a:rPr lang="ar-IQ" dirty="0" smtClean="0"/>
              <a:t>.</a:t>
            </a:r>
          </a:p>
          <a:p>
            <a:pPr algn="r" rtl="1"/>
            <a:r>
              <a:rPr lang="ar-IQ" dirty="0"/>
              <a:t>بالإضافة إلى ذلك، تتمتع القواقع الأفريقية العملاقة بطريقة فريدة لتحديد أراضيها. إنهم ينتجون إفرازًا لزجًا لإنشاء أثر أثناء تحركهم عبر بيئتهم. يساعدهم هذا المسار في العثور على طريق العودة إلى المنزل ويكون بمثابة علامة يجب على القواقع الأخرى تجنبها.</a:t>
            </a:r>
          </a:p>
          <a:p>
            <a:pPr algn="r" rtl="1"/>
            <a:endParaRPr lang="ar-IQ" dirty="0"/>
          </a:p>
          <a:p>
            <a:pPr algn="r" rtl="1"/>
            <a:endParaRPr lang="en-US" dirty="0"/>
          </a:p>
        </p:txBody>
      </p:sp>
    </p:spTree>
    <p:extLst>
      <p:ext uri="{BB962C8B-B14F-4D97-AF65-F5344CB8AC3E}">
        <p14:creationId xmlns:p14="http://schemas.microsoft.com/office/powerpoint/2010/main" val="384554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التأثيرات والاضرار البيئية:</a:t>
            </a:r>
            <a:endParaRPr lang="en-US" dirty="0"/>
          </a:p>
        </p:txBody>
      </p:sp>
      <p:sp>
        <p:nvSpPr>
          <p:cNvPr id="3" name="عنصر نائب للمحتوى 2"/>
          <p:cNvSpPr>
            <a:spLocks noGrp="1"/>
          </p:cNvSpPr>
          <p:nvPr>
            <p:ph idx="1"/>
          </p:nvPr>
        </p:nvSpPr>
        <p:spPr/>
        <p:txBody>
          <a:bodyPr>
            <a:normAutofit lnSpcReduction="10000"/>
          </a:bodyPr>
          <a:lstStyle/>
          <a:p>
            <a:pPr algn="just" rtl="1"/>
            <a:r>
              <a:rPr lang="ar-IQ" dirty="0" smtClean="0"/>
              <a:t>يدرج </a:t>
            </a:r>
            <a:r>
              <a:rPr lang="ar-IQ" dirty="0"/>
              <a:t>الاتحاد الدولي للمحافظة على </a:t>
            </a:r>
            <a:r>
              <a:rPr lang="ar-IQ" dirty="0" smtClean="0"/>
              <a:t>الطبيعة هذا النوع </a:t>
            </a:r>
            <a:r>
              <a:rPr lang="ar-IQ" dirty="0"/>
              <a:t>في قائمته للأنواع الخطيرة ويشير إليها على أنها آفة</a:t>
            </a:r>
            <a:r>
              <a:rPr lang="ar-IQ" dirty="0" smtClean="0"/>
              <a:t>. وتم ادراجه كواحد من افضل 100 نوع غازي في العالم.</a:t>
            </a:r>
          </a:p>
          <a:p>
            <a:pPr algn="just" rtl="1"/>
            <a:r>
              <a:rPr lang="ar-IQ" dirty="0" smtClean="0"/>
              <a:t>يزدهر </a:t>
            </a:r>
            <a:r>
              <a:rPr lang="ar-IQ" dirty="0"/>
              <a:t>هذا الحلزون في العديد من أنواع الموائل ذات المناخ </a:t>
            </a:r>
            <a:r>
              <a:rPr lang="ar-IQ" dirty="0" smtClean="0"/>
              <a:t>المعتدل وباعتباره نوعًا </a:t>
            </a:r>
            <a:r>
              <a:rPr lang="ar-IQ" dirty="0" err="1"/>
              <a:t>غازيًا</a:t>
            </a:r>
            <a:r>
              <a:rPr lang="ar-IQ" dirty="0"/>
              <a:t>، </a:t>
            </a:r>
            <a:r>
              <a:rPr lang="ar-IQ" dirty="0" smtClean="0"/>
              <a:t>يشكل </a:t>
            </a:r>
            <a:r>
              <a:rPr lang="en-US" dirty="0" err="1" smtClean="0">
                <a:solidFill>
                  <a:srgbClr val="FF0000"/>
                </a:solidFill>
              </a:rPr>
              <a:t>Lissachatina</a:t>
            </a:r>
            <a:r>
              <a:rPr lang="en-US" dirty="0" smtClean="0">
                <a:solidFill>
                  <a:srgbClr val="FF0000"/>
                </a:solidFill>
              </a:rPr>
              <a:t> </a:t>
            </a:r>
            <a:r>
              <a:rPr lang="en-US" dirty="0" err="1">
                <a:solidFill>
                  <a:srgbClr val="FF0000"/>
                </a:solidFill>
              </a:rPr>
              <a:t>fulica</a:t>
            </a:r>
            <a:r>
              <a:rPr lang="en-US" dirty="0">
                <a:solidFill>
                  <a:srgbClr val="FF0000"/>
                </a:solidFill>
              </a:rPr>
              <a:t>   </a:t>
            </a:r>
            <a:r>
              <a:rPr lang="ar-IQ" dirty="0"/>
              <a:t>تهديدًا للنظم البيئية المحلية والمحاصيل </a:t>
            </a:r>
            <a:r>
              <a:rPr lang="ar-IQ" dirty="0" smtClean="0"/>
              <a:t>الزراعية حيث يتغذى </a:t>
            </a:r>
            <a:r>
              <a:rPr lang="ar-IQ" dirty="0"/>
              <a:t>بشراهة </a:t>
            </a:r>
            <a:r>
              <a:rPr lang="ar-IQ" dirty="0" smtClean="0"/>
              <a:t>مما </a:t>
            </a:r>
            <a:r>
              <a:rPr lang="ar-IQ" dirty="0"/>
              <a:t>يتسبب في أضرار جسيمة للمحاصيل الزراعية والنباتات </a:t>
            </a:r>
            <a:r>
              <a:rPr lang="ar-IQ" dirty="0" smtClean="0"/>
              <a:t>الأصلية مثل </a:t>
            </a:r>
            <a:r>
              <a:rPr lang="ar-IQ" dirty="0"/>
              <a:t>الحمضيات والفاصوليا والخضروات المختلفة، مما قد يؤدي إلى خسائر اقتصادية ففي كينيا اشارت الدراسات والتقارير ان حجم الخسائر وصل الى 20-30%. </a:t>
            </a:r>
          </a:p>
          <a:p>
            <a:pPr algn="just" rtl="1"/>
            <a:r>
              <a:rPr lang="ar-IQ" dirty="0" smtClean="0"/>
              <a:t>تتنافس </a:t>
            </a:r>
            <a:r>
              <a:rPr lang="ar-IQ" dirty="0"/>
              <a:t>مع </a:t>
            </a:r>
            <a:r>
              <a:rPr lang="ar-IQ" dirty="0" smtClean="0"/>
              <a:t>انواع الحلزونات المحلية على </a:t>
            </a:r>
            <a:r>
              <a:rPr lang="ar-IQ" dirty="0"/>
              <a:t>الغذاء والموائل</a:t>
            </a:r>
            <a:r>
              <a:rPr lang="ar-IQ" dirty="0" smtClean="0"/>
              <a:t>.</a:t>
            </a:r>
            <a:endParaRPr lang="ar-IQ" dirty="0"/>
          </a:p>
          <a:p>
            <a:pPr algn="just" rtl="1"/>
            <a:r>
              <a:rPr lang="ar-IQ" dirty="0" smtClean="0"/>
              <a:t>ناقل </a:t>
            </a:r>
            <a:r>
              <a:rPr lang="ar-IQ" dirty="0"/>
              <a:t>لمسببات الأمراض النباتية، وهو آفة مزعجة للمناطق الحضرية.</a:t>
            </a:r>
          </a:p>
          <a:p>
            <a:pPr algn="just" rtl="1"/>
            <a:endParaRPr lang="ar-IQ" dirty="0" smtClean="0"/>
          </a:p>
          <a:p>
            <a:pPr algn="just" rtl="1"/>
            <a:endParaRPr lang="ar-IQ" dirty="0" smtClean="0"/>
          </a:p>
        </p:txBody>
      </p:sp>
    </p:spTree>
    <p:extLst>
      <p:ext uri="{BB962C8B-B14F-4D97-AF65-F5344CB8AC3E}">
        <p14:creationId xmlns:p14="http://schemas.microsoft.com/office/powerpoint/2010/main" val="2867783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508</TotalTime>
  <Words>951</Words>
  <Application>Microsoft Office PowerPoint</Application>
  <PresentationFormat>عرض على الشاشة (3:4)‏</PresentationFormat>
  <Paragraphs>50</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تدفق</vt:lpstr>
      <vt:lpstr>القوقع الافريقي العملاق: الاضرار والمخاطر</vt:lpstr>
      <vt:lpstr>  مقدمة: </vt:lpstr>
      <vt:lpstr>المظهر الخارجي:                                    </vt:lpstr>
      <vt:lpstr>البيئة والانتشار:</vt:lpstr>
      <vt:lpstr>التغذية: </vt:lpstr>
      <vt:lpstr>التكاثر ودورة الحياة:</vt:lpstr>
      <vt:lpstr>التكاثر ودورة الحياة:</vt:lpstr>
      <vt:lpstr>السلوك</vt:lpstr>
      <vt:lpstr>التأثيرات والاضرار البيئية:</vt:lpstr>
      <vt:lpstr>المخاطر الصحية: </vt:lpstr>
      <vt:lpstr>المكافحة والوقاية:</vt:lpstr>
      <vt:lpstr>شكراﹰ لحسن الاصغاء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Ali</cp:lastModifiedBy>
  <cp:revision>96</cp:revision>
  <dcterms:created xsi:type="dcterms:W3CDTF">2025-02-03T10:02:40Z</dcterms:created>
  <dcterms:modified xsi:type="dcterms:W3CDTF">2025-02-04T11:47:27Z</dcterms:modified>
</cp:coreProperties>
</file>