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74" r:id="rId1"/>
  </p:sldMasterIdLst>
  <p:notesMasterIdLst>
    <p:notesMasterId r:id="rId31"/>
  </p:notesMasterIdLst>
  <p:sldIdLst>
    <p:sldId id="406" r:id="rId2"/>
    <p:sldId id="452" r:id="rId3"/>
    <p:sldId id="460" r:id="rId4"/>
    <p:sldId id="461" r:id="rId5"/>
    <p:sldId id="462" r:id="rId6"/>
    <p:sldId id="463" r:id="rId7"/>
    <p:sldId id="469" r:id="rId8"/>
    <p:sldId id="464" r:id="rId9"/>
    <p:sldId id="453" r:id="rId10"/>
    <p:sldId id="465" r:id="rId11"/>
    <p:sldId id="455" r:id="rId12"/>
    <p:sldId id="468" r:id="rId13"/>
    <p:sldId id="466" r:id="rId14"/>
    <p:sldId id="470" r:id="rId15"/>
    <p:sldId id="471" r:id="rId16"/>
    <p:sldId id="472" r:id="rId17"/>
    <p:sldId id="473" r:id="rId18"/>
    <p:sldId id="474" r:id="rId19"/>
    <p:sldId id="475" r:id="rId20"/>
    <p:sldId id="476" r:id="rId21"/>
    <p:sldId id="477" r:id="rId22"/>
    <p:sldId id="457" r:id="rId23"/>
    <p:sldId id="458" r:id="rId24"/>
    <p:sldId id="478" r:id="rId25"/>
    <p:sldId id="479" r:id="rId26"/>
    <p:sldId id="480" r:id="rId27"/>
    <p:sldId id="481" r:id="rId28"/>
    <p:sldId id="483" r:id="rId29"/>
    <p:sldId id="485" r:id="rId30"/>
  </p:sldIdLst>
  <p:sldSz cx="9144000" cy="6858000" type="screen4x3"/>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F1AB2-1976-4502-BF36-3FF5EA218861}" styleName="نمط متوسط 4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نمط متوسط 4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29" autoAdjust="0"/>
    <p:restoredTop sz="86441" autoAdjust="0"/>
  </p:normalViewPr>
  <p:slideViewPr>
    <p:cSldViewPr>
      <p:cViewPr varScale="1">
        <p:scale>
          <a:sx n="70" d="100"/>
          <a:sy n="70" d="100"/>
        </p:scale>
        <p:origin x="-14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9" d="100"/>
          <a:sy n="49" d="100"/>
        </p:scale>
        <p:origin x="188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endParaRPr lang="en-US"/>
          </a:p>
        </p:txBody>
      </p:sp>
      <p:sp>
        <p:nvSpPr>
          <p:cNvPr id="3" name="Date Placeholder 2"/>
          <p:cNvSpPr>
            <a:spLocks noGrp="1"/>
          </p:cNvSpPr>
          <p:nvPr>
            <p:ph type="dt" idx="1"/>
          </p:nvPr>
        </p:nvSpPr>
        <p:spPr>
          <a:xfrm>
            <a:off x="3901698" y="0"/>
            <a:ext cx="2984871" cy="501094"/>
          </a:xfrm>
          <a:prstGeom prst="rect">
            <a:avLst/>
          </a:prstGeom>
        </p:spPr>
        <p:txBody>
          <a:bodyPr vert="horz" lIns="96625" tIns="48312" rIns="96625" bIns="48312" rtlCol="0"/>
          <a:lstStyle>
            <a:lvl1pPr algn="r">
              <a:defRPr sz="1300"/>
            </a:lvl1pPr>
          </a:lstStyle>
          <a:p>
            <a:fld id="{F434AC1C-B5DD-433E-9BBA-D956F00674B2}" type="datetimeFigureOut">
              <a:rPr lang="en-US" smtClean="0"/>
              <a:pPr/>
              <a:t>1/22/2025</a:t>
            </a:fld>
            <a:endParaRPr lang="en-US"/>
          </a:p>
        </p:txBody>
      </p:sp>
      <p:sp>
        <p:nvSpPr>
          <p:cNvPr id="4" name="Slide Image Placeholder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6625" tIns="48312" rIns="96625" bIns="48312" rtlCol="0" anchor="ctr"/>
          <a:lstStyle/>
          <a:p>
            <a:endParaRPr lang="en-US"/>
          </a:p>
        </p:txBody>
      </p:sp>
      <p:sp>
        <p:nvSpPr>
          <p:cNvPr id="5" name="Notes Placeholder 4"/>
          <p:cNvSpPr>
            <a:spLocks noGrp="1"/>
          </p:cNvSpPr>
          <p:nvPr>
            <p:ph type="body" sz="quarter" idx="3"/>
          </p:nvPr>
        </p:nvSpPr>
        <p:spPr>
          <a:xfrm>
            <a:off x="688817" y="4760397"/>
            <a:ext cx="5510530" cy="4509850"/>
          </a:xfrm>
          <a:prstGeom prst="rect">
            <a:avLst/>
          </a:prstGeom>
        </p:spPr>
        <p:txBody>
          <a:bodyPr vert="horz" lIns="96625" tIns="48312" rIns="96625" bIns="483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9054"/>
            <a:ext cx="2984871" cy="501094"/>
          </a:xfrm>
          <a:prstGeom prst="rect">
            <a:avLst/>
          </a:prstGeom>
        </p:spPr>
        <p:txBody>
          <a:bodyPr vert="horz" lIns="96625" tIns="48312" rIns="96625" bIns="48312"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9054"/>
            <a:ext cx="2984871" cy="501094"/>
          </a:xfrm>
          <a:prstGeom prst="rect">
            <a:avLst/>
          </a:prstGeom>
        </p:spPr>
        <p:txBody>
          <a:bodyPr vert="horz" lIns="96625" tIns="48312" rIns="96625" bIns="48312" rtlCol="0" anchor="b"/>
          <a:lstStyle>
            <a:lvl1pPr algn="r">
              <a:defRPr sz="1300"/>
            </a:lvl1pPr>
          </a:lstStyle>
          <a:p>
            <a:fld id="{0DC482FB-55A1-4DE4-B29A-3ED5C5B604A8}" type="slidenum">
              <a:rPr lang="en-US" smtClean="0"/>
              <a:pPr/>
              <a:t>‹#›</a:t>
            </a:fld>
            <a:endParaRPr lang="en-US"/>
          </a:p>
        </p:txBody>
      </p:sp>
    </p:spTree>
    <p:extLst>
      <p:ext uri="{BB962C8B-B14F-4D97-AF65-F5344CB8AC3E}">
        <p14:creationId xmlns:p14="http://schemas.microsoft.com/office/powerpoint/2010/main" val="130213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العنوان الرئيسي</a:t>
            </a:r>
            <a:endParaRPr lang="ar-IQ"/>
          </a:p>
        </p:txBody>
      </p:sp>
      <p:sp>
        <p:nvSpPr>
          <p:cNvPr id="3" name="عنوان فرعي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0108A892-E4F0-49BC-B030-3AD8CDD15978}" type="datetime1">
              <a:rPr lang="en-US" smtClean="0"/>
              <a:pPr/>
              <a:t>1/22/2025</a:t>
            </a:fld>
            <a:endParaRPr lang="en-US"/>
          </a:p>
        </p:txBody>
      </p:sp>
      <p:sp>
        <p:nvSpPr>
          <p:cNvPr id="5" name="عنصر نائب للتذييل 4"/>
          <p:cNvSpPr>
            <a:spLocks noGrp="1"/>
          </p:cNvSpPr>
          <p:nvPr>
            <p:ph type="ftr" sz="quarter" idx="11"/>
          </p:nvPr>
        </p:nvSpPr>
        <p:spPr/>
        <p:txBody>
          <a:bodyPr/>
          <a:lstStyle/>
          <a:p>
            <a:r>
              <a:rPr lang="en-US"/>
              <a:t>1 of 14</a:t>
            </a:r>
          </a:p>
        </p:txBody>
      </p:sp>
      <p:sp>
        <p:nvSpPr>
          <p:cNvPr id="6" name="عنصر نائب لرقم الشريحة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979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10"/>
          </p:nvPr>
        </p:nvSpPr>
        <p:spPr/>
        <p:txBody>
          <a:bodyPr/>
          <a:lstStyle/>
          <a:p>
            <a:fld id="{E5BE4EFD-3E03-4867-9B96-EA927A326023}" type="datetime1">
              <a:rPr lang="en-US" smtClean="0"/>
              <a:pPr/>
              <a:t>1/22/2025</a:t>
            </a:fld>
            <a:endParaRPr lang="en-US"/>
          </a:p>
        </p:txBody>
      </p:sp>
      <p:sp>
        <p:nvSpPr>
          <p:cNvPr id="5" name="عنصر نائب للتذييل 4"/>
          <p:cNvSpPr>
            <a:spLocks noGrp="1"/>
          </p:cNvSpPr>
          <p:nvPr>
            <p:ph type="ftr" sz="quarter" idx="11"/>
          </p:nvPr>
        </p:nvSpPr>
        <p:spPr/>
        <p:txBody>
          <a:bodyPr/>
          <a:lstStyle/>
          <a:p>
            <a:r>
              <a:rPr lang="en-US"/>
              <a:t>1 of 14</a:t>
            </a:r>
          </a:p>
        </p:txBody>
      </p:sp>
      <p:sp>
        <p:nvSpPr>
          <p:cNvPr id="6" name="عنصر نائب لرقم الشريحة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815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543675" y="365125"/>
            <a:ext cx="1971675" cy="5811838"/>
          </a:xfrm>
        </p:spPr>
        <p:txBody>
          <a:bodyPr vert="eaVert"/>
          <a:lstStyle/>
          <a:p>
            <a:r>
              <a:rPr lang="ar-SA"/>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628650" y="365125"/>
            <a:ext cx="5800725"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10"/>
          </p:nvPr>
        </p:nvSpPr>
        <p:spPr/>
        <p:txBody>
          <a:bodyPr/>
          <a:lstStyle/>
          <a:p>
            <a:fld id="{C8404824-FD66-446E-93E0-5BC602584821}" type="datetime1">
              <a:rPr lang="en-US" smtClean="0"/>
              <a:pPr/>
              <a:t>1/22/2025</a:t>
            </a:fld>
            <a:endParaRPr lang="en-US"/>
          </a:p>
        </p:txBody>
      </p:sp>
      <p:sp>
        <p:nvSpPr>
          <p:cNvPr id="5" name="عنصر نائب للتذييل 4"/>
          <p:cNvSpPr>
            <a:spLocks noGrp="1"/>
          </p:cNvSpPr>
          <p:nvPr>
            <p:ph type="ftr" sz="quarter" idx="11"/>
          </p:nvPr>
        </p:nvSpPr>
        <p:spPr/>
        <p:txBody>
          <a:bodyPr/>
          <a:lstStyle/>
          <a:p>
            <a:r>
              <a:rPr lang="en-US"/>
              <a:t>1 of 14</a:t>
            </a:r>
          </a:p>
        </p:txBody>
      </p:sp>
      <p:sp>
        <p:nvSpPr>
          <p:cNvPr id="6" name="عنصر نائب لرقم الشريحة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5058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10"/>
          </p:nvPr>
        </p:nvSpPr>
        <p:spPr/>
        <p:txBody>
          <a:bodyPr/>
          <a:lstStyle/>
          <a:p>
            <a:fld id="{DD434E51-60D0-43BB-BEE3-D5BEE99A5D4C}" type="datetime1">
              <a:rPr lang="en-US" smtClean="0"/>
              <a:pPr/>
              <a:t>1/22/2025</a:t>
            </a:fld>
            <a:endParaRPr lang="en-US"/>
          </a:p>
        </p:txBody>
      </p:sp>
      <p:sp>
        <p:nvSpPr>
          <p:cNvPr id="5" name="عنصر نائب للتذييل 4"/>
          <p:cNvSpPr>
            <a:spLocks noGrp="1"/>
          </p:cNvSpPr>
          <p:nvPr>
            <p:ph type="ftr" sz="quarter" idx="11"/>
          </p:nvPr>
        </p:nvSpPr>
        <p:spPr/>
        <p:txBody>
          <a:bodyPr/>
          <a:lstStyle/>
          <a:p>
            <a:r>
              <a:rPr lang="en-US"/>
              <a:t>1 of 14</a:t>
            </a:r>
          </a:p>
        </p:txBody>
      </p:sp>
      <p:sp>
        <p:nvSpPr>
          <p:cNvPr id="6" name="عنصر نائب لرقم الشريحة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624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623888" y="1709739"/>
            <a:ext cx="7886700" cy="2852737"/>
          </a:xfrm>
        </p:spPr>
        <p:txBody>
          <a:bodyPr anchor="b"/>
          <a:lstStyle>
            <a:lvl1pPr>
              <a:defRPr sz="4500"/>
            </a:lvl1p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454E1A27-D8D8-446A-BB67-3982B77D1392}" type="datetime1">
              <a:rPr lang="en-US" smtClean="0"/>
              <a:pPr/>
              <a:t>1/22/2025</a:t>
            </a:fld>
            <a:endParaRPr lang="en-US"/>
          </a:p>
        </p:txBody>
      </p:sp>
      <p:sp>
        <p:nvSpPr>
          <p:cNvPr id="5" name="عنصر نائب للتذييل 4"/>
          <p:cNvSpPr>
            <a:spLocks noGrp="1"/>
          </p:cNvSpPr>
          <p:nvPr>
            <p:ph type="ftr" sz="quarter" idx="11"/>
          </p:nvPr>
        </p:nvSpPr>
        <p:spPr/>
        <p:txBody>
          <a:bodyPr/>
          <a:lstStyle/>
          <a:p>
            <a:r>
              <a:rPr lang="en-US"/>
              <a:t>1 of 14</a:t>
            </a:r>
          </a:p>
        </p:txBody>
      </p:sp>
      <p:sp>
        <p:nvSpPr>
          <p:cNvPr id="6" name="عنصر نائب لرقم الشريحة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498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محتوى 2"/>
          <p:cNvSpPr>
            <a:spLocks noGrp="1"/>
          </p:cNvSpPr>
          <p:nvPr>
            <p:ph sz="half" idx="1"/>
          </p:nvPr>
        </p:nvSpPr>
        <p:spPr>
          <a:xfrm>
            <a:off x="628650" y="1825625"/>
            <a:ext cx="38862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p:cNvSpPr>
            <a:spLocks noGrp="1"/>
          </p:cNvSpPr>
          <p:nvPr>
            <p:ph sz="half" idx="2"/>
          </p:nvPr>
        </p:nvSpPr>
        <p:spPr>
          <a:xfrm>
            <a:off x="4629150" y="1825625"/>
            <a:ext cx="38862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تاريخ 4"/>
          <p:cNvSpPr>
            <a:spLocks noGrp="1"/>
          </p:cNvSpPr>
          <p:nvPr>
            <p:ph type="dt" sz="half" idx="10"/>
          </p:nvPr>
        </p:nvSpPr>
        <p:spPr/>
        <p:txBody>
          <a:bodyPr/>
          <a:lstStyle/>
          <a:p>
            <a:fld id="{40C18649-46DA-493F-BC80-2DFA79AEEE52}" type="datetime1">
              <a:rPr lang="en-US" smtClean="0"/>
              <a:pPr/>
              <a:t>1/22/2025</a:t>
            </a:fld>
            <a:endParaRPr lang="en-US"/>
          </a:p>
        </p:txBody>
      </p:sp>
      <p:sp>
        <p:nvSpPr>
          <p:cNvPr id="6" name="عنصر نائب للتذييل 5"/>
          <p:cNvSpPr>
            <a:spLocks noGrp="1"/>
          </p:cNvSpPr>
          <p:nvPr>
            <p:ph type="ftr" sz="quarter" idx="11"/>
          </p:nvPr>
        </p:nvSpPr>
        <p:spPr/>
        <p:txBody>
          <a:bodyPr/>
          <a:lstStyle/>
          <a:p>
            <a:r>
              <a:rPr lang="en-US"/>
              <a:t>1 of 14</a:t>
            </a:r>
          </a:p>
        </p:txBody>
      </p:sp>
      <p:sp>
        <p:nvSpPr>
          <p:cNvPr id="7" name="عنصر نائب لرقم الشريحة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90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365126"/>
            <a:ext cx="7886700" cy="1325563"/>
          </a:xfrm>
        </p:spPr>
        <p:txBody>
          <a:body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29842" y="2505075"/>
            <a:ext cx="3868340"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نص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29150" y="2505075"/>
            <a:ext cx="3887391"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7" name="عنصر نائب للتاريخ 6"/>
          <p:cNvSpPr>
            <a:spLocks noGrp="1"/>
          </p:cNvSpPr>
          <p:nvPr>
            <p:ph type="dt" sz="half" idx="10"/>
          </p:nvPr>
        </p:nvSpPr>
        <p:spPr/>
        <p:txBody>
          <a:bodyPr/>
          <a:lstStyle/>
          <a:p>
            <a:fld id="{6B5B97B5-DCFA-4C51-B389-CA9C63B56031}" type="datetime1">
              <a:rPr lang="en-US" smtClean="0"/>
              <a:pPr/>
              <a:t>1/22/2025</a:t>
            </a:fld>
            <a:endParaRPr lang="en-US"/>
          </a:p>
        </p:txBody>
      </p:sp>
      <p:sp>
        <p:nvSpPr>
          <p:cNvPr id="8" name="عنصر نائب للتذييل 7"/>
          <p:cNvSpPr>
            <a:spLocks noGrp="1"/>
          </p:cNvSpPr>
          <p:nvPr>
            <p:ph type="ftr" sz="quarter" idx="11"/>
          </p:nvPr>
        </p:nvSpPr>
        <p:spPr/>
        <p:txBody>
          <a:bodyPr/>
          <a:lstStyle/>
          <a:p>
            <a:r>
              <a:rPr lang="en-US"/>
              <a:t>1 of 14</a:t>
            </a:r>
          </a:p>
        </p:txBody>
      </p:sp>
      <p:sp>
        <p:nvSpPr>
          <p:cNvPr id="9" name="عنصر نائب لرقم الشريحة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89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346BFBDF-28DB-4AD3-8F93-8EBDC3A5DCB6}" type="datetime1">
              <a:rPr lang="en-US" smtClean="0"/>
              <a:pPr/>
              <a:t>1/22/2025</a:t>
            </a:fld>
            <a:endParaRPr lang="en-US"/>
          </a:p>
        </p:txBody>
      </p:sp>
      <p:sp>
        <p:nvSpPr>
          <p:cNvPr id="4" name="عنصر نائب للتذييل 3"/>
          <p:cNvSpPr>
            <a:spLocks noGrp="1"/>
          </p:cNvSpPr>
          <p:nvPr>
            <p:ph type="ftr" sz="quarter" idx="11"/>
          </p:nvPr>
        </p:nvSpPr>
        <p:spPr/>
        <p:txBody>
          <a:bodyPr/>
          <a:lstStyle/>
          <a:p>
            <a:r>
              <a:rPr lang="en-US"/>
              <a:t>1 of 14</a:t>
            </a:r>
          </a:p>
        </p:txBody>
      </p:sp>
      <p:sp>
        <p:nvSpPr>
          <p:cNvPr id="5" name="عنصر نائب لرقم الشريحة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44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F7D17906-9D3A-44CC-AE74-72520917A87C}" type="datetime1">
              <a:rPr lang="en-US" smtClean="0"/>
              <a:pPr/>
              <a:t>1/22/2025</a:t>
            </a:fld>
            <a:endParaRPr lang="en-US"/>
          </a:p>
        </p:txBody>
      </p:sp>
      <p:sp>
        <p:nvSpPr>
          <p:cNvPr id="3" name="عنصر نائب للتذييل 2"/>
          <p:cNvSpPr>
            <a:spLocks noGrp="1"/>
          </p:cNvSpPr>
          <p:nvPr>
            <p:ph type="ftr" sz="quarter" idx="11"/>
          </p:nvPr>
        </p:nvSpPr>
        <p:spPr/>
        <p:txBody>
          <a:bodyPr/>
          <a:lstStyle/>
          <a:p>
            <a:r>
              <a:rPr lang="en-US"/>
              <a:t>1 of 14</a:t>
            </a:r>
          </a:p>
        </p:txBody>
      </p:sp>
      <p:sp>
        <p:nvSpPr>
          <p:cNvPr id="4" name="عنصر نائب لرقم الشريحة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27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457200"/>
            <a:ext cx="2949178" cy="1600200"/>
          </a:xfrm>
        </p:spPr>
        <p:txBody>
          <a:bodyPr anchor="b"/>
          <a:lstStyle>
            <a:lvl1pPr>
              <a:defRPr sz="2400"/>
            </a:lvl1pPr>
          </a:lstStyle>
          <a:p>
            <a:r>
              <a:rPr lang="ar-SA"/>
              <a:t>انقر لتحرير نمط العنوان الرئيسي</a:t>
            </a:r>
            <a:endParaRPr lang="ar-IQ"/>
          </a:p>
        </p:txBody>
      </p:sp>
      <p:sp>
        <p:nvSpPr>
          <p:cNvPr id="3" name="عنصر نائب للمحتوى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نص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712413E-696F-4EA2-B2CD-A66719C7734E}" type="datetime1">
              <a:rPr lang="en-US" smtClean="0"/>
              <a:pPr/>
              <a:t>1/22/2025</a:t>
            </a:fld>
            <a:endParaRPr lang="en-US"/>
          </a:p>
        </p:txBody>
      </p:sp>
      <p:sp>
        <p:nvSpPr>
          <p:cNvPr id="6" name="عنصر نائب للتذييل 5"/>
          <p:cNvSpPr>
            <a:spLocks noGrp="1"/>
          </p:cNvSpPr>
          <p:nvPr>
            <p:ph type="ftr" sz="quarter" idx="11"/>
          </p:nvPr>
        </p:nvSpPr>
        <p:spPr/>
        <p:txBody>
          <a:bodyPr/>
          <a:lstStyle/>
          <a:p>
            <a:r>
              <a:rPr lang="en-US"/>
              <a:t>1 of 14</a:t>
            </a:r>
          </a:p>
        </p:txBody>
      </p:sp>
      <p:sp>
        <p:nvSpPr>
          <p:cNvPr id="7" name="عنصر نائب لرقم الشريحة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981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457200"/>
            <a:ext cx="2949178" cy="1600200"/>
          </a:xfrm>
        </p:spPr>
        <p:txBody>
          <a:bodyPr anchor="b"/>
          <a:lstStyle>
            <a:lvl1pPr>
              <a:defRPr sz="2400"/>
            </a:lvl1pPr>
          </a:lstStyle>
          <a:p>
            <a:r>
              <a:rPr lang="ar-SA"/>
              <a:t>انقر لتحرير نمط العنوان الرئيسي</a:t>
            </a:r>
            <a:endParaRPr lang="ar-IQ"/>
          </a:p>
        </p:txBody>
      </p:sp>
      <p:sp>
        <p:nvSpPr>
          <p:cNvPr id="3" name="عنصر نائب للصورة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IQ"/>
          </a:p>
        </p:txBody>
      </p:sp>
      <p:sp>
        <p:nvSpPr>
          <p:cNvPr id="4" name="عنصر نائب للنص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91E2D08-4454-4A29-8F50-6D033133ED18}" type="datetime1">
              <a:rPr lang="en-US" smtClean="0"/>
              <a:pPr/>
              <a:t>1/22/2025</a:t>
            </a:fld>
            <a:endParaRPr lang="en-US"/>
          </a:p>
        </p:txBody>
      </p:sp>
      <p:sp>
        <p:nvSpPr>
          <p:cNvPr id="6" name="عنصر نائب للتذييل 5"/>
          <p:cNvSpPr>
            <a:spLocks noGrp="1"/>
          </p:cNvSpPr>
          <p:nvPr>
            <p:ph type="ftr" sz="quarter" idx="11"/>
          </p:nvPr>
        </p:nvSpPr>
        <p:spPr/>
        <p:txBody>
          <a:bodyPr/>
          <a:lstStyle/>
          <a:p>
            <a:r>
              <a:rPr lang="en-US"/>
              <a:t>1 of 14</a:t>
            </a:r>
          </a:p>
        </p:txBody>
      </p:sp>
      <p:sp>
        <p:nvSpPr>
          <p:cNvPr id="7" name="عنصر نائب لرقم الشريحة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155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jpe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9C40DFB9-893A-40F9-BE0F-DDAA66C740AD}" type="datetime1">
              <a:rPr lang="en-US" smtClean="0"/>
              <a:pPr/>
              <a:t>1/22/2025</a:t>
            </a:fld>
            <a:endParaRPr lang="en-US"/>
          </a:p>
        </p:txBody>
      </p:sp>
      <p:sp>
        <p:nvSpPr>
          <p:cNvPr id="5" name="عنصر نائب للتذييل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r>
              <a:rPr lang="en-US"/>
              <a:t>1 of 14</a:t>
            </a:r>
          </a:p>
        </p:txBody>
      </p:sp>
      <p:sp>
        <p:nvSpPr>
          <p:cNvPr id="6" name="عنصر نائب لرقم الشريحة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B6F15528-21DE-4FAA-801E-634DDDAF4B2B}" type="slidenum">
              <a:rPr lang="en-US" smtClean="0"/>
              <a:pPr/>
              <a:t>‹#›</a:t>
            </a:fld>
            <a:endParaRPr lang="en-US"/>
          </a:p>
        </p:txBody>
      </p:sp>
      <p:sp>
        <p:nvSpPr>
          <p:cNvPr id="7" name="شكل بيضاوي 6"/>
          <p:cNvSpPr/>
          <p:nvPr userDrawn="1"/>
        </p:nvSpPr>
        <p:spPr>
          <a:xfrm>
            <a:off x="0" y="0"/>
            <a:ext cx="628650" cy="62068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fld id="{9B9BAC56-5C9A-420C-82A5-56ED32718F5F}" type="slidenum">
              <a:rPr lang="ar-IQ" sz="1800" b="1" smtClean="0">
                <a:solidFill>
                  <a:schemeClr val="tx1"/>
                </a:solidFill>
              </a:rPr>
              <a:pPr algn="ctr"/>
              <a:t>‹#›</a:t>
            </a:fld>
            <a:endParaRPr lang="ar-IQ" sz="1800" b="1" dirty="0">
              <a:solidFill>
                <a:schemeClr val="tx1"/>
              </a:solidFill>
            </a:endParaRPr>
          </a:p>
        </p:txBody>
      </p:sp>
    </p:spTree>
    <p:extLst>
      <p:ext uri="{BB962C8B-B14F-4D97-AF65-F5344CB8AC3E}">
        <p14:creationId xmlns:p14="http://schemas.microsoft.com/office/powerpoint/2010/main" val="34252344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IQ"/>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6.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6.xml" /></Relationships>
</file>

<file path=ppt/slides/_rels/slide14.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6.xml" /></Relationships>
</file>

<file path=ppt/slides/_rels/slide15.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6.xml" /></Relationships>
</file>

<file path=ppt/slides/_rels/slide16.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6.xml" /></Relationships>
</file>

<file path=ppt/slides/_rels/slide17.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6.xml" /></Relationships>
</file>

<file path=ppt/slides/_rels/slide18.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6.xml" /></Relationships>
</file>

<file path=ppt/slides/_rels/slide19.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6.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6.xml" /></Relationships>
</file>

<file path=ppt/slides/_rels/slide20.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6.xml" /></Relationships>
</file>

<file path=ppt/slides/_rels/slide21.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6.xml" /></Relationships>
</file>

<file path=ppt/slides/_rels/slide22.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6.xml" /></Relationships>
</file>

<file path=ppt/slides/_rels/slide23.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6.xml" /></Relationships>
</file>

<file path=ppt/slides/_rels/slide24.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6.xml" /></Relationships>
</file>

<file path=ppt/slides/_rels/slide25.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6.xml" /></Relationships>
</file>

<file path=ppt/slides/_rels/slide26.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6.xml" /></Relationships>
</file>

<file path=ppt/slides/_rels/slide27.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6.xml" /></Relationships>
</file>

<file path=ppt/slides/_rels/slide28.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6.xml" /></Relationships>
</file>

<file path=ppt/slides/_rels/slide29.xml.rels><?xml version="1.0" encoding="UTF-8" standalone="yes"?>
<Relationships xmlns="http://schemas.openxmlformats.org/package/2006/relationships"><Relationship Id="rId2" Type="http://schemas.openxmlformats.org/officeDocument/2006/relationships/image" Target="../media/image25.gif"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6.xml" /></Relationships>
</file>

<file path=ppt/slides/_rels/slide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6.xml" /></Relationships>
</file>

<file path=ppt/slides/_rels/slide5.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6.xml" /></Relationships>
</file>

<file path=ppt/slides/_rels/slide7.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6.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331640" y="1124744"/>
            <a:ext cx="6696744" cy="3908762"/>
          </a:xfrm>
          <a:prstGeom prst="rect">
            <a:avLst/>
          </a:prstGeom>
        </p:spPr>
        <p:txBody>
          <a:bodyPr wrap="square">
            <a:spAutoFit/>
          </a:bodyPr>
          <a:lstStyle/>
          <a:p>
            <a:pPr algn="ctr"/>
            <a:endParaRPr lang="ar-IQ" sz="4000" b="1" dirty="0">
              <a:solidFill>
                <a:srgbClr val="FF0000"/>
              </a:solidFill>
            </a:endParaRPr>
          </a:p>
          <a:p>
            <a:endParaRPr lang="ar-IQ" sz="4400" b="1" dirty="0">
              <a:solidFill>
                <a:srgbClr val="FF0000"/>
              </a:solidFill>
            </a:endParaRPr>
          </a:p>
          <a:p>
            <a:pPr algn="ctr"/>
            <a:endParaRPr lang="ar-IQ" sz="4400" b="1" dirty="0"/>
          </a:p>
          <a:p>
            <a:pPr algn="ctr"/>
            <a:endParaRPr lang="ar-IQ" sz="3200" b="1" dirty="0"/>
          </a:p>
          <a:p>
            <a:pPr algn="ctr"/>
            <a:endParaRPr lang="ar-IQ" sz="3200" b="1" dirty="0"/>
          </a:p>
          <a:p>
            <a:pPr algn="ctr"/>
            <a:r>
              <a:rPr lang="ar-IQ" sz="2400" b="1" dirty="0"/>
              <a:t>أ.م.د. هناء هاني الصفار و م. د. هند ضياء هادي</a:t>
            </a:r>
          </a:p>
          <a:p>
            <a:pPr algn="ctr"/>
            <a:r>
              <a:rPr lang="ar-IQ" sz="2400" b="1" dirty="0"/>
              <a:t>مركز بحوث ومتحف التاريخ الطبيعي</a:t>
            </a:r>
            <a:r>
              <a:rPr lang="ar-IQ" sz="3200" b="1" dirty="0"/>
              <a:t> </a:t>
            </a:r>
          </a:p>
        </p:txBody>
      </p:sp>
      <p:sp>
        <p:nvSpPr>
          <p:cNvPr id="16385" name="Rectangle 1"/>
          <p:cNvSpPr>
            <a:spLocks noChangeArrowheads="1"/>
          </p:cNvSpPr>
          <p:nvPr/>
        </p:nvSpPr>
        <p:spPr bwMode="auto">
          <a:xfrm>
            <a:off x="0" y="1663279"/>
            <a:ext cx="9144000" cy="1144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p>
          <a:p>
            <a:pPr marL="0" marR="0" lvl="0" indent="0" algn="ctr" defTabSz="914400" rtl="0" eaLnBrk="1" fontAlgn="base" latinLnBrk="0" hangingPunct="1">
              <a:lnSpc>
                <a:spcPct val="15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241" name="Rectangle 1"/>
          <p:cNvSpPr>
            <a:spLocks noChangeArrowheads="1"/>
          </p:cNvSpPr>
          <p:nvPr/>
        </p:nvSpPr>
        <p:spPr bwMode="auto">
          <a:xfrm>
            <a:off x="0" y="1159614"/>
            <a:ext cx="914400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rtl="1"/>
            <a:r>
              <a:rPr lang="en-US" sz="4000" dirty="0"/>
              <a:t> </a:t>
            </a:r>
          </a:p>
          <a:p>
            <a:pPr marL="0" marR="0" lvl="0" indent="0" algn="ctr" defTabSz="914400" rtl="1" eaLnBrk="0" fontAlgn="base" latinLnBrk="0" hangingPunct="0">
              <a:lnSpc>
                <a:spcPct val="100000"/>
              </a:lnSpc>
              <a:spcBef>
                <a:spcPct val="0"/>
              </a:spcBef>
              <a:spcAft>
                <a:spcPct val="0"/>
              </a:spcAft>
              <a:buClrTx/>
              <a:buSzTx/>
              <a:buFontTx/>
              <a:buNone/>
              <a:tabLst/>
            </a:pPr>
            <a:endParaRPr kumimoji="0" lang="ar-SA" sz="4800" b="1" i="0" u="none" strike="noStrike" cap="none" normalizeH="0" baseline="0" dirty="0">
              <a:ln>
                <a:noFill/>
              </a:ln>
              <a:effectLst/>
              <a:latin typeface="Times New Roman" pitchFamily="18" charset="0"/>
              <a:cs typeface="Times New Roman" pitchFamily="18" charset="0"/>
            </a:endParaRPr>
          </a:p>
        </p:txBody>
      </p:sp>
      <p:sp>
        <p:nvSpPr>
          <p:cNvPr id="5" name="Rectangle 4"/>
          <p:cNvSpPr/>
          <p:nvPr/>
        </p:nvSpPr>
        <p:spPr>
          <a:xfrm>
            <a:off x="683568" y="1628800"/>
            <a:ext cx="7200800" cy="2369880"/>
          </a:xfrm>
          <a:prstGeom prst="rect">
            <a:avLst/>
          </a:prstGeom>
        </p:spPr>
        <p:txBody>
          <a:bodyPr wrap="square">
            <a:spAutoFit/>
          </a:bodyPr>
          <a:lstStyle/>
          <a:p>
            <a:pPr algn="ctr"/>
            <a:r>
              <a:rPr lang="ar-IQ" sz="4000" b="1" dirty="0">
                <a:solidFill>
                  <a:srgbClr val="FF0000"/>
                </a:solidFill>
                <a:cs typeface="+mj-cs"/>
              </a:rPr>
              <a:t> </a:t>
            </a:r>
            <a:r>
              <a:rPr lang="ar-IQ" sz="5400" b="1" dirty="0">
                <a:solidFill>
                  <a:srgbClr val="FF0000"/>
                </a:solidFill>
                <a:latin typeface="Sakkal Majalla" pitchFamily="2" charset="-78"/>
                <a:cs typeface="Sakkal Majalla" pitchFamily="2" charset="-78"/>
              </a:rPr>
              <a:t>المواصفة الدولية لنظام الإدارة </a:t>
            </a:r>
            <a:endParaRPr lang="en-US" sz="5400" b="1" dirty="0">
              <a:solidFill>
                <a:srgbClr val="FF0000"/>
              </a:solidFill>
              <a:latin typeface="Sakkal Majalla" pitchFamily="2" charset="-78"/>
              <a:cs typeface="Sakkal Majalla" pitchFamily="2" charset="-78"/>
            </a:endParaRPr>
          </a:p>
          <a:p>
            <a:pPr algn="ctr"/>
            <a:r>
              <a:rPr lang="ar-IQ" sz="5400" b="1" dirty="0">
                <a:solidFill>
                  <a:srgbClr val="FF0000"/>
                </a:solidFill>
                <a:latin typeface="Sakkal Majalla" pitchFamily="2" charset="-78"/>
                <a:cs typeface="Sakkal Majalla" pitchFamily="2" charset="-78"/>
              </a:rPr>
              <a:t>البيئية</a:t>
            </a:r>
          </a:p>
          <a:p>
            <a:pPr algn="ctr"/>
            <a:endParaRPr lang="ar-IQ" sz="4000" b="1" dirty="0">
              <a:latin typeface="Sakkal Majalla" pitchFamily="2" charset="-78"/>
              <a:cs typeface="Sakkal Majalla" pitchFamily="2" charset="-78"/>
            </a:endParaRPr>
          </a:p>
        </p:txBody>
      </p:sp>
      <p:sp>
        <p:nvSpPr>
          <p:cNvPr id="6" name="Rectangle 5"/>
          <p:cNvSpPr/>
          <p:nvPr/>
        </p:nvSpPr>
        <p:spPr>
          <a:xfrm>
            <a:off x="1403648" y="3244334"/>
            <a:ext cx="6143685" cy="707886"/>
          </a:xfrm>
          <a:prstGeom prst="rect">
            <a:avLst/>
          </a:prstGeom>
        </p:spPr>
        <p:txBody>
          <a:bodyPr wrap="square">
            <a:spAutoFit/>
          </a:bodyPr>
          <a:lstStyle/>
          <a:p>
            <a:pPr algn="ctr"/>
            <a:r>
              <a:rPr lang="en-US" sz="4000" b="1" dirty="0">
                <a:solidFill>
                  <a:srgbClr val="FF0000"/>
                </a:solidFill>
                <a:latin typeface="Baskerville Old Face" pitchFamily="18" charset="0"/>
                <a:cs typeface="+mj-cs"/>
              </a:rPr>
              <a:t>(ISO 14001:2015 )</a:t>
            </a:r>
            <a:endParaRPr lang="ar-IQ" sz="4000" b="1" dirty="0">
              <a:solidFill>
                <a:srgbClr val="FF0000"/>
              </a:solidFill>
              <a:latin typeface="Baskerville Old Face" pitchFamily="18" charset="0"/>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10</a:t>
            </a:fld>
            <a:endParaRPr lang="en-US"/>
          </a:p>
        </p:txBody>
      </p:sp>
      <p:pic>
        <p:nvPicPr>
          <p:cNvPr id="4" name="Picture 3"/>
          <p:cNvPicPr/>
          <p:nvPr/>
        </p:nvPicPr>
        <p:blipFill>
          <a:blip r:embed="rId2" cstate="print"/>
          <a:srcRect l="18041" t="29260" r="24047" b="900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r-IQ" sz="3600" b="1" dirty="0">
                <a:solidFill>
                  <a:srgbClr val="FF0000"/>
                </a:solidFill>
              </a:rPr>
              <a:t>مزايا العمل وفقاً للمواصفة الدولية آيزو 14001</a:t>
            </a:r>
            <a:br>
              <a:rPr lang="ar-IQ" sz="3600" b="1" dirty="0">
                <a:solidFill>
                  <a:srgbClr val="FF0000"/>
                </a:solidFill>
              </a:rPr>
            </a:br>
            <a:endParaRPr lang="ar-IQ" sz="3200" b="1" dirty="0">
              <a:solidFill>
                <a:srgbClr val="FF0000"/>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11</a:t>
            </a:fld>
            <a:endParaRPr lang="en-US"/>
          </a:p>
        </p:txBody>
      </p:sp>
      <p:sp>
        <p:nvSpPr>
          <p:cNvPr id="4" name="Rectangle 3"/>
          <p:cNvSpPr/>
          <p:nvPr/>
        </p:nvSpPr>
        <p:spPr>
          <a:xfrm>
            <a:off x="179512" y="1628800"/>
            <a:ext cx="8424936" cy="2677656"/>
          </a:xfrm>
          <a:prstGeom prst="rect">
            <a:avLst/>
          </a:prstGeom>
        </p:spPr>
        <p:txBody>
          <a:bodyPr wrap="square">
            <a:spAutoFit/>
          </a:bodyPr>
          <a:lstStyle/>
          <a:p>
            <a:pPr algn="just" rtl="1">
              <a:buFont typeface="Wingdings" pitchFamily="2" charset="2"/>
              <a:buChar char="Ø"/>
            </a:pPr>
            <a:r>
              <a:rPr lang="ar-IQ" sz="2800" dirty="0"/>
              <a:t>تحسين الإدارة البيئية يساعد على الحد من الهدر.</a:t>
            </a:r>
          </a:p>
          <a:p>
            <a:pPr algn="just" rtl="1">
              <a:buFont typeface="Wingdings" pitchFamily="2" charset="2"/>
              <a:buChar char="Ø"/>
            </a:pPr>
            <a:r>
              <a:rPr lang="ar-IQ" sz="2800" dirty="0"/>
              <a:t>يساعد بكفاءة عالية على الحد من المصاريف والتكاليف الغير ضرورية. </a:t>
            </a:r>
          </a:p>
          <a:p>
            <a:pPr algn="just" rtl="1">
              <a:buFont typeface="Wingdings" pitchFamily="2" charset="2"/>
              <a:buChar char="Ø"/>
            </a:pPr>
            <a:r>
              <a:rPr lang="ar-IQ" sz="2800" dirty="0"/>
              <a:t>امتثال المؤسسات لهذا النظام يزيد من قدرتها على توسيع أعمالها.</a:t>
            </a:r>
          </a:p>
          <a:p>
            <a:pPr algn="just" rtl="1">
              <a:buFont typeface="Wingdings" pitchFamily="2" charset="2"/>
              <a:buChar char="Ø"/>
            </a:pPr>
            <a:r>
              <a:rPr lang="ar-IQ" sz="2800" dirty="0"/>
              <a:t>الالتزام بالمتطلبات القانونية يزيد من فرص الحصول على عملاء جدد</a:t>
            </a:r>
          </a:p>
          <a:p>
            <a:pPr algn="just" rtl="1"/>
            <a:r>
              <a:rPr lang="ar-IQ" sz="2800" dirty="0"/>
              <a:t>كما أنه يزيد من القدرة على التأقلم مع المتغيرات في العمل بثقة وفاعلية.</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95536" y="195139"/>
            <a:ext cx="8352928"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ar-IQ" sz="3600" b="1" dirty="0">
                <a:solidFill>
                  <a:srgbClr val="FF0000"/>
                </a:solidFill>
              </a:rPr>
              <a:t>العناصر الرئيسية للمواصفة</a:t>
            </a:r>
            <a:endParaRPr lang="en-US" sz="3600" b="1" dirty="0">
              <a:solidFill>
                <a:srgbClr val="FF0000"/>
              </a:solidFill>
            </a:endParaRPr>
          </a:p>
          <a:p>
            <a:pPr algn="r"/>
            <a:r>
              <a:rPr lang="ar-IQ" sz="3200" b="1" dirty="0">
                <a:solidFill>
                  <a:srgbClr val="FF0000"/>
                </a:solidFill>
              </a:rPr>
              <a:t>التخطيط</a:t>
            </a:r>
            <a:r>
              <a:rPr lang="ar-IQ" sz="3200" dirty="0">
                <a:solidFill>
                  <a:srgbClr val="FF0000"/>
                </a:solidFill>
              </a:rPr>
              <a:t>: </a:t>
            </a:r>
            <a:r>
              <a:rPr lang="ar-IQ" sz="3200" dirty="0"/>
              <a:t>يتضمن تحديد الجوانب البيئية للمؤسسة وتقييم </a:t>
            </a:r>
            <a:r>
              <a:rPr lang="en-US" sz="3200" dirty="0"/>
              <a:t> </a:t>
            </a:r>
            <a:r>
              <a:rPr lang="ar-IQ" sz="3200" dirty="0"/>
              <a:t>المخاطر والفرص، بالإضافة إلى وضع أهداف بيئية مناسبة.</a:t>
            </a:r>
          </a:p>
          <a:p>
            <a:pPr algn="r"/>
            <a:r>
              <a:rPr lang="ar-IQ" sz="3200" b="1" dirty="0">
                <a:solidFill>
                  <a:srgbClr val="FF0000"/>
                </a:solidFill>
              </a:rPr>
              <a:t>التنفيذ</a:t>
            </a:r>
            <a:r>
              <a:rPr lang="ar-IQ" sz="3200" dirty="0">
                <a:solidFill>
                  <a:srgbClr val="FF0000"/>
                </a:solidFill>
              </a:rPr>
              <a:t>: </a:t>
            </a:r>
            <a:r>
              <a:rPr lang="ar-IQ" sz="3200" dirty="0"/>
              <a:t>يشمل تطوير وتنفيذ سياسات وإجراءات لتحقيق </a:t>
            </a:r>
            <a:r>
              <a:rPr lang="en-US" sz="3200" dirty="0"/>
              <a:t>   </a:t>
            </a:r>
            <a:r>
              <a:rPr lang="ar-IQ" sz="3200" dirty="0"/>
              <a:t>الأهداف البيئية المحددة.</a:t>
            </a:r>
          </a:p>
          <a:p>
            <a:pPr algn="r"/>
            <a:r>
              <a:rPr lang="ar-IQ" sz="3200" b="1" dirty="0">
                <a:solidFill>
                  <a:srgbClr val="FF0000"/>
                </a:solidFill>
              </a:rPr>
              <a:t>التقييم والمراجعة</a:t>
            </a:r>
            <a:r>
              <a:rPr lang="ar-IQ" sz="3200" dirty="0">
                <a:solidFill>
                  <a:srgbClr val="FF0000"/>
                </a:solidFill>
              </a:rPr>
              <a:t>: </a:t>
            </a:r>
            <a:r>
              <a:rPr lang="ar-IQ" sz="3200" dirty="0"/>
              <a:t>يتطلب إجراء تقييم دوري للأداء البيئي </a:t>
            </a:r>
            <a:r>
              <a:rPr lang="en-US" sz="3200" dirty="0"/>
              <a:t>  </a:t>
            </a:r>
            <a:r>
              <a:rPr lang="ar-IQ" sz="3200" dirty="0"/>
              <a:t>والتحقق من الالتزام بالمعايير والسياسات.</a:t>
            </a:r>
          </a:p>
          <a:p>
            <a:pPr algn="just"/>
            <a:r>
              <a:rPr lang="ar-IQ" sz="3200" b="1" dirty="0">
                <a:solidFill>
                  <a:srgbClr val="FF0000"/>
                </a:solidFill>
              </a:rPr>
              <a:t>التحسين المستمر</a:t>
            </a:r>
            <a:r>
              <a:rPr lang="ar-IQ" sz="3200" dirty="0">
                <a:solidFill>
                  <a:srgbClr val="FF0000"/>
                </a:solidFill>
              </a:rPr>
              <a:t>: </a:t>
            </a:r>
            <a:r>
              <a:rPr lang="ar-IQ" sz="3200" dirty="0"/>
              <a:t>يشجع المعيار على تحسين النظام البيئي بشكل مستمر من خلال مراجعة وتحديث العمليات والإجراءات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13</a:t>
            </a:fld>
            <a:endParaRPr lang="en-US"/>
          </a:p>
        </p:txBody>
      </p:sp>
      <p:pic>
        <p:nvPicPr>
          <p:cNvPr id="4" name="Picture 3"/>
          <p:cNvPicPr/>
          <p:nvPr/>
        </p:nvPicPr>
        <p:blipFill>
          <a:blip r:embed="rId2" cstate="print"/>
          <a:srcRect l="13003" t="31747" r="22344" b="578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14</a:t>
            </a:fld>
            <a:endParaRPr lang="en-US"/>
          </a:p>
        </p:txBody>
      </p:sp>
      <p:pic>
        <p:nvPicPr>
          <p:cNvPr id="4" name="Picture 3"/>
          <p:cNvPicPr/>
          <p:nvPr/>
        </p:nvPicPr>
        <p:blipFill>
          <a:blip r:embed="rId2" cstate="print"/>
          <a:srcRect l="18237" t="21543" r="24692" b="900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15</a:t>
            </a:fld>
            <a:endParaRPr lang="en-US"/>
          </a:p>
        </p:txBody>
      </p:sp>
      <p:pic>
        <p:nvPicPr>
          <p:cNvPr id="4" name="Picture 3"/>
          <p:cNvPicPr/>
          <p:nvPr/>
        </p:nvPicPr>
        <p:blipFill>
          <a:blip r:embed="rId2" cstate="print"/>
          <a:srcRect l="22031" t="22508" r="23867" b="9968"/>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16</a:t>
            </a:fld>
            <a:endParaRPr lang="en-US"/>
          </a:p>
        </p:txBody>
      </p:sp>
      <p:pic>
        <p:nvPicPr>
          <p:cNvPr id="4" name="Picture 3"/>
          <p:cNvPicPr/>
          <p:nvPr/>
        </p:nvPicPr>
        <p:blipFill>
          <a:blip r:embed="rId2" cstate="print"/>
          <a:srcRect l="17862" t="29799" r="23506" b="1479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17</a:t>
            </a:fld>
            <a:endParaRPr lang="en-US"/>
          </a:p>
        </p:txBody>
      </p:sp>
      <p:pic>
        <p:nvPicPr>
          <p:cNvPr id="4" name="Picture 3"/>
          <p:cNvPicPr/>
          <p:nvPr/>
        </p:nvPicPr>
        <p:blipFill>
          <a:blip r:embed="rId2" cstate="print"/>
          <a:srcRect l="17322" t="30245" r="23506" b="1704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18</a:t>
            </a:fld>
            <a:endParaRPr lang="en-US"/>
          </a:p>
        </p:txBody>
      </p:sp>
      <p:pic>
        <p:nvPicPr>
          <p:cNvPr id="4" name="Picture 3"/>
          <p:cNvPicPr/>
          <p:nvPr/>
        </p:nvPicPr>
        <p:blipFill>
          <a:blip r:embed="rId2" cstate="print"/>
          <a:srcRect l="17680" t="30040" r="22603" b="546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19</a:t>
            </a:fld>
            <a:endParaRPr lang="en-US"/>
          </a:p>
        </p:txBody>
      </p:sp>
      <p:pic>
        <p:nvPicPr>
          <p:cNvPr id="4" name="Picture 3"/>
          <p:cNvPicPr/>
          <p:nvPr/>
        </p:nvPicPr>
        <p:blipFill>
          <a:blip r:embed="rId2" cstate="print"/>
          <a:srcRect l="17320" t="28630" r="22964" b="1575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936082"/>
          </a:xfrm>
        </p:spPr>
        <p:txBody>
          <a:bodyPr>
            <a:normAutofit fontScale="90000"/>
          </a:bodyPr>
          <a:lstStyle/>
          <a:p>
            <a:r>
              <a:rPr lang="ar-IQ" sz="4800" b="1" dirty="0">
                <a:solidFill>
                  <a:srgbClr val="FF0000"/>
                </a:solidFill>
              </a:rPr>
              <a:t>ما المقصود بالبيئة</a:t>
            </a:r>
            <a:br>
              <a:rPr lang="ar-IQ" sz="4800" b="1" dirty="0">
                <a:solidFill>
                  <a:srgbClr val="FF0000"/>
                </a:solidFill>
              </a:rPr>
            </a:br>
            <a:r>
              <a:rPr lang="ar-IQ" sz="4800" b="1" dirty="0">
                <a:solidFill>
                  <a:srgbClr val="FF0000"/>
                </a:solidFill>
              </a:rPr>
              <a:t> </a:t>
            </a:r>
            <a:br>
              <a:rPr lang="ar-IQ" b="1" dirty="0"/>
            </a:br>
            <a:r>
              <a:rPr lang="ar-IQ" sz="4000" dirty="0"/>
              <a:t>الحيز الذي تعمل فيه المنشأة بما يشمل</a:t>
            </a:r>
            <a:br>
              <a:rPr lang="ar-IQ" b="1" dirty="0"/>
            </a:br>
            <a:r>
              <a:rPr lang="ar-IQ" sz="3600" dirty="0"/>
              <a:t>الماء </a:t>
            </a:r>
            <a:br>
              <a:rPr lang="ar-IQ" sz="3600" dirty="0"/>
            </a:br>
            <a:r>
              <a:rPr lang="ar-IQ" sz="3600" dirty="0"/>
              <a:t>الهواء</a:t>
            </a:r>
            <a:br>
              <a:rPr lang="ar-IQ" sz="3600" dirty="0"/>
            </a:br>
            <a:r>
              <a:rPr lang="ar-IQ" sz="3600" dirty="0"/>
              <a:t>الارض </a:t>
            </a:r>
            <a:br>
              <a:rPr lang="ar-IQ" sz="3600" dirty="0"/>
            </a:br>
            <a:r>
              <a:rPr lang="ar-IQ" sz="3600" dirty="0"/>
              <a:t>الموارد الطبيعية </a:t>
            </a:r>
            <a:br>
              <a:rPr lang="ar-IQ" sz="3600" dirty="0"/>
            </a:br>
            <a:r>
              <a:rPr lang="ar-IQ" sz="3600" dirty="0"/>
              <a:t>النبات </a:t>
            </a:r>
            <a:br>
              <a:rPr lang="ar-IQ" sz="3600" dirty="0"/>
            </a:br>
            <a:r>
              <a:rPr lang="ar-IQ" sz="3600" dirty="0"/>
              <a:t>الحيوان</a:t>
            </a:r>
            <a:br>
              <a:rPr lang="ar-IQ" sz="3600" dirty="0"/>
            </a:br>
            <a:r>
              <a:rPr lang="ar-IQ" sz="3600" dirty="0"/>
              <a:t>الانسان</a:t>
            </a:r>
            <a:endParaRPr lang="ar-IQ"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179512" y="2227728"/>
            <a:ext cx="5544616" cy="4630271"/>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20</a:t>
            </a:fld>
            <a:endParaRPr lang="en-US"/>
          </a:p>
        </p:txBody>
      </p:sp>
      <p:pic>
        <p:nvPicPr>
          <p:cNvPr id="4" name="Picture 3"/>
          <p:cNvPicPr/>
          <p:nvPr/>
        </p:nvPicPr>
        <p:blipFill>
          <a:blip r:embed="rId2" cstate="print"/>
          <a:srcRect l="17500" t="26726" r="24133" b="868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21</a:t>
            </a:fld>
            <a:endParaRPr lang="en-US"/>
          </a:p>
        </p:txBody>
      </p:sp>
      <p:pic>
        <p:nvPicPr>
          <p:cNvPr id="4" name="Picture 3"/>
          <p:cNvPicPr/>
          <p:nvPr/>
        </p:nvPicPr>
        <p:blipFill>
          <a:blip r:embed="rId2" cstate="print"/>
          <a:srcRect l="18241" t="26598" r="24507" b="3859"/>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22</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0" y="1"/>
            <a:ext cx="9144000" cy="6857999"/>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23</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24</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0" y="0"/>
            <a:ext cx="9143999" cy="6858001"/>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628650" y="260649"/>
            <a:ext cx="7886700" cy="104478"/>
          </a:xfrm>
        </p:spPr>
        <p:txBody>
          <a:bodyPr>
            <a:normAutofit fontScale="90000"/>
          </a:bodyPr>
          <a:lstStyle/>
          <a:p>
            <a:endParaRPr lang="ar-IQ"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25</a:t>
            </a:fld>
            <a:endParaRPr lang="en-US"/>
          </a:p>
        </p:txBody>
      </p:sp>
      <p:pic>
        <p:nvPicPr>
          <p:cNvPr id="4" name="Picture 3"/>
          <p:cNvPicPr/>
          <p:nvPr/>
        </p:nvPicPr>
        <p:blipFill>
          <a:blip r:embed="rId2" cstate="print"/>
          <a:srcRect l="19487" t="25600" r="23592" b="2797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26</a:t>
            </a:fld>
            <a:endParaRPr lang="en-US"/>
          </a:p>
        </p:txBody>
      </p:sp>
      <p:pic>
        <p:nvPicPr>
          <p:cNvPr id="4" name="Picture 3"/>
          <p:cNvPicPr/>
          <p:nvPr/>
        </p:nvPicPr>
        <p:blipFill>
          <a:blip r:embed="rId2" cstate="print"/>
          <a:srcRect l="20566" t="26045" r="24770" b="932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27</a:t>
            </a:fld>
            <a:endParaRPr lang="en-US"/>
          </a:p>
        </p:txBody>
      </p:sp>
      <p:pic>
        <p:nvPicPr>
          <p:cNvPr id="7170" name="Picture 2"/>
          <p:cNvPicPr>
            <a:picLocks noChangeAspect="1" noChangeArrowheads="1"/>
          </p:cNvPicPr>
          <p:nvPr/>
        </p:nvPicPr>
        <p:blipFill>
          <a:blip r:embed="rId2" cstate="print"/>
          <a:srcRect l="25458" t="26578" r="25840" b="1140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28</a:t>
            </a:fld>
            <a:endParaRPr lang="en-US"/>
          </a:p>
        </p:txBody>
      </p:sp>
      <p:pic>
        <p:nvPicPr>
          <p:cNvPr id="10242" name="Picture 2"/>
          <p:cNvPicPr>
            <a:picLocks noChangeAspect="1" noChangeArrowheads="1"/>
          </p:cNvPicPr>
          <p:nvPr/>
        </p:nvPicPr>
        <p:blipFill>
          <a:blip r:embed="rId2" cstate="print"/>
          <a:srcRect l="4700" t="27188" r="38850" b="1178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endParaRPr lang="en-US" dirty="0"/>
          </a:p>
        </p:txBody>
      </p:sp>
      <p:sp>
        <p:nvSpPr>
          <p:cNvPr id="6" name="Rectangle 5"/>
          <p:cNvSpPr/>
          <p:nvPr/>
        </p:nvSpPr>
        <p:spPr>
          <a:xfrm>
            <a:off x="467544" y="2852936"/>
            <a:ext cx="8023350" cy="845616"/>
          </a:xfrm>
          <a:prstGeom prst="rect">
            <a:avLst/>
          </a:prstGeom>
        </p:spPr>
        <p:txBody>
          <a:bodyPr wrap="none">
            <a:spAutoFit/>
          </a:bodyPr>
          <a:lstStyle/>
          <a:p>
            <a:pPr algn="just">
              <a:lnSpc>
                <a:spcPct val="115000"/>
              </a:lnSpc>
              <a:spcAft>
                <a:spcPts val="1000"/>
              </a:spcAft>
            </a:pPr>
            <a:r>
              <a:rPr lang="en-US" altLang="en-US" sz="4400" b="1" dirty="0">
                <a:solidFill>
                  <a:schemeClr val="bg1"/>
                </a:solidFill>
                <a:latin typeface="Lucida Calligraphy" panose="03010101010101010101" pitchFamily="66" charset="0"/>
                <a:ea typeface="Calibri" panose="020F0502020204030204" pitchFamily="34" charset="0"/>
              </a:rPr>
              <a:t>Thanks for your attention</a:t>
            </a:r>
          </a:p>
        </p:txBody>
      </p:sp>
    </p:spTree>
    <p:extLst>
      <p:ext uri="{BB962C8B-B14F-4D97-AF65-F5344CB8AC3E}">
        <p14:creationId xmlns:p14="http://schemas.microsoft.com/office/powerpoint/2010/main" val="2789909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2487810"/>
          </a:xfrm>
        </p:spPr>
        <p:txBody>
          <a:bodyPr>
            <a:normAutofit fontScale="90000"/>
          </a:bodyPr>
          <a:lstStyle/>
          <a:p>
            <a:pPr algn="ctr"/>
            <a:r>
              <a:rPr lang="ar-IQ" sz="6000" b="1" dirty="0">
                <a:solidFill>
                  <a:srgbClr val="FF0000"/>
                </a:solidFill>
              </a:rPr>
              <a:t>الهواء يقتل! </a:t>
            </a:r>
            <a:br>
              <a:rPr lang="ar-IQ" dirty="0"/>
            </a:br>
            <a:r>
              <a:rPr lang="ar-IQ" sz="3600" b="1" dirty="0"/>
              <a:t>يتسبب الهواء في قتل اكثر من </a:t>
            </a:r>
            <a:r>
              <a:rPr lang="en-US" sz="3600" b="1" dirty="0"/>
              <a:t>7.6</a:t>
            </a:r>
            <a:r>
              <a:rPr lang="ar-IQ" sz="3600" b="1" dirty="0"/>
              <a:t> ملايين شخص كل عام </a:t>
            </a:r>
            <a:br>
              <a:rPr lang="ar-IQ" sz="3600" b="1" dirty="0"/>
            </a:br>
            <a:br>
              <a:rPr lang="ar-IQ" sz="3600" b="1" dirty="0"/>
            </a:br>
            <a:r>
              <a:rPr lang="ar-IQ" sz="4900" b="1" dirty="0">
                <a:solidFill>
                  <a:srgbClr val="C00000"/>
                </a:solidFill>
              </a:rPr>
              <a:t> 6,700,000</a:t>
            </a:r>
            <a:endParaRPr lang="ar-IQ" b="1" dirty="0">
              <a:solidFill>
                <a:srgbClr val="C00000"/>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3</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0" y="2780928"/>
            <a:ext cx="9144000" cy="407707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8680"/>
            <a:ext cx="7886700" cy="2304256"/>
          </a:xfrm>
        </p:spPr>
        <p:txBody>
          <a:bodyPr>
            <a:normAutofit fontScale="90000"/>
          </a:bodyPr>
          <a:lstStyle/>
          <a:p>
            <a:pPr algn="ctr"/>
            <a:r>
              <a:rPr lang="ar-IQ" sz="6600" b="1" dirty="0">
                <a:solidFill>
                  <a:srgbClr val="FF0000"/>
                </a:solidFill>
              </a:rPr>
              <a:t>الماء يقتل !</a:t>
            </a:r>
            <a:br>
              <a:rPr lang="ar-IQ" sz="6600" b="1" dirty="0">
                <a:solidFill>
                  <a:srgbClr val="FF0000"/>
                </a:solidFill>
              </a:rPr>
            </a:br>
            <a:r>
              <a:rPr lang="ar-IQ" sz="4400" b="1" dirty="0"/>
              <a:t>يتسبب تلوث الماء في وفاة اكثر من 2 مليون شخص كل عام</a:t>
            </a:r>
            <a:r>
              <a:rPr lang="ar-IQ" sz="4000" b="1" dirty="0"/>
              <a:t> </a:t>
            </a:r>
            <a:br>
              <a:rPr lang="ar-IQ" sz="4000" b="1" dirty="0"/>
            </a:br>
            <a:r>
              <a:rPr lang="ar-IQ" sz="4900" b="1" dirty="0">
                <a:solidFill>
                  <a:srgbClr val="C00000"/>
                </a:solidFill>
              </a:rPr>
              <a:t>2,000,000</a:t>
            </a:r>
            <a:r>
              <a:rPr lang="ar-IQ" sz="4000" b="1" dirty="0"/>
              <a:t> </a:t>
            </a:r>
            <a:br>
              <a:rPr lang="ar-IQ" sz="4400" b="1" dirty="0"/>
            </a:br>
            <a:endParaRPr lang="ar-IQ" sz="4400" b="1"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0" y="2924944"/>
            <a:ext cx="5436096" cy="393305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3711946"/>
          </a:xfrm>
        </p:spPr>
        <p:txBody>
          <a:bodyPr/>
          <a:lstStyle/>
          <a:p>
            <a:pPr algn="ctr"/>
            <a:r>
              <a:rPr lang="ar-IQ" b="1" dirty="0"/>
              <a:t>يقٌدر ان 24 % من الاراضي الزراعية في العالم ملوثة</a:t>
            </a:r>
            <a:br>
              <a:rPr lang="ar-IQ" b="1" dirty="0"/>
            </a:br>
            <a:r>
              <a:rPr lang="ar-IQ" sz="6600" b="1" dirty="0">
                <a:solidFill>
                  <a:srgbClr val="C00000"/>
                </a:solidFill>
              </a:rPr>
              <a:t>24%</a:t>
            </a:r>
            <a:endParaRPr lang="ar-IQ" dirty="0">
              <a:solidFill>
                <a:srgbClr val="C00000"/>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5</a:t>
            </a:fld>
            <a:endParaRPr lang="en-US"/>
          </a:p>
        </p:txBody>
      </p:sp>
      <p:sp>
        <p:nvSpPr>
          <p:cNvPr id="4" name="Rectangle 3"/>
          <p:cNvSpPr/>
          <p:nvPr/>
        </p:nvSpPr>
        <p:spPr>
          <a:xfrm>
            <a:off x="3635896" y="332656"/>
            <a:ext cx="5688632" cy="923330"/>
          </a:xfrm>
          <a:prstGeom prst="rect">
            <a:avLst/>
          </a:prstGeom>
        </p:spPr>
        <p:txBody>
          <a:bodyPr wrap="square">
            <a:spAutoFit/>
          </a:bodyPr>
          <a:lstStyle/>
          <a:p>
            <a:r>
              <a:rPr lang="ar-IQ" sz="5400" b="1" dirty="0">
                <a:solidFill>
                  <a:srgbClr val="FF0000"/>
                </a:solidFill>
              </a:rPr>
              <a:t>التربة تقتل !</a:t>
            </a:r>
            <a:endParaRPr lang="ar-IQ" sz="5400" dirty="0">
              <a:solidFill>
                <a:srgbClr val="FF0000"/>
              </a:solidFill>
            </a:endParaRPr>
          </a:p>
        </p:txBody>
      </p:sp>
      <p:pic>
        <p:nvPicPr>
          <p:cNvPr id="4098" name="Picture 2"/>
          <p:cNvPicPr>
            <a:picLocks noChangeAspect="1" noChangeArrowheads="1"/>
          </p:cNvPicPr>
          <p:nvPr/>
        </p:nvPicPr>
        <p:blipFill>
          <a:blip r:embed="rId2" cstate="print"/>
          <a:srcRect/>
          <a:stretch>
            <a:fillRect/>
          </a:stretch>
        </p:blipFill>
        <p:spPr bwMode="auto">
          <a:xfrm>
            <a:off x="38100" y="3068960"/>
            <a:ext cx="5181972" cy="378904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71586"/>
          </a:xfrm>
        </p:spPr>
        <p:txBody>
          <a:bodyPr>
            <a:normAutofit fontScale="90000"/>
          </a:bodyPr>
          <a:lstStyle/>
          <a:p>
            <a:r>
              <a:rPr lang="ar-IQ" sz="4000" b="1" dirty="0">
                <a:solidFill>
                  <a:srgbClr val="FF0000"/>
                </a:solidFill>
              </a:rPr>
              <a:t>اشهر مواصفات الايزو الادارية</a:t>
            </a:r>
          </a:p>
        </p:txBody>
      </p:sp>
      <p:sp>
        <p:nvSpPr>
          <p:cNvPr id="3" name="Slide Number Placeholder 2"/>
          <p:cNvSpPr>
            <a:spLocks noGrp="1"/>
          </p:cNvSpPr>
          <p:nvPr>
            <p:ph type="sldNum" sz="quarter" idx="12"/>
          </p:nvPr>
        </p:nvSpPr>
        <p:spPr/>
        <p:txBody>
          <a:bodyPr/>
          <a:lstStyle/>
          <a:p>
            <a:fld id="{B6F15528-21DE-4FAA-801E-634DDDAF4B2B}" type="slidenum">
              <a:rPr lang="en-US" smtClean="0"/>
              <a:pPr/>
              <a:t>6</a:t>
            </a:fld>
            <a:endParaRPr lang="en-US"/>
          </a:p>
        </p:txBody>
      </p:sp>
      <p:pic>
        <p:nvPicPr>
          <p:cNvPr id="5" name="Picture 4"/>
          <p:cNvPicPr/>
          <p:nvPr/>
        </p:nvPicPr>
        <p:blipFill>
          <a:blip r:embed="rId2" cstate="print"/>
          <a:srcRect l="21175" t="31708" r="24580" b="927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Slide Number Placeholder 2"/>
          <p:cNvSpPr>
            <a:spLocks noGrp="1"/>
          </p:cNvSpPr>
          <p:nvPr>
            <p:ph type="sldNum" sz="quarter" idx="12"/>
          </p:nvPr>
        </p:nvSpPr>
        <p:spPr/>
        <p:txBody>
          <a:bodyPr/>
          <a:lstStyle/>
          <a:p>
            <a:fld id="{B6F15528-21DE-4FAA-801E-634DDDAF4B2B}" type="slidenum">
              <a:rPr lang="en-US" smtClean="0"/>
              <a:pPr/>
              <a:t>7</a:t>
            </a:fld>
            <a:endParaRPr lang="en-US"/>
          </a:p>
        </p:txBody>
      </p:sp>
      <p:pic>
        <p:nvPicPr>
          <p:cNvPr id="4" name="Picture 2"/>
          <p:cNvPicPr>
            <a:picLocks noChangeAspect="1" noChangeArrowheads="1"/>
          </p:cNvPicPr>
          <p:nvPr/>
        </p:nvPicPr>
        <p:blipFill>
          <a:blip r:embed="rId2" cstate="print"/>
          <a:srcRect/>
          <a:stretch>
            <a:fillRect/>
          </a:stretch>
        </p:blipFill>
        <p:spPr bwMode="auto">
          <a:xfrm>
            <a:off x="0" y="1"/>
            <a:ext cx="9144000" cy="6857999"/>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IQ" sz="4000" b="1" dirty="0">
                <a:solidFill>
                  <a:srgbClr val="FF0000"/>
                </a:solidFill>
              </a:rPr>
              <a:t>المواصفة الدولية أيزو 14001</a:t>
            </a:r>
            <a:endParaRPr lang="ar-IQ" sz="36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8</a:t>
            </a:fld>
            <a:endParaRPr lang="en-US"/>
          </a:p>
        </p:txBody>
      </p:sp>
      <p:sp>
        <p:nvSpPr>
          <p:cNvPr id="4" name="Rectangle 3"/>
          <p:cNvSpPr/>
          <p:nvPr/>
        </p:nvSpPr>
        <p:spPr>
          <a:xfrm>
            <a:off x="467544" y="1628800"/>
            <a:ext cx="8676456" cy="2862322"/>
          </a:xfrm>
          <a:prstGeom prst="rect">
            <a:avLst/>
          </a:prstGeom>
        </p:spPr>
        <p:txBody>
          <a:bodyPr wrap="square">
            <a:spAutoFit/>
          </a:bodyPr>
          <a:lstStyle/>
          <a:p>
            <a:pPr algn="just"/>
            <a:r>
              <a:rPr lang="ar-IQ" sz="3600" dirty="0"/>
              <a:t>معيار دولي لإدارة البيئة، وهو جزء من سلسلة وتم تطويره لمساعدة المؤسسات على تحسين أدائها البيئي من خلال استخدام نظام إدارة بيئي فعال. يهدف المعيار إلى تحسين الكفاءة البيئية وتقليل الأثر السلبي على البيئة، من خلال الالتزام بالمتطلبات القانونية والتشريعات البيئية              </a:t>
            </a:r>
            <a:endParaRPr lang="ar-IQ"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9618"/>
          </a:xfrm>
        </p:spPr>
        <p:txBody>
          <a:bodyPr>
            <a:normAutofit/>
          </a:bodyPr>
          <a:lstStyle/>
          <a:p>
            <a:r>
              <a:rPr lang="ar-IQ" sz="4400" b="1" dirty="0">
                <a:solidFill>
                  <a:srgbClr val="FF0000"/>
                </a:solidFill>
              </a:rPr>
              <a:t>المواصفة الدولية أيزو 14001</a:t>
            </a:r>
          </a:p>
        </p:txBody>
      </p:sp>
      <p:sp>
        <p:nvSpPr>
          <p:cNvPr id="3" name="Slide Number Placeholder 2"/>
          <p:cNvSpPr>
            <a:spLocks noGrp="1"/>
          </p:cNvSpPr>
          <p:nvPr>
            <p:ph type="sldNum" sz="quarter" idx="12"/>
          </p:nvPr>
        </p:nvSpPr>
        <p:spPr/>
        <p:txBody>
          <a:bodyPr/>
          <a:lstStyle/>
          <a:p>
            <a:fld id="{B6F15528-21DE-4FAA-801E-634DDDAF4B2B}" type="slidenum">
              <a:rPr lang="en-US" smtClean="0"/>
              <a:pPr/>
              <a:t>9</a:t>
            </a:fld>
            <a:endParaRPr lang="en-US"/>
          </a:p>
        </p:txBody>
      </p:sp>
      <p:sp>
        <p:nvSpPr>
          <p:cNvPr id="4" name="Rectangle 3"/>
          <p:cNvSpPr/>
          <p:nvPr/>
        </p:nvSpPr>
        <p:spPr>
          <a:xfrm>
            <a:off x="395536" y="1196752"/>
            <a:ext cx="8748464" cy="6186309"/>
          </a:xfrm>
          <a:prstGeom prst="rect">
            <a:avLst/>
          </a:prstGeom>
        </p:spPr>
        <p:txBody>
          <a:bodyPr wrap="square">
            <a:spAutoFit/>
          </a:bodyPr>
          <a:lstStyle/>
          <a:p>
            <a:pPr algn="just"/>
            <a:r>
              <a:rPr lang="ar-IQ" sz="3600" dirty="0"/>
              <a:t>في عام 2015 تم إصدار نسخة جديدة للمواصفة الدولية لنظام الإدارة البيئية آيزو 14001:2015 الأكثر انتشاراً في </a:t>
            </a:r>
            <a:r>
              <a:rPr lang="en-US" sz="3600" dirty="0"/>
              <a:t>                                                                           </a:t>
            </a:r>
            <a:r>
              <a:rPr lang="ar-IQ" sz="3600" dirty="0"/>
              <a:t>العالم</a:t>
            </a:r>
          </a:p>
          <a:p>
            <a:pPr algn="just"/>
            <a:r>
              <a:rPr lang="ar-IQ" sz="3600" dirty="0"/>
              <a:t>تعتبر المواصفة الأشهر عالمياً لنظام الإدارة البيئية، حيث تقوم هذه المواصفة بتحديد الطريقة المثلى لوضع نظام إدارة بيئية فعال.وقد تم تطويرها  لتساعد المؤسسات على استدامة نجاحها التجاري مع أخذ بنظر الاعتبارالحفاظ على البيئة , إن المواصفة الدولية آيزو 14001 تقدم  إطار عمل يسمح للشركات بتلبية توقعات عملائها بأعلى المستويات ومطابقة المتطلبات القانونية و التنظيمية على حد سواء                                                 </a:t>
            </a:r>
            <a:r>
              <a:rPr lang="ar-IQ" dirty="0"/>
              <a:t>. </a:t>
            </a:r>
          </a:p>
        </p:txBody>
      </p:sp>
    </p:spTree>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13352</TotalTime>
  <Words>269</Words>
  <Application>Microsoft Office PowerPoint</Application>
  <PresentationFormat>عرض على الشاشة (4:3)</PresentationFormat>
  <Paragraphs>61</Paragraphs>
  <Slides>29</Slides>
  <Notes>0</Notes>
  <HiddenSlides>0</HiddenSlides>
  <MMClips>0</MMClips>
  <ScaleCrop>false</ScaleCrop>
  <HeadingPairs>
    <vt:vector size="4" baseType="variant">
      <vt:variant>
        <vt:lpstr>نسق</vt:lpstr>
      </vt:variant>
      <vt:variant>
        <vt:i4>1</vt:i4>
      </vt:variant>
      <vt:variant>
        <vt:lpstr>عناوين الشرائح</vt:lpstr>
      </vt:variant>
      <vt:variant>
        <vt:i4>29</vt:i4>
      </vt:variant>
    </vt:vector>
  </HeadingPairs>
  <TitlesOfParts>
    <vt:vector size="30" baseType="lpstr">
      <vt:lpstr>نسق Office</vt:lpstr>
      <vt:lpstr>عرض تقديمي في PowerPoint</vt:lpstr>
      <vt:lpstr>ما المقصود بالبيئة   الحيز الذي تعمل فيه المنشأة بما يشمل الماء  الهواء الارض  الموارد الطبيعية  النبات  الحيوان الانسان</vt:lpstr>
      <vt:lpstr>الهواء يقتل!  يتسبب الهواء في قتل اكثر من 7.6 ملايين شخص كل عام    6,700,000</vt:lpstr>
      <vt:lpstr>الماء يقتل ! يتسبب تلوث الماء في وفاة اكثر من 2 مليون شخص كل عام  2,000,000  </vt:lpstr>
      <vt:lpstr>يقٌدر ان 24 % من الاراضي الزراعية في العالم ملوثة 24%</vt:lpstr>
      <vt:lpstr>اشهر مواصفات الايزو الادارية</vt:lpstr>
      <vt:lpstr>عرض تقديمي في PowerPoint</vt:lpstr>
      <vt:lpstr>المواصفة الدولية أيزو 14001</vt:lpstr>
      <vt:lpstr>المواصفة الدولية أيزو 14001</vt:lpstr>
      <vt:lpstr>عرض تقديمي في PowerPoint</vt:lpstr>
      <vt:lpstr>مزايا العمل وفقاً للمواصفة الدولية آيزو 14001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NILOUFAR AMIRI</dc:creator>
  <cp:lastModifiedBy>مستخدم غير معروف</cp:lastModifiedBy>
  <cp:revision>745</cp:revision>
  <dcterms:created xsi:type="dcterms:W3CDTF">2006-08-16T00:00:00Z</dcterms:created>
  <dcterms:modified xsi:type="dcterms:W3CDTF">2025-01-22T04:38:34Z</dcterms:modified>
</cp:coreProperties>
</file>