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33" r:id="rId2"/>
    <p:sldId id="256" r:id="rId3"/>
    <p:sldId id="257" r:id="rId4"/>
    <p:sldId id="259" r:id="rId5"/>
    <p:sldId id="295" r:id="rId6"/>
    <p:sldId id="296" r:id="rId7"/>
    <p:sldId id="314" r:id="rId8"/>
    <p:sldId id="312" r:id="rId9"/>
    <p:sldId id="277" r:id="rId10"/>
    <p:sldId id="308" r:id="rId11"/>
    <p:sldId id="276" r:id="rId12"/>
    <p:sldId id="301" r:id="rId13"/>
    <p:sldId id="264" r:id="rId14"/>
    <p:sldId id="303" r:id="rId15"/>
    <p:sldId id="302" r:id="rId16"/>
    <p:sldId id="304" r:id="rId17"/>
    <p:sldId id="285" r:id="rId18"/>
    <p:sldId id="260" r:id="rId19"/>
    <p:sldId id="298" r:id="rId20"/>
    <p:sldId id="299" r:id="rId21"/>
    <p:sldId id="300" r:id="rId22"/>
    <p:sldId id="315" r:id="rId23"/>
    <p:sldId id="270" r:id="rId24"/>
    <p:sldId id="307" r:id="rId25"/>
    <p:sldId id="275" r:id="rId26"/>
    <p:sldId id="278" r:id="rId27"/>
    <p:sldId id="316" r:id="rId28"/>
    <p:sldId id="317" r:id="rId29"/>
    <p:sldId id="319" r:id="rId30"/>
    <p:sldId id="318" r:id="rId31"/>
    <p:sldId id="320" r:id="rId32"/>
    <p:sldId id="332" r:id="rId33"/>
    <p:sldId id="327" r:id="rId34"/>
    <p:sldId id="328" r:id="rId35"/>
    <p:sldId id="331" r:id="rId36"/>
    <p:sldId id="330" r:id="rId37"/>
    <p:sldId id="279" r:id="rId38"/>
    <p:sldId id="306" r:id="rId39"/>
    <p:sldId id="286" r:id="rId40"/>
    <p:sldId id="305" r:id="rId41"/>
    <p:sldId id="287" r:id="rId42"/>
    <p:sldId id="293" r:id="rId43"/>
    <p:sldId id="294" r:id="rId44"/>
    <p:sldId id="290" r:id="rId45"/>
    <p:sldId id="265" r:id="rId46"/>
  </p:sldIdLst>
  <p:sldSz cx="18288000" cy="10287000"/>
  <p:notesSz cx="6858000" cy="9144000"/>
  <p:embeddedFontLst>
    <p:embeddedFont>
      <p:font typeface="Aldhabi" panose="01000000000000000000" pitchFamily="2" charset="-78"/>
      <p:regular r:id="rId47"/>
    </p:embeddedFont>
    <p:embeddedFont>
      <p:font typeface="Andalus" panose="02020603050405020304" pitchFamily="18" charset="-78"/>
      <p:regular r:id="rId48"/>
    </p:embeddedFont>
    <p:embeddedFont>
      <p:font typeface="Inter Bold" panose="020B0604020202020204" charset="0"/>
      <p:regular r:id="rId49"/>
    </p:embeddedFont>
    <p:embeddedFont>
      <p:font typeface="Inter Semi-Bold" panose="020B0604020202020204" charset="0"/>
      <p:regular r:id="rId50"/>
    </p:embeddedFont>
    <p:embeddedFont>
      <p:font typeface="Inter Ultra-Bold" panose="020B0604020202020204" charset="0"/>
      <p:regular r:id="rId51"/>
    </p:embeddedFont>
    <p:embeddedFont>
      <p:font typeface="Verdana" panose="020B0604030504040204" pitchFamily="34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4E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0" d="100"/>
          <a:sy n="30" d="100"/>
        </p:scale>
        <p:origin x="2098" y="8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sv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41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sv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41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svg"/><Relationship Id="rId3" Type="http://schemas.openxmlformats.org/officeDocument/2006/relationships/image" Target="../media/image84.svg"/><Relationship Id="rId7" Type="http://schemas.openxmlformats.org/officeDocument/2006/relationships/image" Target="../media/image88.svg"/><Relationship Id="rId12" Type="http://schemas.openxmlformats.org/officeDocument/2006/relationships/image" Target="../media/image9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5" Type="http://schemas.openxmlformats.org/officeDocument/2006/relationships/image" Target="../media/image86.sv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E860D2-037A-84BA-FF54-25865168A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D4993EB-3DD2-91F8-CD1D-5F379B2772FA}"/>
              </a:ext>
            </a:extLst>
          </p:cNvPr>
          <p:cNvSpPr/>
          <p:nvPr/>
        </p:nvSpPr>
        <p:spPr>
          <a:xfrm rot="-488993">
            <a:off x="11042122" y="12306072"/>
            <a:ext cx="1771454" cy="1755350"/>
          </a:xfrm>
          <a:custGeom>
            <a:avLst/>
            <a:gdLst/>
            <a:ahLst/>
            <a:cxnLst/>
            <a:rect l="l" t="t" r="r" b="b"/>
            <a:pathLst>
              <a:path w="1771454" h="1755350">
                <a:moveTo>
                  <a:pt x="0" y="0"/>
                </a:moveTo>
                <a:lnTo>
                  <a:pt x="1771454" y="0"/>
                </a:lnTo>
                <a:lnTo>
                  <a:pt x="1771454" y="1755350"/>
                </a:lnTo>
                <a:lnTo>
                  <a:pt x="0" y="175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A35147D-51E5-6034-92DE-3BA95E2CBA59}"/>
              </a:ext>
            </a:extLst>
          </p:cNvPr>
          <p:cNvSpPr/>
          <p:nvPr/>
        </p:nvSpPr>
        <p:spPr>
          <a:xfrm rot="456671">
            <a:off x="5950413" y="-2419912"/>
            <a:ext cx="1672606" cy="1672606"/>
          </a:xfrm>
          <a:custGeom>
            <a:avLst/>
            <a:gdLst/>
            <a:ahLst/>
            <a:cxnLst/>
            <a:rect l="l" t="t" r="r" b="b"/>
            <a:pathLst>
              <a:path w="1672606" h="1672606">
                <a:moveTo>
                  <a:pt x="0" y="0"/>
                </a:moveTo>
                <a:lnTo>
                  <a:pt x="1672606" y="0"/>
                </a:lnTo>
                <a:lnTo>
                  <a:pt x="1672606" y="1672606"/>
                </a:lnTo>
                <a:lnTo>
                  <a:pt x="0" y="1672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5BD5039-3EDE-EDE6-E1FD-B7A29DB0DDAA}"/>
              </a:ext>
            </a:extLst>
          </p:cNvPr>
          <p:cNvSpPr/>
          <p:nvPr/>
        </p:nvSpPr>
        <p:spPr>
          <a:xfrm>
            <a:off x="7886619" y="11053698"/>
            <a:ext cx="1810459" cy="1751207"/>
          </a:xfrm>
          <a:custGeom>
            <a:avLst/>
            <a:gdLst/>
            <a:ahLst/>
            <a:cxnLst/>
            <a:rect l="l" t="t" r="r" b="b"/>
            <a:pathLst>
              <a:path w="1810459" h="1751207">
                <a:moveTo>
                  <a:pt x="0" y="0"/>
                </a:moveTo>
                <a:lnTo>
                  <a:pt x="1810459" y="0"/>
                </a:lnTo>
                <a:lnTo>
                  <a:pt x="1810459" y="1751207"/>
                </a:lnTo>
                <a:lnTo>
                  <a:pt x="0" y="17512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CE69E88-0752-6F43-9D77-96024E4FC49D}"/>
              </a:ext>
            </a:extLst>
          </p:cNvPr>
          <p:cNvSpPr/>
          <p:nvPr/>
        </p:nvSpPr>
        <p:spPr>
          <a:xfrm rot="-410983">
            <a:off x="13924764" y="-1872411"/>
            <a:ext cx="1672606" cy="1645236"/>
          </a:xfrm>
          <a:custGeom>
            <a:avLst/>
            <a:gdLst/>
            <a:ahLst/>
            <a:cxnLst/>
            <a:rect l="l" t="t" r="r" b="b"/>
            <a:pathLst>
              <a:path w="1672606" h="1645236">
                <a:moveTo>
                  <a:pt x="0" y="0"/>
                </a:moveTo>
                <a:lnTo>
                  <a:pt x="1672606" y="0"/>
                </a:lnTo>
                <a:lnTo>
                  <a:pt x="1672606" y="1645236"/>
                </a:lnTo>
                <a:lnTo>
                  <a:pt x="0" y="1645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621AA8F-AC5A-CDBB-3B58-4EF829DEB431}"/>
              </a:ext>
            </a:extLst>
          </p:cNvPr>
          <p:cNvSpPr/>
          <p:nvPr/>
        </p:nvSpPr>
        <p:spPr>
          <a:xfrm rot="498594">
            <a:off x="14634697" y="12395147"/>
            <a:ext cx="1672606" cy="1672606"/>
          </a:xfrm>
          <a:custGeom>
            <a:avLst/>
            <a:gdLst/>
            <a:ahLst/>
            <a:cxnLst/>
            <a:rect l="l" t="t" r="r" b="b"/>
            <a:pathLst>
              <a:path w="1672606" h="1672606">
                <a:moveTo>
                  <a:pt x="0" y="0"/>
                </a:moveTo>
                <a:lnTo>
                  <a:pt x="1672606" y="0"/>
                </a:lnTo>
                <a:lnTo>
                  <a:pt x="1672606" y="1672607"/>
                </a:lnTo>
                <a:lnTo>
                  <a:pt x="0" y="16726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3EC49C0-D7C3-065C-57A2-82C0008DB4FD}"/>
              </a:ext>
            </a:extLst>
          </p:cNvPr>
          <p:cNvSpPr/>
          <p:nvPr/>
        </p:nvSpPr>
        <p:spPr>
          <a:xfrm rot="396738">
            <a:off x="9711353" y="-2631661"/>
            <a:ext cx="1672606" cy="1672606"/>
          </a:xfrm>
          <a:custGeom>
            <a:avLst/>
            <a:gdLst/>
            <a:ahLst/>
            <a:cxnLst/>
            <a:rect l="l" t="t" r="r" b="b"/>
            <a:pathLst>
              <a:path w="1672606" h="1672606">
                <a:moveTo>
                  <a:pt x="0" y="0"/>
                </a:moveTo>
                <a:lnTo>
                  <a:pt x="1672606" y="0"/>
                </a:lnTo>
                <a:lnTo>
                  <a:pt x="1672606" y="1672606"/>
                </a:lnTo>
                <a:lnTo>
                  <a:pt x="0" y="16726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0BE4AEA-81D2-FB90-FEC8-9DFBAA513B94}"/>
              </a:ext>
            </a:extLst>
          </p:cNvPr>
          <p:cNvSpPr/>
          <p:nvPr/>
        </p:nvSpPr>
        <p:spPr>
          <a:xfrm>
            <a:off x="10866317" y="10485287"/>
            <a:ext cx="1667732" cy="1667732"/>
          </a:xfrm>
          <a:custGeom>
            <a:avLst/>
            <a:gdLst/>
            <a:ahLst/>
            <a:cxnLst/>
            <a:rect l="l" t="t" r="r" b="b"/>
            <a:pathLst>
              <a:path w="1667732" h="1667732">
                <a:moveTo>
                  <a:pt x="0" y="0"/>
                </a:moveTo>
                <a:lnTo>
                  <a:pt x="1667732" y="0"/>
                </a:lnTo>
                <a:lnTo>
                  <a:pt x="1667732" y="1667732"/>
                </a:lnTo>
                <a:lnTo>
                  <a:pt x="0" y="16677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491CD9C-1E74-1331-EDAD-1DC5C968EB31}"/>
              </a:ext>
            </a:extLst>
          </p:cNvPr>
          <p:cNvSpPr/>
          <p:nvPr/>
        </p:nvSpPr>
        <p:spPr>
          <a:xfrm rot="-395307">
            <a:off x="13019156" y="10596400"/>
            <a:ext cx="1666524" cy="1666524"/>
          </a:xfrm>
          <a:custGeom>
            <a:avLst/>
            <a:gdLst/>
            <a:ahLst/>
            <a:cxnLst/>
            <a:rect l="l" t="t" r="r" b="b"/>
            <a:pathLst>
              <a:path w="1666524" h="1666524">
                <a:moveTo>
                  <a:pt x="0" y="0"/>
                </a:moveTo>
                <a:lnTo>
                  <a:pt x="1666524" y="0"/>
                </a:lnTo>
                <a:lnTo>
                  <a:pt x="1666524" y="1666524"/>
                </a:lnTo>
                <a:lnTo>
                  <a:pt x="0" y="16665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ED93AC7-6740-EAFD-D7D9-5E51F586FE87}"/>
              </a:ext>
            </a:extLst>
          </p:cNvPr>
          <p:cNvSpPr/>
          <p:nvPr/>
        </p:nvSpPr>
        <p:spPr>
          <a:xfrm rot="463159">
            <a:off x="18683651" y="1826200"/>
            <a:ext cx="1663494" cy="1666524"/>
          </a:xfrm>
          <a:custGeom>
            <a:avLst/>
            <a:gdLst/>
            <a:ahLst/>
            <a:cxnLst/>
            <a:rect l="l" t="t" r="r" b="b"/>
            <a:pathLst>
              <a:path w="1663494" h="1666524">
                <a:moveTo>
                  <a:pt x="0" y="0"/>
                </a:moveTo>
                <a:lnTo>
                  <a:pt x="1663495" y="0"/>
                </a:lnTo>
                <a:lnTo>
                  <a:pt x="1663495" y="1666524"/>
                </a:lnTo>
                <a:lnTo>
                  <a:pt x="0" y="166652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02605A9E-DC3B-EB73-7BBC-BD15AC184127}"/>
              </a:ext>
            </a:extLst>
          </p:cNvPr>
          <p:cNvSpPr/>
          <p:nvPr/>
        </p:nvSpPr>
        <p:spPr>
          <a:xfrm rot="-432636">
            <a:off x="22548455" y="1090003"/>
            <a:ext cx="1672606" cy="1672606"/>
          </a:xfrm>
          <a:custGeom>
            <a:avLst/>
            <a:gdLst/>
            <a:ahLst/>
            <a:cxnLst/>
            <a:rect l="l" t="t" r="r" b="b"/>
            <a:pathLst>
              <a:path w="1672606" h="1672606">
                <a:moveTo>
                  <a:pt x="0" y="0"/>
                </a:moveTo>
                <a:lnTo>
                  <a:pt x="1672607" y="0"/>
                </a:lnTo>
                <a:lnTo>
                  <a:pt x="1672607" y="1672607"/>
                </a:lnTo>
                <a:lnTo>
                  <a:pt x="0" y="16726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ECFD5D76-7008-445A-C1B2-05D134155953}"/>
              </a:ext>
            </a:extLst>
          </p:cNvPr>
          <p:cNvSpPr/>
          <p:nvPr/>
        </p:nvSpPr>
        <p:spPr>
          <a:xfrm>
            <a:off x="5326917" y="10314119"/>
            <a:ext cx="1672606" cy="1645236"/>
          </a:xfrm>
          <a:custGeom>
            <a:avLst/>
            <a:gdLst/>
            <a:ahLst/>
            <a:cxnLst/>
            <a:rect l="l" t="t" r="r" b="b"/>
            <a:pathLst>
              <a:path w="1672606" h="1645236">
                <a:moveTo>
                  <a:pt x="0" y="0"/>
                </a:moveTo>
                <a:lnTo>
                  <a:pt x="1672607" y="0"/>
                </a:lnTo>
                <a:lnTo>
                  <a:pt x="1672607" y="1645237"/>
                </a:lnTo>
                <a:lnTo>
                  <a:pt x="0" y="16452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5EB8D0F9-E354-8FD9-56FC-A97B8047CFF7}"/>
              </a:ext>
            </a:extLst>
          </p:cNvPr>
          <p:cNvSpPr/>
          <p:nvPr/>
        </p:nvSpPr>
        <p:spPr>
          <a:xfrm rot="-626669">
            <a:off x="2441250" y="10443034"/>
            <a:ext cx="1672606" cy="1672606"/>
          </a:xfrm>
          <a:custGeom>
            <a:avLst/>
            <a:gdLst/>
            <a:ahLst/>
            <a:cxnLst/>
            <a:rect l="l" t="t" r="r" b="b"/>
            <a:pathLst>
              <a:path w="1672606" h="1672606">
                <a:moveTo>
                  <a:pt x="0" y="0"/>
                </a:moveTo>
                <a:lnTo>
                  <a:pt x="1672607" y="0"/>
                </a:lnTo>
                <a:lnTo>
                  <a:pt x="1672607" y="1672607"/>
                </a:lnTo>
                <a:lnTo>
                  <a:pt x="0" y="16726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DC3F50CF-5879-3916-B7A7-290EEEF6AD39}"/>
              </a:ext>
            </a:extLst>
          </p:cNvPr>
          <p:cNvSpPr/>
          <p:nvPr/>
        </p:nvSpPr>
        <p:spPr>
          <a:xfrm rot="-399599">
            <a:off x="-2560655" y="4762364"/>
            <a:ext cx="1666524" cy="1666524"/>
          </a:xfrm>
          <a:custGeom>
            <a:avLst/>
            <a:gdLst/>
            <a:ahLst/>
            <a:cxnLst/>
            <a:rect l="l" t="t" r="r" b="b"/>
            <a:pathLst>
              <a:path w="1666524" h="1666524">
                <a:moveTo>
                  <a:pt x="0" y="0"/>
                </a:moveTo>
                <a:lnTo>
                  <a:pt x="1666524" y="0"/>
                </a:lnTo>
                <a:lnTo>
                  <a:pt x="1666524" y="1666524"/>
                </a:lnTo>
                <a:lnTo>
                  <a:pt x="0" y="16665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3E440FA5-55EE-E8D3-D061-55B7746DF3FB}"/>
              </a:ext>
            </a:extLst>
          </p:cNvPr>
          <p:cNvSpPr/>
          <p:nvPr/>
        </p:nvSpPr>
        <p:spPr>
          <a:xfrm>
            <a:off x="-4918305" y="1641167"/>
            <a:ext cx="1663494" cy="1666524"/>
          </a:xfrm>
          <a:custGeom>
            <a:avLst/>
            <a:gdLst/>
            <a:ahLst/>
            <a:cxnLst/>
            <a:rect l="l" t="t" r="r" b="b"/>
            <a:pathLst>
              <a:path w="1663494" h="1666524">
                <a:moveTo>
                  <a:pt x="0" y="0"/>
                </a:moveTo>
                <a:lnTo>
                  <a:pt x="1663494" y="0"/>
                </a:lnTo>
                <a:lnTo>
                  <a:pt x="1663494" y="1666524"/>
                </a:lnTo>
                <a:lnTo>
                  <a:pt x="0" y="166652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F05AF856-5A5B-3E60-A5A7-EF9AADB5BF08}"/>
              </a:ext>
            </a:extLst>
          </p:cNvPr>
          <p:cNvSpPr/>
          <p:nvPr/>
        </p:nvSpPr>
        <p:spPr>
          <a:xfrm rot="514846">
            <a:off x="-2320703" y="7332705"/>
            <a:ext cx="1672606" cy="1657401"/>
          </a:xfrm>
          <a:custGeom>
            <a:avLst/>
            <a:gdLst/>
            <a:ahLst/>
            <a:cxnLst/>
            <a:rect l="l" t="t" r="r" b="b"/>
            <a:pathLst>
              <a:path w="1672606" h="1657401">
                <a:moveTo>
                  <a:pt x="0" y="0"/>
                </a:moveTo>
                <a:lnTo>
                  <a:pt x="1672606" y="0"/>
                </a:lnTo>
                <a:lnTo>
                  <a:pt x="1672606" y="1657401"/>
                </a:lnTo>
                <a:lnTo>
                  <a:pt x="0" y="16574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34DBC0F3-F4C4-3DAA-743E-D8A22129A1D7}"/>
              </a:ext>
            </a:extLst>
          </p:cNvPr>
          <p:cNvSpPr/>
          <p:nvPr/>
        </p:nvSpPr>
        <p:spPr>
          <a:xfrm>
            <a:off x="1492058" y="-2722399"/>
            <a:ext cx="1672606" cy="1672606"/>
          </a:xfrm>
          <a:custGeom>
            <a:avLst/>
            <a:gdLst/>
            <a:ahLst/>
            <a:cxnLst/>
            <a:rect l="l" t="t" r="r" b="b"/>
            <a:pathLst>
              <a:path w="1672606" h="1672606">
                <a:moveTo>
                  <a:pt x="0" y="0"/>
                </a:moveTo>
                <a:lnTo>
                  <a:pt x="1672606" y="0"/>
                </a:lnTo>
                <a:lnTo>
                  <a:pt x="1672606" y="1672606"/>
                </a:lnTo>
                <a:lnTo>
                  <a:pt x="0" y="16726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E2BADDCC-A027-C5DA-F283-61D84F781820}"/>
              </a:ext>
            </a:extLst>
          </p:cNvPr>
          <p:cNvSpPr/>
          <p:nvPr/>
        </p:nvSpPr>
        <p:spPr>
          <a:xfrm rot="479384">
            <a:off x="-4810603" y="4557904"/>
            <a:ext cx="1672606" cy="1666524"/>
          </a:xfrm>
          <a:custGeom>
            <a:avLst/>
            <a:gdLst/>
            <a:ahLst/>
            <a:cxnLst/>
            <a:rect l="l" t="t" r="r" b="b"/>
            <a:pathLst>
              <a:path w="1672606" h="1666524">
                <a:moveTo>
                  <a:pt x="0" y="0"/>
                </a:moveTo>
                <a:lnTo>
                  <a:pt x="1672606" y="0"/>
                </a:lnTo>
                <a:lnTo>
                  <a:pt x="1672606" y="1666524"/>
                </a:lnTo>
                <a:lnTo>
                  <a:pt x="0" y="166652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900680CA-39BD-5091-CD56-61A39D9DF78B}"/>
              </a:ext>
            </a:extLst>
          </p:cNvPr>
          <p:cNvSpPr/>
          <p:nvPr/>
        </p:nvSpPr>
        <p:spPr>
          <a:xfrm>
            <a:off x="-4455909" y="6416835"/>
            <a:ext cx="1614925" cy="1617866"/>
          </a:xfrm>
          <a:custGeom>
            <a:avLst/>
            <a:gdLst/>
            <a:ahLst/>
            <a:cxnLst/>
            <a:rect l="l" t="t" r="r" b="b"/>
            <a:pathLst>
              <a:path w="1614925" h="1617866">
                <a:moveTo>
                  <a:pt x="0" y="0"/>
                </a:moveTo>
                <a:lnTo>
                  <a:pt x="1614925" y="0"/>
                </a:lnTo>
                <a:lnTo>
                  <a:pt x="1614925" y="1617867"/>
                </a:lnTo>
                <a:lnTo>
                  <a:pt x="0" y="161786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2DEA6125-E1F8-C11C-2A4A-135D41A70EB9}"/>
              </a:ext>
            </a:extLst>
          </p:cNvPr>
          <p:cNvSpPr/>
          <p:nvPr/>
        </p:nvSpPr>
        <p:spPr>
          <a:xfrm rot="654407">
            <a:off x="21110179" y="1595758"/>
            <a:ext cx="1429798" cy="1429798"/>
          </a:xfrm>
          <a:custGeom>
            <a:avLst/>
            <a:gdLst/>
            <a:ahLst/>
            <a:cxnLst/>
            <a:rect l="l" t="t" r="r" b="b"/>
            <a:pathLst>
              <a:path w="1429798" h="1429798">
                <a:moveTo>
                  <a:pt x="0" y="0"/>
                </a:moveTo>
                <a:lnTo>
                  <a:pt x="1429798" y="0"/>
                </a:lnTo>
                <a:lnTo>
                  <a:pt x="1429798" y="1429798"/>
                </a:lnTo>
                <a:lnTo>
                  <a:pt x="0" y="14297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7614C6ED-849B-9F44-EC9F-E1C561904A2E}"/>
              </a:ext>
            </a:extLst>
          </p:cNvPr>
          <p:cNvSpPr/>
          <p:nvPr/>
        </p:nvSpPr>
        <p:spPr>
          <a:xfrm rot="-700846">
            <a:off x="17237593" y="11544094"/>
            <a:ext cx="1672606" cy="1617866"/>
          </a:xfrm>
          <a:custGeom>
            <a:avLst/>
            <a:gdLst/>
            <a:ahLst/>
            <a:cxnLst/>
            <a:rect l="l" t="t" r="r" b="b"/>
            <a:pathLst>
              <a:path w="1672606" h="1617866">
                <a:moveTo>
                  <a:pt x="0" y="0"/>
                </a:moveTo>
                <a:lnTo>
                  <a:pt x="1672606" y="0"/>
                </a:lnTo>
                <a:lnTo>
                  <a:pt x="1672606" y="1617866"/>
                </a:lnTo>
                <a:lnTo>
                  <a:pt x="0" y="16178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36E7E20B-84B4-31C6-84CD-7ED9D09DEED2}"/>
              </a:ext>
            </a:extLst>
          </p:cNvPr>
          <p:cNvSpPr/>
          <p:nvPr/>
        </p:nvSpPr>
        <p:spPr>
          <a:xfrm rot="-843244">
            <a:off x="18679096" y="4222553"/>
            <a:ext cx="1672606" cy="1648277"/>
          </a:xfrm>
          <a:custGeom>
            <a:avLst/>
            <a:gdLst/>
            <a:ahLst/>
            <a:cxnLst/>
            <a:rect l="l" t="t" r="r" b="b"/>
            <a:pathLst>
              <a:path w="1672606" h="1648277">
                <a:moveTo>
                  <a:pt x="0" y="0"/>
                </a:moveTo>
                <a:lnTo>
                  <a:pt x="1672606" y="0"/>
                </a:lnTo>
                <a:lnTo>
                  <a:pt x="1672606" y="1648278"/>
                </a:lnTo>
                <a:lnTo>
                  <a:pt x="0" y="164827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1DF97F94-80CC-2593-3608-BA0993802B78}"/>
              </a:ext>
            </a:extLst>
          </p:cNvPr>
          <p:cNvSpPr/>
          <p:nvPr/>
        </p:nvSpPr>
        <p:spPr>
          <a:xfrm rot="549426">
            <a:off x="18986453" y="7337266"/>
            <a:ext cx="1057894" cy="1648277"/>
          </a:xfrm>
          <a:custGeom>
            <a:avLst/>
            <a:gdLst/>
            <a:ahLst/>
            <a:cxnLst/>
            <a:rect l="l" t="t" r="r" b="b"/>
            <a:pathLst>
              <a:path w="1057894" h="1648277">
                <a:moveTo>
                  <a:pt x="0" y="0"/>
                </a:moveTo>
                <a:lnTo>
                  <a:pt x="1057895" y="0"/>
                </a:lnTo>
                <a:lnTo>
                  <a:pt x="1057895" y="1648278"/>
                </a:lnTo>
                <a:lnTo>
                  <a:pt x="0" y="164827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34BE15D4-2ECC-308D-FD1C-C90B50D592DB}"/>
              </a:ext>
            </a:extLst>
          </p:cNvPr>
          <p:cNvSpPr/>
          <p:nvPr/>
        </p:nvSpPr>
        <p:spPr>
          <a:xfrm>
            <a:off x="3987430" y="-1626049"/>
            <a:ext cx="1641113" cy="1620226"/>
          </a:xfrm>
          <a:custGeom>
            <a:avLst/>
            <a:gdLst/>
            <a:ahLst/>
            <a:cxnLst/>
            <a:rect l="l" t="t" r="r" b="b"/>
            <a:pathLst>
              <a:path w="1641113" h="1620226">
                <a:moveTo>
                  <a:pt x="0" y="0"/>
                </a:moveTo>
                <a:lnTo>
                  <a:pt x="1641112" y="0"/>
                </a:lnTo>
                <a:lnTo>
                  <a:pt x="1641112" y="1620226"/>
                </a:lnTo>
                <a:lnTo>
                  <a:pt x="0" y="162022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648C64E8-BD11-628B-982E-E2DFE0AFD054}"/>
              </a:ext>
            </a:extLst>
          </p:cNvPr>
          <p:cNvSpPr/>
          <p:nvPr/>
        </p:nvSpPr>
        <p:spPr>
          <a:xfrm rot="-457908">
            <a:off x="20481992" y="6811066"/>
            <a:ext cx="1672606" cy="1657401"/>
          </a:xfrm>
          <a:custGeom>
            <a:avLst/>
            <a:gdLst/>
            <a:ahLst/>
            <a:cxnLst/>
            <a:rect l="l" t="t" r="r" b="b"/>
            <a:pathLst>
              <a:path w="1672606" h="1657401">
                <a:moveTo>
                  <a:pt x="0" y="0"/>
                </a:moveTo>
                <a:lnTo>
                  <a:pt x="1672607" y="0"/>
                </a:lnTo>
                <a:lnTo>
                  <a:pt x="1672607" y="1657401"/>
                </a:lnTo>
                <a:lnTo>
                  <a:pt x="0" y="16574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41EB3697-E5BF-86F3-B131-C92ED15BD9EB}"/>
              </a:ext>
            </a:extLst>
          </p:cNvPr>
          <p:cNvSpPr/>
          <p:nvPr/>
        </p:nvSpPr>
        <p:spPr>
          <a:xfrm>
            <a:off x="21141756" y="4449749"/>
            <a:ext cx="1635404" cy="1635404"/>
          </a:xfrm>
          <a:custGeom>
            <a:avLst/>
            <a:gdLst/>
            <a:ahLst/>
            <a:cxnLst/>
            <a:rect l="l" t="t" r="r" b="b"/>
            <a:pathLst>
              <a:path w="1635404" h="1635404">
                <a:moveTo>
                  <a:pt x="0" y="0"/>
                </a:moveTo>
                <a:lnTo>
                  <a:pt x="1635404" y="0"/>
                </a:lnTo>
                <a:lnTo>
                  <a:pt x="1635404" y="1635404"/>
                </a:lnTo>
                <a:lnTo>
                  <a:pt x="0" y="163540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D9AE9771-5883-661B-5E52-4A3CC3E87D33}"/>
              </a:ext>
            </a:extLst>
          </p:cNvPr>
          <p:cNvSpPr/>
          <p:nvPr/>
        </p:nvSpPr>
        <p:spPr>
          <a:xfrm>
            <a:off x="6486389" y="13220700"/>
            <a:ext cx="1682063" cy="837973"/>
          </a:xfrm>
          <a:custGeom>
            <a:avLst/>
            <a:gdLst/>
            <a:ahLst/>
            <a:cxnLst/>
            <a:rect l="l" t="t" r="r" b="b"/>
            <a:pathLst>
              <a:path w="1682063" h="837973">
                <a:moveTo>
                  <a:pt x="0" y="0"/>
                </a:moveTo>
                <a:lnTo>
                  <a:pt x="1682063" y="0"/>
                </a:lnTo>
                <a:lnTo>
                  <a:pt x="1682063" y="837973"/>
                </a:lnTo>
                <a:lnTo>
                  <a:pt x="0" y="83797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3AD2D35C-5DD3-D10E-2E9B-2F290ACE3D83}"/>
              </a:ext>
            </a:extLst>
          </p:cNvPr>
          <p:cNvSpPr/>
          <p:nvPr/>
        </p:nvSpPr>
        <p:spPr>
          <a:xfrm>
            <a:off x="7886619" y="-1070042"/>
            <a:ext cx="2096633" cy="892022"/>
          </a:xfrm>
          <a:custGeom>
            <a:avLst/>
            <a:gdLst/>
            <a:ahLst/>
            <a:cxnLst/>
            <a:rect l="l" t="t" r="r" b="b"/>
            <a:pathLst>
              <a:path w="2096633" h="892022">
                <a:moveTo>
                  <a:pt x="0" y="0"/>
                </a:moveTo>
                <a:lnTo>
                  <a:pt x="2096633" y="0"/>
                </a:lnTo>
                <a:lnTo>
                  <a:pt x="2096633" y="892022"/>
                </a:lnTo>
                <a:lnTo>
                  <a:pt x="0" y="892022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4618B469-F06A-E5CA-879B-0EBE9745A278}"/>
              </a:ext>
            </a:extLst>
          </p:cNvPr>
          <p:cNvSpPr/>
          <p:nvPr/>
        </p:nvSpPr>
        <p:spPr>
          <a:xfrm rot="-350424">
            <a:off x="-3165384" y="1656421"/>
            <a:ext cx="1848557" cy="1851924"/>
          </a:xfrm>
          <a:custGeom>
            <a:avLst/>
            <a:gdLst/>
            <a:ahLst/>
            <a:cxnLst/>
            <a:rect l="l" t="t" r="r" b="b"/>
            <a:pathLst>
              <a:path w="1848557" h="1851924">
                <a:moveTo>
                  <a:pt x="0" y="0"/>
                </a:moveTo>
                <a:lnTo>
                  <a:pt x="1848557" y="0"/>
                </a:lnTo>
                <a:lnTo>
                  <a:pt x="1848557" y="1851924"/>
                </a:lnTo>
                <a:lnTo>
                  <a:pt x="0" y="1851924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3E10D233-E067-A1DD-3A64-961E1D000E60}"/>
              </a:ext>
            </a:extLst>
          </p:cNvPr>
          <p:cNvSpPr/>
          <p:nvPr/>
        </p:nvSpPr>
        <p:spPr>
          <a:xfrm>
            <a:off x="7653715" y="-3002885"/>
            <a:ext cx="1717425" cy="1708058"/>
          </a:xfrm>
          <a:custGeom>
            <a:avLst/>
            <a:gdLst/>
            <a:ahLst/>
            <a:cxnLst/>
            <a:rect l="l" t="t" r="r" b="b"/>
            <a:pathLst>
              <a:path w="1717425" h="1708058">
                <a:moveTo>
                  <a:pt x="0" y="0"/>
                </a:moveTo>
                <a:lnTo>
                  <a:pt x="1717425" y="0"/>
                </a:lnTo>
                <a:lnTo>
                  <a:pt x="1717425" y="1708058"/>
                </a:lnTo>
                <a:lnTo>
                  <a:pt x="0" y="1708058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056F51B0-2640-B671-9B2A-7F94E4E2A4B5}"/>
              </a:ext>
            </a:extLst>
          </p:cNvPr>
          <p:cNvSpPr/>
          <p:nvPr/>
        </p:nvSpPr>
        <p:spPr>
          <a:xfrm>
            <a:off x="3778869" y="-2606570"/>
            <a:ext cx="1790634" cy="1790634"/>
          </a:xfrm>
          <a:custGeom>
            <a:avLst/>
            <a:gdLst/>
            <a:ahLst/>
            <a:cxnLst/>
            <a:rect l="l" t="t" r="r" b="b"/>
            <a:pathLst>
              <a:path w="1790634" h="1790634">
                <a:moveTo>
                  <a:pt x="0" y="0"/>
                </a:moveTo>
                <a:lnTo>
                  <a:pt x="1790634" y="0"/>
                </a:lnTo>
                <a:lnTo>
                  <a:pt x="1790634" y="1790634"/>
                </a:lnTo>
                <a:lnTo>
                  <a:pt x="0" y="17906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73D4D5B2-41A0-840B-E682-F58582B7EC11}"/>
              </a:ext>
            </a:extLst>
          </p:cNvPr>
          <p:cNvSpPr/>
          <p:nvPr/>
        </p:nvSpPr>
        <p:spPr>
          <a:xfrm>
            <a:off x="17391628" y="-3490359"/>
            <a:ext cx="1614925" cy="1617866"/>
          </a:xfrm>
          <a:custGeom>
            <a:avLst/>
            <a:gdLst/>
            <a:ahLst/>
            <a:cxnLst/>
            <a:rect l="l" t="t" r="r" b="b"/>
            <a:pathLst>
              <a:path w="1614925" h="1617866">
                <a:moveTo>
                  <a:pt x="0" y="0"/>
                </a:moveTo>
                <a:lnTo>
                  <a:pt x="1614925" y="0"/>
                </a:lnTo>
                <a:lnTo>
                  <a:pt x="1614925" y="1617866"/>
                </a:lnTo>
                <a:lnTo>
                  <a:pt x="0" y="161786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B46C53B5-4179-D555-D8E5-225ECF89B16B}"/>
              </a:ext>
            </a:extLst>
          </p:cNvPr>
          <p:cNvSpPr/>
          <p:nvPr/>
        </p:nvSpPr>
        <p:spPr>
          <a:xfrm>
            <a:off x="15030229" y="-3812998"/>
            <a:ext cx="1641113" cy="1620226"/>
          </a:xfrm>
          <a:custGeom>
            <a:avLst/>
            <a:gdLst/>
            <a:ahLst/>
            <a:cxnLst/>
            <a:rect l="l" t="t" r="r" b="b"/>
            <a:pathLst>
              <a:path w="1641113" h="1620226">
                <a:moveTo>
                  <a:pt x="0" y="0"/>
                </a:moveTo>
                <a:lnTo>
                  <a:pt x="1641112" y="0"/>
                </a:lnTo>
                <a:lnTo>
                  <a:pt x="1641112" y="1620226"/>
                </a:lnTo>
                <a:lnTo>
                  <a:pt x="0" y="162022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FF8DFE02-432C-A704-9689-D000714F32CB}"/>
              </a:ext>
            </a:extLst>
          </p:cNvPr>
          <p:cNvSpPr/>
          <p:nvPr/>
        </p:nvSpPr>
        <p:spPr>
          <a:xfrm>
            <a:off x="4137531" y="12162613"/>
            <a:ext cx="1663494" cy="1666524"/>
          </a:xfrm>
          <a:custGeom>
            <a:avLst/>
            <a:gdLst/>
            <a:ahLst/>
            <a:cxnLst/>
            <a:rect l="l" t="t" r="r" b="b"/>
            <a:pathLst>
              <a:path w="1663494" h="1666524">
                <a:moveTo>
                  <a:pt x="0" y="0"/>
                </a:moveTo>
                <a:lnTo>
                  <a:pt x="1663494" y="0"/>
                </a:lnTo>
                <a:lnTo>
                  <a:pt x="1663494" y="1666524"/>
                </a:lnTo>
                <a:lnTo>
                  <a:pt x="0" y="166652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19388C68-0132-DAE8-7EE1-E52EFD752F8E}"/>
              </a:ext>
            </a:extLst>
          </p:cNvPr>
          <p:cNvSpPr/>
          <p:nvPr/>
        </p:nvSpPr>
        <p:spPr>
          <a:xfrm rot="479384">
            <a:off x="12081349" y="-3127749"/>
            <a:ext cx="1672606" cy="1666524"/>
          </a:xfrm>
          <a:custGeom>
            <a:avLst/>
            <a:gdLst/>
            <a:ahLst/>
            <a:cxnLst/>
            <a:rect l="l" t="t" r="r" b="b"/>
            <a:pathLst>
              <a:path w="1672606" h="1666524">
                <a:moveTo>
                  <a:pt x="0" y="0"/>
                </a:moveTo>
                <a:lnTo>
                  <a:pt x="1672607" y="0"/>
                </a:lnTo>
                <a:lnTo>
                  <a:pt x="1672607" y="1666524"/>
                </a:lnTo>
                <a:lnTo>
                  <a:pt x="0" y="166652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CB752171-34DA-1E5F-1509-7BAA3E8BAF1E}"/>
              </a:ext>
            </a:extLst>
          </p:cNvPr>
          <p:cNvSpPr/>
          <p:nvPr/>
        </p:nvSpPr>
        <p:spPr>
          <a:xfrm>
            <a:off x="-4477438" y="9497571"/>
            <a:ext cx="2096633" cy="892022"/>
          </a:xfrm>
          <a:custGeom>
            <a:avLst/>
            <a:gdLst/>
            <a:ahLst/>
            <a:cxnLst/>
            <a:rect l="l" t="t" r="r" b="b"/>
            <a:pathLst>
              <a:path w="2096633" h="892022">
                <a:moveTo>
                  <a:pt x="0" y="0"/>
                </a:moveTo>
                <a:lnTo>
                  <a:pt x="2096633" y="0"/>
                </a:lnTo>
                <a:lnTo>
                  <a:pt x="2096633" y="892022"/>
                </a:lnTo>
                <a:lnTo>
                  <a:pt x="0" y="892022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3C46FDAC-07E4-E28B-F8D6-4D6C33222748}"/>
              </a:ext>
            </a:extLst>
          </p:cNvPr>
          <p:cNvSpPr/>
          <p:nvPr/>
        </p:nvSpPr>
        <p:spPr>
          <a:xfrm>
            <a:off x="3327057" y="2310658"/>
            <a:ext cx="11633886" cy="5678144"/>
          </a:xfrm>
          <a:custGeom>
            <a:avLst/>
            <a:gdLst/>
            <a:ahLst/>
            <a:cxnLst/>
            <a:rect l="l" t="t" r="r" b="b"/>
            <a:pathLst>
              <a:path w="11633886" h="5678144">
                <a:moveTo>
                  <a:pt x="0" y="0"/>
                </a:moveTo>
                <a:lnTo>
                  <a:pt x="11633886" y="0"/>
                </a:lnTo>
                <a:lnTo>
                  <a:pt x="11633886" y="5678144"/>
                </a:lnTo>
                <a:lnTo>
                  <a:pt x="0" y="5678144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8" name="TextBox 38">
            <a:extLst>
              <a:ext uri="{FF2B5EF4-FFF2-40B4-BE49-F238E27FC236}">
                <a16:creationId xmlns:a16="http://schemas.microsoft.com/office/drawing/2014/main" id="{69C7DF01-03C2-3EBB-F75E-528E9DBBB235}"/>
              </a:ext>
            </a:extLst>
          </p:cNvPr>
          <p:cNvSpPr txBox="1"/>
          <p:nvPr/>
        </p:nvSpPr>
        <p:spPr>
          <a:xfrm>
            <a:off x="5101673" y="3419182"/>
            <a:ext cx="8084653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ar-AE" sz="6600" b="1" dirty="0">
                <a:cs typeface="+mj-cs"/>
              </a:rPr>
              <a:t>السلامة الحيوية والمختبرات البايولوجية</a:t>
            </a:r>
            <a:endParaRPr lang="en-US" sz="6600" b="1" dirty="0">
              <a:cs typeface="+mj-cs"/>
            </a:endParaRP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8B5B400B-A55F-7F94-2811-616504368D76}"/>
              </a:ext>
            </a:extLst>
          </p:cNvPr>
          <p:cNvSpPr txBox="1"/>
          <p:nvPr/>
        </p:nvSpPr>
        <p:spPr>
          <a:xfrm>
            <a:off x="5753952" y="5968676"/>
            <a:ext cx="6780097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ar-AE" sz="3200" b="1" dirty="0">
                <a:cs typeface="+mj-cs"/>
              </a:rPr>
              <a:t>م.د هند ضياء هادي</a:t>
            </a:r>
          </a:p>
          <a:p>
            <a:pPr algn="ctr"/>
            <a:r>
              <a:rPr lang="ar-AE" sz="3200" b="1" dirty="0">
                <a:cs typeface="+mj-cs"/>
              </a:rPr>
              <a:t>م.م. سهاد حمزه محمد علي</a:t>
            </a:r>
          </a:p>
          <a:p>
            <a:pPr algn="ctr"/>
            <a:r>
              <a:rPr lang="ar-AE" sz="3200" b="1" dirty="0">
                <a:cs typeface="+mj-cs"/>
              </a:rPr>
              <a:t>م.م. مآب رياض ساجت</a:t>
            </a:r>
            <a:endParaRPr lang="en-US" sz="3200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024226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400CED-E07B-416A-072A-BF140BA17B11}"/>
              </a:ext>
            </a:extLst>
          </p:cNvPr>
          <p:cNvGrpSpPr/>
          <p:nvPr/>
        </p:nvGrpSpPr>
        <p:grpSpPr>
          <a:xfrm>
            <a:off x="1136708" y="1224500"/>
            <a:ext cx="4328123" cy="9070120"/>
            <a:chOff x="14583177" y="1269511"/>
            <a:chExt cx="4328123" cy="9070120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48" name="Flowchart: Stored Data 47">
              <a:extLst>
                <a:ext uri="{FF2B5EF4-FFF2-40B4-BE49-F238E27FC236}">
                  <a16:creationId xmlns:a16="http://schemas.microsoft.com/office/drawing/2014/main" id="{A338585C-272E-4746-0F97-1D87AB406382}"/>
                </a:ext>
              </a:extLst>
            </p:cNvPr>
            <p:cNvSpPr/>
            <p:nvPr/>
          </p:nvSpPr>
          <p:spPr>
            <a:xfrm>
              <a:off x="14583177" y="1269511"/>
              <a:ext cx="4328123" cy="9070120"/>
            </a:xfrm>
            <a:prstGeom prst="flowChartOnlineStora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6E70017-6A55-DD12-5726-9EC2343D56B3}"/>
                </a:ext>
              </a:extLst>
            </p:cNvPr>
            <p:cNvSpPr txBox="1"/>
            <p:nvPr/>
          </p:nvSpPr>
          <p:spPr>
            <a:xfrm>
              <a:off x="15117758" y="2563060"/>
              <a:ext cx="2819400" cy="575542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5400" b="1" dirty="0">
                  <a:solidFill>
                    <a:schemeClr val="tx2">
                      <a:lumMod val="50000"/>
                    </a:schemeClr>
                  </a:solidFill>
                  <a:latin typeface="AlMohanad" pitchFamily="18" charset="-78"/>
                  <a:cs typeface="+mj-cs"/>
                </a:rPr>
                <a:t>تخطيط وتنفيذ كل عملية وفقا للممارسات </a:t>
              </a:r>
              <a:r>
                <a:rPr lang="ar-SA" sz="4400" b="1" dirty="0">
                  <a:solidFill>
                    <a:schemeClr val="tx2">
                      <a:lumMod val="50000"/>
                    </a:schemeClr>
                  </a:solidFill>
                  <a:latin typeface="AlMohanad" pitchFamily="18" charset="-78"/>
                  <a:cs typeface="+mj-cs"/>
                </a:rPr>
                <a:t>والإجراءات</a:t>
              </a:r>
              <a:r>
                <a:rPr lang="ar-SA" sz="5400" b="1" dirty="0">
                  <a:solidFill>
                    <a:schemeClr val="tx2">
                      <a:lumMod val="50000"/>
                    </a:schemeClr>
                  </a:solidFill>
                  <a:latin typeface="AlMohanad" pitchFamily="18" charset="-78"/>
                  <a:cs typeface="+mj-cs"/>
                </a:rPr>
                <a:t> المنصوص عليها</a:t>
              </a:r>
              <a:endParaRPr lang="en-US" sz="5400" dirty="0">
                <a:solidFill>
                  <a:schemeClr val="tx2">
                    <a:lumMod val="50000"/>
                  </a:schemeClr>
                </a:solidFill>
                <a:cs typeface="+mj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90D7E93-6BBB-B039-E564-E09F1A1BE860}"/>
              </a:ext>
            </a:extLst>
          </p:cNvPr>
          <p:cNvGrpSpPr/>
          <p:nvPr/>
        </p:nvGrpSpPr>
        <p:grpSpPr>
          <a:xfrm>
            <a:off x="824724" y="1203545"/>
            <a:ext cx="4310755" cy="9070120"/>
            <a:chOff x="6546872" y="1181740"/>
            <a:chExt cx="4310755" cy="9070120"/>
          </a:xfrm>
        </p:grpSpPr>
        <p:sp>
          <p:nvSpPr>
            <p:cNvPr id="52" name="Flowchart: Stored Data 51">
              <a:extLst>
                <a:ext uri="{FF2B5EF4-FFF2-40B4-BE49-F238E27FC236}">
                  <a16:creationId xmlns:a16="http://schemas.microsoft.com/office/drawing/2014/main" id="{5784FC5F-7F49-4D6F-6BB8-70B80D98BB06}"/>
                </a:ext>
              </a:extLst>
            </p:cNvPr>
            <p:cNvSpPr/>
            <p:nvPr/>
          </p:nvSpPr>
          <p:spPr>
            <a:xfrm>
              <a:off x="6546872" y="1181740"/>
              <a:ext cx="4310755" cy="9070120"/>
            </a:xfrm>
            <a:prstGeom prst="flowChartOnlineStorag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SA" sz="4400" b="1" dirty="0">
                <a:solidFill>
                  <a:schemeClr val="bg1"/>
                </a:solidFill>
                <a:latin typeface="AlMohanad" pitchFamily="18" charset="-78"/>
                <a:cs typeface="+mj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86A3EF-F2E6-113E-8CB1-4B78FED69241}"/>
                </a:ext>
              </a:extLst>
            </p:cNvPr>
            <p:cNvSpPr txBox="1"/>
            <p:nvPr/>
          </p:nvSpPr>
          <p:spPr>
            <a:xfrm>
              <a:off x="7239011" y="2781300"/>
              <a:ext cx="2419029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400" b="1" dirty="0">
                  <a:solidFill>
                    <a:schemeClr val="bg1"/>
                  </a:solidFill>
                  <a:latin typeface="AlMohanad" pitchFamily="18" charset="-78"/>
                  <a:cs typeface="+mj-cs"/>
                </a:rPr>
                <a:t>استخدام المعدات للغرض الذي صممت له فقط .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915428" y="355799"/>
            <a:ext cx="10457144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514"/>
              </a:lnSpc>
            </a:pPr>
            <a:r>
              <a:rPr lang="ar-S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مسؤوليات العاملين في المختبرات</a:t>
            </a:r>
            <a:endParaRPr lang="en-US" sz="6204" b="1" dirty="0">
              <a:latin typeface="Inter Ultra-Bold"/>
            </a:endParaRP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E64A3926-3FCC-FCA4-C274-8D068356723C}"/>
              </a:ext>
            </a:extLst>
          </p:cNvPr>
          <p:cNvSpPr txBox="1"/>
          <p:nvPr/>
        </p:nvSpPr>
        <p:spPr>
          <a:xfrm>
            <a:off x="844539" y="1621977"/>
            <a:ext cx="6705600" cy="763758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45" name="TextBox 4">
            <a:extLst>
              <a:ext uri="{FF2B5EF4-FFF2-40B4-BE49-F238E27FC236}">
                <a16:creationId xmlns:a16="http://schemas.microsoft.com/office/drawing/2014/main" id="{B3A0CF96-8A74-B986-AC90-F447C813A45B}"/>
              </a:ext>
            </a:extLst>
          </p:cNvPr>
          <p:cNvSpPr txBox="1"/>
          <p:nvPr/>
        </p:nvSpPr>
        <p:spPr>
          <a:xfrm>
            <a:off x="8801100" y="1241992"/>
            <a:ext cx="4800600" cy="836047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77F532-FCAB-3758-A1B2-2ADE9633E8C2}"/>
              </a:ext>
            </a:extLst>
          </p:cNvPr>
          <p:cNvGrpSpPr/>
          <p:nvPr/>
        </p:nvGrpSpPr>
        <p:grpSpPr>
          <a:xfrm>
            <a:off x="540987" y="1209260"/>
            <a:ext cx="4310755" cy="9070120"/>
            <a:chOff x="7346664" y="1216880"/>
            <a:chExt cx="4310755" cy="907012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51" name="Flowchart: Stored Data 50">
              <a:extLst>
                <a:ext uri="{FF2B5EF4-FFF2-40B4-BE49-F238E27FC236}">
                  <a16:creationId xmlns:a16="http://schemas.microsoft.com/office/drawing/2014/main" id="{47B6026B-0859-D5D8-AEDE-11E49433C9CF}"/>
                </a:ext>
              </a:extLst>
            </p:cNvPr>
            <p:cNvSpPr/>
            <p:nvPr/>
          </p:nvSpPr>
          <p:spPr>
            <a:xfrm>
              <a:off x="7346664" y="1216880"/>
              <a:ext cx="4310755" cy="9070120"/>
            </a:xfrm>
            <a:prstGeom prst="flowChartOnlineStora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8F54B4-E220-5D39-EF57-A0992777EB19}"/>
                </a:ext>
              </a:extLst>
            </p:cNvPr>
            <p:cNvSpPr txBox="1"/>
            <p:nvPr/>
          </p:nvSpPr>
          <p:spPr>
            <a:xfrm>
              <a:off x="7731757" y="2324100"/>
              <a:ext cx="2967707" cy="415498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400" b="1" dirty="0">
                  <a:solidFill>
                    <a:schemeClr val="bg1"/>
                  </a:solidFill>
                  <a:latin typeface="AlMohanad" pitchFamily="18" charset="-78"/>
                  <a:cs typeface="+mj-cs"/>
                </a:rPr>
                <a:t>التعرف على إجراءات الطوارئ ، بما في ذلك معرفة مكان واستخدام معدات الطوارئ</a:t>
              </a:r>
              <a:endParaRPr lang="en-US" sz="4400" dirty="0">
                <a:solidFill>
                  <a:schemeClr val="bg1"/>
                </a:solidFill>
                <a:cs typeface="+mj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09441C0-7C91-9CE3-18BA-C5D040E05C6B}"/>
              </a:ext>
            </a:extLst>
          </p:cNvPr>
          <p:cNvGrpSpPr/>
          <p:nvPr/>
        </p:nvGrpSpPr>
        <p:grpSpPr>
          <a:xfrm>
            <a:off x="64920" y="1225200"/>
            <a:ext cx="4542647" cy="9070119"/>
            <a:chOff x="3505200" y="1189360"/>
            <a:chExt cx="4542647" cy="9070119"/>
          </a:xfrm>
          <a:solidFill>
            <a:schemeClr val="accent1">
              <a:lumMod val="75000"/>
            </a:schemeClr>
          </a:solidFill>
        </p:grpSpPr>
        <p:sp>
          <p:nvSpPr>
            <p:cNvPr id="50" name="Flowchart: Stored Data 49">
              <a:extLst>
                <a:ext uri="{FF2B5EF4-FFF2-40B4-BE49-F238E27FC236}">
                  <a16:creationId xmlns:a16="http://schemas.microsoft.com/office/drawing/2014/main" id="{D0BA4A08-0DA2-CF52-04E8-BF81D2DE1C49}"/>
                </a:ext>
              </a:extLst>
            </p:cNvPr>
            <p:cNvSpPr/>
            <p:nvPr/>
          </p:nvSpPr>
          <p:spPr>
            <a:xfrm>
              <a:off x="3505200" y="1189360"/>
              <a:ext cx="4542647" cy="9070119"/>
            </a:xfrm>
            <a:prstGeom prst="flowChartOnlineStora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0B38D35-0C40-1457-511C-4C7F36785537}"/>
                </a:ext>
              </a:extLst>
            </p:cNvPr>
            <p:cNvSpPr txBox="1"/>
            <p:nvPr/>
          </p:nvSpPr>
          <p:spPr>
            <a:xfrm>
              <a:off x="3915429" y="2400300"/>
              <a:ext cx="2942572" cy="415498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400" b="1" dirty="0">
                  <a:solidFill>
                    <a:schemeClr val="bg1"/>
                  </a:solidFill>
                  <a:latin typeface="AlMohanad" pitchFamily="18" charset="-78"/>
                  <a:cs typeface="+mj-cs"/>
                </a:rPr>
                <a:t>التعرف على أنواع معدات الوقاية المتاحة والاستخدام المناسب لكل نوع.</a:t>
              </a:r>
              <a:endParaRPr lang="en-US" sz="4400" b="1" dirty="0">
                <a:solidFill>
                  <a:schemeClr val="bg1"/>
                </a:solidFill>
                <a:latin typeface="AlMohanad" pitchFamily="18" charset="-78"/>
                <a:cs typeface="+mj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81B3FBF-AA4D-80CF-77BD-41C9F7444D66}"/>
              </a:ext>
            </a:extLst>
          </p:cNvPr>
          <p:cNvGrpSpPr/>
          <p:nvPr/>
        </p:nvGrpSpPr>
        <p:grpSpPr>
          <a:xfrm>
            <a:off x="64920" y="1189360"/>
            <a:ext cx="4132419" cy="9078590"/>
            <a:chOff x="64920" y="1189360"/>
            <a:chExt cx="4132419" cy="9078590"/>
          </a:xfrm>
          <a:solidFill>
            <a:schemeClr val="tx2">
              <a:lumMod val="50000"/>
            </a:schemeClr>
          </a:solidFill>
        </p:grpSpPr>
        <p:sp>
          <p:nvSpPr>
            <p:cNvPr id="49" name="Flowchart: Stored Data 48">
              <a:extLst>
                <a:ext uri="{FF2B5EF4-FFF2-40B4-BE49-F238E27FC236}">
                  <a16:creationId xmlns:a16="http://schemas.microsoft.com/office/drawing/2014/main" id="{94849868-1F28-8AB8-F295-E830D9A7166D}"/>
                </a:ext>
              </a:extLst>
            </p:cNvPr>
            <p:cNvSpPr/>
            <p:nvPr/>
          </p:nvSpPr>
          <p:spPr>
            <a:xfrm>
              <a:off x="64920" y="1189360"/>
              <a:ext cx="4132419" cy="9078590"/>
            </a:xfrm>
            <a:prstGeom prst="flowChartOnlineStora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96993A1-1A15-8726-94C9-B785EEE8149F}"/>
                </a:ext>
              </a:extLst>
            </p:cNvPr>
            <p:cNvSpPr txBox="1"/>
            <p:nvPr/>
          </p:nvSpPr>
          <p:spPr>
            <a:xfrm>
              <a:off x="355875" y="2400300"/>
              <a:ext cx="3061845" cy="61863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400" b="1" dirty="0">
                  <a:solidFill>
                    <a:schemeClr val="bg1"/>
                  </a:solidFill>
                  <a:latin typeface="AlMohanad" pitchFamily="18" charset="-78"/>
                  <a:cs typeface="+mj-cs"/>
                </a:rPr>
                <a:t>التنبه والتوقع للظروف والإجراءات الغير مأمونة، حيث يمكن إجراء التصحيحات في أقرب وقت ممكن.</a:t>
              </a:r>
              <a:endParaRPr lang="en-US" sz="4400" dirty="0">
                <a:solidFill>
                  <a:schemeClr val="bg1"/>
                </a:solidFill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6897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915428" y="355799"/>
            <a:ext cx="10457144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514"/>
              </a:lnSpc>
            </a:pPr>
            <a:r>
              <a:rPr lang="ar-S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مسؤوليات العاملين في المختبرات</a:t>
            </a:r>
            <a:endParaRPr lang="en-US" sz="6204" b="1" dirty="0">
              <a:latin typeface="Inter Ultra-Bold"/>
            </a:endParaRP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E64A3926-3FCC-FCA4-C274-8D068356723C}"/>
              </a:ext>
            </a:extLst>
          </p:cNvPr>
          <p:cNvSpPr txBox="1"/>
          <p:nvPr/>
        </p:nvSpPr>
        <p:spPr>
          <a:xfrm>
            <a:off x="844539" y="1621977"/>
            <a:ext cx="6705600" cy="763758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45" name="TextBox 4">
            <a:extLst>
              <a:ext uri="{FF2B5EF4-FFF2-40B4-BE49-F238E27FC236}">
                <a16:creationId xmlns:a16="http://schemas.microsoft.com/office/drawing/2014/main" id="{B3A0CF96-8A74-B986-AC90-F447C813A45B}"/>
              </a:ext>
            </a:extLst>
          </p:cNvPr>
          <p:cNvSpPr txBox="1"/>
          <p:nvPr/>
        </p:nvSpPr>
        <p:spPr>
          <a:xfrm>
            <a:off x="8801100" y="1241992"/>
            <a:ext cx="4800600" cy="836047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8400CED-E07B-416A-072A-BF140BA17B11}"/>
              </a:ext>
            </a:extLst>
          </p:cNvPr>
          <p:cNvGrpSpPr/>
          <p:nvPr/>
        </p:nvGrpSpPr>
        <p:grpSpPr>
          <a:xfrm>
            <a:off x="14583177" y="1269511"/>
            <a:ext cx="4328123" cy="9070120"/>
            <a:chOff x="14583177" y="1269511"/>
            <a:chExt cx="4328123" cy="9070120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48" name="Flowchart: Stored Data 47">
              <a:extLst>
                <a:ext uri="{FF2B5EF4-FFF2-40B4-BE49-F238E27FC236}">
                  <a16:creationId xmlns:a16="http://schemas.microsoft.com/office/drawing/2014/main" id="{A338585C-272E-4746-0F97-1D87AB406382}"/>
                </a:ext>
              </a:extLst>
            </p:cNvPr>
            <p:cNvSpPr/>
            <p:nvPr/>
          </p:nvSpPr>
          <p:spPr>
            <a:xfrm>
              <a:off x="14583177" y="1269511"/>
              <a:ext cx="4328123" cy="9070120"/>
            </a:xfrm>
            <a:prstGeom prst="flowChartOnlineStora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6E70017-6A55-DD12-5726-9EC2343D56B3}"/>
                </a:ext>
              </a:extLst>
            </p:cNvPr>
            <p:cNvSpPr txBox="1"/>
            <p:nvPr/>
          </p:nvSpPr>
          <p:spPr>
            <a:xfrm>
              <a:off x="15117758" y="2563060"/>
              <a:ext cx="2819400" cy="575542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5400" b="1" dirty="0">
                  <a:solidFill>
                    <a:schemeClr val="tx2">
                      <a:lumMod val="50000"/>
                    </a:schemeClr>
                  </a:solidFill>
                  <a:latin typeface="AlMohanad" pitchFamily="18" charset="-78"/>
                  <a:cs typeface="+mj-cs"/>
                </a:rPr>
                <a:t>تخطيط وتنفيذ كل عملية وفقا للممارسات </a:t>
              </a:r>
              <a:r>
                <a:rPr lang="ar-SA" sz="4400" b="1" dirty="0">
                  <a:solidFill>
                    <a:schemeClr val="tx2">
                      <a:lumMod val="50000"/>
                    </a:schemeClr>
                  </a:solidFill>
                  <a:latin typeface="AlMohanad" pitchFamily="18" charset="-78"/>
                  <a:cs typeface="+mj-cs"/>
                </a:rPr>
                <a:t>والإجراءات</a:t>
              </a:r>
              <a:r>
                <a:rPr lang="ar-SA" sz="5400" b="1" dirty="0">
                  <a:solidFill>
                    <a:schemeClr val="tx2">
                      <a:lumMod val="50000"/>
                    </a:schemeClr>
                  </a:solidFill>
                  <a:latin typeface="AlMohanad" pitchFamily="18" charset="-78"/>
                  <a:cs typeface="+mj-cs"/>
                </a:rPr>
                <a:t> المنصوص عليها</a:t>
              </a:r>
              <a:endParaRPr lang="en-US" sz="5400" dirty="0">
                <a:solidFill>
                  <a:schemeClr val="tx2">
                    <a:lumMod val="50000"/>
                  </a:schemeClr>
                </a:solidFill>
                <a:cs typeface="+mj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809342A-1EE8-B6BF-E606-BF56B67EF937}"/>
              </a:ext>
            </a:extLst>
          </p:cNvPr>
          <p:cNvGrpSpPr/>
          <p:nvPr/>
        </p:nvGrpSpPr>
        <p:grpSpPr>
          <a:xfrm>
            <a:off x="10973605" y="1269511"/>
            <a:ext cx="4310755" cy="9070120"/>
            <a:chOff x="10973605" y="1269511"/>
            <a:chExt cx="4310755" cy="9070120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52" name="Flowchart: Stored Data 51">
              <a:extLst>
                <a:ext uri="{FF2B5EF4-FFF2-40B4-BE49-F238E27FC236}">
                  <a16:creationId xmlns:a16="http://schemas.microsoft.com/office/drawing/2014/main" id="{5784FC5F-7F49-4D6F-6BB8-70B80D98BB06}"/>
                </a:ext>
              </a:extLst>
            </p:cNvPr>
            <p:cNvSpPr/>
            <p:nvPr/>
          </p:nvSpPr>
          <p:spPr>
            <a:xfrm>
              <a:off x="10973605" y="1269511"/>
              <a:ext cx="4310755" cy="9070120"/>
            </a:xfrm>
            <a:prstGeom prst="flowChartOnlineStora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08C0B7E-C57E-12C2-2E30-2ECF6DA886E2}"/>
                </a:ext>
              </a:extLst>
            </p:cNvPr>
            <p:cNvSpPr txBox="1"/>
            <p:nvPr/>
          </p:nvSpPr>
          <p:spPr>
            <a:xfrm>
              <a:off x="11155223" y="3644106"/>
              <a:ext cx="3386005" cy="30469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800" b="1" dirty="0">
                  <a:solidFill>
                    <a:schemeClr val="bg1"/>
                  </a:solidFill>
                  <a:latin typeface="AlMohanad" pitchFamily="18" charset="-78"/>
                  <a:cs typeface="+mj-cs"/>
                </a:rPr>
                <a:t>استخدام المعدات للغرض الذي صممت له فقط .</a:t>
              </a:r>
            </a:p>
            <a:p>
              <a:pPr algn="ctr"/>
              <a:endParaRPr lang="en-US" sz="4800" dirty="0">
                <a:solidFill>
                  <a:schemeClr val="bg1"/>
                </a:solidFill>
                <a:cs typeface="+mj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F77F532-FCAB-3758-A1B2-2ADE9633E8C2}"/>
              </a:ext>
            </a:extLst>
          </p:cNvPr>
          <p:cNvGrpSpPr/>
          <p:nvPr/>
        </p:nvGrpSpPr>
        <p:grpSpPr>
          <a:xfrm>
            <a:off x="7346664" y="1216880"/>
            <a:ext cx="4310755" cy="9070120"/>
            <a:chOff x="7346664" y="1216880"/>
            <a:chExt cx="4310755" cy="907012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51" name="Flowchart: Stored Data 50">
              <a:extLst>
                <a:ext uri="{FF2B5EF4-FFF2-40B4-BE49-F238E27FC236}">
                  <a16:creationId xmlns:a16="http://schemas.microsoft.com/office/drawing/2014/main" id="{47B6026B-0859-D5D8-AEDE-11E49433C9CF}"/>
                </a:ext>
              </a:extLst>
            </p:cNvPr>
            <p:cNvSpPr/>
            <p:nvPr/>
          </p:nvSpPr>
          <p:spPr>
            <a:xfrm>
              <a:off x="7346664" y="1216880"/>
              <a:ext cx="4310755" cy="9070120"/>
            </a:xfrm>
            <a:prstGeom prst="flowChartOnlineStora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8F54B4-E220-5D39-EF57-A0992777EB19}"/>
                </a:ext>
              </a:extLst>
            </p:cNvPr>
            <p:cNvSpPr txBox="1"/>
            <p:nvPr/>
          </p:nvSpPr>
          <p:spPr>
            <a:xfrm>
              <a:off x="7731757" y="2324100"/>
              <a:ext cx="2967707" cy="415498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400" b="1" dirty="0">
                  <a:solidFill>
                    <a:schemeClr val="bg1"/>
                  </a:solidFill>
                  <a:latin typeface="AlMohanad" pitchFamily="18" charset="-78"/>
                  <a:cs typeface="+mj-cs"/>
                </a:rPr>
                <a:t>التعرف على إجراءات الطوارئ ، بما في ذلك معرفة مكان واستخدام معدات الطوارئ</a:t>
              </a:r>
              <a:endParaRPr lang="en-US" sz="4400" dirty="0">
                <a:solidFill>
                  <a:schemeClr val="bg1"/>
                </a:solidFill>
                <a:cs typeface="+mj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09441C0-7C91-9CE3-18BA-C5D040E05C6B}"/>
              </a:ext>
            </a:extLst>
          </p:cNvPr>
          <p:cNvGrpSpPr/>
          <p:nvPr/>
        </p:nvGrpSpPr>
        <p:grpSpPr>
          <a:xfrm>
            <a:off x="3505200" y="1189360"/>
            <a:ext cx="4542647" cy="9070119"/>
            <a:chOff x="3505200" y="1189360"/>
            <a:chExt cx="4542647" cy="9070119"/>
          </a:xfrm>
          <a:solidFill>
            <a:schemeClr val="accent1">
              <a:lumMod val="75000"/>
            </a:schemeClr>
          </a:solidFill>
        </p:grpSpPr>
        <p:sp>
          <p:nvSpPr>
            <p:cNvPr id="50" name="Flowchart: Stored Data 49">
              <a:extLst>
                <a:ext uri="{FF2B5EF4-FFF2-40B4-BE49-F238E27FC236}">
                  <a16:creationId xmlns:a16="http://schemas.microsoft.com/office/drawing/2014/main" id="{D0BA4A08-0DA2-CF52-04E8-BF81D2DE1C49}"/>
                </a:ext>
              </a:extLst>
            </p:cNvPr>
            <p:cNvSpPr/>
            <p:nvPr/>
          </p:nvSpPr>
          <p:spPr>
            <a:xfrm>
              <a:off x="3505200" y="1189360"/>
              <a:ext cx="4542647" cy="9070119"/>
            </a:xfrm>
            <a:prstGeom prst="flowChartOnlineStora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0B38D35-0C40-1457-511C-4C7F36785537}"/>
                </a:ext>
              </a:extLst>
            </p:cNvPr>
            <p:cNvSpPr txBox="1"/>
            <p:nvPr/>
          </p:nvSpPr>
          <p:spPr>
            <a:xfrm>
              <a:off x="3915429" y="2400300"/>
              <a:ext cx="2942572" cy="415498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400" b="1" dirty="0">
                  <a:solidFill>
                    <a:schemeClr val="bg1"/>
                  </a:solidFill>
                  <a:latin typeface="AlMohanad" pitchFamily="18" charset="-78"/>
                  <a:cs typeface="+mj-cs"/>
                </a:rPr>
                <a:t>التعرف على أنواع معدات الوقاية المتاحة والاستخدام المناسب لكل نوع.</a:t>
              </a:r>
              <a:endParaRPr lang="en-US" sz="4400" b="1" dirty="0">
                <a:solidFill>
                  <a:schemeClr val="bg1"/>
                </a:solidFill>
                <a:latin typeface="AlMohanad" pitchFamily="18" charset="-78"/>
                <a:cs typeface="+mj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81B3FBF-AA4D-80CF-77BD-41C9F7444D66}"/>
              </a:ext>
            </a:extLst>
          </p:cNvPr>
          <p:cNvGrpSpPr/>
          <p:nvPr/>
        </p:nvGrpSpPr>
        <p:grpSpPr>
          <a:xfrm>
            <a:off x="64920" y="1189360"/>
            <a:ext cx="4132419" cy="9078590"/>
            <a:chOff x="64920" y="1189360"/>
            <a:chExt cx="4132419" cy="9078590"/>
          </a:xfrm>
          <a:solidFill>
            <a:schemeClr val="tx2">
              <a:lumMod val="50000"/>
            </a:schemeClr>
          </a:solidFill>
        </p:grpSpPr>
        <p:sp>
          <p:nvSpPr>
            <p:cNvPr id="49" name="Flowchart: Stored Data 48">
              <a:extLst>
                <a:ext uri="{FF2B5EF4-FFF2-40B4-BE49-F238E27FC236}">
                  <a16:creationId xmlns:a16="http://schemas.microsoft.com/office/drawing/2014/main" id="{94849868-1F28-8AB8-F295-E830D9A7166D}"/>
                </a:ext>
              </a:extLst>
            </p:cNvPr>
            <p:cNvSpPr/>
            <p:nvPr/>
          </p:nvSpPr>
          <p:spPr>
            <a:xfrm>
              <a:off x="64920" y="1189360"/>
              <a:ext cx="4132419" cy="9078590"/>
            </a:xfrm>
            <a:prstGeom prst="flowChartOnlineStora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96993A1-1A15-8726-94C9-B785EEE8149F}"/>
                </a:ext>
              </a:extLst>
            </p:cNvPr>
            <p:cNvSpPr txBox="1"/>
            <p:nvPr/>
          </p:nvSpPr>
          <p:spPr>
            <a:xfrm>
              <a:off x="355875" y="2400300"/>
              <a:ext cx="3061845" cy="61863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400" b="1" dirty="0">
                  <a:solidFill>
                    <a:schemeClr val="bg1"/>
                  </a:solidFill>
                  <a:latin typeface="AlMohanad" pitchFamily="18" charset="-78"/>
                  <a:cs typeface="+mj-cs"/>
                </a:rPr>
                <a:t>التنبه والتوقع للظروف والإجراءات الغير مأمونة، حيث يمكن إجراء التصحيحات في أقرب وقت ممكن.</a:t>
              </a:r>
              <a:endParaRPr lang="en-US" sz="4400" dirty="0">
                <a:solidFill>
                  <a:schemeClr val="bg1"/>
                </a:solidFill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477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CE1D35B-F690-07C2-ABEB-B96445AB515A}"/>
              </a:ext>
            </a:extLst>
          </p:cNvPr>
          <p:cNvSpPr txBox="1"/>
          <p:nvPr/>
        </p:nvSpPr>
        <p:spPr>
          <a:xfrm>
            <a:off x="1143000" y="2711766"/>
            <a:ext cx="16230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600" b="1" dirty="0">
                <a:latin typeface="AlMohanad" pitchFamily="18" charset="-78"/>
                <a:cs typeface="+mj-cs"/>
              </a:rPr>
              <a:t>اجراءات السلامة الكيميائية وضعت لحماية البيئة والعاملين في المختبرات من الأضرار المحتملة، ومن هذه الاجراءات:</a:t>
            </a: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id="{695DC9B1-414A-879E-43CF-C91DD69E04D1}"/>
              </a:ext>
            </a:extLst>
          </p:cNvPr>
          <p:cNvSpPr/>
          <p:nvPr/>
        </p:nvSpPr>
        <p:spPr>
          <a:xfrm>
            <a:off x="4572001" y="468418"/>
            <a:ext cx="8534400" cy="1532034"/>
          </a:xfrm>
          <a:prstGeom prst="wav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>
              <a:lnSpc>
                <a:spcPts val="7568"/>
              </a:lnSpc>
            </a:pPr>
            <a:r>
              <a:rPr lang="ar-SA" sz="4800" b="1" dirty="0">
                <a:solidFill>
                  <a:schemeClr val="tx1"/>
                </a:solidFill>
                <a:cs typeface="+mj-cs"/>
              </a:rPr>
              <a:t>السلامة الكيميائية</a:t>
            </a:r>
            <a:endParaRPr lang="en-US" sz="4800" b="1" dirty="0">
              <a:solidFill>
                <a:schemeClr val="tx1"/>
              </a:solidFill>
              <a:latin typeface="Inter Ultra-Bold"/>
              <a:cs typeface="+mj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6811E74-98BF-CADB-48D7-D58EF7D2C0FE}"/>
              </a:ext>
            </a:extLst>
          </p:cNvPr>
          <p:cNvGrpSpPr/>
          <p:nvPr/>
        </p:nvGrpSpPr>
        <p:grpSpPr>
          <a:xfrm>
            <a:off x="12039600" y="10782300"/>
            <a:ext cx="4114800" cy="4613487"/>
            <a:chOff x="11946258" y="4324773"/>
            <a:chExt cx="4114800" cy="4613487"/>
          </a:xfrm>
        </p:grpSpPr>
        <p:sp>
          <p:nvSpPr>
            <p:cNvPr id="6" name="TextBox 6"/>
            <p:cNvSpPr txBox="1"/>
            <p:nvPr/>
          </p:nvSpPr>
          <p:spPr>
            <a:xfrm>
              <a:off x="12626125" y="4324773"/>
              <a:ext cx="2510844" cy="13390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070"/>
                </a:lnSpc>
              </a:pPr>
              <a:r>
                <a:rPr lang="en-US" sz="9000" spc="-836" dirty="0">
                  <a:solidFill>
                    <a:srgbClr val="0A0147"/>
                  </a:solidFill>
                  <a:latin typeface="Inter Bold"/>
                </a:rPr>
                <a:t>1.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1BC3309-2600-960C-4273-76F8F45C6DDD}"/>
                </a:ext>
              </a:extLst>
            </p:cNvPr>
            <p:cNvGrpSpPr/>
            <p:nvPr/>
          </p:nvGrpSpPr>
          <p:grpSpPr>
            <a:xfrm>
              <a:off x="11946258" y="6195060"/>
              <a:ext cx="4114800" cy="2743200"/>
              <a:chOff x="12180461" y="7543800"/>
              <a:chExt cx="4114800" cy="274320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057193AC-EA21-3051-9D50-D83849AA79E5}"/>
                  </a:ext>
                </a:extLst>
              </p:cNvPr>
              <p:cNvSpPr/>
              <p:nvPr/>
            </p:nvSpPr>
            <p:spPr>
              <a:xfrm>
                <a:off x="12180461" y="7543800"/>
                <a:ext cx="4114800" cy="27432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0FAACB-989F-D7A4-A039-90BFB6327C2D}"/>
                  </a:ext>
                </a:extLst>
              </p:cNvPr>
              <p:cNvSpPr txBox="1"/>
              <p:nvPr/>
            </p:nvSpPr>
            <p:spPr>
              <a:xfrm>
                <a:off x="12626123" y="8448539"/>
                <a:ext cx="322347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ar-SA" sz="4000" b="1" dirty="0">
                    <a:latin typeface="AlMohanad" pitchFamily="18" charset="-78"/>
                    <a:cs typeface="+mj-cs"/>
                  </a:rPr>
                  <a:t>ملصقات التعري</a:t>
                </a:r>
                <a:r>
                  <a:rPr lang="ar-AE" sz="4000" b="1" dirty="0">
                    <a:latin typeface="AlMohanad" pitchFamily="18" charset="-78"/>
                    <a:cs typeface="+mj-cs"/>
                  </a:rPr>
                  <a:t>ف</a:t>
                </a:r>
                <a:r>
                  <a:rPr lang="ar-SA" sz="4000" b="1" dirty="0">
                    <a:latin typeface="AlMohanad" pitchFamily="18" charset="-78"/>
                    <a:cs typeface="+mj-cs"/>
                  </a:rPr>
                  <a:t> الأصلية. </a:t>
                </a: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39F2E54-2FC7-9A91-A0EB-89FA07D89B56}"/>
              </a:ext>
            </a:extLst>
          </p:cNvPr>
          <p:cNvGrpSpPr/>
          <p:nvPr/>
        </p:nvGrpSpPr>
        <p:grpSpPr>
          <a:xfrm>
            <a:off x="7200900" y="-4648718"/>
            <a:ext cx="4114800" cy="4546021"/>
            <a:chOff x="6879261" y="4369379"/>
            <a:chExt cx="4114800" cy="454602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5FF63DB-38BF-82EF-77AA-06F020BB0FE1}"/>
                </a:ext>
              </a:extLst>
            </p:cNvPr>
            <p:cNvGrpSpPr/>
            <p:nvPr/>
          </p:nvGrpSpPr>
          <p:grpSpPr>
            <a:xfrm>
              <a:off x="6879261" y="4369379"/>
              <a:ext cx="4114800" cy="4546021"/>
              <a:chOff x="6879261" y="4369379"/>
              <a:chExt cx="4114800" cy="4546021"/>
            </a:xfrm>
          </p:grpSpPr>
          <p:sp>
            <p:nvSpPr>
              <p:cNvPr id="5" name="TextBox 5"/>
              <p:cNvSpPr txBox="1"/>
              <p:nvPr/>
            </p:nvSpPr>
            <p:spPr>
              <a:xfrm>
                <a:off x="7628787" y="4369379"/>
                <a:ext cx="2510844" cy="133902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1070"/>
                  </a:lnSpc>
                </a:pPr>
                <a:r>
                  <a:rPr lang="en-US" sz="9000" spc="-836" dirty="0">
                    <a:solidFill>
                      <a:srgbClr val="0A0147"/>
                    </a:solidFill>
                    <a:latin typeface="Inter Bold"/>
                  </a:rPr>
                  <a:t>2.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DB6DF1F-C5B0-25E4-4A3C-44A1C9D6BB54}"/>
                  </a:ext>
                </a:extLst>
              </p:cNvPr>
              <p:cNvSpPr/>
              <p:nvPr/>
            </p:nvSpPr>
            <p:spPr>
              <a:xfrm>
                <a:off x="6879261" y="6172200"/>
                <a:ext cx="4114800" cy="27432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3EA0175-2456-F074-98AA-C750F78FC476}"/>
                </a:ext>
              </a:extLst>
            </p:cNvPr>
            <p:cNvSpPr txBox="1"/>
            <p:nvPr/>
          </p:nvSpPr>
          <p:spPr>
            <a:xfrm>
              <a:off x="7529950" y="7099799"/>
              <a:ext cx="29977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b="1" dirty="0">
                  <a:latin typeface="AlMohanad" pitchFamily="18" charset="-78"/>
                  <a:cs typeface="+mj-cs"/>
                </a:rPr>
                <a:t>ال</a:t>
              </a:r>
              <a:r>
                <a:rPr lang="ar-AE" sz="4000" b="1" dirty="0">
                  <a:latin typeface="AlMohanad" pitchFamily="18" charset="-78"/>
                  <a:cs typeface="+mj-cs"/>
                </a:rPr>
                <a:t>خزن</a:t>
              </a:r>
              <a:r>
                <a:rPr lang="ar-SA" sz="4000" b="1" dirty="0">
                  <a:latin typeface="AlMohanad" pitchFamily="18" charset="-78"/>
                  <a:cs typeface="+mj-cs"/>
                </a:rPr>
                <a:t> السليم.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72EB353-3B5E-5D2A-80F8-0034D92B3B60}"/>
              </a:ext>
            </a:extLst>
          </p:cNvPr>
          <p:cNvGrpSpPr/>
          <p:nvPr/>
        </p:nvGrpSpPr>
        <p:grpSpPr>
          <a:xfrm>
            <a:off x="1143000" y="11262012"/>
            <a:ext cx="4114800" cy="4590627"/>
            <a:chOff x="1812264" y="4324773"/>
            <a:chExt cx="4114800" cy="4590627"/>
          </a:xfrm>
        </p:grpSpPr>
        <p:sp>
          <p:nvSpPr>
            <p:cNvPr id="3" name="TextBox 3"/>
            <p:cNvSpPr txBox="1"/>
            <p:nvPr/>
          </p:nvSpPr>
          <p:spPr>
            <a:xfrm>
              <a:off x="2631450" y="4324773"/>
              <a:ext cx="2510844" cy="13390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070"/>
                </a:lnSpc>
              </a:pPr>
              <a:r>
                <a:rPr lang="en-US" sz="9000" spc="-836" dirty="0">
                  <a:solidFill>
                    <a:srgbClr val="0A0147"/>
                  </a:solidFill>
                  <a:latin typeface="Inter Bold"/>
                </a:rPr>
                <a:t>3.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540380B-87BB-8AE9-228D-CBAAAF9A62BD}"/>
                </a:ext>
              </a:extLst>
            </p:cNvPr>
            <p:cNvGrpSpPr/>
            <p:nvPr/>
          </p:nvGrpSpPr>
          <p:grpSpPr>
            <a:xfrm>
              <a:off x="1812264" y="6172200"/>
              <a:ext cx="4114800" cy="2743200"/>
              <a:chOff x="1812264" y="7543800"/>
              <a:chExt cx="4114800" cy="274320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2FCD3EBD-E70E-9856-5DD0-1B405BE91E8A}"/>
                  </a:ext>
                </a:extLst>
              </p:cNvPr>
              <p:cNvSpPr/>
              <p:nvPr/>
            </p:nvSpPr>
            <p:spPr>
              <a:xfrm>
                <a:off x="1812264" y="7543800"/>
                <a:ext cx="4114800" cy="27432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5D1CDDB-C45E-3D98-533A-43C33D90B685}"/>
                  </a:ext>
                </a:extLst>
              </p:cNvPr>
              <p:cNvSpPr txBox="1"/>
              <p:nvPr/>
            </p:nvSpPr>
            <p:spPr>
              <a:xfrm>
                <a:off x="2104743" y="7874937"/>
                <a:ext cx="3564258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A" sz="4000" b="1" dirty="0">
                    <a:latin typeface="AlMohanad" pitchFamily="18" charset="-78"/>
                    <a:cs typeface="+mj-cs"/>
                  </a:rPr>
                  <a:t>كشوف بيانات السلامة للمواد الكيميائية</a:t>
                </a:r>
                <a:r>
                  <a:rPr lang="ar-AE" sz="4000" b="1" dirty="0">
                    <a:latin typeface="AlMohanad" pitchFamily="18" charset="-78"/>
                    <a:cs typeface="+mj-cs"/>
                  </a:rPr>
                  <a:t>.</a:t>
                </a:r>
                <a:endParaRPr lang="en-US" sz="4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29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CE1D35B-F690-07C2-ABEB-B96445AB515A}"/>
              </a:ext>
            </a:extLst>
          </p:cNvPr>
          <p:cNvSpPr txBox="1"/>
          <p:nvPr/>
        </p:nvSpPr>
        <p:spPr>
          <a:xfrm>
            <a:off x="1143000" y="2711766"/>
            <a:ext cx="16230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600" b="1" dirty="0">
                <a:latin typeface="AlMohanad" pitchFamily="18" charset="-78"/>
                <a:cs typeface="+mj-cs"/>
              </a:rPr>
              <a:t>اجراءات السلامة الكيميائية وضعت لحماية البيئة والعاملين في المختبرات من الأضرار المحتملة، ومن هذه الاجراءات:</a:t>
            </a: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id="{695DC9B1-414A-879E-43CF-C91DD69E04D1}"/>
              </a:ext>
            </a:extLst>
          </p:cNvPr>
          <p:cNvSpPr/>
          <p:nvPr/>
        </p:nvSpPr>
        <p:spPr>
          <a:xfrm>
            <a:off x="4572001" y="468418"/>
            <a:ext cx="8534400" cy="1532034"/>
          </a:xfrm>
          <a:prstGeom prst="wav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>
              <a:lnSpc>
                <a:spcPts val="7568"/>
              </a:lnSpc>
            </a:pPr>
            <a:r>
              <a:rPr lang="ar-SA" sz="4800" b="1" dirty="0">
                <a:solidFill>
                  <a:schemeClr val="tx1"/>
                </a:solidFill>
                <a:cs typeface="+mj-cs"/>
              </a:rPr>
              <a:t>السلامة الكيميائية</a:t>
            </a:r>
            <a:endParaRPr lang="en-US" sz="4800" b="1" dirty="0">
              <a:solidFill>
                <a:schemeClr val="tx1"/>
              </a:solidFill>
              <a:latin typeface="Inter Ultra-Bold"/>
              <a:cs typeface="+mj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6811E74-98BF-CADB-48D7-D58EF7D2C0FE}"/>
              </a:ext>
            </a:extLst>
          </p:cNvPr>
          <p:cNvGrpSpPr/>
          <p:nvPr/>
        </p:nvGrpSpPr>
        <p:grpSpPr>
          <a:xfrm>
            <a:off x="11946258" y="4324773"/>
            <a:ext cx="4114800" cy="4613487"/>
            <a:chOff x="11946258" y="4324773"/>
            <a:chExt cx="4114800" cy="4613487"/>
          </a:xfrm>
        </p:grpSpPr>
        <p:sp>
          <p:nvSpPr>
            <p:cNvPr id="6" name="TextBox 6"/>
            <p:cNvSpPr txBox="1"/>
            <p:nvPr/>
          </p:nvSpPr>
          <p:spPr>
            <a:xfrm>
              <a:off x="12626125" y="4324773"/>
              <a:ext cx="2510844" cy="13390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070"/>
                </a:lnSpc>
              </a:pPr>
              <a:r>
                <a:rPr lang="en-US" sz="9000" spc="-836" dirty="0">
                  <a:solidFill>
                    <a:srgbClr val="0A0147"/>
                  </a:solidFill>
                  <a:latin typeface="Inter Bold"/>
                </a:rPr>
                <a:t>1.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1BC3309-2600-960C-4273-76F8F45C6DDD}"/>
                </a:ext>
              </a:extLst>
            </p:cNvPr>
            <p:cNvGrpSpPr/>
            <p:nvPr/>
          </p:nvGrpSpPr>
          <p:grpSpPr>
            <a:xfrm>
              <a:off x="11946258" y="6195060"/>
              <a:ext cx="4114800" cy="2743200"/>
              <a:chOff x="12180461" y="7543800"/>
              <a:chExt cx="4114800" cy="274320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057193AC-EA21-3051-9D50-D83849AA79E5}"/>
                  </a:ext>
                </a:extLst>
              </p:cNvPr>
              <p:cNvSpPr/>
              <p:nvPr/>
            </p:nvSpPr>
            <p:spPr>
              <a:xfrm>
                <a:off x="12180461" y="7543800"/>
                <a:ext cx="4114800" cy="27432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0FAACB-989F-D7A4-A039-90BFB6327C2D}"/>
                  </a:ext>
                </a:extLst>
              </p:cNvPr>
              <p:cNvSpPr txBox="1"/>
              <p:nvPr/>
            </p:nvSpPr>
            <p:spPr>
              <a:xfrm>
                <a:off x="12626123" y="8448539"/>
                <a:ext cx="322347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ar-SA" sz="4000" b="1" dirty="0">
                    <a:latin typeface="AlMohanad" pitchFamily="18" charset="-78"/>
                    <a:cs typeface="+mj-cs"/>
                  </a:rPr>
                  <a:t>ملصقات التعري</a:t>
                </a:r>
                <a:r>
                  <a:rPr lang="ar-AE" sz="4000" b="1" dirty="0">
                    <a:latin typeface="AlMohanad" pitchFamily="18" charset="-78"/>
                    <a:cs typeface="+mj-cs"/>
                  </a:rPr>
                  <a:t>ف</a:t>
                </a:r>
                <a:r>
                  <a:rPr lang="ar-SA" sz="4000" b="1" dirty="0">
                    <a:latin typeface="AlMohanad" pitchFamily="18" charset="-78"/>
                    <a:cs typeface="+mj-cs"/>
                  </a:rPr>
                  <a:t> الأصلية. </a:t>
                </a: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39F2E54-2FC7-9A91-A0EB-89FA07D89B56}"/>
              </a:ext>
            </a:extLst>
          </p:cNvPr>
          <p:cNvGrpSpPr/>
          <p:nvPr/>
        </p:nvGrpSpPr>
        <p:grpSpPr>
          <a:xfrm>
            <a:off x="6879261" y="4369379"/>
            <a:ext cx="4114800" cy="4546021"/>
            <a:chOff x="6879261" y="4369379"/>
            <a:chExt cx="4114800" cy="454602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5FF63DB-38BF-82EF-77AA-06F020BB0FE1}"/>
                </a:ext>
              </a:extLst>
            </p:cNvPr>
            <p:cNvGrpSpPr/>
            <p:nvPr/>
          </p:nvGrpSpPr>
          <p:grpSpPr>
            <a:xfrm>
              <a:off x="6879261" y="4369379"/>
              <a:ext cx="4114800" cy="4546021"/>
              <a:chOff x="6879261" y="4369379"/>
              <a:chExt cx="4114800" cy="4546021"/>
            </a:xfrm>
          </p:grpSpPr>
          <p:sp>
            <p:nvSpPr>
              <p:cNvPr id="5" name="TextBox 5"/>
              <p:cNvSpPr txBox="1"/>
              <p:nvPr/>
            </p:nvSpPr>
            <p:spPr>
              <a:xfrm>
                <a:off x="7628787" y="4369379"/>
                <a:ext cx="2510844" cy="133902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1070"/>
                  </a:lnSpc>
                </a:pPr>
                <a:r>
                  <a:rPr lang="en-US" sz="9000" spc="-836" dirty="0">
                    <a:solidFill>
                      <a:srgbClr val="0A0147"/>
                    </a:solidFill>
                    <a:latin typeface="Inter Bold"/>
                  </a:rPr>
                  <a:t>2.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DB6DF1F-C5B0-25E4-4A3C-44A1C9D6BB54}"/>
                  </a:ext>
                </a:extLst>
              </p:cNvPr>
              <p:cNvSpPr/>
              <p:nvPr/>
            </p:nvSpPr>
            <p:spPr>
              <a:xfrm>
                <a:off x="6879261" y="6172200"/>
                <a:ext cx="4114800" cy="27432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3EA0175-2456-F074-98AA-C750F78FC476}"/>
                </a:ext>
              </a:extLst>
            </p:cNvPr>
            <p:cNvSpPr txBox="1"/>
            <p:nvPr/>
          </p:nvSpPr>
          <p:spPr>
            <a:xfrm>
              <a:off x="7529950" y="7099799"/>
              <a:ext cx="29977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b="1" dirty="0">
                  <a:latin typeface="AlMohanad" pitchFamily="18" charset="-78"/>
                  <a:cs typeface="+mj-cs"/>
                </a:rPr>
                <a:t>ال</a:t>
              </a:r>
              <a:r>
                <a:rPr lang="ar-AE" sz="4000" b="1" dirty="0">
                  <a:latin typeface="AlMohanad" pitchFamily="18" charset="-78"/>
                  <a:cs typeface="+mj-cs"/>
                </a:rPr>
                <a:t>خزن</a:t>
              </a:r>
              <a:r>
                <a:rPr lang="ar-SA" sz="4000" b="1" dirty="0">
                  <a:latin typeface="AlMohanad" pitchFamily="18" charset="-78"/>
                  <a:cs typeface="+mj-cs"/>
                </a:rPr>
                <a:t> السليم.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72EB353-3B5E-5D2A-80F8-0034D92B3B60}"/>
              </a:ext>
            </a:extLst>
          </p:cNvPr>
          <p:cNvGrpSpPr/>
          <p:nvPr/>
        </p:nvGrpSpPr>
        <p:grpSpPr>
          <a:xfrm>
            <a:off x="1812264" y="4324773"/>
            <a:ext cx="4114800" cy="4590627"/>
            <a:chOff x="1812264" y="4324773"/>
            <a:chExt cx="4114800" cy="4590627"/>
          </a:xfrm>
        </p:grpSpPr>
        <p:sp>
          <p:nvSpPr>
            <p:cNvPr id="3" name="TextBox 3"/>
            <p:cNvSpPr txBox="1"/>
            <p:nvPr/>
          </p:nvSpPr>
          <p:spPr>
            <a:xfrm>
              <a:off x="2631450" y="4324773"/>
              <a:ext cx="2510844" cy="13390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070"/>
                </a:lnSpc>
              </a:pPr>
              <a:r>
                <a:rPr lang="en-US" sz="9000" spc="-836" dirty="0">
                  <a:solidFill>
                    <a:srgbClr val="0A0147"/>
                  </a:solidFill>
                  <a:latin typeface="Inter Bold"/>
                </a:rPr>
                <a:t>3.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540380B-87BB-8AE9-228D-CBAAAF9A62BD}"/>
                </a:ext>
              </a:extLst>
            </p:cNvPr>
            <p:cNvGrpSpPr/>
            <p:nvPr/>
          </p:nvGrpSpPr>
          <p:grpSpPr>
            <a:xfrm>
              <a:off x="1812264" y="6172200"/>
              <a:ext cx="4114800" cy="2743200"/>
              <a:chOff x="1812264" y="7543800"/>
              <a:chExt cx="4114800" cy="274320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2FCD3EBD-E70E-9856-5DD0-1B405BE91E8A}"/>
                  </a:ext>
                </a:extLst>
              </p:cNvPr>
              <p:cNvSpPr/>
              <p:nvPr/>
            </p:nvSpPr>
            <p:spPr>
              <a:xfrm>
                <a:off x="1812264" y="7543800"/>
                <a:ext cx="4114800" cy="27432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5D1CDDB-C45E-3D98-533A-43C33D90B685}"/>
                  </a:ext>
                </a:extLst>
              </p:cNvPr>
              <p:cNvSpPr txBox="1"/>
              <p:nvPr/>
            </p:nvSpPr>
            <p:spPr>
              <a:xfrm>
                <a:off x="2104743" y="7874937"/>
                <a:ext cx="3564258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A" sz="4000" b="1" dirty="0">
                    <a:latin typeface="AlMohanad" pitchFamily="18" charset="-78"/>
                    <a:cs typeface="+mj-cs"/>
                  </a:rPr>
                  <a:t>كشوف بيانات السلامة للمواد الكيميائية</a:t>
                </a:r>
                <a:r>
                  <a:rPr lang="ar-AE" sz="4000" b="1" dirty="0">
                    <a:latin typeface="AlMohanad" pitchFamily="18" charset="-78"/>
                    <a:cs typeface="+mj-cs"/>
                  </a:rPr>
                  <a:t>.</a:t>
                </a:r>
                <a:endParaRPr lang="en-US" sz="4000" dirty="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439400" y="647700"/>
            <a:ext cx="7310791" cy="1766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14"/>
              </a:lnSpc>
            </a:pPr>
            <a:r>
              <a:rPr lang="ar-SA" sz="8000" b="1" dirty="0">
                <a:solidFill>
                  <a:schemeClr val="tx2">
                    <a:lumMod val="5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كشوف بيانات السلامة للمواد الكيميائية</a:t>
            </a:r>
            <a:endParaRPr lang="en-US" sz="7200" b="1" dirty="0">
              <a:solidFill>
                <a:schemeClr val="tx2">
                  <a:lumMod val="50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274D044-79F3-0D93-3CB0-645623A89579}"/>
              </a:ext>
            </a:extLst>
          </p:cNvPr>
          <p:cNvGrpSpPr/>
          <p:nvPr/>
        </p:nvGrpSpPr>
        <p:grpSpPr>
          <a:xfrm>
            <a:off x="387774" y="10621073"/>
            <a:ext cx="4565226" cy="4536168"/>
            <a:chOff x="917989" y="5361673"/>
            <a:chExt cx="4565226" cy="453616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A83AAB6E-F1E0-444B-CE4D-E4B1E19A8C3A}"/>
                </a:ext>
              </a:extLst>
            </p:cNvPr>
            <p:cNvSpPr/>
            <p:nvPr/>
          </p:nvSpPr>
          <p:spPr>
            <a:xfrm rot="1086035">
              <a:off x="917989" y="5361673"/>
              <a:ext cx="4565226" cy="4536168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025108-5920-7DEC-A597-57D337B349B9}"/>
                </a:ext>
              </a:extLst>
            </p:cNvPr>
            <p:cNvSpPr txBox="1"/>
            <p:nvPr/>
          </p:nvSpPr>
          <p:spPr>
            <a:xfrm>
              <a:off x="1752600" y="6591300"/>
              <a:ext cx="3200400" cy="175432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3600" b="1" dirty="0">
                  <a:solidFill>
                    <a:schemeClr val="tx2">
                      <a:lumMod val="50000"/>
                    </a:schemeClr>
                  </a:solidFill>
                  <a:latin typeface="AlMohanad" pitchFamily="18" charset="-78"/>
                  <a:cs typeface="+mj-cs"/>
                </a:rPr>
                <a:t>يجب أن يكون مكان هذه الكشوفات معروفاً للجميع.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54DBF7F-8506-306F-F02C-90213B6B0CAF}"/>
              </a:ext>
            </a:extLst>
          </p:cNvPr>
          <p:cNvGrpSpPr/>
          <p:nvPr/>
        </p:nvGrpSpPr>
        <p:grpSpPr>
          <a:xfrm>
            <a:off x="4270385" y="-6210300"/>
            <a:ext cx="4619095" cy="4673302"/>
            <a:chOff x="3765369" y="296531"/>
            <a:chExt cx="4619095" cy="467330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C190842D-E2F3-2D8E-B5B8-4ADD906C801B}"/>
                </a:ext>
              </a:extLst>
            </p:cNvPr>
            <p:cNvSpPr/>
            <p:nvPr/>
          </p:nvSpPr>
          <p:spPr>
            <a:xfrm rot="7899317">
              <a:off x="3738266" y="323634"/>
              <a:ext cx="4673302" cy="4619095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A5B3A34-F88F-7BEC-B999-2D49098647F7}"/>
                </a:ext>
              </a:extLst>
            </p:cNvPr>
            <p:cNvSpPr txBox="1"/>
            <p:nvPr/>
          </p:nvSpPr>
          <p:spPr>
            <a:xfrm>
              <a:off x="4953000" y="1655010"/>
              <a:ext cx="2514600" cy="175432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3600" b="1" dirty="0">
                  <a:solidFill>
                    <a:schemeClr val="tx2">
                      <a:lumMod val="50000"/>
                    </a:schemeClr>
                  </a:solidFill>
                  <a:latin typeface="AlMohanad" pitchFamily="18" charset="-78"/>
                  <a:cs typeface="+mj-cs"/>
                </a:rPr>
                <a:t>يجب أن تكون هذه الكشوفات متاحةً للجميع.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88CF16A-B1A2-60B9-070F-35DEE65BE767}"/>
              </a:ext>
            </a:extLst>
          </p:cNvPr>
          <p:cNvGrpSpPr/>
          <p:nvPr/>
        </p:nvGrpSpPr>
        <p:grpSpPr>
          <a:xfrm>
            <a:off x="7505700" y="10494776"/>
            <a:ext cx="4421779" cy="4788764"/>
            <a:chOff x="7142671" y="5035118"/>
            <a:chExt cx="4421779" cy="4788764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EF7878F8-EA9E-1950-E0BE-B2F5AD87AFD2}"/>
                </a:ext>
              </a:extLst>
            </p:cNvPr>
            <p:cNvSpPr/>
            <p:nvPr/>
          </p:nvSpPr>
          <p:spPr>
            <a:xfrm rot="14691397">
              <a:off x="6959179" y="5218610"/>
              <a:ext cx="4788764" cy="4421779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587391C-0111-FFE0-ACE1-568096FD4799}"/>
                </a:ext>
              </a:extLst>
            </p:cNvPr>
            <p:cNvSpPr txBox="1"/>
            <p:nvPr/>
          </p:nvSpPr>
          <p:spPr>
            <a:xfrm>
              <a:off x="7960676" y="5753100"/>
              <a:ext cx="2785770" cy="353943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3600" b="1" dirty="0">
                  <a:solidFill>
                    <a:schemeClr val="tx2">
                      <a:lumMod val="50000"/>
                    </a:schemeClr>
                  </a:solidFill>
                  <a:latin typeface="AlMohanad" pitchFamily="18" charset="-78"/>
                  <a:cs typeface="+mj-cs"/>
                </a:rPr>
                <a:t>قبل أن تستخدم أي مادة كيميائية يجب قراءة البطاقة </a:t>
              </a:r>
              <a:r>
                <a:rPr lang="ar-SA" sz="4000" b="1" dirty="0">
                  <a:solidFill>
                    <a:schemeClr val="tx2">
                      <a:lumMod val="50000"/>
                    </a:schemeClr>
                  </a:solidFill>
                  <a:latin typeface="AlMohanad" pitchFamily="18" charset="-78"/>
                  <a:cs typeface="+mj-cs"/>
                </a:rPr>
                <a:t>الخاصة </a:t>
              </a:r>
              <a:r>
                <a:rPr lang="ar-SA" sz="3600" b="1" dirty="0">
                  <a:solidFill>
                    <a:schemeClr val="tx2">
                      <a:lumMod val="50000"/>
                    </a:schemeClr>
                  </a:solidFill>
                  <a:latin typeface="AlMohanad" pitchFamily="18" charset="-78"/>
                  <a:cs typeface="+mj-cs"/>
                </a:rPr>
                <a:t>بها</a:t>
              </a:r>
              <a:r>
                <a:rPr lang="ar-SA" sz="4000" b="1" dirty="0">
                  <a:solidFill>
                    <a:schemeClr val="tx2">
                      <a:lumMod val="50000"/>
                    </a:schemeClr>
                  </a:solidFill>
                  <a:latin typeface="AlMohanad" pitchFamily="18" charset="-78"/>
                  <a:cs typeface="+mj-cs"/>
                </a:rPr>
                <a:t> بعناية</a:t>
              </a:r>
              <a:endParaRPr lang="en-US" sz="3600" dirty="0">
                <a:solidFill>
                  <a:schemeClr val="tx2">
                    <a:lumMod val="50000"/>
                  </a:schemeClr>
                </a:solidFill>
                <a:cs typeface="+mj-cs"/>
              </a:endParaRPr>
            </a:p>
            <a:p>
              <a:endParaRPr lang="en-US" sz="3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0545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439400" y="647700"/>
            <a:ext cx="7310791" cy="1766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14"/>
              </a:lnSpc>
            </a:pPr>
            <a:r>
              <a:rPr lang="ar-SA" sz="8000" b="1" dirty="0">
                <a:solidFill>
                  <a:schemeClr val="tx2">
                    <a:lumMod val="5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كشوف بيانات السلامة للمواد الكيميائية</a:t>
            </a:r>
            <a:endParaRPr lang="en-US" sz="7200" b="1" dirty="0">
              <a:solidFill>
                <a:schemeClr val="tx2">
                  <a:lumMod val="50000"/>
                </a:scheme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274D044-79F3-0D93-3CB0-645623A89579}"/>
              </a:ext>
            </a:extLst>
          </p:cNvPr>
          <p:cNvGrpSpPr/>
          <p:nvPr/>
        </p:nvGrpSpPr>
        <p:grpSpPr>
          <a:xfrm>
            <a:off x="917989" y="5361673"/>
            <a:ext cx="4565226" cy="4536168"/>
            <a:chOff x="917989" y="5361673"/>
            <a:chExt cx="4565226" cy="453616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A83AAB6E-F1E0-444B-CE4D-E4B1E19A8C3A}"/>
                </a:ext>
              </a:extLst>
            </p:cNvPr>
            <p:cNvSpPr/>
            <p:nvPr/>
          </p:nvSpPr>
          <p:spPr>
            <a:xfrm rot="1086035">
              <a:off x="917989" y="5361673"/>
              <a:ext cx="4565226" cy="4536168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025108-5920-7DEC-A597-57D337B349B9}"/>
                </a:ext>
              </a:extLst>
            </p:cNvPr>
            <p:cNvSpPr txBox="1"/>
            <p:nvPr/>
          </p:nvSpPr>
          <p:spPr>
            <a:xfrm>
              <a:off x="1752600" y="6591300"/>
              <a:ext cx="3200400" cy="175432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3600" b="1" dirty="0">
                  <a:solidFill>
                    <a:schemeClr val="tx2">
                      <a:lumMod val="50000"/>
                    </a:schemeClr>
                  </a:solidFill>
                  <a:latin typeface="AlMohanad" pitchFamily="18" charset="-78"/>
                  <a:cs typeface="+mj-cs"/>
                </a:rPr>
                <a:t>يجب أن يكون مكان هذه الكشوفات معروفاً للجميع.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54DBF7F-8506-306F-F02C-90213B6B0CAF}"/>
              </a:ext>
            </a:extLst>
          </p:cNvPr>
          <p:cNvGrpSpPr/>
          <p:nvPr/>
        </p:nvGrpSpPr>
        <p:grpSpPr>
          <a:xfrm>
            <a:off x="3765369" y="296531"/>
            <a:ext cx="4619095" cy="4673302"/>
            <a:chOff x="3765369" y="296531"/>
            <a:chExt cx="4619095" cy="467330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C190842D-E2F3-2D8E-B5B8-4ADD906C801B}"/>
                </a:ext>
              </a:extLst>
            </p:cNvPr>
            <p:cNvSpPr/>
            <p:nvPr/>
          </p:nvSpPr>
          <p:spPr>
            <a:xfrm rot="7899317">
              <a:off x="3738266" y="323634"/>
              <a:ext cx="4673302" cy="4619095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A5B3A34-F88F-7BEC-B999-2D49098647F7}"/>
                </a:ext>
              </a:extLst>
            </p:cNvPr>
            <p:cNvSpPr txBox="1"/>
            <p:nvPr/>
          </p:nvSpPr>
          <p:spPr>
            <a:xfrm>
              <a:off x="4953000" y="1655010"/>
              <a:ext cx="2514600" cy="175432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3600" b="1" dirty="0">
                  <a:solidFill>
                    <a:schemeClr val="tx2">
                      <a:lumMod val="50000"/>
                    </a:schemeClr>
                  </a:solidFill>
                  <a:latin typeface="AlMohanad" pitchFamily="18" charset="-78"/>
                  <a:cs typeface="+mj-cs"/>
                </a:rPr>
                <a:t>يجب أن تكون هذه الكشوفات متاحةً للجميع.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88CF16A-B1A2-60B9-070F-35DEE65BE767}"/>
              </a:ext>
            </a:extLst>
          </p:cNvPr>
          <p:cNvGrpSpPr/>
          <p:nvPr/>
        </p:nvGrpSpPr>
        <p:grpSpPr>
          <a:xfrm>
            <a:off x="7142671" y="5035118"/>
            <a:ext cx="4421779" cy="4788764"/>
            <a:chOff x="7142671" y="5035118"/>
            <a:chExt cx="4421779" cy="4788764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EF7878F8-EA9E-1950-E0BE-B2F5AD87AFD2}"/>
                </a:ext>
              </a:extLst>
            </p:cNvPr>
            <p:cNvSpPr/>
            <p:nvPr/>
          </p:nvSpPr>
          <p:spPr>
            <a:xfrm rot="14691397">
              <a:off x="6959179" y="5218610"/>
              <a:ext cx="4788764" cy="4421779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587391C-0111-FFE0-ACE1-568096FD4799}"/>
                </a:ext>
              </a:extLst>
            </p:cNvPr>
            <p:cNvSpPr txBox="1"/>
            <p:nvPr/>
          </p:nvSpPr>
          <p:spPr>
            <a:xfrm>
              <a:off x="7960676" y="5753100"/>
              <a:ext cx="2785770" cy="298543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3600" b="1" dirty="0">
                  <a:solidFill>
                    <a:schemeClr val="tx2">
                      <a:lumMod val="50000"/>
                    </a:schemeClr>
                  </a:solidFill>
                  <a:latin typeface="AlMohanad" pitchFamily="18" charset="-78"/>
                  <a:cs typeface="+mj-cs"/>
                </a:rPr>
                <a:t>قبل أن تستخدم أي مادة كيميائية يجب قراءة البطاقة </a:t>
              </a:r>
              <a:r>
                <a:rPr lang="ar-SA" sz="4000" b="1" dirty="0">
                  <a:solidFill>
                    <a:schemeClr val="tx2">
                      <a:lumMod val="50000"/>
                    </a:schemeClr>
                  </a:solidFill>
                  <a:latin typeface="AlMohanad" pitchFamily="18" charset="-78"/>
                  <a:cs typeface="+mj-cs"/>
                </a:rPr>
                <a:t>الخاصة </a:t>
              </a:r>
              <a:r>
                <a:rPr lang="ar-SA" sz="3600" b="1" dirty="0">
                  <a:solidFill>
                    <a:schemeClr val="tx2">
                      <a:lumMod val="50000"/>
                    </a:schemeClr>
                  </a:solidFill>
                  <a:latin typeface="AlMohanad" pitchFamily="18" charset="-78"/>
                  <a:cs typeface="+mj-cs"/>
                </a:rPr>
                <a:t>بها</a:t>
              </a:r>
              <a:r>
                <a:rPr lang="ar-SA" sz="4000" b="1" dirty="0">
                  <a:solidFill>
                    <a:schemeClr val="tx2">
                      <a:lumMod val="50000"/>
                    </a:schemeClr>
                  </a:solidFill>
                  <a:latin typeface="AlMohanad" pitchFamily="18" charset="-78"/>
                  <a:cs typeface="+mj-cs"/>
                </a:rPr>
                <a:t> بعناية</a:t>
              </a:r>
              <a:endParaRPr lang="en-US" sz="3600" dirty="0">
                <a:solidFill>
                  <a:schemeClr val="tx2">
                    <a:lumMod val="50000"/>
                  </a:schemeClr>
                </a:solidFill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4612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36D83D6-1C8C-CF22-4FF4-FD3AAF4C330A}"/>
              </a:ext>
            </a:extLst>
          </p:cNvPr>
          <p:cNvSpPr txBox="1"/>
          <p:nvPr/>
        </p:nvSpPr>
        <p:spPr>
          <a:xfrm>
            <a:off x="12954000" y="3467100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SA" sz="3200" b="1" dirty="0">
              <a:solidFill>
                <a:schemeClr val="bg1"/>
              </a:solidFill>
              <a:latin typeface="AlMohanad" pitchFamily="18" charset="-78"/>
              <a:cs typeface="+mj-cs"/>
            </a:endParaRPr>
          </a:p>
        </p:txBody>
      </p:sp>
      <p:sp>
        <p:nvSpPr>
          <p:cNvPr id="19" name="Flowchart: Decision 18">
            <a:extLst>
              <a:ext uri="{FF2B5EF4-FFF2-40B4-BE49-F238E27FC236}">
                <a16:creationId xmlns:a16="http://schemas.microsoft.com/office/drawing/2014/main" id="{BED6EDC1-B5F6-9CFB-3D90-274A716B13CA}"/>
              </a:ext>
            </a:extLst>
          </p:cNvPr>
          <p:cNvSpPr/>
          <p:nvPr/>
        </p:nvSpPr>
        <p:spPr>
          <a:xfrm>
            <a:off x="5136983" y="304153"/>
            <a:ext cx="7588417" cy="1492996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>
              <a:lnSpc>
                <a:spcPts val="6514"/>
              </a:lnSpc>
            </a:pPr>
            <a:r>
              <a:rPr lang="ar-SA" sz="4800" b="1" dirty="0">
                <a:solidFill>
                  <a:schemeClr val="bg1"/>
                </a:solidFill>
                <a:cs typeface="+mj-cs"/>
              </a:rPr>
              <a:t>التخزين السليم</a:t>
            </a:r>
            <a:endParaRPr lang="en-US" sz="4400" b="1" dirty="0">
              <a:solidFill>
                <a:schemeClr val="bg1"/>
              </a:solidFill>
              <a:latin typeface="Inter Ultra-Bold"/>
              <a:cs typeface="+mj-cs"/>
            </a:endParaRPr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87871542-DE58-E27D-177A-126153B0FC05}"/>
              </a:ext>
            </a:extLst>
          </p:cNvPr>
          <p:cNvSpPr/>
          <p:nvPr/>
        </p:nvSpPr>
        <p:spPr>
          <a:xfrm>
            <a:off x="29260800" y="1575880"/>
            <a:ext cx="4274821" cy="3782440"/>
          </a:xfrm>
          <a:prstGeom prst="parallelogram">
            <a:avLst>
              <a:gd name="adj" fmla="val 2037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من شروط السلامة في تخزين المواد الكيميائية أن تفصل المواد الكيميائية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 </a:t>
            </a:r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التي قد يتعارض تواجدها بالقرب من بعض. </a:t>
            </a:r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D87737AA-DD4A-3679-A6A0-A0C050EC45C5}"/>
              </a:ext>
            </a:extLst>
          </p:cNvPr>
          <p:cNvSpPr/>
          <p:nvPr/>
        </p:nvSpPr>
        <p:spPr>
          <a:xfrm>
            <a:off x="-13350242" y="6819900"/>
            <a:ext cx="4274821" cy="3782440"/>
          </a:xfrm>
          <a:prstGeom prst="parallelogram">
            <a:avLst>
              <a:gd name="adj" fmla="val 2037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المواد القابلة للاشتعال تخزن في دولاب خاص بذلك.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6A4D72EA-158D-50E1-3972-191E4977DC30}"/>
              </a:ext>
            </a:extLst>
          </p:cNvPr>
          <p:cNvSpPr/>
          <p:nvPr/>
        </p:nvSpPr>
        <p:spPr>
          <a:xfrm>
            <a:off x="-9075421" y="6819900"/>
            <a:ext cx="4274821" cy="3782440"/>
          </a:xfrm>
          <a:prstGeom prst="parallelogram">
            <a:avLst>
              <a:gd name="adj" fmla="val 20379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المواد التي تحتاج إلى تبريد خزنها في ثلاجة المختبر الخاصة.</a:t>
            </a: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3432F2F-5754-58C1-BB16-01783B4E11E5}"/>
              </a:ext>
            </a:extLst>
          </p:cNvPr>
          <p:cNvSpPr/>
          <p:nvPr/>
        </p:nvSpPr>
        <p:spPr>
          <a:xfrm>
            <a:off x="-4800600" y="6504560"/>
            <a:ext cx="4274821" cy="3782440"/>
          </a:xfrm>
          <a:prstGeom prst="parallelogram">
            <a:avLst>
              <a:gd name="adj" fmla="val 20379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فصل الأحماض عن القواعد.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9F6AFF34-2C46-E073-5E0F-21F6C557530E}"/>
              </a:ext>
            </a:extLst>
          </p:cNvPr>
          <p:cNvSpPr/>
          <p:nvPr/>
        </p:nvSpPr>
        <p:spPr>
          <a:xfrm>
            <a:off x="20650200" y="1797149"/>
            <a:ext cx="4274821" cy="3782440"/>
          </a:xfrm>
          <a:prstGeom prst="parallelogram">
            <a:avLst>
              <a:gd name="adj" fmla="val 20379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Mohanad" pitchFamily="18" charset="-78"/>
                <a:cs typeface="+mj-cs"/>
              </a:rPr>
              <a:t>فصل الأحماض عن المواد القابلة للاشتعال.</a:t>
            </a:r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cs typeface="+mj-cs"/>
              </a:rPr>
              <a:t> </a:t>
            </a:r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BAFE143C-CBB3-1892-9976-F0F792C9317A}"/>
              </a:ext>
            </a:extLst>
          </p:cNvPr>
          <p:cNvSpPr/>
          <p:nvPr/>
        </p:nvSpPr>
        <p:spPr>
          <a:xfrm>
            <a:off x="25146000" y="1575880"/>
            <a:ext cx="4274821" cy="3782440"/>
          </a:xfrm>
          <a:prstGeom prst="parallelogram">
            <a:avLst>
              <a:gd name="adj" fmla="val 20379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Mohanad" pitchFamily="18" charset="-78"/>
                <a:cs typeface="+mj-cs"/>
              </a:rPr>
              <a:t>تخزين المواد الشديدة السمية في مكان مخصص مع وضع ملصق علامة تحذير.</a:t>
            </a:r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4312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36D83D6-1C8C-CF22-4FF4-FD3AAF4C330A}"/>
              </a:ext>
            </a:extLst>
          </p:cNvPr>
          <p:cNvSpPr txBox="1"/>
          <p:nvPr/>
        </p:nvSpPr>
        <p:spPr>
          <a:xfrm>
            <a:off x="12954000" y="3467100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SA" sz="3200" b="1" dirty="0">
              <a:solidFill>
                <a:schemeClr val="bg1"/>
              </a:solidFill>
              <a:latin typeface="AlMohanad" pitchFamily="18" charset="-78"/>
              <a:cs typeface="+mj-cs"/>
            </a:endParaRPr>
          </a:p>
        </p:txBody>
      </p:sp>
      <p:sp>
        <p:nvSpPr>
          <p:cNvPr id="19" name="Flowchart: Decision 18">
            <a:extLst>
              <a:ext uri="{FF2B5EF4-FFF2-40B4-BE49-F238E27FC236}">
                <a16:creationId xmlns:a16="http://schemas.microsoft.com/office/drawing/2014/main" id="{BED6EDC1-B5F6-9CFB-3D90-274A716B13CA}"/>
              </a:ext>
            </a:extLst>
          </p:cNvPr>
          <p:cNvSpPr/>
          <p:nvPr/>
        </p:nvSpPr>
        <p:spPr>
          <a:xfrm>
            <a:off x="5136983" y="304153"/>
            <a:ext cx="7588417" cy="1492996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>
              <a:lnSpc>
                <a:spcPts val="6514"/>
              </a:lnSpc>
            </a:pPr>
            <a:r>
              <a:rPr lang="ar-SA" sz="4800" b="1" dirty="0">
                <a:solidFill>
                  <a:schemeClr val="bg1"/>
                </a:solidFill>
                <a:cs typeface="+mj-cs"/>
              </a:rPr>
              <a:t>التخزين السليم</a:t>
            </a:r>
            <a:endParaRPr lang="en-US" sz="4400" b="1" dirty="0">
              <a:solidFill>
                <a:schemeClr val="bg1"/>
              </a:solidFill>
              <a:latin typeface="Inter Ultra-Bold"/>
              <a:cs typeface="+mj-cs"/>
            </a:endParaRPr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87871542-DE58-E27D-177A-126153B0FC05}"/>
              </a:ext>
            </a:extLst>
          </p:cNvPr>
          <p:cNvSpPr/>
          <p:nvPr/>
        </p:nvSpPr>
        <p:spPr>
          <a:xfrm>
            <a:off x="13639800" y="1868267"/>
            <a:ext cx="4274821" cy="3782440"/>
          </a:xfrm>
          <a:prstGeom prst="parallelogram">
            <a:avLst>
              <a:gd name="adj" fmla="val 2037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من شروط السلامة في تخزين المواد الكيميائية أن تفصل المواد الكيميائية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 </a:t>
            </a:r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التي قد يتعارض تواجدها بالقرب من بعض. </a:t>
            </a:r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D87737AA-DD4A-3679-A6A0-A0C050EC45C5}"/>
              </a:ext>
            </a:extLst>
          </p:cNvPr>
          <p:cNvSpPr/>
          <p:nvPr/>
        </p:nvSpPr>
        <p:spPr>
          <a:xfrm>
            <a:off x="30480" y="6197980"/>
            <a:ext cx="4274821" cy="3782440"/>
          </a:xfrm>
          <a:prstGeom prst="parallelogram">
            <a:avLst>
              <a:gd name="adj" fmla="val 2037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المواد القابلة للاشتعال تخزن في دولاب خاص بذلك.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6A4D72EA-158D-50E1-3972-191E4977DC30}"/>
              </a:ext>
            </a:extLst>
          </p:cNvPr>
          <p:cNvSpPr/>
          <p:nvPr/>
        </p:nvSpPr>
        <p:spPr>
          <a:xfrm>
            <a:off x="6096000" y="6197980"/>
            <a:ext cx="4274821" cy="3782440"/>
          </a:xfrm>
          <a:prstGeom prst="parallelogram">
            <a:avLst>
              <a:gd name="adj" fmla="val 20379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المواد التي تحتاج إلى تبريد خزنها في ثلاجة المختبر الخاصة.</a:t>
            </a: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3432F2F-5754-58C1-BB16-01783B4E11E5}"/>
              </a:ext>
            </a:extLst>
          </p:cNvPr>
          <p:cNvSpPr/>
          <p:nvPr/>
        </p:nvSpPr>
        <p:spPr>
          <a:xfrm>
            <a:off x="12725400" y="6175120"/>
            <a:ext cx="4274821" cy="3782440"/>
          </a:xfrm>
          <a:prstGeom prst="parallelogram">
            <a:avLst>
              <a:gd name="adj" fmla="val 20379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فصل الأحماض عن القواعد.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9F6AFF34-2C46-E073-5E0F-21F6C557530E}"/>
              </a:ext>
            </a:extLst>
          </p:cNvPr>
          <p:cNvSpPr/>
          <p:nvPr/>
        </p:nvSpPr>
        <p:spPr>
          <a:xfrm>
            <a:off x="862162" y="1899720"/>
            <a:ext cx="4274821" cy="3782440"/>
          </a:xfrm>
          <a:prstGeom prst="parallelogram">
            <a:avLst>
              <a:gd name="adj" fmla="val 20379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Mohanad" pitchFamily="18" charset="-78"/>
                <a:cs typeface="+mj-cs"/>
              </a:rPr>
              <a:t>فصل الأحماض عن المواد القابلة للاشتعال.</a:t>
            </a:r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cs typeface="+mj-cs"/>
              </a:rPr>
              <a:t> </a:t>
            </a:r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BAFE143C-CBB3-1892-9976-F0F792C9317A}"/>
              </a:ext>
            </a:extLst>
          </p:cNvPr>
          <p:cNvSpPr/>
          <p:nvPr/>
        </p:nvSpPr>
        <p:spPr>
          <a:xfrm>
            <a:off x="7006589" y="1892100"/>
            <a:ext cx="4274821" cy="3782440"/>
          </a:xfrm>
          <a:prstGeom prst="parallelogram">
            <a:avLst>
              <a:gd name="adj" fmla="val 20379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Mohanad" pitchFamily="18" charset="-78"/>
                <a:cs typeface="+mj-cs"/>
              </a:rPr>
              <a:t>تخزين المواد الشديدة السمية في مكان مخصص مع وضع ملصق علامة تحذير.</a:t>
            </a:r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565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49600" y="0"/>
            <a:ext cx="2132301" cy="2147900"/>
          </a:xfrm>
          <a:custGeom>
            <a:avLst/>
            <a:gdLst/>
            <a:ahLst/>
            <a:cxnLst/>
            <a:rect l="l" t="t" r="r" b="b"/>
            <a:pathLst>
              <a:path w="6026991" h="5972200">
                <a:moveTo>
                  <a:pt x="0" y="0"/>
                </a:moveTo>
                <a:lnTo>
                  <a:pt x="6026991" y="0"/>
                </a:lnTo>
                <a:lnTo>
                  <a:pt x="6026991" y="5972200"/>
                </a:lnTo>
                <a:lnTo>
                  <a:pt x="0" y="5972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TextBox 3"/>
          <p:cNvSpPr txBox="1"/>
          <p:nvPr/>
        </p:nvSpPr>
        <p:spPr>
          <a:xfrm>
            <a:off x="4239660" y="1104900"/>
            <a:ext cx="9306960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514"/>
              </a:lnSpc>
            </a:pPr>
            <a:r>
              <a:rPr lang="ar-AE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طرق التعامل </a:t>
            </a:r>
            <a:r>
              <a:rPr lang="ar-S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مع  الكيماويات  داخل  مختبرات الكيمياء </a:t>
            </a:r>
            <a:endParaRPr lang="en-US" sz="6204" b="1" dirty="0">
              <a:solidFill>
                <a:schemeClr val="bg1"/>
              </a:solidFill>
              <a:latin typeface="Inter Ultra-Bold"/>
              <a:cs typeface="+mj-cs"/>
            </a:endParaRPr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FE5D78CC-2EC2-AA73-D500-56DF1A64234A}"/>
              </a:ext>
            </a:extLst>
          </p:cNvPr>
          <p:cNvSpPr/>
          <p:nvPr/>
        </p:nvSpPr>
        <p:spPr>
          <a:xfrm>
            <a:off x="4180440" y="6286500"/>
            <a:ext cx="10145160" cy="10668000"/>
          </a:xfrm>
          <a:prstGeom prst="donut">
            <a:avLst>
              <a:gd name="adj" fmla="val 529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987BE44-88C7-927C-389C-E045A1CFC9A5}"/>
              </a:ext>
            </a:extLst>
          </p:cNvPr>
          <p:cNvSpPr/>
          <p:nvPr/>
        </p:nvSpPr>
        <p:spPr>
          <a:xfrm>
            <a:off x="7157520" y="4762500"/>
            <a:ext cx="3972960" cy="44196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latin typeface="AlMohanad" pitchFamily="18" charset="-78"/>
                <a:cs typeface="+mj-cs"/>
              </a:rPr>
              <a:t>تقسيم الكيماويات على  حسب أنواعها ومدى </a:t>
            </a:r>
            <a:r>
              <a:rPr lang="ar-IQ" sz="4000" b="1" dirty="0">
                <a:latin typeface="AlMohanad" pitchFamily="18" charset="-78"/>
                <a:cs typeface="+mj-cs"/>
              </a:rPr>
              <a:t>     </a:t>
            </a:r>
            <a:r>
              <a:rPr lang="ar-SA" sz="4000" b="1" dirty="0">
                <a:latin typeface="AlMohanad" pitchFamily="18" charset="-78"/>
                <a:cs typeface="+mj-cs"/>
              </a:rPr>
              <a:t>خطورتها</a:t>
            </a:r>
            <a:endParaRPr lang="en-US" sz="4000" dirty="0">
              <a:cs typeface="+mj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E8DC8D2-85E0-B0F2-76B4-EC16ED749ADB}"/>
              </a:ext>
            </a:extLst>
          </p:cNvPr>
          <p:cNvSpPr/>
          <p:nvPr/>
        </p:nvSpPr>
        <p:spPr>
          <a:xfrm>
            <a:off x="2253180" y="9410700"/>
            <a:ext cx="3972960" cy="44196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التخزين الصحيح للكيماويات</a:t>
            </a:r>
            <a:endParaRPr lang="en-US" sz="4400" dirty="0">
              <a:solidFill>
                <a:schemeClr val="tx2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3929E0A-B22B-8BB8-FABB-53E1B6E5DB88}"/>
              </a:ext>
            </a:extLst>
          </p:cNvPr>
          <p:cNvSpPr/>
          <p:nvPr/>
        </p:nvSpPr>
        <p:spPr>
          <a:xfrm>
            <a:off x="11876640" y="9410700"/>
            <a:ext cx="3972960" cy="441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كيفية التعامل الصحيح مع</a:t>
            </a:r>
            <a:r>
              <a:rPr lang="ar-AE" sz="44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 المواد</a:t>
            </a:r>
            <a:endParaRPr lang="en-US" sz="4400" dirty="0">
              <a:solidFill>
                <a:schemeClr val="tx2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84831B-6EB0-6A3D-7AC2-868B9EF754FA}"/>
              </a:ext>
            </a:extLst>
          </p:cNvPr>
          <p:cNvSpPr/>
          <p:nvPr/>
        </p:nvSpPr>
        <p:spPr>
          <a:xfrm>
            <a:off x="7157520" y="14058900"/>
            <a:ext cx="3972960" cy="44196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8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التعامل مع أسطوانة الغاز</a:t>
            </a:r>
            <a:endParaRPr lang="en-US" sz="4800" dirty="0">
              <a:solidFill>
                <a:schemeClr val="tx2">
                  <a:lumMod val="50000"/>
                </a:schemeClr>
              </a:solidFill>
              <a:cs typeface="+mj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15E50A80-0F24-62BF-D95A-77F98ABF4C6E}"/>
              </a:ext>
            </a:extLst>
          </p:cNvPr>
          <p:cNvSpPr/>
          <p:nvPr/>
        </p:nvSpPr>
        <p:spPr>
          <a:xfrm>
            <a:off x="306099" y="7658100"/>
            <a:ext cx="2132301" cy="2147900"/>
          </a:xfrm>
          <a:custGeom>
            <a:avLst/>
            <a:gdLst/>
            <a:ahLst/>
            <a:cxnLst/>
            <a:rect l="l" t="t" r="r" b="b"/>
            <a:pathLst>
              <a:path w="6026991" h="5972200">
                <a:moveTo>
                  <a:pt x="0" y="0"/>
                </a:moveTo>
                <a:lnTo>
                  <a:pt x="6026991" y="0"/>
                </a:lnTo>
                <a:lnTo>
                  <a:pt x="6026991" y="5972200"/>
                </a:lnTo>
                <a:lnTo>
                  <a:pt x="0" y="5972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49600" y="0"/>
            <a:ext cx="2132301" cy="2147900"/>
          </a:xfrm>
          <a:custGeom>
            <a:avLst/>
            <a:gdLst/>
            <a:ahLst/>
            <a:cxnLst/>
            <a:rect l="l" t="t" r="r" b="b"/>
            <a:pathLst>
              <a:path w="6026991" h="5972200">
                <a:moveTo>
                  <a:pt x="0" y="0"/>
                </a:moveTo>
                <a:lnTo>
                  <a:pt x="6026991" y="0"/>
                </a:lnTo>
                <a:lnTo>
                  <a:pt x="6026991" y="5972200"/>
                </a:lnTo>
                <a:lnTo>
                  <a:pt x="0" y="5972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TextBox 3"/>
          <p:cNvSpPr txBox="1"/>
          <p:nvPr/>
        </p:nvSpPr>
        <p:spPr>
          <a:xfrm>
            <a:off x="4239660" y="1104900"/>
            <a:ext cx="9306960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514"/>
              </a:lnSpc>
            </a:pPr>
            <a:r>
              <a:rPr lang="ar-AE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طرق التعامل </a:t>
            </a:r>
            <a:r>
              <a:rPr lang="ar-S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مع  الكيماويات  داخل  مختبرات الكيمياء </a:t>
            </a:r>
            <a:endParaRPr lang="en-US" sz="6204" b="1" dirty="0">
              <a:solidFill>
                <a:schemeClr val="bg1"/>
              </a:solidFill>
              <a:latin typeface="Inter Ultra-Bold"/>
              <a:cs typeface="+mj-cs"/>
            </a:endParaRPr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FE5D78CC-2EC2-AA73-D500-56DF1A64234A}"/>
              </a:ext>
            </a:extLst>
          </p:cNvPr>
          <p:cNvSpPr/>
          <p:nvPr/>
        </p:nvSpPr>
        <p:spPr>
          <a:xfrm>
            <a:off x="4180440" y="6286500"/>
            <a:ext cx="10145160" cy="10668000"/>
          </a:xfrm>
          <a:prstGeom prst="donut">
            <a:avLst>
              <a:gd name="adj" fmla="val 529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987BE44-88C7-927C-389C-E045A1CFC9A5}"/>
              </a:ext>
            </a:extLst>
          </p:cNvPr>
          <p:cNvSpPr/>
          <p:nvPr/>
        </p:nvSpPr>
        <p:spPr>
          <a:xfrm>
            <a:off x="2253180" y="9410700"/>
            <a:ext cx="3972960" cy="44196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latin typeface="AlMohanad" pitchFamily="18" charset="-78"/>
                <a:cs typeface="+mj-cs"/>
              </a:rPr>
              <a:t>تقسيم الكيماويات على  حسب أنواعها ومدى </a:t>
            </a:r>
            <a:r>
              <a:rPr lang="ar-IQ" sz="4000" b="1" dirty="0">
                <a:latin typeface="AlMohanad" pitchFamily="18" charset="-78"/>
                <a:cs typeface="+mj-cs"/>
              </a:rPr>
              <a:t>     </a:t>
            </a:r>
            <a:r>
              <a:rPr lang="ar-SA" sz="4000" b="1" dirty="0">
                <a:latin typeface="AlMohanad" pitchFamily="18" charset="-78"/>
                <a:cs typeface="+mj-cs"/>
              </a:rPr>
              <a:t>خطورتها</a:t>
            </a:r>
            <a:endParaRPr lang="en-US" sz="4000" dirty="0">
              <a:cs typeface="+mj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E8DC8D2-85E0-B0F2-76B4-EC16ED749ADB}"/>
              </a:ext>
            </a:extLst>
          </p:cNvPr>
          <p:cNvSpPr/>
          <p:nvPr/>
        </p:nvSpPr>
        <p:spPr>
          <a:xfrm>
            <a:off x="7467600" y="13830300"/>
            <a:ext cx="3972960" cy="44196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التخزين الصحيح للكيماويات</a:t>
            </a:r>
            <a:endParaRPr lang="en-US" sz="4400" dirty="0">
              <a:solidFill>
                <a:schemeClr val="tx2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3929E0A-B22B-8BB8-FABB-53E1B6E5DB88}"/>
              </a:ext>
            </a:extLst>
          </p:cNvPr>
          <p:cNvSpPr/>
          <p:nvPr/>
        </p:nvSpPr>
        <p:spPr>
          <a:xfrm>
            <a:off x="7467600" y="4991100"/>
            <a:ext cx="3972960" cy="441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كيفية التعامل الصحيح مع</a:t>
            </a:r>
            <a:r>
              <a:rPr lang="ar-AE" sz="44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 المواد</a:t>
            </a:r>
            <a:endParaRPr lang="en-US" sz="4400" dirty="0">
              <a:solidFill>
                <a:schemeClr val="tx2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84831B-6EB0-6A3D-7AC2-868B9EF754FA}"/>
              </a:ext>
            </a:extLst>
          </p:cNvPr>
          <p:cNvSpPr/>
          <p:nvPr/>
        </p:nvSpPr>
        <p:spPr>
          <a:xfrm>
            <a:off x="12061860" y="9410700"/>
            <a:ext cx="3972960" cy="44196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8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التعامل مع أسطوانة الغاز</a:t>
            </a:r>
            <a:endParaRPr lang="en-US" sz="4800" dirty="0">
              <a:solidFill>
                <a:schemeClr val="tx2">
                  <a:lumMod val="50000"/>
                </a:schemeClr>
              </a:solidFill>
              <a:cs typeface="+mj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15E50A80-0F24-62BF-D95A-77F98ABF4C6E}"/>
              </a:ext>
            </a:extLst>
          </p:cNvPr>
          <p:cNvSpPr/>
          <p:nvPr/>
        </p:nvSpPr>
        <p:spPr>
          <a:xfrm>
            <a:off x="306099" y="7658100"/>
            <a:ext cx="2132301" cy="2147900"/>
          </a:xfrm>
          <a:custGeom>
            <a:avLst/>
            <a:gdLst/>
            <a:ahLst/>
            <a:cxnLst/>
            <a:rect l="l" t="t" r="r" b="b"/>
            <a:pathLst>
              <a:path w="6026991" h="5972200">
                <a:moveTo>
                  <a:pt x="0" y="0"/>
                </a:moveTo>
                <a:lnTo>
                  <a:pt x="6026991" y="0"/>
                </a:lnTo>
                <a:lnTo>
                  <a:pt x="6026991" y="5972200"/>
                </a:lnTo>
                <a:lnTo>
                  <a:pt x="0" y="5972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  <p:extLst>
      <p:ext uri="{BB962C8B-B14F-4D97-AF65-F5344CB8AC3E}">
        <p14:creationId xmlns:p14="http://schemas.microsoft.com/office/powerpoint/2010/main" val="3224610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88993">
            <a:off x="10428675" y="8915394"/>
            <a:ext cx="1771454" cy="1755350"/>
          </a:xfrm>
          <a:custGeom>
            <a:avLst/>
            <a:gdLst/>
            <a:ahLst/>
            <a:cxnLst/>
            <a:rect l="l" t="t" r="r" b="b"/>
            <a:pathLst>
              <a:path w="1771454" h="1755350">
                <a:moveTo>
                  <a:pt x="0" y="0"/>
                </a:moveTo>
                <a:lnTo>
                  <a:pt x="1771454" y="0"/>
                </a:lnTo>
                <a:lnTo>
                  <a:pt x="1771454" y="1755350"/>
                </a:lnTo>
                <a:lnTo>
                  <a:pt x="0" y="175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56671">
            <a:off x="6071819" y="-540506"/>
            <a:ext cx="1672606" cy="1672606"/>
          </a:xfrm>
          <a:custGeom>
            <a:avLst/>
            <a:gdLst/>
            <a:ahLst/>
            <a:cxnLst/>
            <a:rect l="l" t="t" r="r" b="b"/>
            <a:pathLst>
              <a:path w="1672606" h="1672606">
                <a:moveTo>
                  <a:pt x="0" y="0"/>
                </a:moveTo>
                <a:lnTo>
                  <a:pt x="1672606" y="0"/>
                </a:lnTo>
                <a:lnTo>
                  <a:pt x="1672606" y="1672606"/>
                </a:lnTo>
                <a:lnTo>
                  <a:pt x="0" y="1672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168452" y="7047487"/>
            <a:ext cx="1810459" cy="1751207"/>
          </a:xfrm>
          <a:custGeom>
            <a:avLst/>
            <a:gdLst/>
            <a:ahLst/>
            <a:cxnLst/>
            <a:rect l="l" t="t" r="r" b="b"/>
            <a:pathLst>
              <a:path w="1810459" h="1751207">
                <a:moveTo>
                  <a:pt x="0" y="0"/>
                </a:moveTo>
                <a:lnTo>
                  <a:pt x="1810459" y="0"/>
                </a:lnTo>
                <a:lnTo>
                  <a:pt x="1810459" y="1751207"/>
                </a:lnTo>
                <a:lnTo>
                  <a:pt x="0" y="17512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10983">
            <a:off x="13009793" y="688026"/>
            <a:ext cx="1672606" cy="1645236"/>
          </a:xfrm>
          <a:custGeom>
            <a:avLst/>
            <a:gdLst/>
            <a:ahLst/>
            <a:cxnLst/>
            <a:rect l="l" t="t" r="r" b="b"/>
            <a:pathLst>
              <a:path w="1672606" h="1645236">
                <a:moveTo>
                  <a:pt x="0" y="0"/>
                </a:moveTo>
                <a:lnTo>
                  <a:pt x="1672606" y="0"/>
                </a:lnTo>
                <a:lnTo>
                  <a:pt x="1672606" y="1645236"/>
                </a:lnTo>
                <a:lnTo>
                  <a:pt x="0" y="1645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498594">
            <a:off x="14199806" y="9028927"/>
            <a:ext cx="1672606" cy="1672606"/>
          </a:xfrm>
          <a:custGeom>
            <a:avLst/>
            <a:gdLst/>
            <a:ahLst/>
            <a:cxnLst/>
            <a:rect l="l" t="t" r="r" b="b"/>
            <a:pathLst>
              <a:path w="1672606" h="1672606">
                <a:moveTo>
                  <a:pt x="0" y="0"/>
                </a:moveTo>
                <a:lnTo>
                  <a:pt x="1672606" y="0"/>
                </a:lnTo>
                <a:lnTo>
                  <a:pt x="1672606" y="1672607"/>
                </a:lnTo>
                <a:lnTo>
                  <a:pt x="0" y="16726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96738">
            <a:off x="10725683" y="491413"/>
            <a:ext cx="1672606" cy="1672606"/>
          </a:xfrm>
          <a:custGeom>
            <a:avLst/>
            <a:gdLst/>
            <a:ahLst/>
            <a:cxnLst/>
            <a:rect l="l" t="t" r="r" b="b"/>
            <a:pathLst>
              <a:path w="1672606" h="1672606">
                <a:moveTo>
                  <a:pt x="0" y="0"/>
                </a:moveTo>
                <a:lnTo>
                  <a:pt x="1672606" y="0"/>
                </a:lnTo>
                <a:lnTo>
                  <a:pt x="1672606" y="1672606"/>
                </a:lnTo>
                <a:lnTo>
                  <a:pt x="0" y="16726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821295" y="6519904"/>
            <a:ext cx="1667732" cy="1667732"/>
          </a:xfrm>
          <a:custGeom>
            <a:avLst/>
            <a:gdLst/>
            <a:ahLst/>
            <a:cxnLst/>
            <a:rect l="l" t="t" r="r" b="b"/>
            <a:pathLst>
              <a:path w="1667732" h="1667732">
                <a:moveTo>
                  <a:pt x="0" y="0"/>
                </a:moveTo>
                <a:lnTo>
                  <a:pt x="1667732" y="0"/>
                </a:lnTo>
                <a:lnTo>
                  <a:pt x="1667732" y="1667732"/>
                </a:lnTo>
                <a:lnTo>
                  <a:pt x="0" y="16677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395307">
            <a:off x="12739996" y="7268956"/>
            <a:ext cx="1666524" cy="1666524"/>
          </a:xfrm>
          <a:custGeom>
            <a:avLst/>
            <a:gdLst/>
            <a:ahLst/>
            <a:cxnLst/>
            <a:rect l="l" t="t" r="r" b="b"/>
            <a:pathLst>
              <a:path w="1666524" h="1666524">
                <a:moveTo>
                  <a:pt x="0" y="0"/>
                </a:moveTo>
                <a:lnTo>
                  <a:pt x="1666524" y="0"/>
                </a:lnTo>
                <a:lnTo>
                  <a:pt x="1666524" y="1666524"/>
                </a:lnTo>
                <a:lnTo>
                  <a:pt x="0" y="16665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463159">
            <a:off x="13006659" y="2965135"/>
            <a:ext cx="1663494" cy="1666524"/>
          </a:xfrm>
          <a:custGeom>
            <a:avLst/>
            <a:gdLst/>
            <a:ahLst/>
            <a:cxnLst/>
            <a:rect l="l" t="t" r="r" b="b"/>
            <a:pathLst>
              <a:path w="1663494" h="1666524">
                <a:moveTo>
                  <a:pt x="0" y="0"/>
                </a:moveTo>
                <a:lnTo>
                  <a:pt x="1663495" y="0"/>
                </a:lnTo>
                <a:lnTo>
                  <a:pt x="1663495" y="1666524"/>
                </a:lnTo>
                <a:lnTo>
                  <a:pt x="0" y="166652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-432636">
            <a:off x="17357656" y="1826628"/>
            <a:ext cx="1672606" cy="1672606"/>
          </a:xfrm>
          <a:custGeom>
            <a:avLst/>
            <a:gdLst/>
            <a:ahLst/>
            <a:cxnLst/>
            <a:rect l="l" t="t" r="r" b="b"/>
            <a:pathLst>
              <a:path w="1672606" h="1672606">
                <a:moveTo>
                  <a:pt x="0" y="0"/>
                </a:moveTo>
                <a:lnTo>
                  <a:pt x="1672607" y="0"/>
                </a:lnTo>
                <a:lnTo>
                  <a:pt x="1672607" y="1672607"/>
                </a:lnTo>
                <a:lnTo>
                  <a:pt x="0" y="16726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569503" y="6868681"/>
            <a:ext cx="1672606" cy="1645236"/>
          </a:xfrm>
          <a:custGeom>
            <a:avLst/>
            <a:gdLst/>
            <a:ahLst/>
            <a:cxnLst/>
            <a:rect l="l" t="t" r="r" b="b"/>
            <a:pathLst>
              <a:path w="1672606" h="1645236">
                <a:moveTo>
                  <a:pt x="0" y="0"/>
                </a:moveTo>
                <a:lnTo>
                  <a:pt x="1672607" y="0"/>
                </a:lnTo>
                <a:lnTo>
                  <a:pt x="1672607" y="1645237"/>
                </a:lnTo>
                <a:lnTo>
                  <a:pt x="0" y="16452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26669">
            <a:off x="3035246" y="7466588"/>
            <a:ext cx="1672606" cy="1672606"/>
          </a:xfrm>
          <a:custGeom>
            <a:avLst/>
            <a:gdLst/>
            <a:ahLst/>
            <a:cxnLst/>
            <a:rect l="l" t="t" r="r" b="b"/>
            <a:pathLst>
              <a:path w="1672606" h="1672606">
                <a:moveTo>
                  <a:pt x="0" y="0"/>
                </a:moveTo>
                <a:lnTo>
                  <a:pt x="1672607" y="0"/>
                </a:lnTo>
                <a:lnTo>
                  <a:pt x="1672607" y="1672607"/>
                </a:lnTo>
                <a:lnTo>
                  <a:pt x="0" y="16726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99599">
            <a:off x="2595659" y="5022220"/>
            <a:ext cx="1666524" cy="1666524"/>
          </a:xfrm>
          <a:custGeom>
            <a:avLst/>
            <a:gdLst/>
            <a:ahLst/>
            <a:cxnLst/>
            <a:rect l="l" t="t" r="r" b="b"/>
            <a:pathLst>
              <a:path w="1666524" h="1666524">
                <a:moveTo>
                  <a:pt x="0" y="0"/>
                </a:moveTo>
                <a:lnTo>
                  <a:pt x="1666524" y="0"/>
                </a:lnTo>
                <a:lnTo>
                  <a:pt x="1666524" y="1666524"/>
                </a:lnTo>
                <a:lnTo>
                  <a:pt x="0" y="16665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-634367" y="1617020"/>
            <a:ext cx="1663494" cy="1666524"/>
          </a:xfrm>
          <a:custGeom>
            <a:avLst/>
            <a:gdLst/>
            <a:ahLst/>
            <a:cxnLst/>
            <a:rect l="l" t="t" r="r" b="b"/>
            <a:pathLst>
              <a:path w="1663494" h="1666524">
                <a:moveTo>
                  <a:pt x="0" y="0"/>
                </a:moveTo>
                <a:lnTo>
                  <a:pt x="1663494" y="0"/>
                </a:lnTo>
                <a:lnTo>
                  <a:pt x="1663494" y="1666524"/>
                </a:lnTo>
                <a:lnTo>
                  <a:pt x="0" y="166652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514846">
            <a:off x="1073879" y="7877685"/>
            <a:ext cx="1672606" cy="1657401"/>
          </a:xfrm>
          <a:custGeom>
            <a:avLst/>
            <a:gdLst/>
            <a:ahLst/>
            <a:cxnLst/>
            <a:rect l="l" t="t" r="r" b="b"/>
            <a:pathLst>
              <a:path w="1672606" h="1657401">
                <a:moveTo>
                  <a:pt x="0" y="0"/>
                </a:moveTo>
                <a:lnTo>
                  <a:pt x="1672606" y="0"/>
                </a:lnTo>
                <a:lnTo>
                  <a:pt x="1672606" y="1657401"/>
                </a:lnTo>
                <a:lnTo>
                  <a:pt x="0" y="16574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59595" y="-643906"/>
            <a:ext cx="1672606" cy="1672606"/>
          </a:xfrm>
          <a:custGeom>
            <a:avLst/>
            <a:gdLst/>
            <a:ahLst/>
            <a:cxnLst/>
            <a:rect l="l" t="t" r="r" b="b"/>
            <a:pathLst>
              <a:path w="1672606" h="1672606">
                <a:moveTo>
                  <a:pt x="0" y="0"/>
                </a:moveTo>
                <a:lnTo>
                  <a:pt x="1672606" y="0"/>
                </a:lnTo>
                <a:lnTo>
                  <a:pt x="1672606" y="1672606"/>
                </a:lnTo>
                <a:lnTo>
                  <a:pt x="0" y="16726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 rot="479384">
            <a:off x="537848" y="4316468"/>
            <a:ext cx="1672606" cy="1666524"/>
          </a:xfrm>
          <a:custGeom>
            <a:avLst/>
            <a:gdLst/>
            <a:ahLst/>
            <a:cxnLst/>
            <a:rect l="l" t="t" r="r" b="b"/>
            <a:pathLst>
              <a:path w="1672606" h="1666524">
                <a:moveTo>
                  <a:pt x="0" y="0"/>
                </a:moveTo>
                <a:lnTo>
                  <a:pt x="1672606" y="0"/>
                </a:lnTo>
                <a:lnTo>
                  <a:pt x="1672606" y="1666524"/>
                </a:lnTo>
                <a:lnTo>
                  <a:pt x="0" y="166652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-240774" y="6519904"/>
            <a:ext cx="1614925" cy="1617866"/>
          </a:xfrm>
          <a:custGeom>
            <a:avLst/>
            <a:gdLst/>
            <a:ahLst/>
            <a:cxnLst/>
            <a:rect l="l" t="t" r="r" b="b"/>
            <a:pathLst>
              <a:path w="1614925" h="1617866">
                <a:moveTo>
                  <a:pt x="0" y="0"/>
                </a:moveTo>
                <a:lnTo>
                  <a:pt x="1614925" y="0"/>
                </a:lnTo>
                <a:lnTo>
                  <a:pt x="1614925" y="1617867"/>
                </a:lnTo>
                <a:lnTo>
                  <a:pt x="0" y="161786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 rot="654407">
            <a:off x="15516019" y="1739374"/>
            <a:ext cx="1429798" cy="1429798"/>
          </a:xfrm>
          <a:custGeom>
            <a:avLst/>
            <a:gdLst/>
            <a:ahLst/>
            <a:cxnLst/>
            <a:rect l="l" t="t" r="r" b="b"/>
            <a:pathLst>
              <a:path w="1429798" h="1429798">
                <a:moveTo>
                  <a:pt x="0" y="0"/>
                </a:moveTo>
                <a:lnTo>
                  <a:pt x="1429798" y="0"/>
                </a:lnTo>
                <a:lnTo>
                  <a:pt x="1429798" y="1429798"/>
                </a:lnTo>
                <a:lnTo>
                  <a:pt x="0" y="14297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700846">
            <a:off x="16901847" y="9306931"/>
            <a:ext cx="1672606" cy="1617866"/>
          </a:xfrm>
          <a:custGeom>
            <a:avLst/>
            <a:gdLst/>
            <a:ahLst/>
            <a:cxnLst/>
            <a:rect l="l" t="t" r="r" b="b"/>
            <a:pathLst>
              <a:path w="1672606" h="1617866">
                <a:moveTo>
                  <a:pt x="0" y="0"/>
                </a:moveTo>
                <a:lnTo>
                  <a:pt x="1672606" y="0"/>
                </a:lnTo>
                <a:lnTo>
                  <a:pt x="1672606" y="1617866"/>
                </a:lnTo>
                <a:lnTo>
                  <a:pt x="0" y="16178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843244">
            <a:off x="14907685" y="4208225"/>
            <a:ext cx="1672606" cy="1648277"/>
          </a:xfrm>
          <a:custGeom>
            <a:avLst/>
            <a:gdLst/>
            <a:ahLst/>
            <a:cxnLst/>
            <a:rect l="l" t="t" r="r" b="b"/>
            <a:pathLst>
              <a:path w="1672606" h="1648277">
                <a:moveTo>
                  <a:pt x="0" y="0"/>
                </a:moveTo>
                <a:lnTo>
                  <a:pt x="1672606" y="0"/>
                </a:lnTo>
                <a:lnTo>
                  <a:pt x="1672606" y="1648278"/>
                </a:lnTo>
                <a:lnTo>
                  <a:pt x="0" y="164827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549426">
            <a:off x="15419143" y="6534784"/>
            <a:ext cx="1057894" cy="1648277"/>
          </a:xfrm>
          <a:custGeom>
            <a:avLst/>
            <a:gdLst/>
            <a:ahLst/>
            <a:cxnLst/>
            <a:rect l="l" t="t" r="r" b="b"/>
            <a:pathLst>
              <a:path w="1057894" h="1648277">
                <a:moveTo>
                  <a:pt x="0" y="0"/>
                </a:moveTo>
                <a:lnTo>
                  <a:pt x="1057895" y="0"/>
                </a:lnTo>
                <a:lnTo>
                  <a:pt x="1057895" y="1648278"/>
                </a:lnTo>
                <a:lnTo>
                  <a:pt x="0" y="164827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Freeform 24"/>
          <p:cNvSpPr/>
          <p:nvPr/>
        </p:nvSpPr>
        <p:spPr>
          <a:xfrm>
            <a:off x="4497551" y="1617020"/>
            <a:ext cx="1641113" cy="1620226"/>
          </a:xfrm>
          <a:custGeom>
            <a:avLst/>
            <a:gdLst/>
            <a:ahLst/>
            <a:cxnLst/>
            <a:rect l="l" t="t" r="r" b="b"/>
            <a:pathLst>
              <a:path w="1641113" h="1620226">
                <a:moveTo>
                  <a:pt x="0" y="0"/>
                </a:moveTo>
                <a:lnTo>
                  <a:pt x="1641112" y="0"/>
                </a:lnTo>
                <a:lnTo>
                  <a:pt x="1641112" y="1620226"/>
                </a:lnTo>
                <a:lnTo>
                  <a:pt x="0" y="162022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5" name="Freeform 25"/>
          <p:cNvSpPr/>
          <p:nvPr/>
        </p:nvSpPr>
        <p:spPr>
          <a:xfrm rot="-457908">
            <a:off x="17193785" y="6743483"/>
            <a:ext cx="1672606" cy="1657401"/>
          </a:xfrm>
          <a:custGeom>
            <a:avLst/>
            <a:gdLst/>
            <a:ahLst/>
            <a:cxnLst/>
            <a:rect l="l" t="t" r="r" b="b"/>
            <a:pathLst>
              <a:path w="1672606" h="1657401">
                <a:moveTo>
                  <a:pt x="0" y="0"/>
                </a:moveTo>
                <a:lnTo>
                  <a:pt x="1672607" y="0"/>
                </a:lnTo>
                <a:lnTo>
                  <a:pt x="1672607" y="1657401"/>
                </a:lnTo>
                <a:lnTo>
                  <a:pt x="0" y="16574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7105984" y="4325798"/>
            <a:ext cx="1635404" cy="1635404"/>
          </a:xfrm>
          <a:custGeom>
            <a:avLst/>
            <a:gdLst/>
            <a:ahLst/>
            <a:cxnLst/>
            <a:rect l="l" t="t" r="r" b="b"/>
            <a:pathLst>
              <a:path w="1635404" h="1635404">
                <a:moveTo>
                  <a:pt x="0" y="0"/>
                </a:moveTo>
                <a:lnTo>
                  <a:pt x="1635404" y="0"/>
                </a:lnTo>
                <a:lnTo>
                  <a:pt x="1635404" y="1635404"/>
                </a:lnTo>
                <a:lnTo>
                  <a:pt x="0" y="163540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Freeform 27"/>
          <p:cNvSpPr/>
          <p:nvPr/>
        </p:nvSpPr>
        <p:spPr>
          <a:xfrm>
            <a:off x="7242110" y="9105609"/>
            <a:ext cx="1682063" cy="837973"/>
          </a:xfrm>
          <a:custGeom>
            <a:avLst/>
            <a:gdLst/>
            <a:ahLst/>
            <a:cxnLst/>
            <a:rect l="l" t="t" r="r" b="b"/>
            <a:pathLst>
              <a:path w="1682063" h="837973">
                <a:moveTo>
                  <a:pt x="0" y="0"/>
                </a:moveTo>
                <a:lnTo>
                  <a:pt x="1682063" y="0"/>
                </a:lnTo>
                <a:lnTo>
                  <a:pt x="1682063" y="837973"/>
                </a:lnTo>
                <a:lnTo>
                  <a:pt x="0" y="83797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8" name="Freeform 28"/>
          <p:cNvSpPr/>
          <p:nvPr/>
        </p:nvSpPr>
        <p:spPr>
          <a:xfrm>
            <a:off x="7744425" y="1390061"/>
            <a:ext cx="2096633" cy="892022"/>
          </a:xfrm>
          <a:custGeom>
            <a:avLst/>
            <a:gdLst/>
            <a:ahLst/>
            <a:cxnLst/>
            <a:rect l="l" t="t" r="r" b="b"/>
            <a:pathLst>
              <a:path w="2096633" h="892022">
                <a:moveTo>
                  <a:pt x="0" y="0"/>
                </a:moveTo>
                <a:lnTo>
                  <a:pt x="2096633" y="0"/>
                </a:lnTo>
                <a:lnTo>
                  <a:pt x="2096633" y="892022"/>
                </a:lnTo>
                <a:lnTo>
                  <a:pt x="0" y="892022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Freeform 29"/>
          <p:cNvSpPr/>
          <p:nvPr/>
        </p:nvSpPr>
        <p:spPr>
          <a:xfrm rot="-350424">
            <a:off x="1942820" y="1836072"/>
            <a:ext cx="1848557" cy="1851924"/>
          </a:xfrm>
          <a:custGeom>
            <a:avLst/>
            <a:gdLst/>
            <a:ahLst/>
            <a:cxnLst/>
            <a:rect l="l" t="t" r="r" b="b"/>
            <a:pathLst>
              <a:path w="1848557" h="1851924">
                <a:moveTo>
                  <a:pt x="0" y="0"/>
                </a:moveTo>
                <a:lnTo>
                  <a:pt x="1848557" y="0"/>
                </a:lnTo>
                <a:lnTo>
                  <a:pt x="1848557" y="1851924"/>
                </a:lnTo>
                <a:lnTo>
                  <a:pt x="0" y="1851924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0" name="Freeform 30"/>
          <p:cNvSpPr/>
          <p:nvPr/>
        </p:nvSpPr>
        <p:spPr>
          <a:xfrm>
            <a:off x="8487375" y="-854029"/>
            <a:ext cx="1717425" cy="1708058"/>
          </a:xfrm>
          <a:custGeom>
            <a:avLst/>
            <a:gdLst/>
            <a:ahLst/>
            <a:cxnLst/>
            <a:rect l="l" t="t" r="r" b="b"/>
            <a:pathLst>
              <a:path w="1717425" h="1708058">
                <a:moveTo>
                  <a:pt x="0" y="0"/>
                </a:moveTo>
                <a:lnTo>
                  <a:pt x="1717425" y="0"/>
                </a:lnTo>
                <a:lnTo>
                  <a:pt x="1717425" y="1708058"/>
                </a:lnTo>
                <a:lnTo>
                  <a:pt x="0" y="1708058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1" name="Freeform 31"/>
          <p:cNvSpPr/>
          <p:nvPr/>
        </p:nvSpPr>
        <p:spPr>
          <a:xfrm>
            <a:off x="3428921" y="-425040"/>
            <a:ext cx="1790634" cy="1790634"/>
          </a:xfrm>
          <a:custGeom>
            <a:avLst/>
            <a:gdLst/>
            <a:ahLst/>
            <a:cxnLst/>
            <a:rect l="l" t="t" r="r" b="b"/>
            <a:pathLst>
              <a:path w="1790634" h="1790634">
                <a:moveTo>
                  <a:pt x="0" y="0"/>
                </a:moveTo>
                <a:lnTo>
                  <a:pt x="1790634" y="0"/>
                </a:lnTo>
                <a:lnTo>
                  <a:pt x="1790634" y="1790634"/>
                </a:lnTo>
                <a:lnTo>
                  <a:pt x="0" y="17906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2" name="Freeform 32"/>
          <p:cNvSpPr/>
          <p:nvPr/>
        </p:nvSpPr>
        <p:spPr>
          <a:xfrm>
            <a:off x="17105984" y="-425040"/>
            <a:ext cx="1614925" cy="1617866"/>
          </a:xfrm>
          <a:custGeom>
            <a:avLst/>
            <a:gdLst/>
            <a:ahLst/>
            <a:cxnLst/>
            <a:rect l="l" t="t" r="r" b="b"/>
            <a:pathLst>
              <a:path w="1614925" h="1617866">
                <a:moveTo>
                  <a:pt x="0" y="0"/>
                </a:moveTo>
                <a:lnTo>
                  <a:pt x="1614925" y="0"/>
                </a:lnTo>
                <a:lnTo>
                  <a:pt x="1614925" y="1617866"/>
                </a:lnTo>
                <a:lnTo>
                  <a:pt x="0" y="161786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3" name="Freeform 33"/>
          <p:cNvSpPr/>
          <p:nvPr/>
        </p:nvSpPr>
        <p:spPr>
          <a:xfrm>
            <a:off x="14343388" y="-810113"/>
            <a:ext cx="1641113" cy="1620226"/>
          </a:xfrm>
          <a:custGeom>
            <a:avLst/>
            <a:gdLst/>
            <a:ahLst/>
            <a:cxnLst/>
            <a:rect l="l" t="t" r="r" b="b"/>
            <a:pathLst>
              <a:path w="1641113" h="1620226">
                <a:moveTo>
                  <a:pt x="0" y="0"/>
                </a:moveTo>
                <a:lnTo>
                  <a:pt x="1641112" y="0"/>
                </a:lnTo>
                <a:lnTo>
                  <a:pt x="1641112" y="1620226"/>
                </a:lnTo>
                <a:lnTo>
                  <a:pt x="0" y="162022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4" name="Freeform 34"/>
          <p:cNvSpPr/>
          <p:nvPr/>
        </p:nvSpPr>
        <p:spPr>
          <a:xfrm>
            <a:off x="4497551" y="9524595"/>
            <a:ext cx="1663494" cy="1666524"/>
          </a:xfrm>
          <a:custGeom>
            <a:avLst/>
            <a:gdLst/>
            <a:ahLst/>
            <a:cxnLst/>
            <a:rect l="l" t="t" r="r" b="b"/>
            <a:pathLst>
              <a:path w="1663494" h="1666524">
                <a:moveTo>
                  <a:pt x="0" y="0"/>
                </a:moveTo>
                <a:lnTo>
                  <a:pt x="1663494" y="0"/>
                </a:lnTo>
                <a:lnTo>
                  <a:pt x="1663494" y="1666524"/>
                </a:lnTo>
                <a:lnTo>
                  <a:pt x="0" y="166652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5" name="Freeform 35"/>
          <p:cNvSpPr/>
          <p:nvPr/>
        </p:nvSpPr>
        <p:spPr>
          <a:xfrm rot="479384">
            <a:off x="12058098" y="-1180523"/>
            <a:ext cx="1672606" cy="1666524"/>
          </a:xfrm>
          <a:custGeom>
            <a:avLst/>
            <a:gdLst/>
            <a:ahLst/>
            <a:cxnLst/>
            <a:rect l="l" t="t" r="r" b="b"/>
            <a:pathLst>
              <a:path w="1672606" h="1666524">
                <a:moveTo>
                  <a:pt x="0" y="0"/>
                </a:moveTo>
                <a:lnTo>
                  <a:pt x="1672607" y="0"/>
                </a:lnTo>
                <a:lnTo>
                  <a:pt x="1672607" y="1666524"/>
                </a:lnTo>
                <a:lnTo>
                  <a:pt x="0" y="166652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6" name="Freeform 36"/>
          <p:cNvSpPr/>
          <p:nvPr/>
        </p:nvSpPr>
        <p:spPr>
          <a:xfrm>
            <a:off x="-634367" y="9793069"/>
            <a:ext cx="2096633" cy="892022"/>
          </a:xfrm>
          <a:custGeom>
            <a:avLst/>
            <a:gdLst/>
            <a:ahLst/>
            <a:cxnLst/>
            <a:rect l="l" t="t" r="r" b="b"/>
            <a:pathLst>
              <a:path w="2096633" h="892022">
                <a:moveTo>
                  <a:pt x="0" y="0"/>
                </a:moveTo>
                <a:lnTo>
                  <a:pt x="2096633" y="0"/>
                </a:lnTo>
                <a:lnTo>
                  <a:pt x="2096633" y="892022"/>
                </a:lnTo>
                <a:lnTo>
                  <a:pt x="0" y="892022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7" name="Freeform 37"/>
          <p:cNvSpPr/>
          <p:nvPr/>
        </p:nvSpPr>
        <p:spPr>
          <a:xfrm>
            <a:off x="3327057" y="2310658"/>
            <a:ext cx="11633886" cy="5678144"/>
          </a:xfrm>
          <a:custGeom>
            <a:avLst/>
            <a:gdLst/>
            <a:ahLst/>
            <a:cxnLst/>
            <a:rect l="l" t="t" r="r" b="b"/>
            <a:pathLst>
              <a:path w="11633886" h="5678144">
                <a:moveTo>
                  <a:pt x="0" y="0"/>
                </a:moveTo>
                <a:lnTo>
                  <a:pt x="11633886" y="0"/>
                </a:lnTo>
                <a:lnTo>
                  <a:pt x="11633886" y="5678144"/>
                </a:lnTo>
                <a:lnTo>
                  <a:pt x="0" y="5678144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8" name="TextBox 38"/>
          <p:cNvSpPr txBox="1"/>
          <p:nvPr/>
        </p:nvSpPr>
        <p:spPr>
          <a:xfrm>
            <a:off x="5101673" y="3419182"/>
            <a:ext cx="8084653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ar-AE" sz="6600" b="1" dirty="0">
                <a:cs typeface="+mj-cs"/>
              </a:rPr>
              <a:t>السلامة الحيوية والمختبرات البايولوجية</a:t>
            </a:r>
            <a:endParaRPr lang="en-US" sz="6600" b="1" dirty="0">
              <a:cs typeface="+mj-cs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5753952" y="5968676"/>
            <a:ext cx="6780097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ar-AE" sz="3200" b="1" dirty="0">
                <a:cs typeface="+mj-cs"/>
              </a:rPr>
              <a:t>م.د هند ضياء هادي</a:t>
            </a:r>
          </a:p>
          <a:p>
            <a:pPr algn="ctr"/>
            <a:r>
              <a:rPr lang="ar-AE" sz="3200" b="1" dirty="0">
                <a:cs typeface="+mj-cs"/>
              </a:rPr>
              <a:t>م.م. سهاد حمزه محمد علي</a:t>
            </a:r>
          </a:p>
          <a:p>
            <a:pPr algn="ctr"/>
            <a:r>
              <a:rPr lang="ar-AE" sz="3200" b="1" dirty="0">
                <a:cs typeface="+mj-cs"/>
              </a:rPr>
              <a:t>م.م. مآب رياض ساجت</a:t>
            </a:r>
            <a:endParaRPr lang="en-US" sz="3200" b="1" dirty="0"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49600" y="0"/>
            <a:ext cx="2132301" cy="2147900"/>
          </a:xfrm>
          <a:custGeom>
            <a:avLst/>
            <a:gdLst/>
            <a:ahLst/>
            <a:cxnLst/>
            <a:rect l="l" t="t" r="r" b="b"/>
            <a:pathLst>
              <a:path w="6026991" h="5972200">
                <a:moveTo>
                  <a:pt x="0" y="0"/>
                </a:moveTo>
                <a:lnTo>
                  <a:pt x="6026991" y="0"/>
                </a:lnTo>
                <a:lnTo>
                  <a:pt x="6026991" y="5972200"/>
                </a:lnTo>
                <a:lnTo>
                  <a:pt x="0" y="5972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TextBox 3"/>
          <p:cNvSpPr txBox="1"/>
          <p:nvPr/>
        </p:nvSpPr>
        <p:spPr>
          <a:xfrm>
            <a:off x="4239660" y="1104900"/>
            <a:ext cx="9306960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514"/>
              </a:lnSpc>
            </a:pPr>
            <a:r>
              <a:rPr lang="ar-AE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طرق التعامل </a:t>
            </a:r>
            <a:r>
              <a:rPr lang="ar-S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مع  الكيماويات  داخل  مختبرات الكيمياء </a:t>
            </a:r>
            <a:endParaRPr lang="en-US" sz="6204" b="1" dirty="0">
              <a:solidFill>
                <a:schemeClr val="bg1"/>
              </a:solidFill>
              <a:latin typeface="Inter Ultra-Bold"/>
              <a:cs typeface="+mj-cs"/>
            </a:endParaRPr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FE5D78CC-2EC2-AA73-D500-56DF1A64234A}"/>
              </a:ext>
            </a:extLst>
          </p:cNvPr>
          <p:cNvSpPr/>
          <p:nvPr/>
        </p:nvSpPr>
        <p:spPr>
          <a:xfrm>
            <a:off x="4180440" y="6286500"/>
            <a:ext cx="10145160" cy="10668000"/>
          </a:xfrm>
          <a:prstGeom prst="donut">
            <a:avLst>
              <a:gd name="adj" fmla="val 529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987BE44-88C7-927C-389C-E045A1CFC9A5}"/>
              </a:ext>
            </a:extLst>
          </p:cNvPr>
          <p:cNvSpPr/>
          <p:nvPr/>
        </p:nvSpPr>
        <p:spPr>
          <a:xfrm>
            <a:off x="7467600" y="13704900"/>
            <a:ext cx="3972960" cy="44196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latin typeface="AlMohanad" pitchFamily="18" charset="-78"/>
                <a:cs typeface="+mj-cs"/>
              </a:rPr>
              <a:t>تقسيم الكيماويات على  حسب أنواعها ومدى </a:t>
            </a:r>
            <a:r>
              <a:rPr lang="ar-IQ" sz="4000" b="1" dirty="0">
                <a:latin typeface="AlMohanad" pitchFamily="18" charset="-78"/>
                <a:cs typeface="+mj-cs"/>
              </a:rPr>
              <a:t>     </a:t>
            </a:r>
            <a:r>
              <a:rPr lang="ar-SA" sz="4000" b="1" dirty="0">
                <a:latin typeface="AlMohanad" pitchFamily="18" charset="-78"/>
                <a:cs typeface="+mj-cs"/>
              </a:rPr>
              <a:t>خطورتها</a:t>
            </a:r>
            <a:endParaRPr lang="en-US" sz="4000" dirty="0">
              <a:cs typeface="+mj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E8DC8D2-85E0-B0F2-76B4-EC16ED749ADB}"/>
              </a:ext>
            </a:extLst>
          </p:cNvPr>
          <p:cNvSpPr/>
          <p:nvPr/>
        </p:nvSpPr>
        <p:spPr>
          <a:xfrm>
            <a:off x="11718960" y="9120200"/>
            <a:ext cx="3972960" cy="44196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التخزين الصحيح للكيماويات</a:t>
            </a:r>
            <a:endParaRPr lang="en-US" sz="4400" dirty="0">
              <a:solidFill>
                <a:schemeClr val="tx2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3929E0A-B22B-8BB8-FABB-53E1B6E5DB88}"/>
              </a:ext>
            </a:extLst>
          </p:cNvPr>
          <p:cNvSpPr/>
          <p:nvPr/>
        </p:nvSpPr>
        <p:spPr>
          <a:xfrm>
            <a:off x="2596080" y="9410700"/>
            <a:ext cx="3972960" cy="441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كيفية التعامل الصحيح مع</a:t>
            </a:r>
            <a:r>
              <a:rPr lang="ar-AE" sz="44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 المواد</a:t>
            </a:r>
            <a:endParaRPr lang="en-US" sz="4400" dirty="0">
              <a:solidFill>
                <a:schemeClr val="tx2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84831B-6EB0-6A3D-7AC2-868B9EF754FA}"/>
              </a:ext>
            </a:extLst>
          </p:cNvPr>
          <p:cNvSpPr/>
          <p:nvPr/>
        </p:nvSpPr>
        <p:spPr>
          <a:xfrm>
            <a:off x="7467600" y="4312450"/>
            <a:ext cx="3972960" cy="44196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8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التعامل مع أسطوانة الغاز</a:t>
            </a:r>
            <a:endParaRPr lang="en-US" sz="4800" dirty="0">
              <a:solidFill>
                <a:schemeClr val="tx2">
                  <a:lumMod val="50000"/>
                </a:schemeClr>
              </a:solidFill>
              <a:cs typeface="+mj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15E50A80-0F24-62BF-D95A-77F98ABF4C6E}"/>
              </a:ext>
            </a:extLst>
          </p:cNvPr>
          <p:cNvSpPr/>
          <p:nvPr/>
        </p:nvSpPr>
        <p:spPr>
          <a:xfrm>
            <a:off x="306099" y="7658100"/>
            <a:ext cx="2132301" cy="2147900"/>
          </a:xfrm>
          <a:custGeom>
            <a:avLst/>
            <a:gdLst/>
            <a:ahLst/>
            <a:cxnLst/>
            <a:rect l="l" t="t" r="r" b="b"/>
            <a:pathLst>
              <a:path w="6026991" h="5972200">
                <a:moveTo>
                  <a:pt x="0" y="0"/>
                </a:moveTo>
                <a:lnTo>
                  <a:pt x="6026991" y="0"/>
                </a:lnTo>
                <a:lnTo>
                  <a:pt x="6026991" y="5972200"/>
                </a:lnTo>
                <a:lnTo>
                  <a:pt x="0" y="5972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  <p:extLst>
      <p:ext uri="{BB962C8B-B14F-4D97-AF65-F5344CB8AC3E}">
        <p14:creationId xmlns:p14="http://schemas.microsoft.com/office/powerpoint/2010/main" val="3611520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49600" y="0"/>
            <a:ext cx="2132301" cy="2147900"/>
          </a:xfrm>
          <a:custGeom>
            <a:avLst/>
            <a:gdLst/>
            <a:ahLst/>
            <a:cxnLst/>
            <a:rect l="l" t="t" r="r" b="b"/>
            <a:pathLst>
              <a:path w="6026991" h="5972200">
                <a:moveTo>
                  <a:pt x="0" y="0"/>
                </a:moveTo>
                <a:lnTo>
                  <a:pt x="6026991" y="0"/>
                </a:lnTo>
                <a:lnTo>
                  <a:pt x="6026991" y="5972200"/>
                </a:lnTo>
                <a:lnTo>
                  <a:pt x="0" y="5972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TextBox 3"/>
          <p:cNvSpPr txBox="1"/>
          <p:nvPr/>
        </p:nvSpPr>
        <p:spPr>
          <a:xfrm>
            <a:off x="4239660" y="1104900"/>
            <a:ext cx="9306960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514"/>
              </a:lnSpc>
            </a:pPr>
            <a:r>
              <a:rPr lang="ar-AE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طرق التعامل </a:t>
            </a:r>
            <a:r>
              <a:rPr lang="ar-S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مع  الكيماويات  داخل  مختبرات الكيمياء </a:t>
            </a:r>
            <a:endParaRPr lang="en-US" sz="6204" b="1" dirty="0">
              <a:solidFill>
                <a:schemeClr val="bg1"/>
              </a:solidFill>
              <a:latin typeface="Inter Ultra-Bold"/>
              <a:cs typeface="+mj-cs"/>
            </a:endParaRPr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FE5D78CC-2EC2-AA73-D500-56DF1A64234A}"/>
              </a:ext>
            </a:extLst>
          </p:cNvPr>
          <p:cNvSpPr/>
          <p:nvPr/>
        </p:nvSpPr>
        <p:spPr>
          <a:xfrm>
            <a:off x="4180440" y="6286500"/>
            <a:ext cx="10145160" cy="10668000"/>
          </a:xfrm>
          <a:prstGeom prst="donut">
            <a:avLst>
              <a:gd name="adj" fmla="val 529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987BE44-88C7-927C-389C-E045A1CFC9A5}"/>
              </a:ext>
            </a:extLst>
          </p:cNvPr>
          <p:cNvSpPr/>
          <p:nvPr/>
        </p:nvSpPr>
        <p:spPr>
          <a:xfrm>
            <a:off x="11795160" y="9259900"/>
            <a:ext cx="3972960" cy="44196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latin typeface="AlMohanad" pitchFamily="18" charset="-78"/>
                <a:cs typeface="+mj-cs"/>
              </a:rPr>
              <a:t>تقسيم الكيماويات على  حسب أنواعها ومدى </a:t>
            </a:r>
            <a:r>
              <a:rPr lang="ar-IQ" sz="4000" b="1" dirty="0">
                <a:latin typeface="AlMohanad" pitchFamily="18" charset="-78"/>
                <a:cs typeface="+mj-cs"/>
              </a:rPr>
              <a:t>     </a:t>
            </a:r>
            <a:r>
              <a:rPr lang="ar-SA" sz="4000" b="1" dirty="0">
                <a:latin typeface="AlMohanad" pitchFamily="18" charset="-78"/>
                <a:cs typeface="+mj-cs"/>
              </a:rPr>
              <a:t>خطورتها</a:t>
            </a:r>
            <a:endParaRPr lang="en-US" sz="4000" dirty="0">
              <a:cs typeface="+mj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E8DC8D2-85E0-B0F2-76B4-EC16ED749ADB}"/>
              </a:ext>
            </a:extLst>
          </p:cNvPr>
          <p:cNvSpPr/>
          <p:nvPr/>
        </p:nvSpPr>
        <p:spPr>
          <a:xfrm>
            <a:off x="7467600" y="4840300"/>
            <a:ext cx="3972960" cy="44196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التخزين الصحيح للكيماويات</a:t>
            </a:r>
            <a:endParaRPr lang="en-US" sz="4400" dirty="0">
              <a:solidFill>
                <a:schemeClr val="tx2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3929E0A-B22B-8BB8-FABB-53E1B6E5DB88}"/>
              </a:ext>
            </a:extLst>
          </p:cNvPr>
          <p:cNvSpPr/>
          <p:nvPr/>
        </p:nvSpPr>
        <p:spPr>
          <a:xfrm>
            <a:off x="7467600" y="13539800"/>
            <a:ext cx="3972960" cy="441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كيفية التعامل الصحيح مع</a:t>
            </a:r>
            <a:r>
              <a:rPr lang="ar-AE" sz="44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 المواد</a:t>
            </a:r>
            <a:endParaRPr lang="en-US" sz="4400" dirty="0">
              <a:solidFill>
                <a:schemeClr val="tx2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84831B-6EB0-6A3D-7AC2-868B9EF754FA}"/>
              </a:ext>
            </a:extLst>
          </p:cNvPr>
          <p:cNvSpPr/>
          <p:nvPr/>
        </p:nvSpPr>
        <p:spPr>
          <a:xfrm>
            <a:off x="2596080" y="9259900"/>
            <a:ext cx="3972960" cy="44196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8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التعامل مع أسطوانة الغاز</a:t>
            </a:r>
            <a:endParaRPr lang="en-US" sz="4800" dirty="0">
              <a:solidFill>
                <a:schemeClr val="tx2">
                  <a:lumMod val="50000"/>
                </a:schemeClr>
              </a:solidFill>
              <a:cs typeface="+mj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15E50A80-0F24-62BF-D95A-77F98ABF4C6E}"/>
              </a:ext>
            </a:extLst>
          </p:cNvPr>
          <p:cNvSpPr/>
          <p:nvPr/>
        </p:nvSpPr>
        <p:spPr>
          <a:xfrm>
            <a:off x="306099" y="7658100"/>
            <a:ext cx="2132301" cy="2147900"/>
          </a:xfrm>
          <a:custGeom>
            <a:avLst/>
            <a:gdLst/>
            <a:ahLst/>
            <a:cxnLst/>
            <a:rect l="l" t="t" r="r" b="b"/>
            <a:pathLst>
              <a:path w="6026991" h="5972200">
                <a:moveTo>
                  <a:pt x="0" y="0"/>
                </a:moveTo>
                <a:lnTo>
                  <a:pt x="6026991" y="0"/>
                </a:lnTo>
                <a:lnTo>
                  <a:pt x="6026991" y="5972200"/>
                </a:lnTo>
                <a:lnTo>
                  <a:pt x="0" y="5972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  <p:extLst>
      <p:ext uri="{BB962C8B-B14F-4D97-AF65-F5344CB8AC3E}">
        <p14:creationId xmlns:p14="http://schemas.microsoft.com/office/powerpoint/2010/main" val="3702419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32DDFD-7243-BD2D-C3B8-C1CF43FC88FF}"/>
              </a:ext>
            </a:extLst>
          </p:cNvPr>
          <p:cNvSpPr/>
          <p:nvPr/>
        </p:nvSpPr>
        <p:spPr>
          <a:xfrm>
            <a:off x="0" y="-7620"/>
            <a:ext cx="18257520" cy="10279380"/>
          </a:xfrm>
          <a:prstGeom prst="rect">
            <a:avLst/>
          </a:prstGeom>
          <a:blipFill dpi="0" rotWithShape="0">
            <a:blip r:embed="rId2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2">
                  <a:lumMod val="50000"/>
                </a:schemeClr>
              </a:solidFill>
              <a:latin typeface="Aldhabi" panose="01000000000000000000" pitchFamily="2" charset="-78"/>
              <a:cs typeface="+mj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6DC4D6-1C04-C6DF-A030-D0B503BD1ABA}"/>
              </a:ext>
            </a:extLst>
          </p:cNvPr>
          <p:cNvSpPr/>
          <p:nvPr/>
        </p:nvSpPr>
        <p:spPr>
          <a:xfrm>
            <a:off x="4800600" y="190500"/>
            <a:ext cx="13182600" cy="1066800"/>
          </a:xfrm>
          <a:prstGeom prst="round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  <a:latin typeface="Aldhabi" panose="01000000000000000000" pitchFamily="2" charset="-78"/>
                <a:cs typeface="+mj-cs"/>
              </a:rPr>
              <a:t>احتياطات السلامة الواجب إتباعها عند استعمال المواد الكيميائية :</a:t>
            </a:r>
            <a:endParaRPr lang="en-US" sz="4800" b="1" dirty="0">
              <a:solidFill>
                <a:schemeClr val="tx1"/>
              </a:solidFill>
              <a:latin typeface="Aldhabi" panose="01000000000000000000" pitchFamily="2" charset="-78"/>
              <a:cs typeface="+mj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69802F-89F5-AC3B-10E8-FB6FD8528098}"/>
              </a:ext>
            </a:extLst>
          </p:cNvPr>
          <p:cNvSpPr/>
          <p:nvPr/>
        </p:nvSpPr>
        <p:spPr>
          <a:xfrm>
            <a:off x="304800" y="2400300"/>
            <a:ext cx="17678400" cy="6019800"/>
          </a:xfrm>
          <a:prstGeom prst="roundRect">
            <a:avLst>
              <a:gd name="adj" fmla="val 371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AE" sz="4000" b="1" dirty="0">
                <a:solidFill>
                  <a:schemeClr val="tx1"/>
                </a:solidFill>
                <a:cs typeface="+mj-cs"/>
              </a:rPr>
              <a:t>1-	يجب لبس الملابس الواقية قبل استخدام المواد الكيميائية.</a:t>
            </a:r>
          </a:p>
          <a:p>
            <a:pPr algn="r" rtl="1"/>
            <a:r>
              <a:rPr lang="ar-AE" sz="4000" b="1" dirty="0">
                <a:solidFill>
                  <a:schemeClr val="tx1"/>
                </a:solidFill>
                <a:cs typeface="+mj-cs"/>
              </a:rPr>
              <a:t>2-	عدم التدخين او الاكل او الشرب قطعيا داخل المختبر.</a:t>
            </a:r>
          </a:p>
          <a:p>
            <a:pPr algn="r" rtl="1"/>
            <a:r>
              <a:rPr lang="ar-AE" sz="4000" b="1" dirty="0">
                <a:solidFill>
                  <a:schemeClr val="tx1"/>
                </a:solidFill>
                <a:cs typeface="+mj-cs"/>
              </a:rPr>
              <a:t>3-	يجب تخزين المواد القابلة للانفجار بعيدا عن مصادر اللهب أو الاماكن التي تكون درجة حرارتها عالية ويجب عدم تعرضها مباشرة لاشعة الشمس او السقوط.</a:t>
            </a:r>
          </a:p>
          <a:p>
            <a:pPr algn="r" rtl="1"/>
            <a:r>
              <a:rPr lang="ar-AE" sz="4000" b="1" dirty="0">
                <a:solidFill>
                  <a:schemeClr val="tx1"/>
                </a:solidFill>
                <a:cs typeface="+mj-cs"/>
              </a:rPr>
              <a:t>4-	يجب معرفة النواتج قبل البدء بالتفاعل وذلك لتفادي أي تسمم أو اشتعال أو انفجار.</a:t>
            </a:r>
          </a:p>
          <a:p>
            <a:pPr algn="r" rtl="1"/>
            <a:r>
              <a:rPr lang="ar-AE" sz="4000" b="1" dirty="0">
                <a:solidFill>
                  <a:schemeClr val="tx1"/>
                </a:solidFill>
                <a:cs typeface="+mj-cs"/>
              </a:rPr>
              <a:t>5-	يجب اتخاذ الحيطة عند إضافة مادة كيميائية لأخرى عند إجراء التفاعلات الكيميائية</a:t>
            </a:r>
          </a:p>
          <a:p>
            <a:pPr algn="r" rtl="1"/>
            <a:r>
              <a:rPr lang="ar-AE" sz="4000" b="1" dirty="0">
                <a:solidFill>
                  <a:schemeClr val="tx1"/>
                </a:solidFill>
                <a:cs typeface="+mj-cs"/>
              </a:rPr>
              <a:t>6-	 يجب عدم لمس أو تذوق أي مادة كيميائية .</a:t>
            </a:r>
          </a:p>
          <a:p>
            <a:pPr algn="r" rtl="1"/>
            <a:r>
              <a:rPr lang="ar-AE" sz="4000" b="1" dirty="0">
                <a:solidFill>
                  <a:schemeClr val="tx1"/>
                </a:solidFill>
                <a:cs typeface="+mj-cs"/>
              </a:rPr>
              <a:t>7-	 يجب عدم استعمال الفم بأي حال لسحب السوائل.</a:t>
            </a:r>
          </a:p>
          <a:p>
            <a:pPr algn="r" rtl="1"/>
            <a:r>
              <a:rPr lang="ar-AE" sz="4000" b="1" dirty="0">
                <a:solidFill>
                  <a:schemeClr val="tx1"/>
                </a:solidFill>
                <a:cs typeface="+mj-cs"/>
              </a:rPr>
              <a:t>8-	 يجب غسل اليدين بالماء والصابون عند الانتهاء من العمل.</a:t>
            </a:r>
          </a:p>
          <a:p>
            <a:pPr algn="r" rtl="1"/>
            <a:r>
              <a:rPr lang="ar-AE" sz="4000" b="1" dirty="0">
                <a:solidFill>
                  <a:schemeClr val="tx1"/>
                </a:solidFill>
                <a:cs typeface="+mj-cs"/>
              </a:rPr>
              <a:t>9-	 يجب تحديد مدى سمية المواد الكيميائية قبل التعامل معها وذلك باستخدام (</a:t>
            </a:r>
            <a:r>
              <a:rPr lang="en-US" sz="4000" b="1" dirty="0">
                <a:solidFill>
                  <a:schemeClr val="tx1"/>
                </a:solidFill>
                <a:cs typeface="+mj-cs"/>
              </a:rPr>
              <a:t>MSDS) </a:t>
            </a:r>
          </a:p>
        </p:txBody>
      </p:sp>
    </p:spTree>
    <p:extLst>
      <p:ext uri="{BB962C8B-B14F-4D97-AF65-F5344CB8AC3E}">
        <p14:creationId xmlns:p14="http://schemas.microsoft.com/office/powerpoint/2010/main" val="3480952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C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59510" y="2157400"/>
            <a:ext cx="6026991" cy="5972200"/>
          </a:xfrm>
          <a:custGeom>
            <a:avLst/>
            <a:gdLst/>
            <a:ahLst/>
            <a:cxnLst/>
            <a:rect l="l" t="t" r="r" b="b"/>
            <a:pathLst>
              <a:path w="6026991" h="5972200">
                <a:moveTo>
                  <a:pt x="0" y="0"/>
                </a:moveTo>
                <a:lnTo>
                  <a:pt x="6026991" y="0"/>
                </a:lnTo>
                <a:lnTo>
                  <a:pt x="6026991" y="5972200"/>
                </a:lnTo>
                <a:lnTo>
                  <a:pt x="0" y="5972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TextBox 3"/>
          <p:cNvSpPr txBox="1"/>
          <p:nvPr/>
        </p:nvSpPr>
        <p:spPr>
          <a:xfrm>
            <a:off x="0" y="490277"/>
            <a:ext cx="9306960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514"/>
              </a:lnSpc>
            </a:pPr>
            <a:r>
              <a:rPr lang="ar-S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تقس</a:t>
            </a:r>
            <a:r>
              <a:rPr lang="ar-AE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ي</a:t>
            </a:r>
            <a:r>
              <a:rPr lang="ar-S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م المواد الكيميائية من حيث الخطورة إلى</a:t>
            </a:r>
            <a:r>
              <a:rPr lang="ar-AE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:</a:t>
            </a:r>
            <a:endParaRPr lang="en-US" sz="6000" b="1" dirty="0">
              <a:solidFill>
                <a:schemeClr val="bg1"/>
              </a:solidFill>
              <a:latin typeface="Inter Ultra-Bold"/>
              <a:cs typeface="+mj-cs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D5EB81E1-1E93-67FD-03FD-4E4A37E1D130}"/>
              </a:ext>
            </a:extLst>
          </p:cNvPr>
          <p:cNvSpPr/>
          <p:nvPr/>
        </p:nvSpPr>
        <p:spPr>
          <a:xfrm>
            <a:off x="1707224" y="2188239"/>
            <a:ext cx="2677560" cy="213360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2.حارقة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cs typeface="+mj-cs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6B2E72F6-A731-5FA9-701D-B3487B49E90B}"/>
              </a:ext>
            </a:extLst>
          </p:cNvPr>
          <p:cNvSpPr/>
          <p:nvPr/>
        </p:nvSpPr>
        <p:spPr>
          <a:xfrm>
            <a:off x="4821114" y="2188239"/>
            <a:ext cx="2677560" cy="213360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1.سامة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cs typeface="+mj-cs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A85421A9-E137-E024-3087-3FCEE7CAFD84}"/>
              </a:ext>
            </a:extLst>
          </p:cNvPr>
          <p:cNvSpPr/>
          <p:nvPr/>
        </p:nvSpPr>
        <p:spPr>
          <a:xfrm>
            <a:off x="6205020" y="4724400"/>
            <a:ext cx="2677560" cy="213360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3.مسرطنة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cs typeface="+mj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20B3F55A-B5C3-43BE-DB48-1583BF8FFA94}"/>
              </a:ext>
            </a:extLst>
          </p:cNvPr>
          <p:cNvSpPr/>
          <p:nvPr/>
        </p:nvSpPr>
        <p:spPr>
          <a:xfrm>
            <a:off x="3253655" y="4724400"/>
            <a:ext cx="2677560" cy="213360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4.ملتهبة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99633E71-7FE6-1EF3-A8C9-C9795CE3193A}"/>
              </a:ext>
            </a:extLst>
          </p:cNvPr>
          <p:cNvSpPr/>
          <p:nvPr/>
        </p:nvSpPr>
        <p:spPr>
          <a:xfrm>
            <a:off x="6186999" y="7663123"/>
            <a:ext cx="2677560" cy="213360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6.مشتعلة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600CABD6-B4D7-9F65-BE07-5DFB1EFAC332}"/>
              </a:ext>
            </a:extLst>
          </p:cNvPr>
          <p:cNvSpPr/>
          <p:nvPr/>
        </p:nvSpPr>
        <p:spPr>
          <a:xfrm>
            <a:off x="3226029" y="7663123"/>
            <a:ext cx="2677560" cy="213360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7.مشعة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B4739516-6D5F-8E04-39D7-28EDA9ED5A95}"/>
              </a:ext>
            </a:extLst>
          </p:cNvPr>
          <p:cNvSpPr/>
          <p:nvPr/>
        </p:nvSpPr>
        <p:spPr>
          <a:xfrm>
            <a:off x="320825" y="4724400"/>
            <a:ext cx="2677560" cy="213360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5.مؤكسدة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CB1BEA38-2476-FAC6-3CBF-9829264D47EA}"/>
              </a:ext>
            </a:extLst>
          </p:cNvPr>
          <p:cNvSpPr/>
          <p:nvPr/>
        </p:nvSpPr>
        <p:spPr>
          <a:xfrm>
            <a:off x="262719" y="7663123"/>
            <a:ext cx="2677560" cy="213360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8.متفجرة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94814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Image46">
            <a:extLst>
              <a:ext uri="{FF2B5EF4-FFF2-40B4-BE49-F238E27FC236}">
                <a16:creationId xmlns:a16="http://schemas.microsoft.com/office/drawing/2014/main" id="{BF45DE36-EB1A-B96B-3433-3C927F6C8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274" y="-4024314"/>
            <a:ext cx="3007819" cy="359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Image38">
            <a:extLst>
              <a:ext uri="{FF2B5EF4-FFF2-40B4-BE49-F238E27FC236}">
                <a16:creationId xmlns:a16="http://schemas.microsoft.com/office/drawing/2014/main" id="{B8F2E084-F284-546F-3B43-464BB7FAE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7972" y="-4457700"/>
            <a:ext cx="3086226" cy="36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age39">
            <a:extLst>
              <a:ext uri="{FF2B5EF4-FFF2-40B4-BE49-F238E27FC236}">
                <a16:creationId xmlns:a16="http://schemas.microsoft.com/office/drawing/2014/main" id="{5186D488-2720-7E17-BF61-E057AE2E9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-4399278"/>
            <a:ext cx="3105342" cy="371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mage44">
            <a:extLst>
              <a:ext uri="{FF2B5EF4-FFF2-40B4-BE49-F238E27FC236}">
                <a16:creationId xmlns:a16="http://schemas.microsoft.com/office/drawing/2014/main" id="{3E8192F8-FBC0-33FE-81F1-2523B13E97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093" y="-8270507"/>
            <a:ext cx="3359516" cy="401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Image40">
            <a:extLst>
              <a:ext uri="{FF2B5EF4-FFF2-40B4-BE49-F238E27FC236}">
                <a16:creationId xmlns:a16="http://schemas.microsoft.com/office/drawing/2014/main" id="{9CBF2399-06CF-2152-E9E7-0897E9DABB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6578" y="-8889661"/>
            <a:ext cx="2975620" cy="355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Image45">
            <a:extLst>
              <a:ext uri="{FF2B5EF4-FFF2-40B4-BE49-F238E27FC236}">
                <a16:creationId xmlns:a16="http://schemas.microsoft.com/office/drawing/2014/main" id="{9B0C1774-D88E-FA53-F5FD-DA90B2A77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969" y="-4213838"/>
            <a:ext cx="3086225" cy="36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Image42">
            <a:extLst>
              <a:ext uri="{FF2B5EF4-FFF2-40B4-BE49-F238E27FC236}">
                <a16:creationId xmlns:a16="http://schemas.microsoft.com/office/drawing/2014/main" id="{581520ED-3822-F1E6-5DBA-B984F0D9E2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7780" y="-8659968"/>
            <a:ext cx="2826418" cy="33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Image41">
            <a:extLst>
              <a:ext uri="{FF2B5EF4-FFF2-40B4-BE49-F238E27FC236}">
                <a16:creationId xmlns:a16="http://schemas.microsoft.com/office/drawing/2014/main" id="{CC641CF0-FBC0-C67E-C3A7-2C752D7539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78" y="-8250883"/>
            <a:ext cx="3359515" cy="401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Image43">
            <a:extLst>
              <a:ext uri="{FF2B5EF4-FFF2-40B4-BE49-F238E27FC236}">
                <a16:creationId xmlns:a16="http://schemas.microsoft.com/office/drawing/2014/main" id="{B0D68919-0021-05A2-1812-C521EED6A3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709" y="-3915850"/>
            <a:ext cx="2826417" cy="337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447670-16C8-703A-1468-2000FF700E87}"/>
              </a:ext>
            </a:extLst>
          </p:cNvPr>
          <p:cNvSpPr txBox="1"/>
          <p:nvPr/>
        </p:nvSpPr>
        <p:spPr>
          <a:xfrm>
            <a:off x="3352800" y="495300"/>
            <a:ext cx="12282237" cy="1237005"/>
          </a:xfrm>
          <a:prstGeom prst="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685800" marR="0" algn="ctr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ar-IQ" sz="6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العلامات التحذيرية في المختبرات الكيميائية </a:t>
            </a:r>
            <a:endParaRPr lang="en-US" sz="60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101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Image46">
            <a:extLst>
              <a:ext uri="{FF2B5EF4-FFF2-40B4-BE49-F238E27FC236}">
                <a16:creationId xmlns:a16="http://schemas.microsoft.com/office/drawing/2014/main" id="{BF45DE36-EB1A-B96B-3433-3C927F6C8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32" y="1988629"/>
            <a:ext cx="3007819" cy="359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Image38">
            <a:extLst>
              <a:ext uri="{FF2B5EF4-FFF2-40B4-BE49-F238E27FC236}">
                <a16:creationId xmlns:a16="http://schemas.microsoft.com/office/drawing/2014/main" id="{B8F2E084-F284-546F-3B43-464BB7FAE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876" y="1988629"/>
            <a:ext cx="3086226" cy="36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age39">
            <a:extLst>
              <a:ext uri="{FF2B5EF4-FFF2-40B4-BE49-F238E27FC236}">
                <a16:creationId xmlns:a16="http://schemas.microsoft.com/office/drawing/2014/main" id="{5186D488-2720-7E17-BF61-E057AE2E9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1965769"/>
            <a:ext cx="3105342" cy="371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mage44">
            <a:extLst>
              <a:ext uri="{FF2B5EF4-FFF2-40B4-BE49-F238E27FC236}">
                <a16:creationId xmlns:a16="http://schemas.microsoft.com/office/drawing/2014/main" id="{3E8192F8-FBC0-33FE-81F1-2523B13E97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228" y="5763458"/>
            <a:ext cx="3359516" cy="401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Image40">
            <a:extLst>
              <a:ext uri="{FF2B5EF4-FFF2-40B4-BE49-F238E27FC236}">
                <a16:creationId xmlns:a16="http://schemas.microsoft.com/office/drawing/2014/main" id="{9CBF2399-06CF-2152-E9E7-0897E9DABB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122" y="5992995"/>
            <a:ext cx="2975620" cy="355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Image45">
            <a:extLst>
              <a:ext uri="{FF2B5EF4-FFF2-40B4-BE49-F238E27FC236}">
                <a16:creationId xmlns:a16="http://schemas.microsoft.com/office/drawing/2014/main" id="{9B0C1774-D88E-FA53-F5FD-DA90B2A77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164" y="1894868"/>
            <a:ext cx="3086225" cy="36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Image42">
            <a:extLst>
              <a:ext uri="{FF2B5EF4-FFF2-40B4-BE49-F238E27FC236}">
                <a16:creationId xmlns:a16="http://schemas.microsoft.com/office/drawing/2014/main" id="{581520ED-3822-F1E6-5DBA-B984F0D9E2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876" y="6040876"/>
            <a:ext cx="2826418" cy="33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Image41">
            <a:extLst>
              <a:ext uri="{FF2B5EF4-FFF2-40B4-BE49-F238E27FC236}">
                <a16:creationId xmlns:a16="http://schemas.microsoft.com/office/drawing/2014/main" id="{CC641CF0-FBC0-C67E-C3A7-2C752D7539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78" y="5815351"/>
            <a:ext cx="3359515" cy="401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Image43">
            <a:extLst>
              <a:ext uri="{FF2B5EF4-FFF2-40B4-BE49-F238E27FC236}">
                <a16:creationId xmlns:a16="http://schemas.microsoft.com/office/drawing/2014/main" id="{B0D68919-0021-05A2-1812-C521EED6A3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811" y="3510409"/>
            <a:ext cx="2826417" cy="337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447670-16C8-703A-1468-2000FF700E87}"/>
              </a:ext>
            </a:extLst>
          </p:cNvPr>
          <p:cNvSpPr txBox="1"/>
          <p:nvPr/>
        </p:nvSpPr>
        <p:spPr>
          <a:xfrm>
            <a:off x="3352800" y="495300"/>
            <a:ext cx="12282237" cy="1237005"/>
          </a:xfrm>
          <a:prstGeom prst="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685800" marR="0" algn="ctr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ar-IQ" sz="6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العلامات التحذيرية في المختبرات الكيميائية </a:t>
            </a:r>
            <a:endParaRPr lang="en-US" sz="60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308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52800" y="495300"/>
            <a:ext cx="12282237" cy="1237005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685800" marR="0" algn="ctr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ar-SA" sz="6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ممارسات خاطئة في المعامل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</p:txBody>
      </p:sp>
      <p:pic>
        <p:nvPicPr>
          <p:cNvPr id="3" name="Picture 4" descr="Image22">
            <a:extLst>
              <a:ext uri="{FF2B5EF4-FFF2-40B4-BE49-F238E27FC236}">
                <a16:creationId xmlns:a16="http://schemas.microsoft.com/office/drawing/2014/main" id="{CB130875-D74A-45AB-CB54-B8EE541F6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6246" y="2705100"/>
            <a:ext cx="2758009" cy="3297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Image27">
            <a:extLst>
              <a:ext uri="{FF2B5EF4-FFF2-40B4-BE49-F238E27FC236}">
                <a16:creationId xmlns:a16="http://schemas.microsoft.com/office/drawing/2014/main" id="{72E3DB66-34D5-8AE7-DEAC-682F59FD4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619" y="2736274"/>
            <a:ext cx="2758008" cy="3297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Image25">
            <a:extLst>
              <a:ext uri="{FF2B5EF4-FFF2-40B4-BE49-F238E27FC236}">
                <a16:creationId xmlns:a16="http://schemas.microsoft.com/office/drawing/2014/main" id="{BCD83261-E978-DECE-A923-5A9E3A51E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6564" y="6577937"/>
            <a:ext cx="2666999" cy="318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age26">
            <a:extLst>
              <a:ext uri="{FF2B5EF4-FFF2-40B4-BE49-F238E27FC236}">
                <a16:creationId xmlns:a16="http://schemas.microsoft.com/office/drawing/2014/main" id="{5F408796-1C03-A313-89DE-44DC31F8E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626" y="6734217"/>
            <a:ext cx="2667000" cy="318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Image29">
            <a:extLst>
              <a:ext uri="{FF2B5EF4-FFF2-40B4-BE49-F238E27FC236}">
                <a16:creationId xmlns:a16="http://schemas.microsoft.com/office/drawing/2014/main" id="{494A2D9D-8F4A-A820-E560-1A1C07DC3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726" y="6734217"/>
            <a:ext cx="2667000" cy="318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Image23">
            <a:extLst>
              <a:ext uri="{FF2B5EF4-FFF2-40B4-BE49-F238E27FC236}">
                <a16:creationId xmlns:a16="http://schemas.microsoft.com/office/drawing/2014/main" id="{CF3EF0CC-3630-FEDE-A603-D1944FE39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718" y="2736274"/>
            <a:ext cx="2758008" cy="329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498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4B5221-680A-A01C-1A2E-23A0176DFE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7620"/>
            <a:ext cx="21260870" cy="10287000"/>
          </a:xfrm>
          <a:prstGeom prst="rect">
            <a:avLst/>
          </a:prstGeom>
          <a:blipFill>
            <a:blip r:embed="rId3">
              <a:alphaModFix amt="50000"/>
            </a:blip>
            <a:stretch>
              <a:fillRect/>
            </a:stretch>
          </a:blip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9BDCAC-A59B-92B7-0310-58BDE913DE98}"/>
              </a:ext>
            </a:extLst>
          </p:cNvPr>
          <p:cNvSpPr/>
          <p:nvPr/>
        </p:nvSpPr>
        <p:spPr>
          <a:xfrm>
            <a:off x="1184910" y="119122"/>
            <a:ext cx="166116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r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ar-SA" sz="4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أوراق السلامة للمواد الكيميائية</a:t>
            </a:r>
            <a:r>
              <a:rPr lang="en-US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Material Safety Data Sheets</a:t>
            </a:r>
            <a:r>
              <a:rPr lang="ar-IQ" sz="4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(MSDS</a:t>
            </a:r>
            <a:endParaRPr lang="en-US" sz="44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E1504D-2E57-1E38-227B-F674DDF5AAA7}"/>
              </a:ext>
            </a:extLst>
          </p:cNvPr>
          <p:cNvSpPr txBox="1"/>
          <p:nvPr/>
        </p:nvSpPr>
        <p:spPr>
          <a:xfrm>
            <a:off x="3962400" y="1338322"/>
            <a:ext cx="13571220" cy="8956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sz="3600" b="1" dirty="0">
                <a:cs typeface="+mj-cs"/>
              </a:rPr>
              <a:t>1-	تعريف المنتج .</a:t>
            </a:r>
          </a:p>
          <a:p>
            <a:pPr algn="r" rtl="1"/>
            <a:r>
              <a:rPr lang="ar-AE" sz="3600" b="1" dirty="0">
                <a:cs typeface="+mj-cs"/>
              </a:rPr>
              <a:t>2-	التركيب الكيميائي للمادة .</a:t>
            </a:r>
          </a:p>
          <a:p>
            <a:pPr algn="r" rtl="1"/>
            <a:r>
              <a:rPr lang="ar-AE" sz="3600" b="1" dirty="0">
                <a:cs typeface="+mj-cs"/>
              </a:rPr>
              <a:t>3-	وصف الاخطار المتوقعة من استعمال المادة.</a:t>
            </a:r>
          </a:p>
          <a:p>
            <a:pPr algn="r" rtl="1"/>
            <a:r>
              <a:rPr lang="ar-AE" sz="3600" b="1" dirty="0">
                <a:cs typeface="+mj-cs"/>
              </a:rPr>
              <a:t>4-	 الإسعافات الأولية الواجب اتخاذها إذا ما وقع حادث عند العمل بهذه المادة.</a:t>
            </a:r>
          </a:p>
          <a:p>
            <a:pPr algn="r" rtl="1"/>
            <a:r>
              <a:rPr lang="ar-AE" sz="3600" b="1" dirty="0">
                <a:cs typeface="+mj-cs"/>
              </a:rPr>
              <a:t>5-	طرق إطفاء الحرائق الناجمة عن المادة.</a:t>
            </a:r>
          </a:p>
          <a:p>
            <a:pPr algn="r" rtl="1"/>
            <a:r>
              <a:rPr lang="ar-AE" sz="3600" b="1" dirty="0">
                <a:cs typeface="+mj-cs"/>
              </a:rPr>
              <a:t>6-	الإجراءات الواجب إتباعها في حالة التسرب.</a:t>
            </a:r>
          </a:p>
          <a:p>
            <a:pPr algn="r" rtl="1"/>
            <a:r>
              <a:rPr lang="ar-AE" sz="3600" b="1" dirty="0">
                <a:cs typeface="+mj-cs"/>
              </a:rPr>
              <a:t>7-	 استخدام الطريقة الصحيحة لحفظ المادة والتعامل معها.</a:t>
            </a:r>
          </a:p>
          <a:p>
            <a:pPr algn="r" rtl="1"/>
            <a:r>
              <a:rPr lang="ar-AE" sz="3600" b="1" dirty="0">
                <a:cs typeface="+mj-cs"/>
              </a:rPr>
              <a:t>8-	 الحماية الشخصية في حالة التعرض لمخاطر من هذه المادة.</a:t>
            </a:r>
          </a:p>
          <a:p>
            <a:pPr algn="r" rtl="1"/>
            <a:r>
              <a:rPr lang="ar-AE" sz="3600" b="1" dirty="0">
                <a:cs typeface="+mj-cs"/>
              </a:rPr>
              <a:t>9-	خواص المادة الكيميائية والفيزيائية.</a:t>
            </a:r>
          </a:p>
          <a:p>
            <a:pPr algn="r" rtl="1"/>
            <a:r>
              <a:rPr lang="ar-AE" sz="3600" b="1" dirty="0">
                <a:cs typeface="+mj-cs"/>
              </a:rPr>
              <a:t>10-	ظروف ثبات المادة وتفاعلاتها.</a:t>
            </a:r>
          </a:p>
          <a:p>
            <a:pPr algn="r" rtl="1"/>
            <a:r>
              <a:rPr lang="ar-AE" sz="3600" b="1" dirty="0">
                <a:cs typeface="+mj-cs"/>
              </a:rPr>
              <a:t>11-	معلومات عن مدى سمية المادة.</a:t>
            </a:r>
          </a:p>
          <a:p>
            <a:pPr algn="r" rtl="1"/>
            <a:r>
              <a:rPr lang="ar-AE" sz="3600" b="1" dirty="0">
                <a:cs typeface="+mj-cs"/>
              </a:rPr>
              <a:t>12-	مدى تأثير المادة على البيئة في حالة التسرب.</a:t>
            </a:r>
          </a:p>
          <a:p>
            <a:pPr algn="r" rtl="1"/>
            <a:r>
              <a:rPr lang="ar-AE" sz="3600" b="1" dirty="0">
                <a:cs typeface="+mj-cs"/>
              </a:rPr>
              <a:t>13-	لطريقة الصحيحة للتخلص من المادة.</a:t>
            </a:r>
          </a:p>
          <a:p>
            <a:pPr algn="r" rtl="1"/>
            <a:r>
              <a:rPr lang="ar-AE" sz="3600" b="1" dirty="0">
                <a:cs typeface="+mj-cs"/>
              </a:rPr>
              <a:t>14-	الطريقة الصحيحة لنقل المادة.</a:t>
            </a:r>
          </a:p>
          <a:p>
            <a:pPr algn="r" rtl="1"/>
            <a:r>
              <a:rPr lang="ar-AE" sz="3600" b="1" dirty="0">
                <a:cs typeface="+mj-cs"/>
              </a:rPr>
              <a:t>15-	معلومات قانونية لها علاقة بإنتاج المادة وكيفية التعامل معها.</a:t>
            </a:r>
          </a:p>
          <a:p>
            <a:pPr algn="r" rtl="1"/>
            <a:r>
              <a:rPr lang="ar-AE" sz="3600" b="1" dirty="0">
                <a:cs typeface="+mj-cs"/>
              </a:rPr>
              <a:t>16-	معلومات أخرى عن المادة</a:t>
            </a:r>
          </a:p>
        </p:txBody>
      </p:sp>
    </p:spTree>
    <p:extLst>
      <p:ext uri="{BB962C8B-B14F-4D97-AF65-F5344CB8AC3E}">
        <p14:creationId xmlns:p14="http://schemas.microsoft.com/office/powerpoint/2010/main" val="3976451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AF960E-CBB7-BD44-E760-239D65B761D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430988-D268-15C9-BDDD-E04B945D6C8C}"/>
              </a:ext>
            </a:extLst>
          </p:cNvPr>
          <p:cNvSpPr txBox="1"/>
          <p:nvPr/>
        </p:nvSpPr>
        <p:spPr>
          <a:xfrm>
            <a:off x="11125200" y="2019300"/>
            <a:ext cx="518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>
                <a:solidFill>
                  <a:schemeClr val="tx2">
                    <a:lumMod val="75000"/>
                  </a:schemeClr>
                </a:solidFill>
                <a:cs typeface="+mj-cs"/>
              </a:rPr>
              <a:t>بعض أنواع المخاطر في المختبرات</a:t>
            </a:r>
            <a:endParaRPr lang="en-US" sz="6000" b="1" dirty="0">
              <a:solidFill>
                <a:schemeClr val="tx2">
                  <a:lumMod val="75000"/>
                </a:schemeClr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95550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AF960E-CBB7-BD44-E760-239D65B761D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FC8A3F97-5D8E-D7C0-88E6-0F82F611B0F1}"/>
              </a:ext>
            </a:extLst>
          </p:cNvPr>
          <p:cNvSpPr/>
          <p:nvPr/>
        </p:nvSpPr>
        <p:spPr>
          <a:xfrm>
            <a:off x="9144000" y="12861925"/>
            <a:ext cx="4171950" cy="2495550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2">
                    <a:lumMod val="75000"/>
                  </a:schemeClr>
                </a:solidFill>
                <a:cs typeface="+mj-cs"/>
              </a:rPr>
              <a:t> إنتثار مادة كيميائية صلبة</a:t>
            </a:r>
            <a:endParaRPr lang="en-US" sz="4400" b="1" dirty="0">
              <a:solidFill>
                <a:schemeClr val="tx2">
                  <a:lumMod val="75000"/>
                </a:schemeClr>
              </a:solidFill>
              <a:cs typeface="+mj-cs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9C1294B6-4293-D235-2973-55E150114FE0}"/>
              </a:ext>
            </a:extLst>
          </p:cNvPr>
          <p:cNvSpPr/>
          <p:nvPr/>
        </p:nvSpPr>
        <p:spPr>
          <a:xfrm>
            <a:off x="4295775" y="10962650"/>
            <a:ext cx="3886200" cy="2286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2">
                    <a:lumMod val="75000"/>
                  </a:schemeClr>
                </a:solidFill>
                <a:cs typeface="+mj-cs"/>
              </a:rPr>
              <a:t>حريق</a:t>
            </a:r>
            <a:endParaRPr lang="en-US" sz="4400" b="1" dirty="0">
              <a:solidFill>
                <a:schemeClr val="tx2">
                  <a:lumMod val="75000"/>
                </a:schemeClr>
              </a:solidFill>
              <a:cs typeface="+mj-cs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8A37E2C9-EA5F-CE33-FE45-1E9F68B92E93}"/>
              </a:ext>
            </a:extLst>
          </p:cNvPr>
          <p:cNvSpPr/>
          <p:nvPr/>
        </p:nvSpPr>
        <p:spPr>
          <a:xfrm>
            <a:off x="15116175" y="11499850"/>
            <a:ext cx="4229100" cy="2609850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2">
                    <a:lumMod val="75000"/>
                  </a:schemeClr>
                </a:solidFill>
                <a:cs typeface="+mj-cs"/>
              </a:rPr>
              <a:t>ملامسة أجسام ساخنة</a:t>
            </a:r>
            <a:endParaRPr lang="en-US" sz="4400" b="1" dirty="0">
              <a:solidFill>
                <a:schemeClr val="tx2">
                  <a:lumMod val="75000"/>
                </a:schemeClr>
              </a:solidFill>
              <a:cs typeface="+mj-cs"/>
            </a:endParaRP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6A746D88-9852-C139-0DF2-4BF762177524}"/>
              </a:ext>
            </a:extLst>
          </p:cNvPr>
          <p:cNvSpPr/>
          <p:nvPr/>
        </p:nvSpPr>
        <p:spPr>
          <a:xfrm>
            <a:off x="18288000" y="13261350"/>
            <a:ext cx="4686300" cy="2800350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2">
                    <a:lumMod val="75000"/>
                  </a:schemeClr>
                </a:solidFill>
                <a:cs typeface="+mj-cs"/>
              </a:rPr>
              <a:t>تسرب سوائل كيميائية</a:t>
            </a:r>
            <a:endParaRPr lang="en-US" sz="4800" b="1" dirty="0">
              <a:solidFill>
                <a:schemeClr val="tx2">
                  <a:lumMod val="75000"/>
                </a:schemeClr>
              </a:solidFill>
              <a:cs typeface="+mj-cs"/>
            </a:endParaRP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280CA02C-CD97-4D89-44ED-9BA443489A47}"/>
              </a:ext>
            </a:extLst>
          </p:cNvPr>
          <p:cNvSpPr/>
          <p:nvPr/>
        </p:nvSpPr>
        <p:spPr>
          <a:xfrm>
            <a:off x="10668000" y="11148050"/>
            <a:ext cx="3886200" cy="2286000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2">
                    <a:lumMod val="75000"/>
                  </a:schemeClr>
                </a:solidFill>
                <a:cs typeface="+mj-cs"/>
              </a:rPr>
              <a:t>سقوط </a:t>
            </a:r>
            <a:endParaRPr lang="en-US" sz="4400" b="1" dirty="0">
              <a:solidFill>
                <a:schemeClr val="tx2">
                  <a:lumMod val="75000"/>
                </a:schemeClr>
              </a:solidFill>
              <a:cs typeface="+mj-cs"/>
            </a:endParaRP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D77EE06F-AD9A-8A56-3632-F28719D8A4E6}"/>
              </a:ext>
            </a:extLst>
          </p:cNvPr>
          <p:cNvSpPr/>
          <p:nvPr/>
        </p:nvSpPr>
        <p:spPr>
          <a:xfrm>
            <a:off x="-4362451" y="10692775"/>
            <a:ext cx="4429126" cy="2495550"/>
          </a:xfrm>
          <a:prstGeom prst="cloud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2">
                    <a:lumMod val="75000"/>
                  </a:schemeClr>
                </a:solidFill>
                <a:cs typeface="+mj-cs"/>
              </a:rPr>
              <a:t>ملامسة تيار كهربائي</a:t>
            </a:r>
            <a:endParaRPr lang="en-US" sz="4400" b="1" dirty="0">
              <a:solidFill>
                <a:schemeClr val="tx2">
                  <a:lumMod val="75000"/>
                </a:schemeClr>
              </a:solidFill>
              <a:cs typeface="+mj-cs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48000CDC-215E-703B-3E0B-B37F427C1095}"/>
              </a:ext>
            </a:extLst>
          </p:cNvPr>
          <p:cNvSpPr/>
          <p:nvPr/>
        </p:nvSpPr>
        <p:spPr>
          <a:xfrm>
            <a:off x="5129213" y="13235950"/>
            <a:ext cx="3886200" cy="2286000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2">
                    <a:lumMod val="75000"/>
                  </a:schemeClr>
                </a:solidFill>
                <a:cs typeface="+mj-cs"/>
              </a:rPr>
              <a:t>إصطدام </a:t>
            </a:r>
            <a:endParaRPr lang="en-US" sz="4400" b="1" dirty="0">
              <a:solidFill>
                <a:schemeClr val="tx2">
                  <a:lumMod val="75000"/>
                </a:schemeClr>
              </a:solidFill>
              <a:cs typeface="+mj-cs"/>
            </a:endParaRP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35764D8E-A922-F7BC-B7EA-75FFB473388B}"/>
              </a:ext>
            </a:extLst>
          </p:cNvPr>
          <p:cNvSpPr/>
          <p:nvPr/>
        </p:nvSpPr>
        <p:spPr>
          <a:xfrm>
            <a:off x="7762875" y="10962650"/>
            <a:ext cx="3886200" cy="2286000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2">
                    <a:lumMod val="75000"/>
                  </a:schemeClr>
                </a:solidFill>
                <a:cs typeface="+mj-cs"/>
              </a:rPr>
              <a:t>العدوى</a:t>
            </a:r>
            <a:endParaRPr lang="en-US" sz="4800" b="1" dirty="0">
              <a:solidFill>
                <a:schemeClr val="tx2">
                  <a:lumMod val="75000"/>
                </a:schemeClr>
              </a:solidFill>
              <a:cs typeface="+mj-cs"/>
            </a:endParaRP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A9A9E106-AB20-33D0-5513-593D9AFF2F0C}"/>
              </a:ext>
            </a:extLst>
          </p:cNvPr>
          <p:cNvSpPr/>
          <p:nvPr/>
        </p:nvSpPr>
        <p:spPr>
          <a:xfrm>
            <a:off x="200025" y="12861925"/>
            <a:ext cx="3886200" cy="2286000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2">
                    <a:lumMod val="75000"/>
                  </a:schemeClr>
                </a:solidFill>
                <a:cs typeface="+mj-cs"/>
              </a:rPr>
              <a:t>إنزلاق</a:t>
            </a:r>
            <a:endParaRPr lang="en-US" b="1" dirty="0">
              <a:solidFill>
                <a:schemeClr val="tx2">
                  <a:lumMod val="75000"/>
                </a:schemeClr>
              </a:solidFill>
              <a:cs typeface="+mj-cs"/>
            </a:endParaRP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6A4DEF1B-ED64-FE41-B492-1326341811A3}"/>
              </a:ext>
            </a:extLst>
          </p:cNvPr>
          <p:cNvSpPr/>
          <p:nvPr/>
        </p:nvSpPr>
        <p:spPr>
          <a:xfrm>
            <a:off x="-4572000" y="7098988"/>
            <a:ext cx="3924301" cy="2286000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2">
                    <a:lumMod val="75000"/>
                  </a:schemeClr>
                </a:solidFill>
                <a:cs typeface="+mj-cs"/>
              </a:rPr>
              <a:t> تسرب غازات</a:t>
            </a:r>
            <a:endParaRPr lang="en-US" sz="4800" b="1" dirty="0">
              <a:solidFill>
                <a:schemeClr val="tx2">
                  <a:lumMod val="75000"/>
                </a:schemeClr>
              </a:solidFill>
              <a:cs typeface="+mj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6E371-9999-BA13-8824-D67997F7F2C8}"/>
              </a:ext>
            </a:extLst>
          </p:cNvPr>
          <p:cNvGrpSpPr/>
          <p:nvPr/>
        </p:nvGrpSpPr>
        <p:grpSpPr>
          <a:xfrm>
            <a:off x="13858875" y="13931249"/>
            <a:ext cx="5486400" cy="2782601"/>
            <a:chOff x="11125200" y="1602073"/>
            <a:chExt cx="5486400" cy="2782601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A9A1540A-A81C-825C-0058-EE6CAB393011}"/>
                </a:ext>
              </a:extLst>
            </p:cNvPr>
            <p:cNvSpPr/>
            <p:nvPr/>
          </p:nvSpPr>
          <p:spPr>
            <a:xfrm>
              <a:off x="11125200" y="1602073"/>
              <a:ext cx="5486400" cy="2782601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450D0C1-C282-52E2-C389-7FFCCBC90F53}"/>
                </a:ext>
              </a:extLst>
            </p:cNvPr>
            <p:cNvSpPr txBox="1"/>
            <p:nvPr/>
          </p:nvSpPr>
          <p:spPr>
            <a:xfrm>
              <a:off x="11776075" y="2552674"/>
              <a:ext cx="417194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4400" b="1" dirty="0">
                  <a:solidFill>
                    <a:schemeClr val="tx2">
                      <a:lumMod val="75000"/>
                    </a:schemeClr>
                  </a:solidFill>
                </a:rPr>
                <a:t>ملامسة مواد كيميائية ضارة</a:t>
              </a:r>
              <a:endParaRPr lang="en-US" sz="44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9006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83518" y="1098531"/>
            <a:ext cx="8069786" cy="8089938"/>
            <a:chOff x="0" y="0"/>
            <a:chExt cx="5594350" cy="5608320"/>
          </a:xfrm>
        </p:grpSpPr>
        <p:sp>
          <p:nvSpPr>
            <p:cNvPr id="3" name="Freeform 3"/>
            <p:cNvSpPr/>
            <p:nvPr/>
          </p:nvSpPr>
          <p:spPr>
            <a:xfrm>
              <a:off x="-80010" y="-191770"/>
              <a:ext cx="6264910" cy="5977890"/>
            </a:xfrm>
            <a:custGeom>
              <a:avLst/>
              <a:gdLst/>
              <a:ahLst/>
              <a:cxnLst/>
              <a:rect l="l" t="t" r="r" b="b"/>
              <a:pathLst>
                <a:path w="6264910" h="5977890">
                  <a:moveTo>
                    <a:pt x="3576320" y="342900"/>
                  </a:moveTo>
                  <a:cubicBezTo>
                    <a:pt x="4768850" y="509270"/>
                    <a:pt x="6264910" y="971550"/>
                    <a:pt x="5435600" y="3060700"/>
                  </a:cubicBezTo>
                  <a:cubicBezTo>
                    <a:pt x="4606290" y="5149850"/>
                    <a:pt x="2889250" y="5520690"/>
                    <a:pt x="2059940" y="5749290"/>
                  </a:cubicBezTo>
                  <a:cubicBezTo>
                    <a:pt x="1230630" y="5977890"/>
                    <a:pt x="256540" y="5434330"/>
                    <a:pt x="600710" y="4203700"/>
                  </a:cubicBezTo>
                  <a:cubicBezTo>
                    <a:pt x="901700" y="3126740"/>
                    <a:pt x="0" y="1772920"/>
                    <a:pt x="86360" y="886460"/>
                  </a:cubicBezTo>
                  <a:cubicBezTo>
                    <a:pt x="172720" y="0"/>
                    <a:pt x="2145030" y="142240"/>
                    <a:pt x="3576320" y="342900"/>
                  </a:cubicBezTo>
                  <a:close/>
                </a:path>
              </a:pathLst>
            </a:custGeom>
            <a:blipFill>
              <a:blip r:embed="rId2"/>
              <a:stretch>
                <a:fillRect l="-25085" r="-25085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314450" y="2060767"/>
            <a:ext cx="7310791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ar-IQ" sz="6600" b="1" dirty="0">
                <a:latin typeface="Arial" pitchFamily="34" charset="0"/>
                <a:cs typeface="Arial" pitchFamily="34" charset="0"/>
              </a:rPr>
              <a:t>السلامة والصحة المهنية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28600" y="4076700"/>
            <a:ext cx="9525000" cy="2617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440"/>
              </a:lnSpc>
              <a:spcBef>
                <a:spcPct val="0"/>
              </a:spcBef>
            </a:pPr>
            <a:endParaRPr lang="ar-AE" sz="4000" b="1" i="0" dirty="0">
              <a:solidFill>
                <a:srgbClr val="202122"/>
              </a:solidFill>
              <a:effectLst/>
              <a:latin typeface="Arial" panose="020B0604020202020204" pitchFamily="34" charset="0"/>
              <a:cs typeface="+mj-cs"/>
            </a:endParaRPr>
          </a:p>
          <a:p>
            <a:pPr marL="0" lvl="0" indent="0" algn="ctr">
              <a:lnSpc>
                <a:spcPts val="3440"/>
              </a:lnSpc>
              <a:spcBef>
                <a:spcPct val="0"/>
              </a:spcBef>
            </a:pPr>
            <a:r>
              <a:rPr lang="ar-AE" sz="40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+mj-cs"/>
              </a:rPr>
              <a:t>هي مجموعة من الاجراءات والقواعد التي تهدف الى حماية العاملين بالمصانع ومنشآت العمل من الحوادث المحتملة التي قد تسبب بإصابات للعامل أو الوفاة وأيضاً أضرار أو تلفيات لممتلكات المنشأة</a:t>
            </a:r>
          </a:p>
          <a:p>
            <a:pPr marL="0" lvl="0" indent="0" algn="ctr">
              <a:lnSpc>
                <a:spcPts val="3440"/>
              </a:lnSpc>
              <a:spcBef>
                <a:spcPct val="0"/>
              </a:spcBef>
            </a:pPr>
            <a:endParaRPr lang="en-US" sz="3600" b="1" dirty="0">
              <a:solidFill>
                <a:srgbClr val="0A0147"/>
              </a:solidFill>
              <a:latin typeface="Inter Semi-Bold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AF960E-CBB7-BD44-E760-239D65B761D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FC8A3F97-5D8E-D7C0-88E6-0F82F611B0F1}"/>
              </a:ext>
            </a:extLst>
          </p:cNvPr>
          <p:cNvSpPr/>
          <p:nvPr/>
        </p:nvSpPr>
        <p:spPr>
          <a:xfrm>
            <a:off x="8991600" y="4457700"/>
            <a:ext cx="4171950" cy="2495550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2">
                    <a:lumMod val="75000"/>
                  </a:schemeClr>
                </a:solidFill>
                <a:cs typeface="+mj-cs"/>
              </a:rPr>
              <a:t> إنتثار مادة كيميائية صلبة</a:t>
            </a:r>
            <a:endParaRPr lang="en-US" sz="4400" b="1" dirty="0">
              <a:solidFill>
                <a:schemeClr val="tx2">
                  <a:lumMod val="75000"/>
                </a:schemeClr>
              </a:solidFill>
              <a:cs typeface="+mj-cs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9C1294B6-4293-D235-2973-55E150114FE0}"/>
              </a:ext>
            </a:extLst>
          </p:cNvPr>
          <p:cNvSpPr/>
          <p:nvPr/>
        </p:nvSpPr>
        <p:spPr>
          <a:xfrm>
            <a:off x="4248150" y="4800600"/>
            <a:ext cx="3886200" cy="2286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2">
                    <a:lumMod val="75000"/>
                  </a:schemeClr>
                </a:solidFill>
                <a:cs typeface="+mj-cs"/>
              </a:rPr>
              <a:t>حريق</a:t>
            </a:r>
            <a:endParaRPr lang="en-US" sz="4400" b="1" dirty="0">
              <a:solidFill>
                <a:schemeClr val="tx2">
                  <a:lumMod val="75000"/>
                </a:schemeClr>
              </a:solidFill>
              <a:cs typeface="+mj-cs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8A37E2C9-EA5F-CE33-FE45-1E9F68B92E93}"/>
              </a:ext>
            </a:extLst>
          </p:cNvPr>
          <p:cNvSpPr/>
          <p:nvPr/>
        </p:nvSpPr>
        <p:spPr>
          <a:xfrm>
            <a:off x="13887450" y="7486650"/>
            <a:ext cx="4229100" cy="2609850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2">
                    <a:lumMod val="75000"/>
                  </a:schemeClr>
                </a:solidFill>
                <a:cs typeface="+mj-cs"/>
              </a:rPr>
              <a:t>ملامسة أجسام ساخنة</a:t>
            </a:r>
            <a:endParaRPr lang="en-US" sz="4400" b="1" dirty="0">
              <a:solidFill>
                <a:schemeClr val="tx2">
                  <a:lumMod val="75000"/>
                </a:schemeClr>
              </a:solidFill>
              <a:cs typeface="+mj-cs"/>
            </a:endParaRP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6A746D88-9852-C139-0DF2-4BF762177524}"/>
              </a:ext>
            </a:extLst>
          </p:cNvPr>
          <p:cNvSpPr/>
          <p:nvPr/>
        </p:nvSpPr>
        <p:spPr>
          <a:xfrm>
            <a:off x="13258800" y="4686300"/>
            <a:ext cx="4686300" cy="2800350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2">
                    <a:lumMod val="75000"/>
                  </a:schemeClr>
                </a:solidFill>
                <a:cs typeface="+mj-cs"/>
              </a:rPr>
              <a:t>تسرب سوائل كيميائية</a:t>
            </a:r>
            <a:endParaRPr lang="en-US" sz="4800" b="1" dirty="0">
              <a:solidFill>
                <a:schemeClr val="tx2">
                  <a:lumMod val="75000"/>
                </a:schemeClr>
              </a:solidFill>
              <a:cs typeface="+mj-cs"/>
            </a:endParaRP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280CA02C-CD97-4D89-44ED-9BA443489A47}"/>
              </a:ext>
            </a:extLst>
          </p:cNvPr>
          <p:cNvSpPr/>
          <p:nvPr/>
        </p:nvSpPr>
        <p:spPr>
          <a:xfrm>
            <a:off x="9705975" y="7658100"/>
            <a:ext cx="3886200" cy="2286000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2">
                    <a:lumMod val="75000"/>
                  </a:schemeClr>
                </a:solidFill>
                <a:cs typeface="+mj-cs"/>
              </a:rPr>
              <a:t>سقوط </a:t>
            </a:r>
            <a:endParaRPr lang="en-US" sz="4400" b="1" dirty="0">
              <a:solidFill>
                <a:schemeClr val="tx2">
                  <a:lumMod val="75000"/>
                </a:schemeClr>
              </a:solidFill>
              <a:cs typeface="+mj-cs"/>
            </a:endParaRP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D77EE06F-AD9A-8A56-3632-F28719D8A4E6}"/>
              </a:ext>
            </a:extLst>
          </p:cNvPr>
          <p:cNvSpPr/>
          <p:nvPr/>
        </p:nvSpPr>
        <p:spPr>
          <a:xfrm>
            <a:off x="19050" y="4876800"/>
            <a:ext cx="4429126" cy="2495550"/>
          </a:xfrm>
          <a:prstGeom prst="cloud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2">
                    <a:lumMod val="75000"/>
                  </a:schemeClr>
                </a:solidFill>
                <a:cs typeface="+mj-cs"/>
              </a:rPr>
              <a:t>ملامسة تيار كهربائي</a:t>
            </a:r>
            <a:endParaRPr lang="en-US" sz="4400" b="1" dirty="0">
              <a:solidFill>
                <a:schemeClr val="tx2">
                  <a:lumMod val="75000"/>
                </a:schemeClr>
              </a:solidFill>
              <a:cs typeface="+mj-cs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48000CDC-215E-703B-3E0B-B37F427C1095}"/>
              </a:ext>
            </a:extLst>
          </p:cNvPr>
          <p:cNvSpPr/>
          <p:nvPr/>
        </p:nvSpPr>
        <p:spPr>
          <a:xfrm>
            <a:off x="4695826" y="7639050"/>
            <a:ext cx="3886200" cy="2286000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2">
                    <a:lumMod val="75000"/>
                  </a:schemeClr>
                </a:solidFill>
                <a:cs typeface="+mj-cs"/>
              </a:rPr>
              <a:t>إصطدام </a:t>
            </a:r>
            <a:endParaRPr lang="en-US" sz="4400" b="1" dirty="0">
              <a:solidFill>
                <a:schemeClr val="tx2">
                  <a:lumMod val="75000"/>
                </a:schemeClr>
              </a:solidFill>
              <a:cs typeface="+mj-cs"/>
            </a:endParaRP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35764D8E-A922-F7BC-B7EA-75FFB473388B}"/>
              </a:ext>
            </a:extLst>
          </p:cNvPr>
          <p:cNvSpPr/>
          <p:nvPr/>
        </p:nvSpPr>
        <p:spPr>
          <a:xfrm>
            <a:off x="7324726" y="-19050"/>
            <a:ext cx="3886200" cy="2286000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2">
                    <a:lumMod val="75000"/>
                  </a:schemeClr>
                </a:solidFill>
                <a:cs typeface="+mj-cs"/>
              </a:rPr>
              <a:t>العدوى</a:t>
            </a:r>
            <a:endParaRPr lang="en-US" sz="4800" b="1" dirty="0">
              <a:solidFill>
                <a:schemeClr val="tx2">
                  <a:lumMod val="75000"/>
                </a:schemeClr>
              </a:solidFill>
              <a:cs typeface="+mj-cs"/>
            </a:endParaRP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A9A9E106-AB20-33D0-5513-593D9AFF2F0C}"/>
              </a:ext>
            </a:extLst>
          </p:cNvPr>
          <p:cNvSpPr/>
          <p:nvPr/>
        </p:nvSpPr>
        <p:spPr>
          <a:xfrm>
            <a:off x="247652" y="7658100"/>
            <a:ext cx="3886200" cy="2286000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2">
                    <a:lumMod val="75000"/>
                  </a:schemeClr>
                </a:solidFill>
                <a:cs typeface="+mj-cs"/>
              </a:rPr>
              <a:t>إنزلاق</a:t>
            </a:r>
            <a:endParaRPr lang="en-US" b="1" dirty="0">
              <a:solidFill>
                <a:schemeClr val="tx2">
                  <a:lumMod val="75000"/>
                </a:schemeClr>
              </a:solidFill>
              <a:cs typeface="+mj-cs"/>
            </a:endParaRP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6A4DEF1B-ED64-FE41-B492-1326341811A3}"/>
              </a:ext>
            </a:extLst>
          </p:cNvPr>
          <p:cNvSpPr/>
          <p:nvPr/>
        </p:nvSpPr>
        <p:spPr>
          <a:xfrm>
            <a:off x="2305049" y="314325"/>
            <a:ext cx="3924301" cy="2286000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2">
                    <a:lumMod val="75000"/>
                  </a:schemeClr>
                </a:solidFill>
                <a:cs typeface="+mj-cs"/>
              </a:rPr>
              <a:t> تسرب غازات</a:t>
            </a:r>
            <a:endParaRPr lang="en-US" sz="4800" b="1" dirty="0">
              <a:solidFill>
                <a:schemeClr val="tx2">
                  <a:lumMod val="75000"/>
                </a:schemeClr>
              </a:solidFill>
              <a:cs typeface="+mj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4CF2AC2-4D4F-B323-15E4-0ACA7A596DB1}"/>
              </a:ext>
            </a:extLst>
          </p:cNvPr>
          <p:cNvGrpSpPr/>
          <p:nvPr/>
        </p:nvGrpSpPr>
        <p:grpSpPr>
          <a:xfrm>
            <a:off x="11125200" y="1602073"/>
            <a:ext cx="5486400" cy="2782601"/>
            <a:chOff x="11125200" y="1602073"/>
            <a:chExt cx="5486400" cy="2782601"/>
          </a:xfrm>
        </p:grpSpPr>
        <p:sp>
          <p:nvSpPr>
            <p:cNvPr id="29" name="Cloud 28">
              <a:extLst>
                <a:ext uri="{FF2B5EF4-FFF2-40B4-BE49-F238E27FC236}">
                  <a16:creationId xmlns:a16="http://schemas.microsoft.com/office/drawing/2014/main" id="{7537C11E-C130-E5ED-4A81-B2ED0884189D}"/>
                </a:ext>
              </a:extLst>
            </p:cNvPr>
            <p:cNvSpPr/>
            <p:nvPr/>
          </p:nvSpPr>
          <p:spPr>
            <a:xfrm>
              <a:off x="11125200" y="1602073"/>
              <a:ext cx="5486400" cy="2782601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B8A9086-A517-DDDE-E8A7-1318E1B382D6}"/>
                </a:ext>
              </a:extLst>
            </p:cNvPr>
            <p:cNvSpPr txBox="1"/>
            <p:nvPr/>
          </p:nvSpPr>
          <p:spPr>
            <a:xfrm>
              <a:off x="11776075" y="2552674"/>
              <a:ext cx="417194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4400" b="1" dirty="0">
                  <a:solidFill>
                    <a:schemeClr val="tx2">
                      <a:lumMod val="75000"/>
                    </a:schemeClr>
                  </a:solidFill>
                </a:rPr>
                <a:t>ملامسة مواد كيميائية ضارة</a:t>
              </a:r>
              <a:endParaRPr lang="en-US" sz="44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9170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78B3D26-017F-A4C8-78BE-9A757FBE22E9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50D2DB3-FE6F-1397-8A3C-52A42ECD26E4}"/>
                </a:ext>
              </a:extLst>
            </p:cNvPr>
            <p:cNvSpPr/>
            <p:nvPr/>
          </p:nvSpPr>
          <p:spPr>
            <a:xfrm>
              <a:off x="0" y="0"/>
              <a:ext cx="18288000" cy="10287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233E7F-EE4F-CAE1-10D8-BA092506ED2C}"/>
                </a:ext>
              </a:extLst>
            </p:cNvPr>
            <p:cNvSpPr/>
            <p:nvPr/>
          </p:nvSpPr>
          <p:spPr>
            <a:xfrm>
              <a:off x="609600" y="876300"/>
              <a:ext cx="16992600" cy="86868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17D25A6-35BE-4F7E-DA6B-59FEF1623D6F}"/>
              </a:ext>
            </a:extLst>
          </p:cNvPr>
          <p:cNvSpPr txBox="1"/>
          <p:nvPr/>
        </p:nvSpPr>
        <p:spPr>
          <a:xfrm>
            <a:off x="1524000" y="3743116"/>
            <a:ext cx="7391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8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أعراض التعرض لمواد كيميائية</a:t>
            </a:r>
            <a:endParaRPr lang="en-US" sz="8800" b="1" dirty="0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5FDBD8-4254-BC29-2B39-49754072C167}"/>
              </a:ext>
            </a:extLst>
          </p:cNvPr>
          <p:cNvSpPr/>
          <p:nvPr/>
        </p:nvSpPr>
        <p:spPr>
          <a:xfrm>
            <a:off x="10363200" y="10339596"/>
            <a:ext cx="6781800" cy="7372350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EA840E-CBDB-B255-5CA8-DDFAA0F6F842}"/>
              </a:ext>
            </a:extLst>
          </p:cNvPr>
          <p:cNvSpPr/>
          <p:nvPr/>
        </p:nvSpPr>
        <p:spPr>
          <a:xfrm>
            <a:off x="10629900" y="1652796"/>
            <a:ext cx="6781800" cy="737235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B8F95E-5DA9-AF62-B221-531FA6862A68}"/>
              </a:ext>
            </a:extLst>
          </p:cNvPr>
          <p:cNvSpPr/>
          <p:nvPr/>
        </p:nvSpPr>
        <p:spPr>
          <a:xfrm>
            <a:off x="10439400" y="16222115"/>
            <a:ext cx="6781800" cy="737235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BE7C68B-7631-9136-788A-6B404111B2AB}"/>
              </a:ext>
            </a:extLst>
          </p:cNvPr>
          <p:cNvSpPr/>
          <p:nvPr/>
        </p:nvSpPr>
        <p:spPr>
          <a:xfrm>
            <a:off x="10439400" y="23647061"/>
            <a:ext cx="6781800" cy="7372350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5279C4A-0507-9BB4-9235-D62D2A070019}"/>
              </a:ext>
            </a:extLst>
          </p:cNvPr>
          <p:cNvSpPr/>
          <p:nvPr/>
        </p:nvSpPr>
        <p:spPr>
          <a:xfrm>
            <a:off x="10363200" y="27385832"/>
            <a:ext cx="6781800" cy="737235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99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78B3D26-017F-A4C8-78BE-9A757FBE22E9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50D2DB3-FE6F-1397-8A3C-52A42ECD26E4}"/>
                </a:ext>
              </a:extLst>
            </p:cNvPr>
            <p:cNvSpPr/>
            <p:nvPr/>
          </p:nvSpPr>
          <p:spPr>
            <a:xfrm>
              <a:off x="0" y="0"/>
              <a:ext cx="18288000" cy="10287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233E7F-EE4F-CAE1-10D8-BA092506ED2C}"/>
                </a:ext>
              </a:extLst>
            </p:cNvPr>
            <p:cNvSpPr/>
            <p:nvPr/>
          </p:nvSpPr>
          <p:spPr>
            <a:xfrm>
              <a:off x="609600" y="876300"/>
              <a:ext cx="16992600" cy="86868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17D25A6-35BE-4F7E-DA6B-59FEF1623D6F}"/>
              </a:ext>
            </a:extLst>
          </p:cNvPr>
          <p:cNvSpPr txBox="1"/>
          <p:nvPr/>
        </p:nvSpPr>
        <p:spPr>
          <a:xfrm>
            <a:off x="1524000" y="3743116"/>
            <a:ext cx="7391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8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إحمرار أو حكة في العينين</a:t>
            </a:r>
            <a:endParaRPr lang="en-US" sz="8800" b="1" dirty="0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5FDBD8-4254-BC29-2B39-49754072C167}"/>
              </a:ext>
            </a:extLst>
          </p:cNvPr>
          <p:cNvSpPr/>
          <p:nvPr/>
        </p:nvSpPr>
        <p:spPr>
          <a:xfrm>
            <a:off x="10363200" y="10339596"/>
            <a:ext cx="6781800" cy="7372350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EA840E-CBDB-B255-5CA8-DDFAA0F6F842}"/>
              </a:ext>
            </a:extLst>
          </p:cNvPr>
          <p:cNvSpPr/>
          <p:nvPr/>
        </p:nvSpPr>
        <p:spPr>
          <a:xfrm>
            <a:off x="10629900" y="1652796"/>
            <a:ext cx="6781800" cy="737235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B8F95E-5DA9-AF62-B221-531FA6862A68}"/>
              </a:ext>
            </a:extLst>
          </p:cNvPr>
          <p:cNvSpPr/>
          <p:nvPr/>
        </p:nvSpPr>
        <p:spPr>
          <a:xfrm>
            <a:off x="10439400" y="16222115"/>
            <a:ext cx="6781800" cy="737235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BE7C68B-7631-9136-788A-6B404111B2AB}"/>
              </a:ext>
            </a:extLst>
          </p:cNvPr>
          <p:cNvSpPr/>
          <p:nvPr/>
        </p:nvSpPr>
        <p:spPr>
          <a:xfrm>
            <a:off x="10439400" y="23647061"/>
            <a:ext cx="6781800" cy="7372350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5279C4A-0507-9BB4-9235-D62D2A070019}"/>
              </a:ext>
            </a:extLst>
          </p:cNvPr>
          <p:cNvSpPr/>
          <p:nvPr/>
        </p:nvSpPr>
        <p:spPr>
          <a:xfrm>
            <a:off x="10363200" y="27385832"/>
            <a:ext cx="6781800" cy="737235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05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78B3D26-017F-A4C8-78BE-9A757FBE22E9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50D2DB3-FE6F-1397-8A3C-52A42ECD26E4}"/>
                </a:ext>
              </a:extLst>
            </p:cNvPr>
            <p:cNvSpPr/>
            <p:nvPr/>
          </p:nvSpPr>
          <p:spPr>
            <a:xfrm>
              <a:off x="0" y="0"/>
              <a:ext cx="18288000" cy="10287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233E7F-EE4F-CAE1-10D8-BA092506ED2C}"/>
                </a:ext>
              </a:extLst>
            </p:cNvPr>
            <p:cNvSpPr/>
            <p:nvPr/>
          </p:nvSpPr>
          <p:spPr>
            <a:xfrm>
              <a:off x="609600" y="876300"/>
              <a:ext cx="16992600" cy="86868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5FDBD8-4254-BC29-2B39-49754072C167}"/>
              </a:ext>
            </a:extLst>
          </p:cNvPr>
          <p:cNvSpPr/>
          <p:nvPr/>
        </p:nvSpPr>
        <p:spPr>
          <a:xfrm>
            <a:off x="10439400" y="1728268"/>
            <a:ext cx="6781800" cy="7372350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EA840E-CBDB-B255-5CA8-DDFAA0F6F842}"/>
              </a:ext>
            </a:extLst>
          </p:cNvPr>
          <p:cNvSpPr/>
          <p:nvPr/>
        </p:nvSpPr>
        <p:spPr>
          <a:xfrm>
            <a:off x="10439400" y="-8134350"/>
            <a:ext cx="6781800" cy="737235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B8F95E-5DA9-AF62-B221-531FA6862A68}"/>
              </a:ext>
            </a:extLst>
          </p:cNvPr>
          <p:cNvSpPr/>
          <p:nvPr/>
        </p:nvSpPr>
        <p:spPr>
          <a:xfrm>
            <a:off x="10439400" y="13216457"/>
            <a:ext cx="6781800" cy="737235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BE7C68B-7631-9136-788A-6B404111B2AB}"/>
              </a:ext>
            </a:extLst>
          </p:cNvPr>
          <p:cNvSpPr/>
          <p:nvPr/>
        </p:nvSpPr>
        <p:spPr>
          <a:xfrm>
            <a:off x="3657600" y="23594465"/>
            <a:ext cx="6781800" cy="7372350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5279C4A-0507-9BB4-9235-D62D2A070019}"/>
              </a:ext>
            </a:extLst>
          </p:cNvPr>
          <p:cNvSpPr/>
          <p:nvPr/>
        </p:nvSpPr>
        <p:spPr>
          <a:xfrm>
            <a:off x="3657600" y="28594050"/>
            <a:ext cx="6781800" cy="737235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C0480C-8A59-1F4F-D099-6092FCE24573}"/>
              </a:ext>
            </a:extLst>
          </p:cNvPr>
          <p:cNvSpPr txBox="1"/>
          <p:nvPr/>
        </p:nvSpPr>
        <p:spPr>
          <a:xfrm>
            <a:off x="1524000" y="3743116"/>
            <a:ext cx="7391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8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إحمرار أو حكة في الجلد</a:t>
            </a:r>
            <a:endParaRPr lang="en-US" sz="8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788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78B3D26-017F-A4C8-78BE-9A757FBE22E9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50D2DB3-FE6F-1397-8A3C-52A42ECD26E4}"/>
                </a:ext>
              </a:extLst>
            </p:cNvPr>
            <p:cNvSpPr/>
            <p:nvPr/>
          </p:nvSpPr>
          <p:spPr>
            <a:xfrm>
              <a:off x="0" y="0"/>
              <a:ext cx="18288000" cy="10287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233E7F-EE4F-CAE1-10D8-BA092506ED2C}"/>
                </a:ext>
              </a:extLst>
            </p:cNvPr>
            <p:cNvSpPr/>
            <p:nvPr/>
          </p:nvSpPr>
          <p:spPr>
            <a:xfrm>
              <a:off x="609600" y="876300"/>
              <a:ext cx="16992600" cy="86868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5FDBD8-4254-BC29-2B39-49754072C167}"/>
              </a:ext>
            </a:extLst>
          </p:cNvPr>
          <p:cNvSpPr/>
          <p:nvPr/>
        </p:nvSpPr>
        <p:spPr>
          <a:xfrm>
            <a:off x="10439400" y="-8134350"/>
            <a:ext cx="6781800" cy="7372350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EA840E-CBDB-B255-5CA8-DDFAA0F6F842}"/>
              </a:ext>
            </a:extLst>
          </p:cNvPr>
          <p:cNvSpPr/>
          <p:nvPr/>
        </p:nvSpPr>
        <p:spPr>
          <a:xfrm>
            <a:off x="10439400" y="-8134350"/>
            <a:ext cx="6781800" cy="737235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B8F95E-5DA9-AF62-B221-531FA6862A68}"/>
              </a:ext>
            </a:extLst>
          </p:cNvPr>
          <p:cNvSpPr/>
          <p:nvPr/>
        </p:nvSpPr>
        <p:spPr>
          <a:xfrm>
            <a:off x="10439400" y="1728268"/>
            <a:ext cx="6781800" cy="737235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BE7C68B-7631-9136-788A-6B404111B2AB}"/>
              </a:ext>
            </a:extLst>
          </p:cNvPr>
          <p:cNvSpPr/>
          <p:nvPr/>
        </p:nvSpPr>
        <p:spPr>
          <a:xfrm>
            <a:off x="10439400" y="22669500"/>
            <a:ext cx="6781800" cy="7372350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5279C4A-0507-9BB4-9235-D62D2A070019}"/>
              </a:ext>
            </a:extLst>
          </p:cNvPr>
          <p:cNvSpPr/>
          <p:nvPr/>
        </p:nvSpPr>
        <p:spPr>
          <a:xfrm>
            <a:off x="10439400" y="28994100"/>
            <a:ext cx="6781800" cy="737235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618DEE-CECA-2D44-286C-7FFA1ECD6A8B}"/>
              </a:ext>
            </a:extLst>
          </p:cNvPr>
          <p:cNvSpPr txBox="1"/>
          <p:nvPr/>
        </p:nvSpPr>
        <p:spPr>
          <a:xfrm>
            <a:off x="1524000" y="3743116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72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اّلام في المعدة و الصدر</a:t>
            </a:r>
            <a:endParaRPr lang="en-US" sz="7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068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78B3D26-017F-A4C8-78BE-9A757FBE22E9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50D2DB3-FE6F-1397-8A3C-52A42ECD26E4}"/>
                </a:ext>
              </a:extLst>
            </p:cNvPr>
            <p:cNvSpPr/>
            <p:nvPr/>
          </p:nvSpPr>
          <p:spPr>
            <a:xfrm>
              <a:off x="0" y="0"/>
              <a:ext cx="18288000" cy="10287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233E7F-EE4F-CAE1-10D8-BA092506ED2C}"/>
                </a:ext>
              </a:extLst>
            </p:cNvPr>
            <p:cNvSpPr/>
            <p:nvPr/>
          </p:nvSpPr>
          <p:spPr>
            <a:xfrm>
              <a:off x="609600" y="876300"/>
              <a:ext cx="16992600" cy="86868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5FDBD8-4254-BC29-2B39-49754072C167}"/>
              </a:ext>
            </a:extLst>
          </p:cNvPr>
          <p:cNvSpPr/>
          <p:nvPr/>
        </p:nvSpPr>
        <p:spPr>
          <a:xfrm>
            <a:off x="10439400" y="-8134350"/>
            <a:ext cx="6781800" cy="7372350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EA840E-CBDB-B255-5CA8-DDFAA0F6F842}"/>
              </a:ext>
            </a:extLst>
          </p:cNvPr>
          <p:cNvSpPr/>
          <p:nvPr/>
        </p:nvSpPr>
        <p:spPr>
          <a:xfrm>
            <a:off x="10439400" y="-8134350"/>
            <a:ext cx="6781800" cy="737235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B8F95E-5DA9-AF62-B221-531FA6862A68}"/>
              </a:ext>
            </a:extLst>
          </p:cNvPr>
          <p:cNvSpPr/>
          <p:nvPr/>
        </p:nvSpPr>
        <p:spPr>
          <a:xfrm>
            <a:off x="10439400" y="-8172450"/>
            <a:ext cx="6781800" cy="737235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BE7C68B-7631-9136-788A-6B404111B2AB}"/>
              </a:ext>
            </a:extLst>
          </p:cNvPr>
          <p:cNvSpPr/>
          <p:nvPr/>
        </p:nvSpPr>
        <p:spPr>
          <a:xfrm>
            <a:off x="10439400" y="1257270"/>
            <a:ext cx="6781800" cy="7372350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5279C4A-0507-9BB4-9235-D62D2A070019}"/>
              </a:ext>
            </a:extLst>
          </p:cNvPr>
          <p:cNvSpPr/>
          <p:nvPr/>
        </p:nvSpPr>
        <p:spPr>
          <a:xfrm>
            <a:off x="10439400" y="28994100"/>
            <a:ext cx="6781800" cy="737235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618DEE-CECA-2D44-286C-7FFA1ECD6A8B}"/>
              </a:ext>
            </a:extLst>
          </p:cNvPr>
          <p:cNvSpPr txBox="1"/>
          <p:nvPr/>
        </p:nvSpPr>
        <p:spPr>
          <a:xfrm>
            <a:off x="1524000" y="3743116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72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اّلام في المعدة و الصدر</a:t>
            </a:r>
            <a:endParaRPr lang="en-US" sz="7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299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78B3D26-017F-A4C8-78BE-9A757FBE22E9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50D2DB3-FE6F-1397-8A3C-52A42ECD26E4}"/>
                </a:ext>
              </a:extLst>
            </p:cNvPr>
            <p:cNvSpPr/>
            <p:nvPr/>
          </p:nvSpPr>
          <p:spPr>
            <a:xfrm>
              <a:off x="0" y="0"/>
              <a:ext cx="18288000" cy="10287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233E7F-EE4F-CAE1-10D8-BA092506ED2C}"/>
                </a:ext>
              </a:extLst>
            </p:cNvPr>
            <p:cNvSpPr/>
            <p:nvPr/>
          </p:nvSpPr>
          <p:spPr>
            <a:xfrm>
              <a:off x="609600" y="876300"/>
              <a:ext cx="16992600" cy="86868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5FDBD8-4254-BC29-2B39-49754072C167}"/>
              </a:ext>
            </a:extLst>
          </p:cNvPr>
          <p:cNvSpPr/>
          <p:nvPr/>
        </p:nvSpPr>
        <p:spPr>
          <a:xfrm>
            <a:off x="10439400" y="-8134350"/>
            <a:ext cx="6781800" cy="7372350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EA840E-CBDB-B255-5CA8-DDFAA0F6F842}"/>
              </a:ext>
            </a:extLst>
          </p:cNvPr>
          <p:cNvSpPr/>
          <p:nvPr/>
        </p:nvSpPr>
        <p:spPr>
          <a:xfrm>
            <a:off x="10439400" y="-8134350"/>
            <a:ext cx="6781800" cy="737235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B8F95E-5DA9-AF62-B221-531FA6862A68}"/>
              </a:ext>
            </a:extLst>
          </p:cNvPr>
          <p:cNvSpPr/>
          <p:nvPr/>
        </p:nvSpPr>
        <p:spPr>
          <a:xfrm>
            <a:off x="10439400" y="-8096250"/>
            <a:ext cx="6781800" cy="737235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BE7C68B-7631-9136-788A-6B404111B2AB}"/>
              </a:ext>
            </a:extLst>
          </p:cNvPr>
          <p:cNvSpPr/>
          <p:nvPr/>
        </p:nvSpPr>
        <p:spPr>
          <a:xfrm>
            <a:off x="10439400" y="-8210550"/>
            <a:ext cx="6781800" cy="7372350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5279C4A-0507-9BB4-9235-D62D2A070019}"/>
              </a:ext>
            </a:extLst>
          </p:cNvPr>
          <p:cNvSpPr/>
          <p:nvPr/>
        </p:nvSpPr>
        <p:spPr>
          <a:xfrm>
            <a:off x="10439400" y="1533525"/>
            <a:ext cx="6781800" cy="737235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83534A-0F58-CB33-22F1-8B3750AE4AFF}"/>
              </a:ext>
            </a:extLst>
          </p:cNvPr>
          <p:cNvSpPr txBox="1"/>
          <p:nvPr/>
        </p:nvSpPr>
        <p:spPr>
          <a:xfrm>
            <a:off x="1524000" y="3743116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72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صداع</a:t>
            </a:r>
            <a:endParaRPr lang="en-US" sz="7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121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52800" y="495300"/>
            <a:ext cx="12282237" cy="1237005"/>
          </a:xfrm>
          <a:prstGeom prst="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685800" marR="0" algn="ctr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ar-SA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تجهيزات الطوارئ</a:t>
            </a:r>
            <a:endParaRPr lang="en-US" sz="60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</p:txBody>
      </p:sp>
      <p:pic>
        <p:nvPicPr>
          <p:cNvPr id="71" name="Picture 4" descr="Image33">
            <a:extLst>
              <a:ext uri="{FF2B5EF4-FFF2-40B4-BE49-F238E27FC236}">
                <a16:creationId xmlns:a16="http://schemas.microsoft.com/office/drawing/2014/main" id="{9DDB80C3-D55D-B873-7144-13415CB82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4641" y="1949550"/>
            <a:ext cx="3276600" cy="391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5" descr="Image32">
            <a:extLst>
              <a:ext uri="{FF2B5EF4-FFF2-40B4-BE49-F238E27FC236}">
                <a16:creationId xmlns:a16="http://schemas.microsoft.com/office/drawing/2014/main" id="{A482155E-54C0-051F-BFAC-9290580E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172" y="2022658"/>
            <a:ext cx="3183430" cy="380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9" descr="Image37">
            <a:extLst>
              <a:ext uri="{FF2B5EF4-FFF2-40B4-BE49-F238E27FC236}">
                <a16:creationId xmlns:a16="http://schemas.microsoft.com/office/drawing/2014/main" id="{E97A60B6-A057-FB23-1E00-0C94A8A12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048" y="2058190"/>
            <a:ext cx="3285182" cy="380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7" descr="Image36">
            <a:extLst>
              <a:ext uri="{FF2B5EF4-FFF2-40B4-BE49-F238E27FC236}">
                <a16:creationId xmlns:a16="http://schemas.microsoft.com/office/drawing/2014/main" id="{0F596FAD-94B5-B7DC-83FA-6D396A723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568" y="6283611"/>
            <a:ext cx="3285182" cy="380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6" descr="Image34">
            <a:extLst>
              <a:ext uri="{FF2B5EF4-FFF2-40B4-BE49-F238E27FC236}">
                <a16:creationId xmlns:a16="http://schemas.microsoft.com/office/drawing/2014/main" id="{E26EB662-B010-1E1C-4867-5DA90E4F2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400" y="6149339"/>
            <a:ext cx="3276600" cy="391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8" descr="Image35">
            <a:extLst>
              <a:ext uri="{FF2B5EF4-FFF2-40B4-BE49-F238E27FC236}">
                <a16:creationId xmlns:a16="http://schemas.microsoft.com/office/drawing/2014/main" id="{7193F7EC-E3AE-D3F9-77AA-6BE538C74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299" y="6172199"/>
            <a:ext cx="3276601" cy="391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451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D9DA2EFD-494D-919A-8BCF-5317010F7D27}"/>
              </a:ext>
            </a:extLst>
          </p:cNvPr>
          <p:cNvSpPr/>
          <p:nvPr/>
        </p:nvSpPr>
        <p:spPr>
          <a:xfrm>
            <a:off x="5490028" y="647700"/>
            <a:ext cx="7010400" cy="1371600"/>
          </a:xfrm>
          <a:prstGeom prst="snip2DiagRect">
            <a:avLst/>
          </a:prstGeom>
          <a:noFill/>
          <a:ln w="127000" cap="rnd" cmpd="sng">
            <a:solidFill>
              <a:schemeClr val="tx2">
                <a:lumMod val="20000"/>
                <a:lumOff val="80000"/>
              </a:schemeClr>
            </a:solidFill>
            <a:prstDash val="solid"/>
            <a:beve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2">
                    <a:lumMod val="50000"/>
                  </a:schemeClr>
                </a:solidFill>
                <a:cs typeface="+mj-cs"/>
              </a:rPr>
              <a:t>المعمل النموذجي</a:t>
            </a:r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7A9E32CF-96BD-7A8B-DE9A-D27729B5D31E}"/>
              </a:ext>
            </a:extLst>
          </p:cNvPr>
          <p:cNvSpPr/>
          <p:nvPr/>
        </p:nvSpPr>
        <p:spPr>
          <a:xfrm>
            <a:off x="14097000" y="2636520"/>
            <a:ext cx="3314700" cy="7315200"/>
          </a:xfrm>
          <a:prstGeom prst="snip1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latin typeface="AlMohanad" pitchFamily="18" charset="-78"/>
                <a:cs typeface="+mj-cs"/>
              </a:rPr>
              <a:t>نظام إنذار جماعي ذو أزرار خارج غرف المختبرات لكافلة العاملين في المبنى.</a:t>
            </a:r>
          </a:p>
        </p:txBody>
      </p:sp>
      <p:sp>
        <p:nvSpPr>
          <p:cNvPr id="10" name="Rectangle: Single Corner Snipped 9">
            <a:extLst>
              <a:ext uri="{FF2B5EF4-FFF2-40B4-BE49-F238E27FC236}">
                <a16:creationId xmlns:a16="http://schemas.microsoft.com/office/drawing/2014/main" id="{A45B1456-C163-7EFF-8EC1-F1923F1D3638}"/>
              </a:ext>
            </a:extLst>
          </p:cNvPr>
          <p:cNvSpPr/>
          <p:nvPr/>
        </p:nvSpPr>
        <p:spPr>
          <a:xfrm>
            <a:off x="13716000" y="2641963"/>
            <a:ext cx="3314700" cy="7315200"/>
          </a:xfrm>
          <a:prstGeom prst="snip1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latin typeface="AlMohanad" pitchFamily="18" charset="-78"/>
                <a:cs typeface="+mj-cs"/>
              </a:rPr>
              <a:t>نظام إنذار خصوصي لكل مختبر</a:t>
            </a:r>
            <a:r>
              <a:rPr lang="en-US" sz="4000" b="1" dirty="0">
                <a:latin typeface="AlMohanad" pitchFamily="18" charset="-78"/>
                <a:cs typeface="+mj-cs"/>
              </a:rPr>
              <a:t> .</a:t>
            </a:r>
            <a:endParaRPr lang="en-US" sz="4000" dirty="0">
              <a:cs typeface="+mj-cs"/>
            </a:endParaRPr>
          </a:p>
        </p:txBody>
      </p:sp>
      <p:sp>
        <p:nvSpPr>
          <p:cNvPr id="11" name="Rectangle: Single Corner Snipped 10">
            <a:extLst>
              <a:ext uri="{FF2B5EF4-FFF2-40B4-BE49-F238E27FC236}">
                <a16:creationId xmlns:a16="http://schemas.microsoft.com/office/drawing/2014/main" id="{558DCEE4-2524-7406-EC8E-0EA6F3C7F67D}"/>
              </a:ext>
            </a:extLst>
          </p:cNvPr>
          <p:cNvSpPr/>
          <p:nvPr/>
        </p:nvSpPr>
        <p:spPr>
          <a:xfrm>
            <a:off x="13298714" y="2631077"/>
            <a:ext cx="3314700" cy="7315200"/>
          </a:xfrm>
          <a:prstGeom prst="snip1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solidFill>
                  <a:schemeClr val="bg1"/>
                </a:solidFill>
                <a:latin typeface="AlMohanad" pitchFamily="18" charset="-78"/>
                <a:cs typeface="+mj-cs"/>
              </a:rPr>
              <a:t>إشارات تحذيرية في أماكن الكيماويات الخطرة ( السامة والقابلة للاشتعال).</a:t>
            </a:r>
            <a:endParaRPr lang="en-US" sz="4000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A6ECFABD-DFBA-507C-5609-0CEF6D5FD0F7}"/>
              </a:ext>
            </a:extLst>
          </p:cNvPr>
          <p:cNvSpPr/>
          <p:nvPr/>
        </p:nvSpPr>
        <p:spPr>
          <a:xfrm>
            <a:off x="12917714" y="2625634"/>
            <a:ext cx="3314700" cy="7315200"/>
          </a:xfrm>
          <a:prstGeom prst="snip1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حاملات القوارير الزجاجية المحتوية على مواد خطرة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 .</a:t>
            </a:r>
            <a:endParaRPr lang="en-US" sz="4000" dirty="0">
              <a:solidFill>
                <a:schemeClr val="tx2">
                  <a:lumMod val="50000"/>
                </a:schemeClr>
              </a:solidFill>
              <a:cs typeface="+mj-cs"/>
            </a:endParaRPr>
          </a:p>
        </p:txBody>
      </p:sp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45CAF9BB-7766-8448-415F-26E23856E0B2}"/>
              </a:ext>
            </a:extLst>
          </p:cNvPr>
          <p:cNvSpPr/>
          <p:nvPr/>
        </p:nvSpPr>
        <p:spPr>
          <a:xfrm>
            <a:off x="12500428" y="2625634"/>
            <a:ext cx="3314700" cy="7315200"/>
          </a:xfrm>
          <a:prstGeom prst="snip1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وجود حاوية مخلفات معدنية أو من البلاستيك المقاوم لتجميع   فضلات المواد الكيماوية المختلفة وأخرى للزجاج المكسور.</a:t>
            </a:r>
            <a:endParaRPr lang="en-US" sz="4000" dirty="0">
              <a:solidFill>
                <a:schemeClr val="tx2">
                  <a:lumMod val="50000"/>
                </a:schemeClr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18820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45CAF9BB-7766-8448-415F-26E23856E0B2}"/>
              </a:ext>
            </a:extLst>
          </p:cNvPr>
          <p:cNvSpPr/>
          <p:nvPr/>
        </p:nvSpPr>
        <p:spPr>
          <a:xfrm>
            <a:off x="152400" y="2552700"/>
            <a:ext cx="3314700" cy="7315200"/>
          </a:xfrm>
          <a:prstGeom prst="snip1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وجود حاوية مخلفات معدنية أو من البلاستيك المقاوم لتجميع   فضلات المواد الكيماوية المختلفة وأخرى للزجاج المكسور.</a:t>
            </a:r>
            <a:endParaRPr lang="en-US" sz="4000" dirty="0">
              <a:solidFill>
                <a:schemeClr val="tx2">
                  <a:lumMod val="50000"/>
                </a:schemeClr>
              </a:solidFill>
              <a:cs typeface="+mj-cs"/>
            </a:endParaRPr>
          </a:p>
        </p:txBody>
      </p:sp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A6ECFABD-DFBA-507C-5609-0CEF6D5FD0F7}"/>
              </a:ext>
            </a:extLst>
          </p:cNvPr>
          <p:cNvSpPr/>
          <p:nvPr/>
        </p:nvSpPr>
        <p:spPr>
          <a:xfrm>
            <a:off x="3638550" y="2575560"/>
            <a:ext cx="3314700" cy="7315200"/>
          </a:xfrm>
          <a:prstGeom prst="snip1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حاملات القوارير الزجاجية المحتوية على مواد خطرة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 .</a:t>
            </a:r>
            <a:endParaRPr lang="en-US" sz="4000" dirty="0">
              <a:solidFill>
                <a:schemeClr val="tx2">
                  <a:lumMod val="50000"/>
                </a:schemeClr>
              </a:solidFill>
              <a:cs typeface="+mj-cs"/>
            </a:endParaRPr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7A9E32CF-96BD-7A8B-DE9A-D27729B5D31E}"/>
              </a:ext>
            </a:extLst>
          </p:cNvPr>
          <p:cNvSpPr/>
          <p:nvPr/>
        </p:nvSpPr>
        <p:spPr>
          <a:xfrm>
            <a:off x="14097000" y="2636520"/>
            <a:ext cx="3314700" cy="7315200"/>
          </a:xfrm>
          <a:prstGeom prst="snip1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latin typeface="AlMohanad" pitchFamily="18" charset="-78"/>
                <a:cs typeface="+mj-cs"/>
              </a:rPr>
              <a:t>نظام إنذار جماعي ذو أزرار خارج غرف المختبرات لكافلة العاملين في المبنى.</a:t>
            </a:r>
          </a:p>
        </p:txBody>
      </p:sp>
      <p:sp>
        <p:nvSpPr>
          <p:cNvPr id="10" name="Rectangle: Single Corner Snipped 9">
            <a:extLst>
              <a:ext uri="{FF2B5EF4-FFF2-40B4-BE49-F238E27FC236}">
                <a16:creationId xmlns:a16="http://schemas.microsoft.com/office/drawing/2014/main" id="{A45B1456-C163-7EFF-8EC1-F1923F1D3638}"/>
              </a:ext>
            </a:extLst>
          </p:cNvPr>
          <p:cNvSpPr/>
          <p:nvPr/>
        </p:nvSpPr>
        <p:spPr>
          <a:xfrm>
            <a:off x="10610850" y="2613660"/>
            <a:ext cx="3314700" cy="7315200"/>
          </a:xfrm>
          <a:prstGeom prst="snip1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latin typeface="AlMohanad" pitchFamily="18" charset="-78"/>
                <a:cs typeface="+mj-cs"/>
              </a:rPr>
              <a:t>نظام إنذار خصوصي لكل مختبر</a:t>
            </a:r>
            <a:r>
              <a:rPr lang="en-US" sz="4000" b="1" dirty="0">
                <a:latin typeface="AlMohanad" pitchFamily="18" charset="-78"/>
                <a:cs typeface="+mj-cs"/>
              </a:rPr>
              <a:t> .</a:t>
            </a:r>
            <a:endParaRPr lang="en-US" sz="4000" dirty="0">
              <a:cs typeface="+mj-cs"/>
            </a:endParaRPr>
          </a:p>
        </p:txBody>
      </p:sp>
      <p:sp>
        <p:nvSpPr>
          <p:cNvPr id="11" name="Rectangle: Single Corner Snipped 10">
            <a:extLst>
              <a:ext uri="{FF2B5EF4-FFF2-40B4-BE49-F238E27FC236}">
                <a16:creationId xmlns:a16="http://schemas.microsoft.com/office/drawing/2014/main" id="{558DCEE4-2524-7406-EC8E-0EA6F3C7F67D}"/>
              </a:ext>
            </a:extLst>
          </p:cNvPr>
          <p:cNvSpPr/>
          <p:nvPr/>
        </p:nvSpPr>
        <p:spPr>
          <a:xfrm>
            <a:off x="7124700" y="2613660"/>
            <a:ext cx="3314700" cy="7315200"/>
          </a:xfrm>
          <a:prstGeom prst="snip1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solidFill>
                  <a:schemeClr val="bg1"/>
                </a:solidFill>
                <a:latin typeface="AlMohanad" pitchFamily="18" charset="-78"/>
                <a:cs typeface="+mj-cs"/>
              </a:rPr>
              <a:t>إشارات تحذيرية في أماكن الكيماويات الخطرة ( السامة والقابلة للاشتعال).</a:t>
            </a:r>
            <a:endParaRPr lang="en-US" sz="4000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195FDD-7808-E15C-D8E5-C5CD0E98C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571500"/>
            <a:ext cx="7139035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57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424" y="691134"/>
            <a:ext cx="8370184" cy="8904731"/>
            <a:chOff x="-241300" y="-2540"/>
            <a:chExt cx="6623050" cy="70396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23050" cy="7039610"/>
            </a:xfrm>
            <a:custGeom>
              <a:avLst/>
              <a:gdLst/>
              <a:ahLst/>
              <a:cxnLst/>
              <a:rect l="l" t="t" r="r" b="b"/>
              <a:pathLst>
                <a:path w="6623050" h="7039610">
                  <a:moveTo>
                    <a:pt x="4606290" y="604520"/>
                  </a:moveTo>
                  <a:cubicBezTo>
                    <a:pt x="4606290" y="604520"/>
                    <a:pt x="4391660" y="0"/>
                    <a:pt x="3512820" y="2540"/>
                  </a:cubicBezTo>
                  <a:cubicBezTo>
                    <a:pt x="2633980" y="5080"/>
                    <a:pt x="2282190" y="895350"/>
                    <a:pt x="2282190" y="895350"/>
                  </a:cubicBezTo>
                  <a:cubicBezTo>
                    <a:pt x="2282190" y="895350"/>
                    <a:pt x="1553210" y="577850"/>
                    <a:pt x="1121410" y="1400810"/>
                  </a:cubicBezTo>
                  <a:cubicBezTo>
                    <a:pt x="922020" y="1779270"/>
                    <a:pt x="1017270" y="2247900"/>
                    <a:pt x="1017270" y="2247900"/>
                  </a:cubicBezTo>
                  <a:cubicBezTo>
                    <a:pt x="1017270" y="2247900"/>
                    <a:pt x="577850" y="2329180"/>
                    <a:pt x="342900" y="2988310"/>
                  </a:cubicBezTo>
                  <a:cubicBezTo>
                    <a:pt x="0" y="3950970"/>
                    <a:pt x="635000" y="4321810"/>
                    <a:pt x="635000" y="4321810"/>
                  </a:cubicBezTo>
                  <a:cubicBezTo>
                    <a:pt x="635000" y="4321810"/>
                    <a:pt x="383540" y="4919980"/>
                    <a:pt x="694690" y="5285740"/>
                  </a:cubicBezTo>
                  <a:cubicBezTo>
                    <a:pt x="1351280" y="6057900"/>
                    <a:pt x="1915160" y="5838190"/>
                    <a:pt x="1915160" y="5838190"/>
                  </a:cubicBezTo>
                  <a:cubicBezTo>
                    <a:pt x="1915160" y="5838190"/>
                    <a:pt x="2297430" y="6818630"/>
                    <a:pt x="3309620" y="6929120"/>
                  </a:cubicBezTo>
                  <a:cubicBezTo>
                    <a:pt x="4321810" y="7039610"/>
                    <a:pt x="4560570" y="6162040"/>
                    <a:pt x="4560570" y="6162040"/>
                  </a:cubicBezTo>
                  <a:cubicBezTo>
                    <a:pt x="4560570" y="6162040"/>
                    <a:pt x="5151120" y="6447790"/>
                    <a:pt x="5645150" y="5688330"/>
                  </a:cubicBezTo>
                  <a:cubicBezTo>
                    <a:pt x="6037580" y="5086350"/>
                    <a:pt x="5880100" y="4382770"/>
                    <a:pt x="5880100" y="4382770"/>
                  </a:cubicBezTo>
                  <a:cubicBezTo>
                    <a:pt x="5880100" y="4382770"/>
                    <a:pt x="6623050" y="4075430"/>
                    <a:pt x="6590030" y="3317240"/>
                  </a:cubicBezTo>
                  <a:cubicBezTo>
                    <a:pt x="6557010" y="2559050"/>
                    <a:pt x="5969000" y="2237740"/>
                    <a:pt x="5969000" y="2237740"/>
                  </a:cubicBezTo>
                  <a:cubicBezTo>
                    <a:pt x="5969000" y="2237740"/>
                    <a:pt x="6182360" y="1606550"/>
                    <a:pt x="5633720" y="996950"/>
                  </a:cubicBezTo>
                  <a:cubicBezTo>
                    <a:pt x="5233670" y="552450"/>
                    <a:pt x="4606290" y="604520"/>
                    <a:pt x="4606290" y="604520"/>
                  </a:cubicBezTo>
                  <a:close/>
                </a:path>
              </a:pathLst>
            </a:custGeom>
            <a:blipFill>
              <a:blip r:embed="rId2"/>
              <a:stretch>
                <a:fillRect l="-47097" r="-47097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978989" y="1790700"/>
            <a:ext cx="7310791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ar-IQ" sz="6600" b="1" dirty="0">
                <a:cs typeface="+mj-cs"/>
              </a:rPr>
              <a:t>السلامة الحيويةٌ في المختبر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601201" y="3822025"/>
            <a:ext cx="8153400" cy="57173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IQ" sz="3600" b="1" dirty="0">
                <a:cs typeface="+mj-cs"/>
              </a:rPr>
              <a:t>هي مجموعة من </a:t>
            </a:r>
            <a:r>
              <a:rPr lang="ar-AE" sz="3600" b="1" dirty="0">
                <a:cs typeface="+mj-cs"/>
              </a:rPr>
              <a:t>الاجراءات</a:t>
            </a:r>
            <a:r>
              <a:rPr lang="ar-IQ" sz="3600" b="1" dirty="0">
                <a:cs typeface="+mj-cs"/>
              </a:rPr>
              <a:t> التوجيهية العملية للتعامل مع المواد الخطرة بيولوجيا واستخدام</a:t>
            </a:r>
            <a:r>
              <a:rPr lang="ar-AE" sz="3600" b="1" dirty="0">
                <a:cs typeface="+mj-cs"/>
              </a:rPr>
              <a:t> </a:t>
            </a:r>
            <a:r>
              <a:rPr lang="ar-IQ" sz="3600" b="1" dirty="0">
                <a:cs typeface="+mj-cs"/>
              </a:rPr>
              <a:t>المعدات</a:t>
            </a:r>
            <a:r>
              <a:rPr lang="ar-AE" sz="3600" b="1" dirty="0">
                <a:cs typeface="+mj-cs"/>
              </a:rPr>
              <a:t> اللازمة</a:t>
            </a:r>
            <a:r>
              <a:rPr lang="ar-IQ" sz="3600" b="1" dirty="0">
                <a:cs typeface="+mj-cs"/>
              </a:rPr>
              <a:t> لضمان ظروف آمنة عند العمل مع الكائنات الحيةٌ الدقيقة التي قد تكون معديةٌ والمواد الاحيائية الخطرة . وتهدف السلامة الأحيائية توفيرٌ الوقايةٌ من الخطر على صحة الإنسان وسلامته، والتعرض لعوامل بيئية من أمراض أو عوامل بيولوجية ضارة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7A9E32CF-96BD-7A8B-DE9A-D27729B5D31E}"/>
              </a:ext>
            </a:extLst>
          </p:cNvPr>
          <p:cNvSpPr/>
          <p:nvPr/>
        </p:nvSpPr>
        <p:spPr>
          <a:xfrm>
            <a:off x="14097000" y="2636520"/>
            <a:ext cx="3314700" cy="7315200"/>
          </a:xfrm>
          <a:prstGeom prst="snip1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ar-SA" sz="4000" b="1" dirty="0">
                <a:latin typeface="AlMohanad" pitchFamily="18" charset="-78"/>
                <a:cs typeface="+mj-cs"/>
              </a:rPr>
              <a:t>توفر طفايات حريق كافية لكل مختبر وبالقرب من  المختبر ومعروفة للجميع حتى مع أنظمة أوتوماتيكي.</a:t>
            </a:r>
          </a:p>
        </p:txBody>
      </p:sp>
      <p:sp>
        <p:nvSpPr>
          <p:cNvPr id="10" name="Rectangle: Single Corner Snipped 9">
            <a:extLst>
              <a:ext uri="{FF2B5EF4-FFF2-40B4-BE49-F238E27FC236}">
                <a16:creationId xmlns:a16="http://schemas.microsoft.com/office/drawing/2014/main" id="{A45B1456-C163-7EFF-8EC1-F1923F1D3638}"/>
              </a:ext>
            </a:extLst>
          </p:cNvPr>
          <p:cNvSpPr/>
          <p:nvPr/>
        </p:nvSpPr>
        <p:spPr>
          <a:xfrm>
            <a:off x="13716000" y="2636520"/>
            <a:ext cx="3314700" cy="7315200"/>
          </a:xfrm>
          <a:prstGeom prst="snip1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latin typeface="AlMohanad" pitchFamily="18" charset="-78"/>
                <a:cs typeface="+mj-cs"/>
              </a:rPr>
              <a:t>تدريب العاملين في كل مختبر على استخدام الطفايات وأنواع الحريق</a:t>
            </a:r>
            <a:endParaRPr lang="en-US" sz="4000" dirty="0">
              <a:cs typeface="+mj-cs"/>
            </a:endParaRPr>
          </a:p>
        </p:txBody>
      </p:sp>
      <p:sp>
        <p:nvSpPr>
          <p:cNvPr id="11" name="Rectangle: Single Corner Snipped 10">
            <a:extLst>
              <a:ext uri="{FF2B5EF4-FFF2-40B4-BE49-F238E27FC236}">
                <a16:creationId xmlns:a16="http://schemas.microsoft.com/office/drawing/2014/main" id="{558DCEE4-2524-7406-EC8E-0EA6F3C7F67D}"/>
              </a:ext>
            </a:extLst>
          </p:cNvPr>
          <p:cNvSpPr/>
          <p:nvPr/>
        </p:nvSpPr>
        <p:spPr>
          <a:xfrm>
            <a:off x="13335000" y="2641963"/>
            <a:ext cx="3314700" cy="7315200"/>
          </a:xfrm>
          <a:prstGeom prst="snip1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ar-SA" sz="3600" b="1" dirty="0">
                <a:solidFill>
                  <a:schemeClr val="bg1"/>
                </a:solidFill>
                <a:latin typeface="AlMohanad" pitchFamily="18" charset="-78"/>
                <a:cs typeface="+mj-cs"/>
              </a:rPr>
              <a:t>توفير بطانية حريق ( مصنوعة من الصوف 100% واستبعاد أي ألياف صناعية ) في كل مختبر وفي مكان بارز ومعروف مع وجود إشارة توضيحية.</a:t>
            </a:r>
          </a:p>
        </p:txBody>
      </p:sp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A6ECFABD-DFBA-507C-5609-0CEF6D5FD0F7}"/>
              </a:ext>
            </a:extLst>
          </p:cNvPr>
          <p:cNvSpPr/>
          <p:nvPr/>
        </p:nvSpPr>
        <p:spPr>
          <a:xfrm>
            <a:off x="12975771" y="2641963"/>
            <a:ext cx="3314700" cy="7315200"/>
          </a:xfrm>
          <a:prstGeom prst="snip1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ar-SA" sz="40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لوحات إرشادية مضيئة لمخارج الطوارئ  ومفاتيح الغاز والكهرباء.</a:t>
            </a:r>
          </a:p>
        </p:txBody>
      </p:sp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45CAF9BB-7766-8448-415F-26E23856E0B2}"/>
              </a:ext>
            </a:extLst>
          </p:cNvPr>
          <p:cNvSpPr/>
          <p:nvPr/>
        </p:nvSpPr>
        <p:spPr>
          <a:xfrm>
            <a:off x="12577535" y="2631077"/>
            <a:ext cx="3314700" cy="7315200"/>
          </a:xfrm>
          <a:prstGeom prst="snip1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خريطة إخلاء واضحة للمختبر والمبنى تحسباً لأي طارئ  ويتم التدريب عليها</a:t>
            </a:r>
            <a:endParaRPr lang="en-US" sz="4000" dirty="0">
              <a:solidFill>
                <a:schemeClr val="tx2">
                  <a:lumMod val="50000"/>
                </a:schemeClr>
              </a:solidFill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717EC6-EB06-4EED-1D4C-BF9BA72FF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500" y="647700"/>
            <a:ext cx="7139035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86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45CAF9BB-7766-8448-415F-26E23856E0B2}"/>
              </a:ext>
            </a:extLst>
          </p:cNvPr>
          <p:cNvSpPr/>
          <p:nvPr/>
        </p:nvSpPr>
        <p:spPr>
          <a:xfrm>
            <a:off x="152400" y="2552700"/>
            <a:ext cx="3314700" cy="7315200"/>
          </a:xfrm>
          <a:prstGeom prst="snip1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خريطة إخلاء واضحة للمختبر والمبنى تحسباً لأي طارئ  ويتم التدريب عليها</a:t>
            </a:r>
            <a:endParaRPr lang="en-US" sz="4000" dirty="0">
              <a:solidFill>
                <a:schemeClr val="tx2">
                  <a:lumMod val="50000"/>
                </a:schemeClr>
              </a:solidFill>
              <a:cs typeface="+mj-cs"/>
            </a:endParaRPr>
          </a:p>
        </p:txBody>
      </p:sp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A6ECFABD-DFBA-507C-5609-0CEF6D5FD0F7}"/>
              </a:ext>
            </a:extLst>
          </p:cNvPr>
          <p:cNvSpPr/>
          <p:nvPr/>
        </p:nvSpPr>
        <p:spPr>
          <a:xfrm>
            <a:off x="3638550" y="2575560"/>
            <a:ext cx="3314700" cy="7315200"/>
          </a:xfrm>
          <a:prstGeom prst="snip1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ar-SA" sz="4000" b="1" dirty="0">
                <a:solidFill>
                  <a:schemeClr val="tx2">
                    <a:lumMod val="50000"/>
                  </a:schemeClr>
                </a:solidFill>
                <a:latin typeface="AlMohanad" pitchFamily="18" charset="-78"/>
                <a:cs typeface="+mj-cs"/>
              </a:rPr>
              <a:t>لوحات إرشادية مضيئة لمخارج الطوارئ  ومفاتيح الغاز والكهرباء.</a:t>
            </a:r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7A9E32CF-96BD-7A8B-DE9A-D27729B5D31E}"/>
              </a:ext>
            </a:extLst>
          </p:cNvPr>
          <p:cNvSpPr/>
          <p:nvPr/>
        </p:nvSpPr>
        <p:spPr>
          <a:xfrm>
            <a:off x="14097000" y="2636520"/>
            <a:ext cx="3314700" cy="7315200"/>
          </a:xfrm>
          <a:prstGeom prst="snip1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ar-SA" sz="4000" b="1" dirty="0">
                <a:latin typeface="AlMohanad" pitchFamily="18" charset="-78"/>
                <a:cs typeface="+mj-cs"/>
              </a:rPr>
              <a:t>توفر طفايات حريق كافية لكل مختبر وبالقرب من  المختبر ومعروفة للجميع حتى مع أنظمة أوتوماتيكي.</a:t>
            </a:r>
          </a:p>
        </p:txBody>
      </p:sp>
      <p:sp>
        <p:nvSpPr>
          <p:cNvPr id="10" name="Rectangle: Single Corner Snipped 9">
            <a:extLst>
              <a:ext uri="{FF2B5EF4-FFF2-40B4-BE49-F238E27FC236}">
                <a16:creationId xmlns:a16="http://schemas.microsoft.com/office/drawing/2014/main" id="{A45B1456-C163-7EFF-8EC1-F1923F1D3638}"/>
              </a:ext>
            </a:extLst>
          </p:cNvPr>
          <p:cNvSpPr/>
          <p:nvPr/>
        </p:nvSpPr>
        <p:spPr>
          <a:xfrm>
            <a:off x="10610850" y="2613660"/>
            <a:ext cx="3314700" cy="7315200"/>
          </a:xfrm>
          <a:prstGeom prst="snip1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latin typeface="AlMohanad" pitchFamily="18" charset="-78"/>
                <a:cs typeface="+mj-cs"/>
              </a:rPr>
              <a:t>تدريب العاملين في كل مختبر على استخدام الطفايات وأنواع الحريق</a:t>
            </a:r>
            <a:endParaRPr lang="en-US" sz="4000" dirty="0">
              <a:cs typeface="+mj-cs"/>
            </a:endParaRPr>
          </a:p>
        </p:txBody>
      </p:sp>
      <p:sp>
        <p:nvSpPr>
          <p:cNvPr id="11" name="Rectangle: Single Corner Snipped 10">
            <a:extLst>
              <a:ext uri="{FF2B5EF4-FFF2-40B4-BE49-F238E27FC236}">
                <a16:creationId xmlns:a16="http://schemas.microsoft.com/office/drawing/2014/main" id="{558DCEE4-2524-7406-EC8E-0EA6F3C7F67D}"/>
              </a:ext>
            </a:extLst>
          </p:cNvPr>
          <p:cNvSpPr/>
          <p:nvPr/>
        </p:nvSpPr>
        <p:spPr>
          <a:xfrm>
            <a:off x="7124700" y="2613660"/>
            <a:ext cx="3314700" cy="7315200"/>
          </a:xfrm>
          <a:prstGeom prst="snip1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ar-SA" sz="3600" b="1" dirty="0">
                <a:solidFill>
                  <a:schemeClr val="bg1"/>
                </a:solidFill>
                <a:latin typeface="AlMohanad" pitchFamily="18" charset="-78"/>
                <a:cs typeface="+mj-cs"/>
              </a:rPr>
              <a:t>توفير بطانية حريق ( مصنوعة من الصوف 100% واستبعاد أي ألياف صناعية ) في كل مختبر وفي مكان بارز ومعروف مع وجود إشارة توضيحية.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E86484-A656-FAF8-95F7-9A6CCC874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420" y="571500"/>
            <a:ext cx="7139035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8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2181">
              <a:srgbClr val="CECECE"/>
            </a:gs>
            <a:gs pos="98601">
              <a:schemeClr val="bg1">
                <a:lumMod val="75000"/>
              </a:schemeClr>
            </a:gs>
            <a:gs pos="0">
              <a:schemeClr val="bg1">
                <a:lumMod val="65000"/>
              </a:schemeClr>
            </a:gs>
            <a:gs pos="74000">
              <a:schemeClr val="bg1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AC8A69CE-BB82-1CFC-A905-90021212002C}"/>
              </a:ext>
            </a:extLst>
          </p:cNvPr>
          <p:cNvGrpSpPr/>
          <p:nvPr/>
        </p:nvGrpSpPr>
        <p:grpSpPr>
          <a:xfrm>
            <a:off x="0" y="-3111135"/>
            <a:ext cx="10570029" cy="3543302"/>
            <a:chOff x="-168729" y="228599"/>
            <a:chExt cx="10570029" cy="354330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BB82F20-19F3-8B59-1C26-37007A75AD91}"/>
                </a:ext>
              </a:extLst>
            </p:cNvPr>
            <p:cNvGrpSpPr/>
            <p:nvPr/>
          </p:nvGrpSpPr>
          <p:grpSpPr>
            <a:xfrm>
              <a:off x="-168729" y="228599"/>
              <a:ext cx="10570029" cy="3543302"/>
              <a:chOff x="457200" y="876299"/>
              <a:chExt cx="10896600" cy="4412345"/>
            </a:xfrm>
          </p:grpSpPr>
          <p:sp>
            <p:nvSpPr>
              <p:cNvPr id="4" name="Rectangle: Top Corners Rounded 3">
                <a:extLst>
                  <a:ext uri="{FF2B5EF4-FFF2-40B4-BE49-F238E27FC236}">
                    <a16:creationId xmlns:a16="http://schemas.microsoft.com/office/drawing/2014/main" id="{2CBCF356-10C5-0B65-F702-9C9E258E5AED}"/>
                  </a:ext>
                </a:extLst>
              </p:cNvPr>
              <p:cNvSpPr/>
              <p:nvPr/>
            </p:nvSpPr>
            <p:spPr>
              <a:xfrm rot="16200000">
                <a:off x="5871028" y="-2480129"/>
                <a:ext cx="2126344" cy="8839200"/>
              </a:xfrm>
              <a:prstGeom prst="round2SameRect">
                <a:avLst>
                  <a:gd name="adj1" fmla="val 49824"/>
                  <a:gd name="adj2" fmla="val 0"/>
                </a:avLst>
              </a:prstGeom>
              <a:gradFill flip="none" rotWithShape="1">
                <a:gsLst>
                  <a:gs pos="21678">
                    <a:schemeClr val="bg1">
                      <a:lumMod val="50000"/>
                    </a:schemeClr>
                  </a:gs>
                  <a:gs pos="77605">
                    <a:schemeClr val="bg1">
                      <a:lumMod val="85000"/>
                    </a:schemeClr>
                  </a:gs>
                  <a:gs pos="95804">
                    <a:schemeClr val="bg1">
                      <a:lumMod val="95000"/>
                    </a:schemeClr>
                  </a:gs>
                  <a:gs pos="47552">
                    <a:schemeClr val="bg1">
                      <a:lumMod val="6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ight Triangle 5">
                <a:extLst>
                  <a:ext uri="{FF2B5EF4-FFF2-40B4-BE49-F238E27FC236}">
                    <a16:creationId xmlns:a16="http://schemas.microsoft.com/office/drawing/2014/main" id="{F9F5CAA5-9409-88C5-826B-EADB1E9DFD1A}"/>
                  </a:ext>
                </a:extLst>
              </p:cNvPr>
              <p:cNvSpPr/>
              <p:nvPr/>
            </p:nvSpPr>
            <p:spPr>
              <a:xfrm rot="5400000">
                <a:off x="3390900" y="68944"/>
                <a:ext cx="2286000" cy="8153400"/>
              </a:xfrm>
              <a:prstGeom prst="rtTriangle">
                <a:avLst/>
              </a:prstGeom>
              <a:gradFill flip="none" rotWithShape="1">
                <a:gsLst>
                  <a:gs pos="46882">
                    <a:schemeClr val="bg1">
                      <a:lumMod val="85000"/>
                    </a:schemeClr>
                  </a:gs>
                  <a:gs pos="22000">
                    <a:schemeClr val="bg1">
                      <a:lumMod val="85000"/>
                      <a:alpha val="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342C6B5-4892-D66A-DD3D-2816D2AF7BB1}"/>
                </a:ext>
              </a:extLst>
            </p:cNvPr>
            <p:cNvSpPr/>
            <p:nvPr/>
          </p:nvSpPr>
          <p:spPr>
            <a:xfrm>
              <a:off x="2133600" y="495300"/>
              <a:ext cx="1143000" cy="1173169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4000" b="1" dirty="0">
                  <a:cs typeface="+mj-cs"/>
                </a:rPr>
                <a:t>1</a:t>
              </a:r>
              <a:endParaRPr lang="en-US" sz="4000" b="1" dirty="0">
                <a:cs typeface="+mj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057876-1A92-795C-2C96-935BB9E0CD39}"/>
                </a:ext>
              </a:extLst>
            </p:cNvPr>
            <p:cNvSpPr txBox="1"/>
            <p:nvPr/>
          </p:nvSpPr>
          <p:spPr>
            <a:xfrm>
              <a:off x="3429000" y="292551"/>
              <a:ext cx="6583456" cy="17618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r" rtl="1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ar-SA" sz="25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المواد الكيماوية القابلة للذوبان في الماء:فقط هي التي يمكن التخلص منها من خلال مجاري الصرف وبالتالي إلى محطات المعالجة</a:t>
              </a:r>
              <a:r>
                <a:rPr lang="en-US" sz="25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.</a:t>
              </a:r>
              <a:endParaRPr lang="en-US" sz="25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C1E9477-2702-7778-650C-F15596E5399E}"/>
              </a:ext>
            </a:extLst>
          </p:cNvPr>
          <p:cNvGrpSpPr/>
          <p:nvPr/>
        </p:nvGrpSpPr>
        <p:grpSpPr>
          <a:xfrm>
            <a:off x="16916400" y="2605732"/>
            <a:ext cx="10611757" cy="3800932"/>
            <a:chOff x="4495800" y="2093079"/>
            <a:chExt cx="10611757" cy="380093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FD39FF0-A1BC-2CB1-C909-1DFEBA88865B}"/>
                </a:ext>
              </a:extLst>
            </p:cNvPr>
            <p:cNvGrpSpPr/>
            <p:nvPr/>
          </p:nvGrpSpPr>
          <p:grpSpPr>
            <a:xfrm>
              <a:off x="4495800" y="2093079"/>
              <a:ext cx="10611757" cy="3800932"/>
              <a:chOff x="457200" y="876299"/>
              <a:chExt cx="10896600" cy="4412345"/>
            </a:xfrm>
          </p:grpSpPr>
          <p:sp>
            <p:nvSpPr>
              <p:cNvPr id="15" name="Rectangle: Top Corners Rounded 14">
                <a:extLst>
                  <a:ext uri="{FF2B5EF4-FFF2-40B4-BE49-F238E27FC236}">
                    <a16:creationId xmlns:a16="http://schemas.microsoft.com/office/drawing/2014/main" id="{7E5BA4EB-A259-419C-F569-5D3BD75121E2}"/>
                  </a:ext>
                </a:extLst>
              </p:cNvPr>
              <p:cNvSpPr/>
              <p:nvPr/>
            </p:nvSpPr>
            <p:spPr>
              <a:xfrm rot="16200000">
                <a:off x="5871028" y="-2480129"/>
                <a:ext cx="2126344" cy="8839200"/>
              </a:xfrm>
              <a:prstGeom prst="round2SameRect">
                <a:avLst>
                  <a:gd name="adj1" fmla="val 49824"/>
                  <a:gd name="adj2" fmla="val 0"/>
                </a:avLst>
              </a:prstGeom>
              <a:gradFill flip="none" rotWithShape="1">
                <a:gsLst>
                  <a:gs pos="21678">
                    <a:schemeClr val="bg1">
                      <a:lumMod val="50000"/>
                    </a:schemeClr>
                  </a:gs>
                  <a:gs pos="77605">
                    <a:schemeClr val="bg1">
                      <a:lumMod val="85000"/>
                    </a:schemeClr>
                  </a:gs>
                  <a:gs pos="95804">
                    <a:schemeClr val="bg1">
                      <a:lumMod val="95000"/>
                    </a:schemeClr>
                  </a:gs>
                  <a:gs pos="47552">
                    <a:schemeClr val="bg1">
                      <a:lumMod val="6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ight Triangle 15">
                <a:extLst>
                  <a:ext uri="{FF2B5EF4-FFF2-40B4-BE49-F238E27FC236}">
                    <a16:creationId xmlns:a16="http://schemas.microsoft.com/office/drawing/2014/main" id="{F2CA2FEC-3E08-C114-2DA9-2A8ABA2DD432}"/>
                  </a:ext>
                </a:extLst>
              </p:cNvPr>
              <p:cNvSpPr/>
              <p:nvPr/>
            </p:nvSpPr>
            <p:spPr>
              <a:xfrm rot="5400000">
                <a:off x="3390900" y="68944"/>
                <a:ext cx="2286000" cy="8153400"/>
              </a:xfrm>
              <a:prstGeom prst="rtTriangle">
                <a:avLst/>
              </a:prstGeom>
              <a:gradFill flip="none" rotWithShape="1">
                <a:gsLst>
                  <a:gs pos="46882">
                    <a:schemeClr val="bg1">
                      <a:lumMod val="85000"/>
                    </a:schemeClr>
                  </a:gs>
                  <a:gs pos="22000">
                    <a:schemeClr val="bg1">
                      <a:lumMod val="85000"/>
                      <a:alpha val="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5716EE5-E10B-DBC0-F234-0070819DD5F3}"/>
                </a:ext>
              </a:extLst>
            </p:cNvPr>
            <p:cNvSpPr/>
            <p:nvPr/>
          </p:nvSpPr>
          <p:spPr>
            <a:xfrm>
              <a:off x="6705600" y="2384484"/>
              <a:ext cx="1143000" cy="1173169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4000" b="1" dirty="0">
                  <a:cs typeface="+mj-cs"/>
                </a:rPr>
                <a:t>2</a:t>
              </a:r>
              <a:endParaRPr lang="en-US" sz="4000" b="1" dirty="0">
                <a:cs typeface="+mj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956CDB9-1BF8-DB06-710A-6CE6B3E1B37E}"/>
                </a:ext>
              </a:extLst>
            </p:cNvPr>
            <p:cNvSpPr txBox="1"/>
            <p:nvPr/>
          </p:nvSpPr>
          <p:spPr>
            <a:xfrm>
              <a:off x="7848600" y="2396914"/>
              <a:ext cx="7258957" cy="11411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r" rtl="1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ar-SA" sz="24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محاليل المذيبات القابلة للاشتعال: يجب تخفيفها إلى درجة كبيرة بالماء قبل أن تسكب في البالوعة تجنباً لمخاطر الحريق الذي قد ينشأ عنها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.</a:t>
              </a:r>
              <a:endPara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B94B01B-73CF-ADD4-A6FD-C5D71407B89D}"/>
              </a:ext>
            </a:extLst>
          </p:cNvPr>
          <p:cNvGrpSpPr/>
          <p:nvPr/>
        </p:nvGrpSpPr>
        <p:grpSpPr>
          <a:xfrm>
            <a:off x="-11277600" y="5422048"/>
            <a:ext cx="10896600" cy="3848102"/>
            <a:chOff x="-495300" y="5479449"/>
            <a:chExt cx="10896600" cy="384810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E0BCB64-8E8E-7637-0DB0-F40E32B81BF9}"/>
                </a:ext>
              </a:extLst>
            </p:cNvPr>
            <p:cNvGrpSpPr/>
            <p:nvPr/>
          </p:nvGrpSpPr>
          <p:grpSpPr>
            <a:xfrm>
              <a:off x="-495300" y="5479449"/>
              <a:ext cx="10896600" cy="3848102"/>
              <a:chOff x="457200" y="876299"/>
              <a:chExt cx="10896600" cy="4412345"/>
            </a:xfrm>
          </p:grpSpPr>
          <p:sp>
            <p:nvSpPr>
              <p:cNvPr id="18" name="Rectangle: Top Corners Rounded 17">
                <a:extLst>
                  <a:ext uri="{FF2B5EF4-FFF2-40B4-BE49-F238E27FC236}">
                    <a16:creationId xmlns:a16="http://schemas.microsoft.com/office/drawing/2014/main" id="{F0BB7125-27AE-E339-64E4-05505BFCD856}"/>
                  </a:ext>
                </a:extLst>
              </p:cNvPr>
              <p:cNvSpPr/>
              <p:nvPr/>
            </p:nvSpPr>
            <p:spPr>
              <a:xfrm rot="16200000">
                <a:off x="5871028" y="-2480129"/>
                <a:ext cx="2126344" cy="8839200"/>
              </a:xfrm>
              <a:prstGeom prst="round2SameRect">
                <a:avLst>
                  <a:gd name="adj1" fmla="val 49824"/>
                  <a:gd name="adj2" fmla="val 0"/>
                </a:avLst>
              </a:prstGeom>
              <a:gradFill flip="none" rotWithShape="1">
                <a:gsLst>
                  <a:gs pos="21678">
                    <a:schemeClr val="bg1">
                      <a:lumMod val="50000"/>
                    </a:schemeClr>
                  </a:gs>
                  <a:gs pos="77605">
                    <a:schemeClr val="bg1">
                      <a:lumMod val="85000"/>
                    </a:schemeClr>
                  </a:gs>
                  <a:gs pos="95804">
                    <a:schemeClr val="bg1">
                      <a:lumMod val="95000"/>
                    </a:schemeClr>
                  </a:gs>
                  <a:gs pos="47552">
                    <a:schemeClr val="bg1">
                      <a:lumMod val="6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2411E949-7DB9-1CBB-43D2-C197E4FA0B0B}"/>
                  </a:ext>
                </a:extLst>
              </p:cNvPr>
              <p:cNvSpPr/>
              <p:nvPr/>
            </p:nvSpPr>
            <p:spPr>
              <a:xfrm rot="5400000">
                <a:off x="3390900" y="68944"/>
                <a:ext cx="2286000" cy="8153400"/>
              </a:xfrm>
              <a:prstGeom prst="rtTriangle">
                <a:avLst/>
              </a:prstGeom>
              <a:gradFill flip="none" rotWithShape="1">
                <a:gsLst>
                  <a:gs pos="46882">
                    <a:schemeClr val="bg1">
                      <a:lumMod val="85000"/>
                    </a:schemeClr>
                  </a:gs>
                  <a:gs pos="22000">
                    <a:schemeClr val="bg1">
                      <a:lumMod val="85000"/>
                      <a:alpha val="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C568C5E-D197-52BE-EF99-3E58F80EF4CC}"/>
                </a:ext>
              </a:extLst>
            </p:cNvPr>
            <p:cNvSpPr/>
            <p:nvPr/>
          </p:nvSpPr>
          <p:spPr>
            <a:xfrm>
              <a:off x="1824309" y="5766129"/>
              <a:ext cx="1143000" cy="1173169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4000" b="1" dirty="0">
                  <a:cs typeface="+mj-cs"/>
                </a:rPr>
                <a:t>3</a:t>
              </a:r>
              <a:endParaRPr lang="en-US" sz="4000" b="1" dirty="0">
                <a:cs typeface="+mj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D931AB1-8FB7-B045-5FFF-3DF06067497F}"/>
                </a:ext>
              </a:extLst>
            </p:cNvPr>
            <p:cNvSpPr txBox="1"/>
            <p:nvPr/>
          </p:nvSpPr>
          <p:spPr>
            <a:xfrm>
              <a:off x="2935933" y="5592752"/>
              <a:ext cx="7465367" cy="1695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r" rtl="1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ar-AE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+mj-cs"/>
                </a:rPr>
                <a:t>ا</a:t>
              </a:r>
              <a:r>
                <a:rPr lang="ar-SA" sz="24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+mj-cs"/>
                </a:rPr>
                <a:t>لأحماض والقواعد القوية:</a:t>
              </a:r>
              <a:r>
                <a:rPr lang="ar-AE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+mj-cs"/>
                </a:rPr>
                <a:t>ي</a:t>
              </a:r>
              <a:r>
                <a:rPr lang="ar-SA" sz="24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+mj-cs"/>
                </a:rPr>
                <a:t>جب تخفيفها إلى درجة حموضة بين ( 3-11 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+mj-cs"/>
                </a:rPr>
                <a:t>pH</a:t>
              </a:r>
              <a:r>
                <a:rPr lang="ar-SA" sz="24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+mj-cs"/>
                </a:rPr>
                <a:t>) قبل سكبها في مجارى الصرف على أن لا يقل معدل التفريغ داخل البالوعة </a:t>
              </a:r>
              <a:r>
                <a:rPr lang="en-US" sz="24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+mj-cs"/>
                </a:rPr>
                <a:t>50 cm3\min</a:t>
              </a:r>
              <a:r>
                <a:rPr lang="ar-SA" sz="24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+mj-cs"/>
                </a:rPr>
                <a:t>من المادة المركزة</a:t>
              </a:r>
              <a:endParaRPr lang="en-US" sz="2400" b="1" dirty="0">
                <a:solidFill>
                  <a:schemeClr val="bg1"/>
                </a:solidFill>
                <a:cs typeface="+mj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2C5933C-F2F8-E47A-E096-ECA16E9D1151}"/>
              </a:ext>
            </a:extLst>
          </p:cNvPr>
          <p:cNvGrpSpPr/>
          <p:nvPr/>
        </p:nvGrpSpPr>
        <p:grpSpPr>
          <a:xfrm>
            <a:off x="3445329" y="11239500"/>
            <a:ext cx="10772274" cy="4018943"/>
            <a:chOff x="4335283" y="7601557"/>
            <a:chExt cx="10772274" cy="401894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398ADB6-061D-7733-9556-81779890B42D}"/>
                </a:ext>
              </a:extLst>
            </p:cNvPr>
            <p:cNvGrpSpPr/>
            <p:nvPr/>
          </p:nvGrpSpPr>
          <p:grpSpPr>
            <a:xfrm>
              <a:off x="4335283" y="7601557"/>
              <a:ext cx="10772274" cy="4018943"/>
              <a:chOff x="457200" y="876299"/>
              <a:chExt cx="10896600" cy="4412345"/>
            </a:xfrm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C9305D14-65DD-E3CE-BAC8-BD12964F79CD}"/>
                  </a:ext>
                </a:extLst>
              </p:cNvPr>
              <p:cNvSpPr/>
              <p:nvPr/>
            </p:nvSpPr>
            <p:spPr>
              <a:xfrm rot="16200000">
                <a:off x="5871028" y="-2480129"/>
                <a:ext cx="2126344" cy="8839200"/>
              </a:xfrm>
              <a:prstGeom prst="round2SameRect">
                <a:avLst>
                  <a:gd name="adj1" fmla="val 49824"/>
                  <a:gd name="adj2" fmla="val 0"/>
                </a:avLst>
              </a:prstGeom>
              <a:gradFill flip="none" rotWithShape="1">
                <a:gsLst>
                  <a:gs pos="21678">
                    <a:schemeClr val="bg1">
                      <a:lumMod val="50000"/>
                    </a:schemeClr>
                  </a:gs>
                  <a:gs pos="77605">
                    <a:schemeClr val="bg1">
                      <a:lumMod val="85000"/>
                    </a:schemeClr>
                  </a:gs>
                  <a:gs pos="95804">
                    <a:schemeClr val="bg1">
                      <a:lumMod val="95000"/>
                    </a:schemeClr>
                  </a:gs>
                  <a:gs pos="47552">
                    <a:schemeClr val="bg1">
                      <a:lumMod val="6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ight Triangle 12">
                <a:extLst>
                  <a:ext uri="{FF2B5EF4-FFF2-40B4-BE49-F238E27FC236}">
                    <a16:creationId xmlns:a16="http://schemas.microsoft.com/office/drawing/2014/main" id="{53AA026C-8B05-A7CD-8229-21C411FB6B6F}"/>
                  </a:ext>
                </a:extLst>
              </p:cNvPr>
              <p:cNvSpPr/>
              <p:nvPr/>
            </p:nvSpPr>
            <p:spPr>
              <a:xfrm rot="5400000">
                <a:off x="3390900" y="68944"/>
                <a:ext cx="2286000" cy="8153400"/>
              </a:xfrm>
              <a:prstGeom prst="rtTriangle">
                <a:avLst/>
              </a:prstGeom>
              <a:gradFill flip="none" rotWithShape="1">
                <a:gsLst>
                  <a:gs pos="46882">
                    <a:schemeClr val="bg1">
                      <a:lumMod val="85000"/>
                    </a:schemeClr>
                  </a:gs>
                  <a:gs pos="22000">
                    <a:schemeClr val="bg1">
                      <a:lumMod val="85000"/>
                      <a:alpha val="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E7499B0-E5AC-C1DF-14F3-4D7C37C85972}"/>
                </a:ext>
              </a:extLst>
            </p:cNvPr>
            <p:cNvSpPr/>
            <p:nvPr/>
          </p:nvSpPr>
          <p:spPr>
            <a:xfrm>
              <a:off x="6719047" y="7927169"/>
              <a:ext cx="1143000" cy="1173169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4000" b="1" dirty="0">
                  <a:cs typeface="+mj-cs"/>
                </a:rPr>
                <a:t>4</a:t>
              </a:r>
              <a:endParaRPr lang="en-US" sz="4000" b="1" dirty="0">
                <a:cs typeface="+mj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E3D7254-57D2-A426-6C52-5CC555FD30C5}"/>
                </a:ext>
              </a:extLst>
            </p:cNvPr>
            <p:cNvSpPr txBox="1"/>
            <p:nvPr/>
          </p:nvSpPr>
          <p:spPr>
            <a:xfrm>
              <a:off x="8007938" y="7760846"/>
              <a:ext cx="7099619" cy="1695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r" rtl="1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ar-SA" sz="24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المواد ذات السمية العالية:يمنع التخلص منها داخل مجارى الصرف مثل : الزئبق ، نيكل ، زرنيخ ،كروم ، الكاديوم ، الزنك ،مركبات الفينول والسيانيد والكبريت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Rectangle: Top Corners Rounded 31">
            <a:extLst>
              <a:ext uri="{FF2B5EF4-FFF2-40B4-BE49-F238E27FC236}">
                <a16:creationId xmlns:a16="http://schemas.microsoft.com/office/drawing/2014/main" id="{699C9E78-E8DC-30A5-D62F-BA125CA8EB90}"/>
              </a:ext>
            </a:extLst>
          </p:cNvPr>
          <p:cNvSpPr/>
          <p:nvPr/>
        </p:nvSpPr>
        <p:spPr>
          <a:xfrm>
            <a:off x="13169443" y="-2324100"/>
            <a:ext cx="5118557" cy="1969232"/>
          </a:xfrm>
          <a:prstGeom prst="round2Same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algn="r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ar-SA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طرق التخلص من نفايات المواد الكيمائية  بطريقة آمنة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2903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2181">
              <a:srgbClr val="CECECE"/>
            </a:gs>
            <a:gs pos="98601">
              <a:schemeClr val="bg1">
                <a:lumMod val="75000"/>
              </a:schemeClr>
            </a:gs>
            <a:gs pos="0">
              <a:schemeClr val="bg1">
                <a:lumMod val="65000"/>
              </a:schemeClr>
            </a:gs>
            <a:gs pos="74000">
              <a:schemeClr val="bg1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AC8A69CE-BB82-1CFC-A905-90021212002C}"/>
              </a:ext>
            </a:extLst>
          </p:cNvPr>
          <p:cNvGrpSpPr/>
          <p:nvPr/>
        </p:nvGrpSpPr>
        <p:grpSpPr>
          <a:xfrm>
            <a:off x="-168729" y="228599"/>
            <a:ext cx="10570029" cy="3543302"/>
            <a:chOff x="-168729" y="228599"/>
            <a:chExt cx="10570029" cy="354330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BB82F20-19F3-8B59-1C26-37007A75AD91}"/>
                </a:ext>
              </a:extLst>
            </p:cNvPr>
            <p:cNvGrpSpPr/>
            <p:nvPr/>
          </p:nvGrpSpPr>
          <p:grpSpPr>
            <a:xfrm>
              <a:off x="-168729" y="228599"/>
              <a:ext cx="10570029" cy="3543302"/>
              <a:chOff x="457200" y="876299"/>
              <a:chExt cx="10896600" cy="4412345"/>
            </a:xfrm>
          </p:grpSpPr>
          <p:sp>
            <p:nvSpPr>
              <p:cNvPr id="4" name="Rectangle: Top Corners Rounded 3">
                <a:extLst>
                  <a:ext uri="{FF2B5EF4-FFF2-40B4-BE49-F238E27FC236}">
                    <a16:creationId xmlns:a16="http://schemas.microsoft.com/office/drawing/2014/main" id="{2CBCF356-10C5-0B65-F702-9C9E258E5AED}"/>
                  </a:ext>
                </a:extLst>
              </p:cNvPr>
              <p:cNvSpPr/>
              <p:nvPr/>
            </p:nvSpPr>
            <p:spPr>
              <a:xfrm rot="16200000">
                <a:off x="5871028" y="-2480129"/>
                <a:ext cx="2126344" cy="8839200"/>
              </a:xfrm>
              <a:prstGeom prst="round2SameRect">
                <a:avLst>
                  <a:gd name="adj1" fmla="val 49824"/>
                  <a:gd name="adj2" fmla="val 0"/>
                </a:avLst>
              </a:prstGeom>
              <a:gradFill flip="none" rotWithShape="1">
                <a:gsLst>
                  <a:gs pos="21678">
                    <a:schemeClr val="bg1">
                      <a:lumMod val="50000"/>
                    </a:schemeClr>
                  </a:gs>
                  <a:gs pos="77605">
                    <a:schemeClr val="bg1">
                      <a:lumMod val="85000"/>
                    </a:schemeClr>
                  </a:gs>
                  <a:gs pos="95804">
                    <a:schemeClr val="bg1">
                      <a:lumMod val="95000"/>
                    </a:schemeClr>
                  </a:gs>
                  <a:gs pos="47552">
                    <a:schemeClr val="bg1">
                      <a:lumMod val="6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ight Triangle 5">
                <a:extLst>
                  <a:ext uri="{FF2B5EF4-FFF2-40B4-BE49-F238E27FC236}">
                    <a16:creationId xmlns:a16="http://schemas.microsoft.com/office/drawing/2014/main" id="{F9F5CAA5-9409-88C5-826B-EADB1E9DFD1A}"/>
                  </a:ext>
                </a:extLst>
              </p:cNvPr>
              <p:cNvSpPr/>
              <p:nvPr/>
            </p:nvSpPr>
            <p:spPr>
              <a:xfrm rot="5400000">
                <a:off x="3390900" y="68944"/>
                <a:ext cx="2286000" cy="8153400"/>
              </a:xfrm>
              <a:prstGeom prst="rtTriangle">
                <a:avLst/>
              </a:prstGeom>
              <a:gradFill flip="none" rotWithShape="1">
                <a:gsLst>
                  <a:gs pos="46882">
                    <a:schemeClr val="bg1">
                      <a:lumMod val="85000"/>
                    </a:schemeClr>
                  </a:gs>
                  <a:gs pos="22000">
                    <a:schemeClr val="bg1">
                      <a:lumMod val="85000"/>
                      <a:alpha val="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342C6B5-4892-D66A-DD3D-2816D2AF7BB1}"/>
                </a:ext>
              </a:extLst>
            </p:cNvPr>
            <p:cNvSpPr/>
            <p:nvPr/>
          </p:nvSpPr>
          <p:spPr>
            <a:xfrm>
              <a:off x="2133600" y="495300"/>
              <a:ext cx="1143000" cy="1173169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4000" b="1" dirty="0">
                  <a:cs typeface="+mj-cs"/>
                </a:rPr>
                <a:t>1</a:t>
              </a:r>
              <a:endParaRPr lang="en-US" sz="4000" b="1" dirty="0">
                <a:cs typeface="+mj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057876-1A92-795C-2C96-935BB9E0CD39}"/>
                </a:ext>
              </a:extLst>
            </p:cNvPr>
            <p:cNvSpPr txBox="1"/>
            <p:nvPr/>
          </p:nvSpPr>
          <p:spPr>
            <a:xfrm>
              <a:off x="3429000" y="292551"/>
              <a:ext cx="6583456" cy="17618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r" rtl="1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ar-SA" sz="25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المواد الكيماوية القابلة للذوبان في الماء:فقط هي التي يمكن التخلص منها من خلال مجاري الصرف وبالتالي إلى محطات المعالجة</a:t>
              </a:r>
              <a:r>
                <a:rPr lang="en-US" sz="25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.</a:t>
              </a:r>
              <a:endParaRPr lang="en-US" sz="2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C1E9477-2702-7778-650C-F15596E5399E}"/>
              </a:ext>
            </a:extLst>
          </p:cNvPr>
          <p:cNvGrpSpPr/>
          <p:nvPr/>
        </p:nvGrpSpPr>
        <p:grpSpPr>
          <a:xfrm>
            <a:off x="4495800" y="2093079"/>
            <a:ext cx="10611757" cy="3800932"/>
            <a:chOff x="4495800" y="2093079"/>
            <a:chExt cx="10611757" cy="380093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FD39FF0-A1BC-2CB1-C909-1DFEBA88865B}"/>
                </a:ext>
              </a:extLst>
            </p:cNvPr>
            <p:cNvGrpSpPr/>
            <p:nvPr/>
          </p:nvGrpSpPr>
          <p:grpSpPr>
            <a:xfrm>
              <a:off x="4495800" y="2093079"/>
              <a:ext cx="10611757" cy="3800932"/>
              <a:chOff x="457200" y="876299"/>
              <a:chExt cx="10896600" cy="4412345"/>
            </a:xfrm>
          </p:grpSpPr>
          <p:sp>
            <p:nvSpPr>
              <p:cNvPr id="15" name="Rectangle: Top Corners Rounded 14">
                <a:extLst>
                  <a:ext uri="{FF2B5EF4-FFF2-40B4-BE49-F238E27FC236}">
                    <a16:creationId xmlns:a16="http://schemas.microsoft.com/office/drawing/2014/main" id="{7E5BA4EB-A259-419C-F569-5D3BD75121E2}"/>
                  </a:ext>
                </a:extLst>
              </p:cNvPr>
              <p:cNvSpPr/>
              <p:nvPr/>
            </p:nvSpPr>
            <p:spPr>
              <a:xfrm rot="16200000">
                <a:off x="5871028" y="-2480129"/>
                <a:ext cx="2126344" cy="8839200"/>
              </a:xfrm>
              <a:prstGeom prst="round2SameRect">
                <a:avLst>
                  <a:gd name="adj1" fmla="val 49824"/>
                  <a:gd name="adj2" fmla="val 0"/>
                </a:avLst>
              </a:prstGeom>
              <a:gradFill flip="none" rotWithShape="1">
                <a:gsLst>
                  <a:gs pos="21678">
                    <a:schemeClr val="bg1">
                      <a:lumMod val="50000"/>
                    </a:schemeClr>
                  </a:gs>
                  <a:gs pos="77605">
                    <a:schemeClr val="bg1">
                      <a:lumMod val="85000"/>
                    </a:schemeClr>
                  </a:gs>
                  <a:gs pos="95804">
                    <a:schemeClr val="bg1">
                      <a:lumMod val="95000"/>
                    </a:schemeClr>
                  </a:gs>
                  <a:gs pos="47552">
                    <a:schemeClr val="bg1">
                      <a:lumMod val="6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ight Triangle 15">
                <a:extLst>
                  <a:ext uri="{FF2B5EF4-FFF2-40B4-BE49-F238E27FC236}">
                    <a16:creationId xmlns:a16="http://schemas.microsoft.com/office/drawing/2014/main" id="{F2CA2FEC-3E08-C114-2DA9-2A8ABA2DD432}"/>
                  </a:ext>
                </a:extLst>
              </p:cNvPr>
              <p:cNvSpPr/>
              <p:nvPr/>
            </p:nvSpPr>
            <p:spPr>
              <a:xfrm rot="5400000">
                <a:off x="3390900" y="68944"/>
                <a:ext cx="2286000" cy="8153400"/>
              </a:xfrm>
              <a:prstGeom prst="rtTriangle">
                <a:avLst/>
              </a:prstGeom>
              <a:gradFill flip="none" rotWithShape="1">
                <a:gsLst>
                  <a:gs pos="46882">
                    <a:schemeClr val="bg1">
                      <a:lumMod val="85000"/>
                    </a:schemeClr>
                  </a:gs>
                  <a:gs pos="22000">
                    <a:schemeClr val="bg1">
                      <a:lumMod val="85000"/>
                      <a:alpha val="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5716EE5-E10B-DBC0-F234-0070819DD5F3}"/>
                </a:ext>
              </a:extLst>
            </p:cNvPr>
            <p:cNvSpPr/>
            <p:nvPr/>
          </p:nvSpPr>
          <p:spPr>
            <a:xfrm>
              <a:off x="6705600" y="2384484"/>
              <a:ext cx="1143000" cy="1173169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4000" b="1" dirty="0">
                  <a:cs typeface="+mj-cs"/>
                </a:rPr>
                <a:t>2</a:t>
              </a:r>
              <a:endParaRPr lang="en-US" sz="4000" b="1" dirty="0">
                <a:cs typeface="+mj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956CDB9-1BF8-DB06-710A-6CE6B3E1B37E}"/>
                </a:ext>
              </a:extLst>
            </p:cNvPr>
            <p:cNvSpPr txBox="1"/>
            <p:nvPr/>
          </p:nvSpPr>
          <p:spPr>
            <a:xfrm>
              <a:off x="7848600" y="2396914"/>
              <a:ext cx="7258957" cy="11411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r" rtl="1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ar-SA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محاليل المذيبات القابلة للاشتعال: يجب تخفيفها إلى درجة كبيرة بالماء قبل أن تسكب في البالوعة تجنباً لمخاطر الحريق الذي قد ينشأ عنها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.</a:t>
              </a:r>
              <a:endPara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B94B01B-73CF-ADD4-A6FD-C5D71407B89D}"/>
              </a:ext>
            </a:extLst>
          </p:cNvPr>
          <p:cNvGrpSpPr/>
          <p:nvPr/>
        </p:nvGrpSpPr>
        <p:grpSpPr>
          <a:xfrm>
            <a:off x="-495300" y="5479449"/>
            <a:ext cx="10896600" cy="3848102"/>
            <a:chOff x="-495300" y="5479449"/>
            <a:chExt cx="10896600" cy="384810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E0BCB64-8E8E-7637-0DB0-F40E32B81BF9}"/>
                </a:ext>
              </a:extLst>
            </p:cNvPr>
            <p:cNvGrpSpPr/>
            <p:nvPr/>
          </p:nvGrpSpPr>
          <p:grpSpPr>
            <a:xfrm>
              <a:off x="-495300" y="5479449"/>
              <a:ext cx="10896600" cy="3848102"/>
              <a:chOff x="457200" y="876299"/>
              <a:chExt cx="10896600" cy="4412345"/>
            </a:xfrm>
          </p:grpSpPr>
          <p:sp>
            <p:nvSpPr>
              <p:cNvPr id="18" name="Rectangle: Top Corners Rounded 17">
                <a:extLst>
                  <a:ext uri="{FF2B5EF4-FFF2-40B4-BE49-F238E27FC236}">
                    <a16:creationId xmlns:a16="http://schemas.microsoft.com/office/drawing/2014/main" id="{F0BB7125-27AE-E339-64E4-05505BFCD856}"/>
                  </a:ext>
                </a:extLst>
              </p:cNvPr>
              <p:cNvSpPr/>
              <p:nvPr/>
            </p:nvSpPr>
            <p:spPr>
              <a:xfrm rot="16200000">
                <a:off x="5871028" y="-2480129"/>
                <a:ext cx="2126344" cy="8839200"/>
              </a:xfrm>
              <a:prstGeom prst="round2SameRect">
                <a:avLst>
                  <a:gd name="adj1" fmla="val 49824"/>
                  <a:gd name="adj2" fmla="val 0"/>
                </a:avLst>
              </a:prstGeom>
              <a:gradFill flip="none" rotWithShape="1">
                <a:gsLst>
                  <a:gs pos="21678">
                    <a:schemeClr val="bg1">
                      <a:lumMod val="50000"/>
                    </a:schemeClr>
                  </a:gs>
                  <a:gs pos="77605">
                    <a:schemeClr val="bg1">
                      <a:lumMod val="85000"/>
                    </a:schemeClr>
                  </a:gs>
                  <a:gs pos="95804">
                    <a:schemeClr val="bg1">
                      <a:lumMod val="95000"/>
                    </a:schemeClr>
                  </a:gs>
                  <a:gs pos="47552">
                    <a:schemeClr val="bg1">
                      <a:lumMod val="6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2411E949-7DB9-1CBB-43D2-C197E4FA0B0B}"/>
                  </a:ext>
                </a:extLst>
              </p:cNvPr>
              <p:cNvSpPr/>
              <p:nvPr/>
            </p:nvSpPr>
            <p:spPr>
              <a:xfrm rot="5400000">
                <a:off x="3390900" y="68944"/>
                <a:ext cx="2286000" cy="8153400"/>
              </a:xfrm>
              <a:prstGeom prst="rtTriangle">
                <a:avLst/>
              </a:prstGeom>
              <a:gradFill flip="none" rotWithShape="1">
                <a:gsLst>
                  <a:gs pos="46882">
                    <a:schemeClr val="bg1">
                      <a:lumMod val="85000"/>
                    </a:schemeClr>
                  </a:gs>
                  <a:gs pos="22000">
                    <a:schemeClr val="bg1">
                      <a:lumMod val="85000"/>
                      <a:alpha val="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C568C5E-D197-52BE-EF99-3E58F80EF4CC}"/>
                </a:ext>
              </a:extLst>
            </p:cNvPr>
            <p:cNvSpPr/>
            <p:nvPr/>
          </p:nvSpPr>
          <p:spPr>
            <a:xfrm>
              <a:off x="1824309" y="5766129"/>
              <a:ext cx="1143000" cy="1173169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4000" b="1" dirty="0">
                  <a:cs typeface="+mj-cs"/>
                </a:rPr>
                <a:t>3</a:t>
              </a:r>
              <a:endParaRPr lang="en-US" sz="4000" b="1" dirty="0">
                <a:cs typeface="+mj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D931AB1-8FB7-B045-5FFF-3DF06067497F}"/>
                </a:ext>
              </a:extLst>
            </p:cNvPr>
            <p:cNvSpPr txBox="1"/>
            <p:nvPr/>
          </p:nvSpPr>
          <p:spPr>
            <a:xfrm>
              <a:off x="2935933" y="5592752"/>
              <a:ext cx="7465367" cy="1695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r" rtl="1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ar-AE" sz="2400" b="1" dirty="0">
                  <a:latin typeface="Calibri" panose="020F0502020204030204" pitchFamily="34" charset="0"/>
                  <a:ea typeface="Calibri" panose="020F0502020204030204" pitchFamily="34" charset="0"/>
                  <a:cs typeface="+mj-cs"/>
                </a:rPr>
                <a:t>ا</a:t>
              </a:r>
              <a:r>
                <a:rPr lang="ar-SA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+mj-cs"/>
                </a:rPr>
                <a:t>لأحماض والقواعد القوية:</a:t>
              </a:r>
              <a:r>
                <a:rPr lang="ar-AE" sz="2400" b="1" dirty="0">
                  <a:latin typeface="Calibri" panose="020F0502020204030204" pitchFamily="34" charset="0"/>
                  <a:ea typeface="Calibri" panose="020F0502020204030204" pitchFamily="34" charset="0"/>
                  <a:cs typeface="+mj-cs"/>
                </a:rPr>
                <a:t>ي</a:t>
              </a:r>
              <a:r>
                <a:rPr lang="ar-SA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+mj-cs"/>
                </a:rPr>
                <a:t>جب تخفيفها إلى درجة حموضة بين ( 3-11 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+mj-cs"/>
                </a:rPr>
                <a:t>pH</a:t>
              </a:r>
              <a:r>
                <a:rPr lang="ar-SA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+mj-cs"/>
                </a:rPr>
                <a:t>) قبل سكبها في مجارى الصرف على أن لا يقل معدل التفريغ داخل البالوعة 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+mj-cs"/>
                </a:rPr>
                <a:t>50 cm3\min</a:t>
              </a:r>
              <a:r>
                <a:rPr lang="ar-SA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+mj-cs"/>
                </a:rPr>
                <a:t>من المادة المركزة</a:t>
              </a:r>
              <a:endParaRPr lang="en-US" sz="2400" b="1" dirty="0">
                <a:cs typeface="+mj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2C5933C-F2F8-E47A-E096-ECA16E9D1151}"/>
              </a:ext>
            </a:extLst>
          </p:cNvPr>
          <p:cNvGrpSpPr/>
          <p:nvPr/>
        </p:nvGrpSpPr>
        <p:grpSpPr>
          <a:xfrm>
            <a:off x="4335283" y="7601557"/>
            <a:ext cx="10772274" cy="4018943"/>
            <a:chOff x="4335283" y="7601557"/>
            <a:chExt cx="10772274" cy="401894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398ADB6-061D-7733-9556-81779890B42D}"/>
                </a:ext>
              </a:extLst>
            </p:cNvPr>
            <p:cNvGrpSpPr/>
            <p:nvPr/>
          </p:nvGrpSpPr>
          <p:grpSpPr>
            <a:xfrm>
              <a:off x="4335283" y="7601557"/>
              <a:ext cx="10772274" cy="4018943"/>
              <a:chOff x="457200" y="876299"/>
              <a:chExt cx="10896600" cy="4412345"/>
            </a:xfrm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C9305D14-65DD-E3CE-BAC8-BD12964F79CD}"/>
                  </a:ext>
                </a:extLst>
              </p:cNvPr>
              <p:cNvSpPr/>
              <p:nvPr/>
            </p:nvSpPr>
            <p:spPr>
              <a:xfrm rot="16200000">
                <a:off x="5871028" y="-2480129"/>
                <a:ext cx="2126344" cy="8839200"/>
              </a:xfrm>
              <a:prstGeom prst="round2SameRect">
                <a:avLst>
                  <a:gd name="adj1" fmla="val 49824"/>
                  <a:gd name="adj2" fmla="val 0"/>
                </a:avLst>
              </a:prstGeom>
              <a:gradFill flip="none" rotWithShape="1">
                <a:gsLst>
                  <a:gs pos="21678">
                    <a:schemeClr val="bg1">
                      <a:lumMod val="50000"/>
                    </a:schemeClr>
                  </a:gs>
                  <a:gs pos="77605">
                    <a:schemeClr val="bg1">
                      <a:lumMod val="85000"/>
                    </a:schemeClr>
                  </a:gs>
                  <a:gs pos="95804">
                    <a:schemeClr val="bg1">
                      <a:lumMod val="95000"/>
                    </a:schemeClr>
                  </a:gs>
                  <a:gs pos="47552">
                    <a:schemeClr val="bg1">
                      <a:lumMod val="6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ight Triangle 12">
                <a:extLst>
                  <a:ext uri="{FF2B5EF4-FFF2-40B4-BE49-F238E27FC236}">
                    <a16:creationId xmlns:a16="http://schemas.microsoft.com/office/drawing/2014/main" id="{53AA026C-8B05-A7CD-8229-21C411FB6B6F}"/>
                  </a:ext>
                </a:extLst>
              </p:cNvPr>
              <p:cNvSpPr/>
              <p:nvPr/>
            </p:nvSpPr>
            <p:spPr>
              <a:xfrm rot="5400000">
                <a:off x="3390900" y="68944"/>
                <a:ext cx="2286000" cy="8153400"/>
              </a:xfrm>
              <a:prstGeom prst="rtTriangle">
                <a:avLst/>
              </a:prstGeom>
              <a:gradFill flip="none" rotWithShape="1">
                <a:gsLst>
                  <a:gs pos="46882">
                    <a:schemeClr val="bg1">
                      <a:lumMod val="85000"/>
                    </a:schemeClr>
                  </a:gs>
                  <a:gs pos="22000">
                    <a:schemeClr val="bg1">
                      <a:lumMod val="85000"/>
                      <a:alpha val="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E7499B0-E5AC-C1DF-14F3-4D7C37C85972}"/>
                </a:ext>
              </a:extLst>
            </p:cNvPr>
            <p:cNvSpPr/>
            <p:nvPr/>
          </p:nvSpPr>
          <p:spPr>
            <a:xfrm>
              <a:off x="6719047" y="7927169"/>
              <a:ext cx="1143000" cy="1173169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4000" b="1" dirty="0">
                  <a:cs typeface="+mj-cs"/>
                </a:rPr>
                <a:t>4</a:t>
              </a:r>
              <a:endParaRPr lang="en-US" sz="4000" b="1" dirty="0">
                <a:cs typeface="+mj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E3D7254-57D2-A426-6C52-5CC555FD30C5}"/>
                </a:ext>
              </a:extLst>
            </p:cNvPr>
            <p:cNvSpPr txBox="1"/>
            <p:nvPr/>
          </p:nvSpPr>
          <p:spPr>
            <a:xfrm>
              <a:off x="8007938" y="7760846"/>
              <a:ext cx="7099619" cy="1695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r" rtl="1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ar-SA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المواد ذات السمية العالية:يمنع التخلص منها داخل مجارى الصرف مثل : الزئبق ، نيكل ، زرنيخ ،كروم ، الكاديوم ، الزنك ،مركبات الفينول والسيانيد والكبريت</a:t>
              </a:r>
              <a:endParaRPr lang="en-US" sz="2400" b="1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5E90169-C756-D062-30DC-91F1BAB04D4E}"/>
              </a:ext>
            </a:extLst>
          </p:cNvPr>
          <p:cNvSpPr txBox="1"/>
          <p:nvPr/>
        </p:nvSpPr>
        <p:spPr>
          <a:xfrm>
            <a:off x="11876071" y="150270"/>
            <a:ext cx="63842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>
                <a:latin typeface="Aldhabi" panose="01000000000000000000" pitchFamily="2" charset="-78"/>
                <a:cs typeface="Aldhabi" panose="01000000000000000000" pitchFamily="2" charset="-78"/>
              </a:rPr>
              <a:t> التخلص من نفايات المواد الكيمائية  بطريقة آمنة </a:t>
            </a:r>
          </a:p>
        </p:txBody>
      </p:sp>
    </p:spTree>
    <p:extLst>
      <p:ext uri="{BB962C8B-B14F-4D97-AF65-F5344CB8AC3E}">
        <p14:creationId xmlns:p14="http://schemas.microsoft.com/office/powerpoint/2010/main" val="3421947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F0636DC-10CE-5B5E-240A-BBBF921B9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2383"/>
            <a:ext cx="18135600" cy="1019699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2D57A57-7C3E-82F2-141B-AD7D02818015}"/>
              </a:ext>
            </a:extLst>
          </p:cNvPr>
          <p:cNvGrpSpPr/>
          <p:nvPr/>
        </p:nvGrpSpPr>
        <p:grpSpPr>
          <a:xfrm>
            <a:off x="8153400" y="164766"/>
            <a:ext cx="10058400" cy="10122234"/>
            <a:chOff x="8153400" y="164766"/>
            <a:chExt cx="10058400" cy="1012223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8DD6174-8382-2713-86D7-A126D1748AB8}"/>
                </a:ext>
              </a:extLst>
            </p:cNvPr>
            <p:cNvSpPr/>
            <p:nvPr/>
          </p:nvSpPr>
          <p:spPr>
            <a:xfrm>
              <a:off x="8153400" y="164766"/>
              <a:ext cx="10058400" cy="10122234"/>
            </a:xfrm>
            <a:prstGeom prst="roundRect">
              <a:avLst>
                <a:gd name="adj" fmla="val 388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80CA86-0FF1-D729-5339-D7C6796396A0}"/>
                </a:ext>
              </a:extLst>
            </p:cNvPr>
            <p:cNvSpPr txBox="1"/>
            <p:nvPr/>
          </p:nvSpPr>
          <p:spPr>
            <a:xfrm>
              <a:off x="9906000" y="342900"/>
              <a:ext cx="7772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4400" b="1" dirty="0">
                  <a:cs typeface="+mj-cs"/>
                </a:rPr>
                <a:t>الاجراءات المتبعة قبل مغادرة المختبر</a:t>
              </a:r>
              <a:endParaRPr lang="en-US" sz="4400" b="1" dirty="0">
                <a:cs typeface="+mj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A09C384-5200-0967-831E-3BB1C5BE68B6}"/>
                </a:ext>
              </a:extLst>
            </p:cNvPr>
            <p:cNvSpPr txBox="1"/>
            <p:nvPr/>
          </p:nvSpPr>
          <p:spPr>
            <a:xfrm>
              <a:off x="8420100" y="1541701"/>
              <a:ext cx="9525000" cy="7368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 algn="r" rtl="1">
                <a:lnSpc>
                  <a:spcPct val="150000"/>
                </a:lnSpc>
                <a:buClr>
                  <a:schemeClr val="tx1"/>
                </a:buClr>
                <a:buFont typeface="+mj-lt"/>
                <a:buAutoNum type="arabicPeriod"/>
                <a:defRPr/>
              </a:pPr>
              <a:r>
                <a:rPr lang="ar-SA" sz="4000" b="1" dirty="0">
                  <a:latin typeface="AlMohanad" pitchFamily="18" charset="-78"/>
                  <a:cs typeface="+mj-cs"/>
                </a:rPr>
                <a:t>تنظيف مكان العمل. </a:t>
              </a:r>
            </a:p>
            <a:p>
              <a:pPr marL="514350" indent="-514350" algn="r" rtl="1">
                <a:lnSpc>
                  <a:spcPct val="150000"/>
                </a:lnSpc>
                <a:buClr>
                  <a:schemeClr val="tx1"/>
                </a:buClr>
                <a:buFont typeface="+mj-lt"/>
                <a:buAutoNum type="arabicPeriod"/>
                <a:defRPr/>
              </a:pPr>
              <a:r>
                <a:rPr lang="ar-SA" sz="4000" b="1" dirty="0">
                  <a:latin typeface="AlMohanad" pitchFamily="18" charset="-78"/>
                  <a:cs typeface="+mj-cs"/>
                </a:rPr>
                <a:t>غسل الزجاجيات المستخدمة في العمل. </a:t>
              </a:r>
            </a:p>
            <a:p>
              <a:pPr marL="514350" indent="-514350" algn="r" rtl="1">
                <a:lnSpc>
                  <a:spcPct val="150000"/>
                </a:lnSpc>
                <a:buClr>
                  <a:schemeClr val="tx1"/>
                </a:buClr>
                <a:buFont typeface="+mj-lt"/>
                <a:buAutoNum type="arabicPeriod"/>
                <a:defRPr/>
              </a:pPr>
              <a:r>
                <a:rPr lang="ar-SA" sz="4000" b="1" dirty="0">
                  <a:latin typeface="AlMohanad" pitchFamily="18" charset="-78"/>
                  <a:cs typeface="+mj-cs"/>
                </a:rPr>
                <a:t>أغلق كافة الأجهزة والمعدات غير الضرورية ( كهرباء ، ماء ،غاز ، تفريغ</a:t>
              </a:r>
              <a:r>
                <a:rPr lang="en-US" sz="4000" b="1" dirty="0">
                  <a:latin typeface="AlMohanad" pitchFamily="18" charset="-78"/>
                  <a:cs typeface="+mj-cs"/>
                </a:rPr>
                <a:t> </a:t>
              </a:r>
              <a:r>
                <a:rPr lang="ar-SA" sz="4000" b="1" dirty="0">
                  <a:latin typeface="AlMohanad" pitchFamily="18" charset="-78"/>
                  <a:cs typeface="+mj-cs"/>
                </a:rPr>
                <a:t>)</a:t>
              </a:r>
              <a:r>
                <a:rPr lang="en-US" sz="4000" b="1" dirty="0">
                  <a:latin typeface="AlMohanad" pitchFamily="18" charset="-78"/>
                  <a:cs typeface="+mj-cs"/>
                </a:rPr>
                <a:t>.</a:t>
              </a:r>
              <a:endParaRPr lang="ar-SA" sz="4000" b="1" dirty="0">
                <a:latin typeface="AlMohanad" pitchFamily="18" charset="-78"/>
                <a:cs typeface="+mj-cs"/>
              </a:endParaRPr>
            </a:p>
            <a:p>
              <a:pPr marL="514350" indent="-514350" algn="r" rtl="1">
                <a:lnSpc>
                  <a:spcPct val="150000"/>
                </a:lnSpc>
                <a:buClr>
                  <a:schemeClr val="tx1"/>
                </a:buClr>
                <a:buFont typeface="+mj-lt"/>
                <a:buAutoNum type="arabicPeriod"/>
                <a:defRPr/>
              </a:pPr>
              <a:r>
                <a:rPr lang="ar-SA" sz="4000" b="1" dirty="0">
                  <a:latin typeface="AlMohanad" pitchFamily="18" charset="-78"/>
                  <a:cs typeface="+mj-cs"/>
                </a:rPr>
                <a:t>إزاله أي مخلفات بها مواد كيميائية ملقاة على الأرض. </a:t>
              </a:r>
            </a:p>
            <a:p>
              <a:pPr marL="514350" indent="-514350" algn="r" rtl="1">
                <a:lnSpc>
                  <a:spcPct val="150000"/>
                </a:lnSpc>
                <a:buClr>
                  <a:schemeClr val="tx1"/>
                </a:buClr>
                <a:buFont typeface="+mj-lt"/>
                <a:buAutoNum type="arabicPeriod"/>
                <a:defRPr/>
              </a:pPr>
              <a:r>
                <a:rPr lang="ar-SA" sz="4000" b="1" dirty="0">
                  <a:latin typeface="AlMohanad" pitchFamily="18" charset="-78"/>
                  <a:cs typeface="+mj-cs"/>
                </a:rPr>
                <a:t>اترك نوافذ خزانة شفط الغازات مفتوحة.</a:t>
              </a:r>
            </a:p>
            <a:p>
              <a:pPr marL="514350" indent="-514350" algn="r" rtl="1">
                <a:lnSpc>
                  <a:spcPct val="150000"/>
                </a:lnSpc>
                <a:buClr>
                  <a:schemeClr val="tx1"/>
                </a:buClr>
                <a:buFont typeface="+mj-lt"/>
                <a:buAutoNum type="arabicPeriod"/>
                <a:defRPr/>
              </a:pPr>
              <a:r>
                <a:rPr lang="ar-SA" sz="4000" b="1" dirty="0">
                  <a:latin typeface="AlMohanad" pitchFamily="18" charset="-78"/>
                  <a:cs typeface="+mj-cs"/>
                </a:rPr>
                <a:t>أطفئ كافة نقاط الإضاءة.</a:t>
              </a:r>
            </a:p>
            <a:p>
              <a:pPr marL="514350" indent="-514350" algn="r" rtl="1">
                <a:lnSpc>
                  <a:spcPct val="150000"/>
                </a:lnSpc>
                <a:buClr>
                  <a:schemeClr val="tx1"/>
                </a:buClr>
                <a:buFont typeface="+mj-lt"/>
                <a:buAutoNum type="arabicPeriod"/>
                <a:defRPr/>
              </a:pPr>
              <a:r>
                <a:rPr lang="ar-SA" sz="4000" b="1" dirty="0">
                  <a:latin typeface="AlMohanad" pitchFamily="18" charset="-78"/>
                  <a:cs typeface="+mj-cs"/>
                </a:rPr>
                <a:t>أغلق أبواب المختبر.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298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9317" y="697706"/>
            <a:ext cx="16929365" cy="8891588"/>
            <a:chOff x="0" y="0"/>
            <a:chExt cx="4458763" cy="23418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8763" cy="2341818"/>
            </a:xfrm>
            <a:custGeom>
              <a:avLst/>
              <a:gdLst/>
              <a:ahLst/>
              <a:cxnLst/>
              <a:rect l="l" t="t" r="r" b="b"/>
              <a:pathLst>
                <a:path w="4458763" h="2341818">
                  <a:moveTo>
                    <a:pt x="23323" y="0"/>
                  </a:moveTo>
                  <a:lnTo>
                    <a:pt x="4435440" y="0"/>
                  </a:lnTo>
                  <a:cubicBezTo>
                    <a:pt x="4448321" y="0"/>
                    <a:pt x="4458763" y="10442"/>
                    <a:pt x="4458763" y="23323"/>
                  </a:cubicBezTo>
                  <a:lnTo>
                    <a:pt x="4458763" y="2318495"/>
                  </a:lnTo>
                  <a:cubicBezTo>
                    <a:pt x="4458763" y="2324680"/>
                    <a:pt x="4456306" y="2330613"/>
                    <a:pt x="4451932" y="2334987"/>
                  </a:cubicBezTo>
                  <a:cubicBezTo>
                    <a:pt x="4447558" y="2339360"/>
                    <a:pt x="4441626" y="2341818"/>
                    <a:pt x="4435440" y="2341818"/>
                  </a:cubicBezTo>
                  <a:lnTo>
                    <a:pt x="23323" y="2341818"/>
                  </a:lnTo>
                  <a:cubicBezTo>
                    <a:pt x="10442" y="2341818"/>
                    <a:pt x="0" y="2331376"/>
                    <a:pt x="0" y="2318495"/>
                  </a:cubicBezTo>
                  <a:lnTo>
                    <a:pt x="0" y="23323"/>
                  </a:lnTo>
                  <a:cubicBezTo>
                    <a:pt x="0" y="10442"/>
                    <a:pt x="10442" y="0"/>
                    <a:pt x="23323" y="0"/>
                  </a:cubicBezTo>
                  <a:close/>
                </a:path>
              </a:pathLst>
            </a:custGeom>
            <a:solidFill>
              <a:srgbClr val="79CEE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58763" cy="2379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BDCAC5B-EF0F-2512-AFF7-E6D45A7D2B41}"/>
              </a:ext>
            </a:extLst>
          </p:cNvPr>
          <p:cNvSpPr txBox="1"/>
          <p:nvPr/>
        </p:nvSpPr>
        <p:spPr>
          <a:xfrm>
            <a:off x="5067299" y="3858157"/>
            <a:ext cx="815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</a:t>
            </a:r>
          </a:p>
        </p:txBody>
      </p:sp>
      <p:pic>
        <p:nvPicPr>
          <p:cNvPr id="10" name="Graphic 9" descr="Microscope">
            <a:extLst>
              <a:ext uri="{FF2B5EF4-FFF2-40B4-BE49-F238E27FC236}">
                <a16:creationId xmlns:a16="http://schemas.microsoft.com/office/drawing/2014/main" id="{8F86C2CA-6BFC-163D-1C9B-5432E407E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1400" y="6667500"/>
            <a:ext cx="914400" cy="914400"/>
          </a:xfrm>
          <a:prstGeom prst="rect">
            <a:avLst/>
          </a:prstGeom>
        </p:spPr>
      </p:pic>
      <p:pic>
        <p:nvPicPr>
          <p:cNvPr id="22" name="Graphic 21" descr="Welder">
            <a:extLst>
              <a:ext uri="{FF2B5EF4-FFF2-40B4-BE49-F238E27FC236}">
                <a16:creationId xmlns:a16="http://schemas.microsoft.com/office/drawing/2014/main" id="{E56C10D6-D8F4-EBB4-9E15-887A66E8B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25600" y="6675120"/>
            <a:ext cx="914400" cy="914400"/>
          </a:xfrm>
          <a:prstGeom prst="rect">
            <a:avLst/>
          </a:prstGeom>
        </p:spPr>
      </p:pic>
      <p:pic>
        <p:nvPicPr>
          <p:cNvPr id="24" name="Graphic 23" descr="Test tubes">
            <a:extLst>
              <a:ext uri="{FF2B5EF4-FFF2-40B4-BE49-F238E27FC236}">
                <a16:creationId xmlns:a16="http://schemas.microsoft.com/office/drawing/2014/main" id="{0AE0ED40-D773-AD08-9F29-6BECD8E338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86799" y="2095500"/>
            <a:ext cx="914400" cy="914400"/>
          </a:xfrm>
          <a:prstGeom prst="rect">
            <a:avLst/>
          </a:prstGeom>
        </p:spPr>
      </p:pic>
      <p:pic>
        <p:nvPicPr>
          <p:cNvPr id="26" name="Graphic 25" descr="Flask">
            <a:extLst>
              <a:ext uri="{FF2B5EF4-FFF2-40B4-BE49-F238E27FC236}">
                <a16:creationId xmlns:a16="http://schemas.microsoft.com/office/drawing/2014/main" id="{0204F20E-82FA-726D-8C78-96026E5709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34400" y="6667500"/>
            <a:ext cx="914400" cy="914400"/>
          </a:xfrm>
          <a:prstGeom prst="rect">
            <a:avLst/>
          </a:prstGeom>
        </p:spPr>
      </p:pic>
      <p:pic>
        <p:nvPicPr>
          <p:cNvPr id="28" name="Graphic 27" descr="Beaker">
            <a:extLst>
              <a:ext uri="{FF2B5EF4-FFF2-40B4-BE49-F238E27FC236}">
                <a16:creationId xmlns:a16="http://schemas.microsoft.com/office/drawing/2014/main" id="{65C9FC9E-BB9F-AFFA-C965-4F49C494AF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325600" y="2095500"/>
            <a:ext cx="914400" cy="914400"/>
          </a:xfrm>
          <a:prstGeom prst="rect">
            <a:avLst/>
          </a:prstGeom>
        </p:spPr>
      </p:pic>
      <p:pic>
        <p:nvPicPr>
          <p:cNvPr id="30" name="Graphic 29" descr="Eye dropper">
            <a:extLst>
              <a:ext uri="{FF2B5EF4-FFF2-40B4-BE49-F238E27FC236}">
                <a16:creationId xmlns:a16="http://schemas.microsoft.com/office/drawing/2014/main" id="{FA0EE9BF-D633-DD0E-37FC-CC4E35F1A3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311458" y="2311003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23B25CF-6A6F-16BD-928E-2FE83531FA0C}"/>
              </a:ext>
            </a:extLst>
          </p:cNvPr>
          <p:cNvSpPr/>
          <p:nvPr/>
        </p:nvSpPr>
        <p:spPr>
          <a:xfrm>
            <a:off x="5791200" y="4198292"/>
            <a:ext cx="5943600" cy="205010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>
              <a:lnSpc>
                <a:spcPts val="6514"/>
              </a:lnSpc>
            </a:pPr>
            <a:r>
              <a:rPr lang="ar-IQ" sz="54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اهداف السلامة </a:t>
            </a:r>
            <a:r>
              <a:rPr lang="ar-AE" sz="54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البايولوجية</a:t>
            </a:r>
            <a:endParaRPr lang="en-US" sz="4800" dirty="0">
              <a:solidFill>
                <a:schemeClr val="accent1">
                  <a:lumMod val="50000"/>
                </a:schemeClr>
              </a:solidFill>
              <a:latin typeface="Inter Ultra-Bold"/>
              <a:cs typeface="+mj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A868BE-8C04-BF64-A6AC-C2B9B3E17E0F}"/>
              </a:ext>
            </a:extLst>
          </p:cNvPr>
          <p:cNvSpPr/>
          <p:nvPr/>
        </p:nvSpPr>
        <p:spPr>
          <a:xfrm>
            <a:off x="10744200" y="-4152900"/>
            <a:ext cx="7315200" cy="3657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40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حماية العاملينٌ من الاصابة بال</a:t>
            </a:r>
            <a:r>
              <a:rPr lang="ar-AE" sz="40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ا</a:t>
            </a:r>
            <a:r>
              <a:rPr lang="ar-IQ" sz="40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مراض الناتجة عن العوامل</a:t>
            </a:r>
          </a:p>
          <a:p>
            <a:pPr algn="ctr"/>
            <a:r>
              <a:rPr lang="ar-IQ" sz="40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الب</a:t>
            </a:r>
            <a:r>
              <a:rPr lang="ar-AE" sz="40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ا</a:t>
            </a:r>
            <a:r>
              <a:rPr lang="ar-IQ" sz="40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يولوجية الخطرة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E8B60B8-FD38-6B81-6219-9A434D553BBF}"/>
              </a:ext>
            </a:extLst>
          </p:cNvPr>
          <p:cNvSpPr/>
          <p:nvPr/>
        </p:nvSpPr>
        <p:spPr>
          <a:xfrm>
            <a:off x="228600" y="-4152900"/>
            <a:ext cx="7315200" cy="3657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40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الحفاظ على بيئة عمل امنة</a:t>
            </a:r>
            <a:endParaRPr lang="en-US" sz="4000" dirty="0">
              <a:solidFill>
                <a:schemeClr val="accent1">
                  <a:lumMod val="50000"/>
                </a:schemeClr>
              </a:solidFill>
              <a:cs typeface="+mj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00490E-92A1-0558-CC15-DDFF8707244C}"/>
              </a:ext>
            </a:extLst>
          </p:cNvPr>
          <p:cNvSpPr/>
          <p:nvPr/>
        </p:nvSpPr>
        <p:spPr>
          <a:xfrm>
            <a:off x="449720" y="10903889"/>
            <a:ext cx="7315200" cy="36576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4000" b="1" dirty="0">
                <a:solidFill>
                  <a:schemeClr val="bg1"/>
                </a:solidFill>
                <a:cs typeface="+mj-cs"/>
              </a:rPr>
              <a:t>السيطٌرة على الملوثات الب</a:t>
            </a:r>
            <a:r>
              <a:rPr lang="ar-AE" sz="4000" b="1" dirty="0">
                <a:solidFill>
                  <a:schemeClr val="bg1"/>
                </a:solidFill>
                <a:cs typeface="+mj-cs"/>
              </a:rPr>
              <a:t>ايو</a:t>
            </a:r>
            <a:r>
              <a:rPr lang="ar-IQ" sz="4000" b="1" dirty="0">
                <a:solidFill>
                  <a:schemeClr val="bg1"/>
                </a:solidFill>
                <a:cs typeface="+mj-cs"/>
              </a:rPr>
              <a:t>لوجية من خلال ادارة وتقييم المخاطر في موقع العمل</a:t>
            </a:r>
            <a:endParaRPr lang="en-US" sz="4000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239398-370F-8CCC-62C7-BB7C2A18FA1A}"/>
              </a:ext>
            </a:extLst>
          </p:cNvPr>
          <p:cNvSpPr/>
          <p:nvPr/>
        </p:nvSpPr>
        <p:spPr>
          <a:xfrm>
            <a:off x="10439400" y="10941989"/>
            <a:ext cx="7315200" cy="36576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4000" b="1" dirty="0">
                <a:solidFill>
                  <a:schemeClr val="bg1"/>
                </a:solidFill>
                <a:cs typeface="+mj-cs"/>
              </a:rPr>
              <a:t>منع انتشار الملوثات البيولوجية خارج مواقع العمل</a:t>
            </a:r>
            <a:endParaRPr lang="en-US" sz="4000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51148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23B25CF-6A6F-16BD-928E-2FE83531FA0C}"/>
              </a:ext>
            </a:extLst>
          </p:cNvPr>
          <p:cNvSpPr/>
          <p:nvPr/>
        </p:nvSpPr>
        <p:spPr>
          <a:xfrm>
            <a:off x="5791200" y="4198292"/>
            <a:ext cx="5943600" cy="205010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>
              <a:lnSpc>
                <a:spcPts val="6514"/>
              </a:lnSpc>
            </a:pPr>
            <a:r>
              <a:rPr lang="ar-IQ" sz="54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اهداف السلامة </a:t>
            </a:r>
            <a:r>
              <a:rPr lang="ar-AE" sz="54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البايولوجية</a:t>
            </a:r>
            <a:endParaRPr lang="en-US" sz="4800" dirty="0">
              <a:solidFill>
                <a:schemeClr val="accent1">
                  <a:lumMod val="50000"/>
                </a:schemeClr>
              </a:solidFill>
              <a:latin typeface="Inter Ultra-Bold"/>
              <a:cs typeface="+mj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A868BE-8C04-BF64-A6AC-C2B9B3E17E0F}"/>
              </a:ext>
            </a:extLst>
          </p:cNvPr>
          <p:cNvSpPr/>
          <p:nvPr/>
        </p:nvSpPr>
        <p:spPr>
          <a:xfrm>
            <a:off x="10536936" y="261403"/>
            <a:ext cx="7315200" cy="3657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40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حماية العاملينٌ من الاصابة بال</a:t>
            </a:r>
            <a:r>
              <a:rPr lang="ar-AE" sz="40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ا</a:t>
            </a:r>
            <a:r>
              <a:rPr lang="ar-IQ" sz="40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مراض الناتجة عن العوامل</a:t>
            </a:r>
          </a:p>
          <a:p>
            <a:pPr algn="ctr"/>
            <a:r>
              <a:rPr lang="ar-IQ" sz="40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الب</a:t>
            </a:r>
            <a:r>
              <a:rPr lang="ar-AE" sz="40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ا</a:t>
            </a:r>
            <a:r>
              <a:rPr lang="ar-IQ" sz="40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يولوجية الخطرة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E8B60B8-FD38-6B81-6219-9A434D553BBF}"/>
              </a:ext>
            </a:extLst>
          </p:cNvPr>
          <p:cNvSpPr/>
          <p:nvPr/>
        </p:nvSpPr>
        <p:spPr>
          <a:xfrm>
            <a:off x="449720" y="261403"/>
            <a:ext cx="7315200" cy="3657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4000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الحفاظ على بيئة عمل امنة</a:t>
            </a:r>
            <a:endParaRPr lang="en-US" sz="4000" dirty="0">
              <a:solidFill>
                <a:schemeClr val="accent1">
                  <a:lumMod val="50000"/>
                </a:schemeClr>
              </a:solidFill>
              <a:cs typeface="+mj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00490E-92A1-0558-CC15-DDFF8707244C}"/>
              </a:ext>
            </a:extLst>
          </p:cNvPr>
          <p:cNvSpPr/>
          <p:nvPr/>
        </p:nvSpPr>
        <p:spPr>
          <a:xfrm>
            <a:off x="449720" y="6527686"/>
            <a:ext cx="7315200" cy="36576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4000" b="1" dirty="0">
                <a:solidFill>
                  <a:schemeClr val="bg1"/>
                </a:solidFill>
                <a:cs typeface="+mj-cs"/>
              </a:rPr>
              <a:t>السيطٌرة على الملوثات الب</a:t>
            </a:r>
            <a:r>
              <a:rPr lang="ar-AE" sz="4000" b="1" dirty="0">
                <a:solidFill>
                  <a:schemeClr val="bg1"/>
                </a:solidFill>
                <a:cs typeface="+mj-cs"/>
              </a:rPr>
              <a:t>ايو</a:t>
            </a:r>
            <a:r>
              <a:rPr lang="ar-IQ" sz="4000" b="1" dirty="0">
                <a:solidFill>
                  <a:schemeClr val="bg1"/>
                </a:solidFill>
                <a:cs typeface="+mj-cs"/>
              </a:rPr>
              <a:t>لوجية من خلال ادارة وتقييم المخاطر في موقع العمل</a:t>
            </a:r>
            <a:endParaRPr lang="en-US" sz="4000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239398-370F-8CCC-62C7-BB7C2A18FA1A}"/>
              </a:ext>
            </a:extLst>
          </p:cNvPr>
          <p:cNvSpPr/>
          <p:nvPr/>
        </p:nvSpPr>
        <p:spPr>
          <a:xfrm>
            <a:off x="10536936" y="6527686"/>
            <a:ext cx="7315200" cy="36576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sz="4000" b="1" dirty="0">
                <a:solidFill>
                  <a:schemeClr val="bg1"/>
                </a:solidFill>
                <a:cs typeface="+mj-cs"/>
              </a:rPr>
              <a:t>منع انتشار الملوثات البيولوجية خارج مواقع العمل</a:t>
            </a:r>
            <a:endParaRPr lang="en-US" sz="4000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5241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9">
            <a:extLst>
              <a:ext uri="{FF2B5EF4-FFF2-40B4-BE49-F238E27FC236}">
                <a16:creationId xmlns:a16="http://schemas.microsoft.com/office/drawing/2014/main" id="{E64A3926-3FCC-FCA4-C274-8D068356723C}"/>
              </a:ext>
            </a:extLst>
          </p:cNvPr>
          <p:cNvSpPr txBox="1"/>
          <p:nvPr/>
        </p:nvSpPr>
        <p:spPr>
          <a:xfrm>
            <a:off x="844539" y="1621977"/>
            <a:ext cx="6705600" cy="763758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45" name="TextBox 4">
            <a:extLst>
              <a:ext uri="{FF2B5EF4-FFF2-40B4-BE49-F238E27FC236}">
                <a16:creationId xmlns:a16="http://schemas.microsoft.com/office/drawing/2014/main" id="{B3A0CF96-8A74-B986-AC90-F447C813A45B}"/>
              </a:ext>
            </a:extLst>
          </p:cNvPr>
          <p:cNvSpPr txBox="1"/>
          <p:nvPr/>
        </p:nvSpPr>
        <p:spPr>
          <a:xfrm>
            <a:off x="8801100" y="1241992"/>
            <a:ext cx="4800600" cy="836047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77CBA1-D2D0-A31A-9672-DE3F46272AC5}"/>
              </a:ext>
            </a:extLst>
          </p:cNvPr>
          <p:cNvSpPr/>
          <p:nvPr/>
        </p:nvSpPr>
        <p:spPr>
          <a:xfrm>
            <a:off x="609600" y="2517552"/>
            <a:ext cx="5394319" cy="39213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b="1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أدوات الحماية الشخصي</a:t>
            </a:r>
            <a:r>
              <a:rPr lang="ar-AE" sz="4400" b="1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ة</a:t>
            </a:r>
            <a:r>
              <a:rPr lang="ar-SA" sz="4400" b="1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4400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3BA1781-BC34-1971-84E3-7C9D276755E5}"/>
              </a:ext>
            </a:extLst>
          </p:cNvPr>
          <p:cNvGrpSpPr/>
          <p:nvPr/>
        </p:nvGrpSpPr>
        <p:grpSpPr>
          <a:xfrm>
            <a:off x="20345400" y="855534"/>
            <a:ext cx="10399412" cy="1532885"/>
            <a:chOff x="7013569" y="992287"/>
            <a:chExt cx="10399412" cy="15328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3CED8A8-3C4F-5718-E7D6-9938FDCE4983}"/>
                </a:ext>
              </a:extLst>
            </p:cNvPr>
            <p:cNvSpPr/>
            <p:nvPr/>
          </p:nvSpPr>
          <p:spPr>
            <a:xfrm>
              <a:off x="8218170" y="992287"/>
              <a:ext cx="9194811" cy="1525265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8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القفازات المطاطية الواقية لليدين ذات قبضة خشنة تمنع الإنزلاق</a:t>
              </a:r>
              <a:endParaRPr lang="en-US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ar-SA" sz="28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 ومقاومة للمواد الكيميائية</a:t>
              </a:r>
              <a:endParaRPr lang="en-US" sz="2800" b="1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0082D9A-D099-69C7-1D22-9FF50A3C7A13}"/>
                </a:ext>
              </a:extLst>
            </p:cNvPr>
            <p:cNvSpPr/>
            <p:nvPr/>
          </p:nvSpPr>
          <p:spPr>
            <a:xfrm>
              <a:off x="7013569" y="999907"/>
              <a:ext cx="1546220" cy="152526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B301A6E-8255-D1BB-ED9B-21BBCD3DAF84}"/>
              </a:ext>
            </a:extLst>
          </p:cNvPr>
          <p:cNvGrpSpPr/>
          <p:nvPr/>
        </p:nvGrpSpPr>
        <p:grpSpPr>
          <a:xfrm>
            <a:off x="20345400" y="3554941"/>
            <a:ext cx="10399412" cy="1532885"/>
            <a:chOff x="7013569" y="992287"/>
            <a:chExt cx="10399412" cy="1532885"/>
          </a:xfrm>
          <a:solidFill>
            <a:schemeClr val="accent1">
              <a:lumMod val="75000"/>
            </a:schemeClr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046A34F-8410-504B-7329-8CA446751202}"/>
                </a:ext>
              </a:extLst>
            </p:cNvPr>
            <p:cNvSpPr/>
            <p:nvPr/>
          </p:nvSpPr>
          <p:spPr>
            <a:xfrm>
              <a:off x="8218170" y="992287"/>
              <a:ext cx="9194811" cy="15252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4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النظارات الواقية للعيون من الاخطار المفاجئة كتناثر المواد الكيميائية وشظايا الزجاج, مع العلم بأن العدسات اللاصقة لا تحمي العين و قد تحمل أجساما غريبة تؤثر في حدقة العين و يصعب إزالتها في حالة تناثر مواد كيميائية, و قد تمتص أبخرة مواد كيميائية معينة</a:t>
              </a:r>
              <a:endParaRPr lang="en-US" sz="2400" b="1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BFAE90A-ADAD-85CD-1246-0984A2C4755C}"/>
                </a:ext>
              </a:extLst>
            </p:cNvPr>
            <p:cNvSpPr/>
            <p:nvPr/>
          </p:nvSpPr>
          <p:spPr>
            <a:xfrm>
              <a:off x="7013569" y="999907"/>
              <a:ext cx="1546220" cy="15252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79FE67D-3929-EBB1-EB78-1B96A189412C}"/>
              </a:ext>
            </a:extLst>
          </p:cNvPr>
          <p:cNvGrpSpPr/>
          <p:nvPr/>
        </p:nvGrpSpPr>
        <p:grpSpPr>
          <a:xfrm>
            <a:off x="20422881" y="6261968"/>
            <a:ext cx="10399412" cy="1532885"/>
            <a:chOff x="7013569" y="992287"/>
            <a:chExt cx="10399412" cy="153288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C4601A2-B54C-301C-8600-622D0321C76B}"/>
                </a:ext>
              </a:extLst>
            </p:cNvPr>
            <p:cNvSpPr/>
            <p:nvPr/>
          </p:nvSpPr>
          <p:spPr>
            <a:xfrm>
              <a:off x="8218170" y="992287"/>
              <a:ext cx="9194811" cy="152526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8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القناع الواقي للوجه و الرقبة واللأذنين و يستخدم عند التعامل مع المواد الكيميائية القابلة للإنفجار والتناثر تحت الضغوط المرتفعة</a:t>
              </a:r>
              <a:endParaRPr lang="en-US" sz="2800" b="1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2C0CDD4-8C97-E1C1-9B2A-BAA8EFC55A17}"/>
                </a:ext>
              </a:extLst>
            </p:cNvPr>
            <p:cNvSpPr/>
            <p:nvPr/>
          </p:nvSpPr>
          <p:spPr>
            <a:xfrm>
              <a:off x="7013569" y="999907"/>
              <a:ext cx="1546220" cy="152526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3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D5BFF85-C669-0045-3EFD-EE09CD721E12}"/>
              </a:ext>
            </a:extLst>
          </p:cNvPr>
          <p:cNvGrpSpPr/>
          <p:nvPr/>
        </p:nvGrpSpPr>
        <p:grpSpPr>
          <a:xfrm>
            <a:off x="20345400" y="8754115"/>
            <a:ext cx="10399412" cy="1532885"/>
            <a:chOff x="7013569" y="8043950"/>
            <a:chExt cx="10399412" cy="153288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AB58452-03A7-F1CC-3ADC-6BEF7772BF7A}"/>
                </a:ext>
              </a:extLst>
            </p:cNvPr>
            <p:cNvGrpSpPr/>
            <p:nvPr/>
          </p:nvGrpSpPr>
          <p:grpSpPr>
            <a:xfrm>
              <a:off x="7013569" y="8043950"/>
              <a:ext cx="10399412" cy="1532885"/>
              <a:chOff x="7013569" y="992287"/>
              <a:chExt cx="10399412" cy="1532885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B76C7A35-789E-284C-5E81-5B3F1047B951}"/>
                  </a:ext>
                </a:extLst>
              </p:cNvPr>
              <p:cNvSpPr/>
              <p:nvPr/>
            </p:nvSpPr>
            <p:spPr>
              <a:xfrm>
                <a:off x="8218170" y="992287"/>
                <a:ext cx="9194811" cy="152526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337A878-8A30-2718-9DED-3D6C675F111D}"/>
                  </a:ext>
                </a:extLst>
              </p:cNvPr>
              <p:cNvSpPr/>
              <p:nvPr/>
            </p:nvSpPr>
            <p:spPr>
              <a:xfrm>
                <a:off x="7013569" y="999907"/>
                <a:ext cx="1546220" cy="152526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tx2">
                        <a:lumMod val="50000"/>
                      </a:schemeClr>
                    </a:solidFill>
                  </a:rPr>
                  <a:t>4</a:t>
                </a:r>
                <a:endParaRPr lang="en-US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F8411D8-66A2-A11D-DC2C-D52DC559C6F9}"/>
                </a:ext>
              </a:extLst>
            </p:cNvPr>
            <p:cNvSpPr txBox="1"/>
            <p:nvPr/>
          </p:nvSpPr>
          <p:spPr>
            <a:xfrm>
              <a:off x="8754740" y="8471811"/>
              <a:ext cx="8267700" cy="6695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rtl="1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  <a:tabLst>
                  <a:tab pos="457200" algn="l"/>
                </a:tabLst>
              </a:pPr>
              <a:r>
                <a:rPr lang="ar-SA" sz="2800" b="1" dirty="0">
                  <a:solidFill>
                    <a:schemeClr val="tx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المعطف المخبري والذي يحمي الجسم عند تناثر أوانسكاب مواد ضارة.</a:t>
              </a:r>
              <a:endParaRPr lang="en-US" sz="2000" b="1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9834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9">
            <a:extLst>
              <a:ext uri="{FF2B5EF4-FFF2-40B4-BE49-F238E27FC236}">
                <a16:creationId xmlns:a16="http://schemas.microsoft.com/office/drawing/2014/main" id="{E64A3926-3FCC-FCA4-C274-8D068356723C}"/>
              </a:ext>
            </a:extLst>
          </p:cNvPr>
          <p:cNvSpPr txBox="1"/>
          <p:nvPr/>
        </p:nvSpPr>
        <p:spPr>
          <a:xfrm>
            <a:off x="844539" y="1621977"/>
            <a:ext cx="6705600" cy="763758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45" name="TextBox 4">
            <a:extLst>
              <a:ext uri="{FF2B5EF4-FFF2-40B4-BE49-F238E27FC236}">
                <a16:creationId xmlns:a16="http://schemas.microsoft.com/office/drawing/2014/main" id="{B3A0CF96-8A74-B986-AC90-F447C813A45B}"/>
              </a:ext>
            </a:extLst>
          </p:cNvPr>
          <p:cNvSpPr txBox="1"/>
          <p:nvPr/>
        </p:nvSpPr>
        <p:spPr>
          <a:xfrm>
            <a:off x="8801100" y="1241992"/>
            <a:ext cx="4800600" cy="836047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77CBA1-D2D0-A31A-9672-DE3F46272AC5}"/>
              </a:ext>
            </a:extLst>
          </p:cNvPr>
          <p:cNvSpPr/>
          <p:nvPr/>
        </p:nvSpPr>
        <p:spPr>
          <a:xfrm>
            <a:off x="609600" y="2517552"/>
            <a:ext cx="5394319" cy="39213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b="1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أدوات الحماية الشخصي</a:t>
            </a:r>
            <a:r>
              <a:rPr lang="ar-AE" sz="4400" b="1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ة</a:t>
            </a:r>
            <a:r>
              <a:rPr lang="ar-SA" sz="4400" b="1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4400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3BA1781-BC34-1971-84E3-7C9D276755E5}"/>
              </a:ext>
            </a:extLst>
          </p:cNvPr>
          <p:cNvGrpSpPr/>
          <p:nvPr/>
        </p:nvGrpSpPr>
        <p:grpSpPr>
          <a:xfrm>
            <a:off x="7013569" y="992287"/>
            <a:ext cx="10399412" cy="1532885"/>
            <a:chOff x="7013569" y="992287"/>
            <a:chExt cx="10399412" cy="15328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3CED8A8-3C4F-5718-E7D6-9938FDCE4983}"/>
                </a:ext>
              </a:extLst>
            </p:cNvPr>
            <p:cNvSpPr/>
            <p:nvPr/>
          </p:nvSpPr>
          <p:spPr>
            <a:xfrm>
              <a:off x="8218170" y="992287"/>
              <a:ext cx="9194811" cy="1525265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8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القفازات المطاطية الواقية لليدين ذات قبضة خشنة تمنع الإنزلاق</a:t>
              </a:r>
              <a:endParaRPr lang="en-US" sz="2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ar-SA" sz="28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 ومقاومة للمواد الكيميائية</a:t>
              </a:r>
              <a:endParaRPr lang="en-US" sz="2800" b="1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0082D9A-D099-69C7-1D22-9FF50A3C7A13}"/>
                </a:ext>
              </a:extLst>
            </p:cNvPr>
            <p:cNvSpPr/>
            <p:nvPr/>
          </p:nvSpPr>
          <p:spPr>
            <a:xfrm>
              <a:off x="7013569" y="999907"/>
              <a:ext cx="1546220" cy="152526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B301A6E-8255-D1BB-ED9B-21BBCD3DAF84}"/>
              </a:ext>
            </a:extLst>
          </p:cNvPr>
          <p:cNvGrpSpPr/>
          <p:nvPr/>
        </p:nvGrpSpPr>
        <p:grpSpPr>
          <a:xfrm>
            <a:off x="7013569" y="3385213"/>
            <a:ext cx="10399412" cy="1532885"/>
            <a:chOff x="7013569" y="992287"/>
            <a:chExt cx="10399412" cy="1532885"/>
          </a:xfrm>
          <a:solidFill>
            <a:schemeClr val="accent1">
              <a:lumMod val="75000"/>
            </a:schemeClr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046A34F-8410-504B-7329-8CA446751202}"/>
                </a:ext>
              </a:extLst>
            </p:cNvPr>
            <p:cNvSpPr/>
            <p:nvPr/>
          </p:nvSpPr>
          <p:spPr>
            <a:xfrm>
              <a:off x="8218170" y="992287"/>
              <a:ext cx="9194811" cy="15252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4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النظارات الواقية للعيون من الاخطار المفاجئة كتناثر المواد الكيميائية وشظايا الزجاج, مع العلم بأن العدسات اللاصقة لا تحمي العين و قد تحمل أجساما غريبة تؤثر في حدقة العين و يصعب إزالتها في حالة تناثر مواد كيميائية, و قد تمتص أبخرة مواد كيميائية معينة</a:t>
              </a:r>
              <a:endParaRPr lang="en-US" sz="2400" b="1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BFAE90A-ADAD-85CD-1246-0984A2C4755C}"/>
                </a:ext>
              </a:extLst>
            </p:cNvPr>
            <p:cNvSpPr/>
            <p:nvPr/>
          </p:nvSpPr>
          <p:spPr>
            <a:xfrm>
              <a:off x="7013569" y="999907"/>
              <a:ext cx="1546220" cy="15252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79FE67D-3929-EBB1-EB78-1B96A189412C}"/>
              </a:ext>
            </a:extLst>
          </p:cNvPr>
          <p:cNvGrpSpPr/>
          <p:nvPr/>
        </p:nvGrpSpPr>
        <p:grpSpPr>
          <a:xfrm>
            <a:off x="7013569" y="5688350"/>
            <a:ext cx="10399412" cy="1532885"/>
            <a:chOff x="7013569" y="992287"/>
            <a:chExt cx="10399412" cy="153288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C4601A2-B54C-301C-8600-622D0321C76B}"/>
                </a:ext>
              </a:extLst>
            </p:cNvPr>
            <p:cNvSpPr/>
            <p:nvPr/>
          </p:nvSpPr>
          <p:spPr>
            <a:xfrm>
              <a:off x="8218170" y="992287"/>
              <a:ext cx="9194811" cy="152526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8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القناع الواقي للوجه و الرقبة واللأذنين و يستخدم عند التعامل مع المواد الكيميائية القابلة للإنفجار والتناثر تحت الضغوط المرتفعة</a:t>
              </a:r>
              <a:endParaRPr lang="en-US" sz="2800" b="1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2C0CDD4-8C97-E1C1-9B2A-BAA8EFC55A17}"/>
                </a:ext>
              </a:extLst>
            </p:cNvPr>
            <p:cNvSpPr/>
            <p:nvPr/>
          </p:nvSpPr>
          <p:spPr>
            <a:xfrm>
              <a:off x="7013569" y="999907"/>
              <a:ext cx="1546220" cy="152526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3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96877E2-7642-5B68-5FA9-722228C4280C}"/>
              </a:ext>
            </a:extLst>
          </p:cNvPr>
          <p:cNvGrpSpPr/>
          <p:nvPr/>
        </p:nvGrpSpPr>
        <p:grpSpPr>
          <a:xfrm>
            <a:off x="7013569" y="8043950"/>
            <a:ext cx="10399412" cy="1532885"/>
            <a:chOff x="7013569" y="8043950"/>
            <a:chExt cx="10399412" cy="153288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AB58452-03A7-F1CC-3ADC-6BEF7772BF7A}"/>
                </a:ext>
              </a:extLst>
            </p:cNvPr>
            <p:cNvGrpSpPr/>
            <p:nvPr/>
          </p:nvGrpSpPr>
          <p:grpSpPr>
            <a:xfrm>
              <a:off x="7013569" y="8043950"/>
              <a:ext cx="10399412" cy="1532885"/>
              <a:chOff x="7013569" y="992287"/>
              <a:chExt cx="10399412" cy="1532885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B76C7A35-789E-284C-5E81-5B3F1047B951}"/>
                  </a:ext>
                </a:extLst>
              </p:cNvPr>
              <p:cNvSpPr/>
              <p:nvPr/>
            </p:nvSpPr>
            <p:spPr>
              <a:xfrm>
                <a:off x="8218170" y="992287"/>
                <a:ext cx="9194811" cy="152526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337A878-8A30-2718-9DED-3D6C675F111D}"/>
                  </a:ext>
                </a:extLst>
              </p:cNvPr>
              <p:cNvSpPr/>
              <p:nvPr/>
            </p:nvSpPr>
            <p:spPr>
              <a:xfrm>
                <a:off x="7013569" y="999907"/>
                <a:ext cx="1546220" cy="152526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tx2">
                        <a:lumMod val="50000"/>
                      </a:schemeClr>
                    </a:solidFill>
                  </a:rPr>
                  <a:t>4</a:t>
                </a:r>
                <a:endParaRPr lang="en-US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F8411D8-66A2-A11D-DC2C-D52DC559C6F9}"/>
                </a:ext>
              </a:extLst>
            </p:cNvPr>
            <p:cNvSpPr txBox="1"/>
            <p:nvPr/>
          </p:nvSpPr>
          <p:spPr>
            <a:xfrm>
              <a:off x="8754740" y="8471811"/>
              <a:ext cx="8267700" cy="6695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rtl="1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  <a:tabLst>
                  <a:tab pos="457200" algn="l"/>
                </a:tabLst>
              </a:pPr>
              <a:r>
                <a:rPr lang="ar-SA" sz="2800" b="1" dirty="0">
                  <a:solidFill>
                    <a:schemeClr val="tx2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المعطف المخبري والذي يحمي الجسم عند تناثر أوانسكاب مواد ضارة.</a:t>
              </a:r>
              <a:endParaRPr lang="en-US" sz="2000" b="1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4110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52800" y="495300"/>
            <a:ext cx="12282237" cy="123700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685800" marR="0" algn="ctr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ar-SA" sz="6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itchFamily="2" charset="-78"/>
                <a:cs typeface="+mj-cs"/>
              </a:rPr>
              <a:t>معدات الوقاية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</p:txBody>
      </p:sp>
      <p:pic>
        <p:nvPicPr>
          <p:cNvPr id="19" name="Picture 15" descr="Image16">
            <a:extLst>
              <a:ext uri="{FF2B5EF4-FFF2-40B4-BE49-F238E27FC236}">
                <a16:creationId xmlns:a16="http://schemas.microsoft.com/office/drawing/2014/main" id="{CC34608F-F6DD-88B6-ACEA-AA46E3580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1360" y="2152878"/>
            <a:ext cx="3473517" cy="415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6" descr="Image18">
            <a:extLst>
              <a:ext uri="{FF2B5EF4-FFF2-40B4-BE49-F238E27FC236}">
                <a16:creationId xmlns:a16="http://schemas.microsoft.com/office/drawing/2014/main" id="{F4F4D964-F54A-D699-58BB-FB9662E88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479463"/>
            <a:ext cx="3200400" cy="382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7" descr="Image19">
            <a:extLst>
              <a:ext uri="{FF2B5EF4-FFF2-40B4-BE49-F238E27FC236}">
                <a16:creationId xmlns:a16="http://schemas.microsoft.com/office/drawing/2014/main" id="{F2BFADA5-0994-8A42-28FA-D0A1C09B4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479462"/>
            <a:ext cx="3200400" cy="382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8" descr="Image17">
            <a:extLst>
              <a:ext uri="{FF2B5EF4-FFF2-40B4-BE49-F238E27FC236}">
                <a16:creationId xmlns:a16="http://schemas.microsoft.com/office/drawing/2014/main" id="{A774ADF2-51C7-FB13-537C-1931F9E71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761" y="6467687"/>
            <a:ext cx="3200400" cy="382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9" descr="Image21">
            <a:extLst>
              <a:ext uri="{FF2B5EF4-FFF2-40B4-BE49-F238E27FC236}">
                <a16:creationId xmlns:a16="http://schemas.microsoft.com/office/drawing/2014/main" id="{A4DD011A-37CA-5938-4920-8668CF958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452447"/>
            <a:ext cx="3200400" cy="382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0" descr="Image20">
            <a:extLst>
              <a:ext uri="{FF2B5EF4-FFF2-40B4-BE49-F238E27FC236}">
                <a16:creationId xmlns:a16="http://schemas.microsoft.com/office/drawing/2014/main" id="{A731E3D2-60C6-A332-6B8F-1C47D387D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1" y="6452448"/>
            <a:ext cx="3200399" cy="382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6644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</TotalTime>
  <Words>1918</Words>
  <Application>Microsoft Office PowerPoint</Application>
  <PresentationFormat>Custom</PresentationFormat>
  <Paragraphs>233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Times New Roman</vt:lpstr>
      <vt:lpstr>Andalus</vt:lpstr>
      <vt:lpstr>AlMohanad</vt:lpstr>
      <vt:lpstr>Verdana</vt:lpstr>
      <vt:lpstr>Inter Semi-Bold</vt:lpstr>
      <vt:lpstr>Inter Bold</vt:lpstr>
      <vt:lpstr>Inter Ultra-Bold</vt:lpstr>
      <vt:lpstr>Aldhabi</vt:lpstr>
      <vt:lpstr>Arial</vt:lpstr>
      <vt:lpstr>PT Bold Heading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suhad hamza</cp:lastModifiedBy>
  <cp:revision>26</cp:revision>
  <dcterms:created xsi:type="dcterms:W3CDTF">2006-08-16T00:00:00Z</dcterms:created>
  <dcterms:modified xsi:type="dcterms:W3CDTF">2025-02-01T07:38:47Z</dcterms:modified>
  <dc:identifier>DAF3vU-ONkQ</dc:identifier>
</cp:coreProperties>
</file>