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56" r:id="rId2"/>
    <p:sldId id="273" r:id="rId3"/>
    <p:sldId id="274" r:id="rId4"/>
    <p:sldId id="277" r:id="rId5"/>
    <p:sldId id="257" r:id="rId6"/>
    <p:sldId id="275" r:id="rId7"/>
    <p:sldId id="276" r:id="rId8"/>
    <p:sldId id="267" r:id="rId9"/>
    <p:sldId id="258" r:id="rId10"/>
    <p:sldId id="268" r:id="rId11"/>
    <p:sldId id="269" r:id="rId12"/>
    <p:sldId id="270" r:id="rId13"/>
    <p:sldId id="272" r:id="rId14"/>
    <p:sldId id="278" r:id="rId15"/>
    <p:sldId id="266" r:id="rId16"/>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2" d="100"/>
          <a:sy n="62" d="100"/>
        </p:scale>
        <p:origin x="-1512"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361A39B9-4B6A-401C-B196-27F776EA5332}" type="datetimeFigureOut">
              <a:rPr lang="ar-IQ" smtClean="0"/>
              <a:pPr/>
              <a:t>26/08/1446</a:t>
            </a:fld>
            <a:endParaRPr lang="ar-IQ"/>
          </a:p>
        </p:txBody>
      </p:sp>
      <p:sp>
        <p:nvSpPr>
          <p:cNvPr id="5" name="Footer Placeholder 4"/>
          <p:cNvSpPr>
            <a:spLocks noGrp="1"/>
          </p:cNvSpPr>
          <p:nvPr>
            <p:ph type="ftr" sz="quarter" idx="11"/>
          </p:nvPr>
        </p:nvSpPr>
        <p:spPr bwMode="white"/>
        <p:txBody>
          <a:bodyPr/>
          <a:lstStyle/>
          <a:p>
            <a:endParaRPr lang="ar-IQ"/>
          </a:p>
        </p:txBody>
      </p:sp>
      <p:sp>
        <p:nvSpPr>
          <p:cNvPr id="6" name="Slide Number Placeholder 5"/>
          <p:cNvSpPr>
            <a:spLocks noGrp="1"/>
          </p:cNvSpPr>
          <p:nvPr>
            <p:ph type="sldNum" sz="quarter" idx="12"/>
          </p:nvPr>
        </p:nvSpPr>
        <p:spPr/>
        <p:txBody>
          <a:bodyPr/>
          <a:lstStyle/>
          <a:p>
            <a:fld id="{023FCE82-E116-404C-A1D6-C6DE82797BDC}"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1A39B9-4B6A-401C-B196-27F776EA5332}" type="datetimeFigureOut">
              <a:rPr lang="ar-IQ" smtClean="0"/>
              <a:pPr/>
              <a:t>26/08/1446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23FCE82-E116-404C-A1D6-C6DE82797BDC}"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1A39B9-4B6A-401C-B196-27F776EA5332}" type="datetimeFigureOut">
              <a:rPr lang="ar-IQ" smtClean="0"/>
              <a:pPr/>
              <a:t>26/08/1446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23FCE82-E116-404C-A1D6-C6DE82797BDC}"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1A39B9-4B6A-401C-B196-27F776EA5332}" type="datetimeFigureOut">
              <a:rPr lang="ar-IQ" smtClean="0"/>
              <a:pPr/>
              <a:t>26/08/1446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23FCE82-E116-404C-A1D6-C6DE82797BDC}" type="slidenum">
              <a:rPr lang="ar-IQ" smtClean="0"/>
              <a:pPr/>
              <a:t>‹#›</a:t>
            </a:fld>
            <a:endParaRPr lang="ar-IQ"/>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61A39B9-4B6A-401C-B196-27F776EA5332}" type="datetimeFigureOut">
              <a:rPr lang="ar-IQ" smtClean="0"/>
              <a:pPr/>
              <a:t>26/08/1446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23FCE82-E116-404C-A1D6-C6DE82797BDC}" type="slidenum">
              <a:rPr lang="ar-IQ" smtClean="0"/>
              <a:pPr/>
              <a:t>‹#›</a:t>
            </a:fld>
            <a:endParaRPr lang="ar-IQ"/>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61A39B9-4B6A-401C-B196-27F776EA5332}" type="datetimeFigureOut">
              <a:rPr lang="ar-IQ" smtClean="0"/>
              <a:pPr/>
              <a:t>26/08/1446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23FCE82-E116-404C-A1D6-C6DE82797BDC}" type="slidenum">
              <a:rPr lang="ar-IQ" smtClean="0"/>
              <a:pPr/>
              <a:t>‹#›</a:t>
            </a:fld>
            <a:endParaRPr lang="ar-IQ"/>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61A39B9-4B6A-401C-B196-27F776EA5332}" type="datetimeFigureOut">
              <a:rPr lang="ar-IQ" smtClean="0"/>
              <a:pPr/>
              <a:t>26/08/1446</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023FCE82-E116-404C-A1D6-C6DE82797BDC}"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1A39B9-4B6A-401C-B196-27F776EA5332}" type="datetimeFigureOut">
              <a:rPr lang="ar-IQ" smtClean="0"/>
              <a:pPr/>
              <a:t>26/08/1446</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023FCE82-E116-404C-A1D6-C6DE82797BDC}" type="slidenum">
              <a:rPr lang="ar-IQ" smtClean="0"/>
              <a:pPr/>
              <a:t>‹#›</a:t>
            </a:fld>
            <a:endParaRPr lang="ar-IQ"/>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61A39B9-4B6A-401C-B196-27F776EA5332}" type="datetimeFigureOut">
              <a:rPr lang="ar-IQ" smtClean="0"/>
              <a:pPr/>
              <a:t>26/08/1446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23FCE82-E116-404C-A1D6-C6DE82797BDC}"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1A39B9-4B6A-401C-B196-27F776EA5332}" type="datetimeFigureOut">
              <a:rPr lang="ar-IQ" smtClean="0"/>
              <a:pPr/>
              <a:t>26/08/1446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23FCE82-E116-404C-A1D6-C6DE82797BDC}" type="slidenum">
              <a:rPr lang="ar-IQ" smtClean="0"/>
              <a:pPr/>
              <a:t>‹#›</a:t>
            </a:fld>
            <a:endParaRPr lang="ar-IQ"/>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1A39B9-4B6A-401C-B196-27F776EA5332}" type="datetimeFigureOut">
              <a:rPr lang="ar-IQ" smtClean="0"/>
              <a:pPr/>
              <a:t>26/08/1446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23FCE82-E116-404C-A1D6-C6DE82797BDC}"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61A39B9-4B6A-401C-B196-27F776EA5332}" type="datetimeFigureOut">
              <a:rPr lang="ar-IQ" smtClean="0"/>
              <a:pPr/>
              <a:t>26/08/1446</a:t>
            </a:fld>
            <a:endParaRPr lang="ar-IQ"/>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ar-IQ"/>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023FCE82-E116-404C-A1D6-C6DE82797BDC}"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1" eaLnBrk="1" latinLnBrk="0" hangingPunct="1">
        <a:spcBef>
          <a:spcPct val="0"/>
        </a:spcBef>
        <a:buNone/>
        <a:defRPr sz="3600" kern="1200" cap="all" spc="30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0" indent="-274320" algn="r" defTabSz="914400" rtl="1"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r" defTabSz="914400" rtl="1"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r" defTabSz="914400" rtl="1"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r" defTabSz="914400" rtl="1"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404664"/>
            <a:ext cx="7772400" cy="1944215"/>
          </a:xfrm>
        </p:spPr>
        <p:txBody>
          <a:bodyPr/>
          <a:lstStyle/>
          <a:p>
            <a:r>
              <a:rPr lang="ar-IQ" b="1" dirty="0"/>
              <a:t>طفيليات طائر السمان</a:t>
            </a:r>
            <a:endParaRPr lang="ar-IQ" b="1" dirty="0">
              <a:latin typeface="Andalus" panose="02020603050405020304" pitchFamily="18" charset="-78"/>
              <a:cs typeface="Andalus" panose="02020603050405020304" pitchFamily="18" charset="-78"/>
            </a:endParaRPr>
          </a:p>
        </p:txBody>
      </p:sp>
      <p:sp>
        <p:nvSpPr>
          <p:cNvPr id="3" name="Subtitle 2"/>
          <p:cNvSpPr>
            <a:spLocks noGrp="1"/>
          </p:cNvSpPr>
          <p:nvPr>
            <p:ph type="subTitle" idx="1"/>
          </p:nvPr>
        </p:nvSpPr>
        <p:spPr>
          <a:xfrm>
            <a:off x="107504" y="3573016"/>
            <a:ext cx="8892480" cy="1752600"/>
          </a:xfrm>
        </p:spPr>
        <p:txBody>
          <a:bodyPr>
            <a:normAutofit/>
          </a:bodyPr>
          <a:lstStyle/>
          <a:p>
            <a:r>
              <a:rPr lang="ar-SA" sz="2800" b="1" i="0" dirty="0">
                <a:solidFill>
                  <a:schemeClr val="tx1"/>
                </a:solidFill>
                <a:latin typeface="Symbol" panose="05050102010706020507" pitchFamily="18" charset="2"/>
              </a:rPr>
              <a:t>المدرس الدكتورة زينب علوان </a:t>
            </a:r>
            <a:r>
              <a:rPr lang="ar-SA" sz="2800" b="1" i="0" dirty="0" smtClean="0">
                <a:solidFill>
                  <a:schemeClr val="tx1"/>
                </a:solidFill>
                <a:latin typeface="Symbol" panose="05050102010706020507" pitchFamily="18" charset="2"/>
              </a:rPr>
              <a:t>مكاوي  و م.م. خالدة ابراهيم حسون</a:t>
            </a:r>
            <a:endParaRPr lang="en-US" sz="2800" b="1" i="0" dirty="0">
              <a:solidFill>
                <a:schemeClr val="tx1"/>
              </a:solidFill>
              <a:latin typeface="Symbol" panose="05050102010706020507" pitchFamily="18" charset="2"/>
            </a:endParaRPr>
          </a:p>
          <a:p>
            <a:endParaRPr lang="ar-IQ" sz="4000" dirty="0">
              <a:latin typeface="Bahnschrift SemiLight Condensed" panose="020B0502040204020203" pitchFamily="34" charset="0"/>
              <a:cs typeface="Aldhabi" panose="01000000000000000000" pitchFamily="2" charset="-78"/>
            </a:endParaRPr>
          </a:p>
        </p:txBody>
      </p:sp>
    </p:spTree>
    <p:extLst>
      <p:ext uri="{BB962C8B-B14F-4D97-AF65-F5344CB8AC3E}">
        <p14:creationId xmlns:p14="http://schemas.microsoft.com/office/powerpoint/2010/main" xmlns="" val="1507588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908720"/>
            <a:ext cx="7200800" cy="5616624"/>
          </a:xfrm>
        </p:spPr>
        <p:txBody>
          <a:bodyPr>
            <a:normAutofit/>
          </a:bodyPr>
          <a:lstStyle/>
          <a:p>
            <a:pPr indent="0">
              <a:buNone/>
            </a:pPr>
            <a:r>
              <a:rPr lang="ar-IQ" sz="2000" b="1" dirty="0"/>
              <a:t>طبيعة حياة طائر </a:t>
            </a:r>
            <a:r>
              <a:rPr lang="ar-IQ" sz="2000" b="1" dirty="0" smtClean="0"/>
              <a:t>السمان</a:t>
            </a:r>
          </a:p>
          <a:p>
            <a:pPr indent="0">
              <a:buNone/>
            </a:pPr>
            <a:r>
              <a:rPr lang="ar-IQ" dirty="0" smtClean="0"/>
              <a:t> </a:t>
            </a:r>
            <a:r>
              <a:rPr lang="ar-IQ" sz="2000" b="1" dirty="0"/>
              <a:t>يعيش طائر السمان في حقول البراري في كل من شرق آسيا وروسيا وبعض أجزاء من أفريقيا، فمن السهل العثور عليه في </a:t>
            </a:r>
            <a:r>
              <a:rPr lang="ar-IQ" sz="2000" b="1" dirty="0" smtClean="0"/>
              <a:t>أراضي المحاصيل </a:t>
            </a:r>
            <a:r>
              <a:rPr lang="ar-IQ" sz="2000" b="1" dirty="0"/>
              <a:t>الزراعية والحقول العشبيّة والمروج، حيث يتغذّى بشكل رئيسي على بذور الحشائش، وبعض أنواع الحشرات الصغيرة، ويتميّز عن غيره من الطيور بأنّه يعيش ويتغذى، وينام على العشب</a:t>
            </a:r>
            <a:r>
              <a:rPr lang="ar-IQ" sz="2000" b="1" dirty="0" smtClean="0"/>
              <a:t>.</a:t>
            </a:r>
          </a:p>
          <a:p>
            <a:pPr indent="0">
              <a:buNone/>
            </a:pPr>
            <a:r>
              <a:rPr lang="ar-IQ" sz="2000" b="1" dirty="0" smtClean="0"/>
              <a:t> ردة </a:t>
            </a:r>
            <a:r>
              <a:rPr lang="ar-IQ" sz="2000" b="1" dirty="0"/>
              <a:t>فعل طائر السمان عندما يتعرّض للخطر هو الاختباء في الغطاء النباتي المحيط به، ويعتمد على أسلوب المراوغة، وفي فصل الشتاء يطير السمان في مجموعات كبيرة، ويتكاثر في الأشهر الدافئة؛ إذ تضع الإناث بيضها على الأرض داخل الأعشاش التي تصنعها من العشب الجاف</a:t>
            </a:r>
            <a:br>
              <a:rPr lang="ar-IQ" sz="2000" b="1" dirty="0"/>
            </a:br>
            <a:r>
              <a:rPr lang="ar-IQ" sz="2000" b="1" dirty="0"/>
              <a:t/>
            </a:r>
            <a:br>
              <a:rPr lang="ar-IQ" sz="2000" b="1" dirty="0"/>
            </a:br>
            <a:endParaRPr lang="ar-IQ" sz="2000" b="1" dirty="0"/>
          </a:p>
        </p:txBody>
      </p:sp>
    </p:spTree>
    <p:extLst>
      <p:ext uri="{BB962C8B-B14F-4D97-AF65-F5344CB8AC3E}">
        <p14:creationId xmlns:p14="http://schemas.microsoft.com/office/powerpoint/2010/main" xmlns="" val="772471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1340768"/>
            <a:ext cx="7056784" cy="4577681"/>
          </a:xfrm>
        </p:spPr>
        <p:txBody>
          <a:bodyPr>
            <a:normAutofit fontScale="92500" lnSpcReduction="20000"/>
          </a:bodyPr>
          <a:lstStyle/>
          <a:p>
            <a:pPr indent="0" algn="just">
              <a:buNone/>
            </a:pPr>
            <a:r>
              <a:rPr lang="ar-IQ" b="1" dirty="0"/>
              <a:t>عند تربية طائر السمان في البيت كحيوان أليف، يجب مراعاة عدّة نقاط لتوفير المسكن الملائم له، وهي </a:t>
            </a:r>
            <a:r>
              <a:rPr lang="ar-IQ" b="1" dirty="0" smtClean="0"/>
              <a:t>كالتالي:</a:t>
            </a:r>
          </a:p>
          <a:p>
            <a:pPr indent="0" algn="just">
              <a:buNone/>
            </a:pPr>
            <a:r>
              <a:rPr lang="ar-IQ" b="1" dirty="0" smtClean="0"/>
              <a:t>-يجب </a:t>
            </a:r>
            <a:r>
              <a:rPr lang="ar-IQ" b="1" dirty="0"/>
              <a:t>التأكّد من خلو المكان من الفئران، والتي تُعد من المشاكل الرئيسيّة والتي تزعزع الأمان بالنسبة لطائر السمان. </a:t>
            </a:r>
            <a:endParaRPr lang="ar-IQ" b="1" dirty="0" smtClean="0"/>
          </a:p>
          <a:p>
            <a:pPr indent="0" algn="just">
              <a:buNone/>
            </a:pPr>
            <a:r>
              <a:rPr lang="ar-IQ" b="1" dirty="0"/>
              <a:t>-</a:t>
            </a:r>
            <a:r>
              <a:rPr lang="ar-IQ" b="1" dirty="0" smtClean="0"/>
              <a:t>اختيار </a:t>
            </a:r>
            <a:r>
              <a:rPr lang="ar-IQ" b="1" dirty="0"/>
              <a:t>مكان ذي تهوية عالية، وذلك لأنّ فضلات طائر السمان تحتوي على كميّة كبيرة من الأمونيا مقارنةً مع أنواع الطيور الأخرى. </a:t>
            </a:r>
            <a:endParaRPr lang="ar-IQ" b="1" dirty="0" smtClean="0"/>
          </a:p>
          <a:p>
            <a:pPr indent="0" algn="just">
              <a:buNone/>
            </a:pPr>
            <a:r>
              <a:rPr lang="ar-IQ" b="1" dirty="0"/>
              <a:t>-</a:t>
            </a:r>
            <a:r>
              <a:rPr lang="ar-IQ" b="1" dirty="0" smtClean="0"/>
              <a:t>يُفضّل </a:t>
            </a:r>
            <a:r>
              <a:rPr lang="ar-IQ" b="1" dirty="0"/>
              <a:t>وضع العشب الأخضر ضمن النظام الغذائي له. </a:t>
            </a:r>
            <a:endParaRPr lang="ar-IQ" b="1" dirty="0" smtClean="0"/>
          </a:p>
          <a:p>
            <a:pPr indent="0" algn="just">
              <a:buNone/>
            </a:pPr>
            <a:r>
              <a:rPr lang="ar-IQ" b="1" dirty="0"/>
              <a:t>-</a:t>
            </a:r>
            <a:r>
              <a:rPr lang="ar-IQ" b="1" dirty="0" smtClean="0"/>
              <a:t>تُعدّ </a:t>
            </a:r>
            <a:r>
              <a:rPr lang="ar-IQ" b="1" dirty="0"/>
              <a:t>أقفاص الأرانب خياراً مناسباً جدًا لطائر السمان. </a:t>
            </a:r>
            <a:endParaRPr lang="ar-IQ" b="1" dirty="0" smtClean="0"/>
          </a:p>
          <a:p>
            <a:pPr indent="0">
              <a:buNone/>
            </a:pPr>
            <a:r>
              <a:rPr lang="ar-IQ" b="1" dirty="0"/>
              <a:t>-</a:t>
            </a:r>
            <a:r>
              <a:rPr lang="ar-IQ" b="1" dirty="0" smtClean="0"/>
              <a:t>يُفضّل </a:t>
            </a:r>
            <a:r>
              <a:rPr lang="ar-IQ" b="1" dirty="0"/>
              <a:t>أن يكون مسكن طائر السمان قريباً من الأشجار والغطاء النباتي لتوفير مكان لوضع أعشاشها، والاختباء.</a:t>
            </a:r>
            <a:br>
              <a:rPr lang="ar-IQ" b="1" dirty="0"/>
            </a:br>
            <a:r>
              <a:rPr lang="ar-IQ" dirty="0"/>
              <a:t/>
            </a:r>
            <a:br>
              <a:rPr lang="ar-IQ" dirty="0"/>
            </a:br>
            <a:endParaRPr lang="ar-IQ" dirty="0"/>
          </a:p>
        </p:txBody>
      </p:sp>
    </p:spTree>
    <p:extLst>
      <p:ext uri="{BB962C8B-B14F-4D97-AF65-F5344CB8AC3E}">
        <p14:creationId xmlns:p14="http://schemas.microsoft.com/office/powerpoint/2010/main" xmlns="" val="2947509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836712"/>
            <a:ext cx="7416824" cy="4680520"/>
          </a:xfrm>
        </p:spPr>
        <p:txBody>
          <a:bodyPr>
            <a:noAutofit/>
          </a:bodyPr>
          <a:lstStyle/>
          <a:p>
            <a:pPr indent="0">
              <a:buNone/>
            </a:pPr>
            <a:r>
              <a:rPr lang="ar-IQ" sz="2000" b="1" dirty="0"/>
              <a:t>هناك بعض السمات التي يتسم بها طائر السمان مقارنة بالأنواع الأخرى من الطيور، وهي </a:t>
            </a:r>
            <a:r>
              <a:rPr lang="ar-IQ" sz="2000" b="1" dirty="0" smtClean="0"/>
              <a:t>كالآتي:</a:t>
            </a:r>
          </a:p>
          <a:p>
            <a:pPr indent="0">
              <a:buNone/>
            </a:pPr>
            <a:r>
              <a:rPr lang="ar-IQ" sz="2000" b="1" dirty="0"/>
              <a:t>-</a:t>
            </a:r>
            <a:r>
              <a:rPr lang="ar-IQ" sz="2000" b="1" dirty="0" smtClean="0"/>
              <a:t>تصل </a:t>
            </a:r>
            <a:r>
              <a:rPr lang="ar-IQ" sz="2000" b="1" dirty="0"/>
              <a:t>سرعة طيران طائر السمان من 30-40 ميلاً في الساعة. مدّة حضانة طائر السمان للبيض من 23-25 يوماً تقريبًا. نسبة نجاح طائر السمان في بناء عشه هي 40-60%. نسبة نجاة صغار طائر السمان هي 40-50%. </a:t>
            </a:r>
            <a:endParaRPr lang="ar-IQ" sz="2000" b="1" dirty="0" smtClean="0"/>
          </a:p>
          <a:p>
            <a:pPr indent="0">
              <a:buNone/>
            </a:pPr>
            <a:r>
              <a:rPr lang="ar-IQ" sz="2000" b="1" dirty="0" smtClean="0"/>
              <a:t>اما المفترسات </a:t>
            </a:r>
            <a:r>
              <a:rPr lang="ar-IQ" sz="2000" b="1" dirty="0"/>
              <a:t>الرئيسية لطائر السمان: الراكون والأفعى، والظربان. المفترسات البالغة لطائر السمان: الإنسان والصقر والثعلب والبومة. طائر السمان يصدر أصوات عالية النبرة، وثرثرات من أجل التواصل</a:t>
            </a:r>
            <a:r>
              <a:rPr lang="ar-IQ" sz="2000" b="1" dirty="0" smtClean="0"/>
              <a:t>. طائر </a:t>
            </a:r>
            <a:r>
              <a:rPr lang="ar-IQ" sz="2000" b="1" dirty="0"/>
              <a:t>السمان يستحم بالغبار من أجل تنظيف نفسه من </a:t>
            </a:r>
            <a:r>
              <a:rPr lang="ar-IQ" sz="2000" b="1" dirty="0" smtClean="0"/>
              <a:t>الآفات.أنواع </a:t>
            </a:r>
            <a:r>
              <a:rPr lang="ar-IQ" sz="2000" b="1" dirty="0"/>
              <a:t>طيور السمان تنقسم ما بين طيور مهاجرة، وطيور </a:t>
            </a:r>
            <a:r>
              <a:rPr lang="ar-IQ" sz="2000" b="1" dirty="0" smtClean="0"/>
              <a:t>مستقرة. أنثى </a:t>
            </a:r>
            <a:r>
              <a:rPr lang="ar-IQ" sz="2000" b="1" dirty="0"/>
              <a:t>طائر السمان تضع من بيضة إلى 12 بيضة عادةً، وتتميّز بلون </a:t>
            </a:r>
            <a:r>
              <a:rPr lang="ar-IQ" sz="2000" b="1" dirty="0" smtClean="0"/>
              <a:t>زاهٍ.  طائر </a:t>
            </a:r>
            <a:r>
              <a:rPr lang="ar-IQ" sz="2000" b="1" dirty="0"/>
              <a:t>السمان يستطيع العيش في البرية من 3-5 </a:t>
            </a:r>
            <a:r>
              <a:rPr lang="ar-IQ" sz="2000" b="1" dirty="0" smtClean="0"/>
              <a:t>سنوات.</a:t>
            </a:r>
            <a:endParaRPr lang="ar-IQ" sz="2000" b="1" dirty="0"/>
          </a:p>
        </p:txBody>
      </p:sp>
    </p:spTree>
    <p:extLst>
      <p:ext uri="{BB962C8B-B14F-4D97-AF65-F5344CB8AC3E}">
        <p14:creationId xmlns:p14="http://schemas.microsoft.com/office/powerpoint/2010/main" xmlns="" val="647719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196752"/>
            <a:ext cx="6400800" cy="4289649"/>
          </a:xfrm>
        </p:spPr>
        <p:txBody>
          <a:bodyPr>
            <a:normAutofit/>
          </a:bodyPr>
          <a:lstStyle/>
          <a:p>
            <a:pPr indent="0" algn="just">
              <a:buNone/>
            </a:pPr>
            <a:r>
              <a:rPr lang="ar-IQ" b="1" dirty="0" smtClean="0"/>
              <a:t>الخلاصة:</a:t>
            </a:r>
          </a:p>
          <a:p>
            <a:pPr indent="0" algn="just">
              <a:buNone/>
            </a:pPr>
            <a:r>
              <a:rPr lang="ar-IQ" b="1" dirty="0" smtClean="0"/>
              <a:t>تميّز </a:t>
            </a:r>
            <a:r>
              <a:rPr lang="ar-IQ" b="1" dirty="0"/>
              <a:t>طائر السمان بصفات عديدة مُميزة يُمكن من خلالها تميزه عن غيره من الأنواع من الطيور، كما ويتميّز ببيضه اللذيذ الذي يتغذّى عليه الإنسان، والذي يتواجد في البراري عادةً بكثرة، ويُعد من الطيور المُعرّضة للافتراس من قبل العديد من الحيوانات الخطيرة؛ لطبيعة عيشه التي غالبًا ما تكون على الأرض، وليس على قمم الأشجار العاليّة</a:t>
            </a:r>
            <a:r>
              <a:rPr lang="ar-IQ" b="1" dirty="0" smtClean="0"/>
              <a:t>.   </a:t>
            </a:r>
            <a:r>
              <a:rPr lang="ar-IQ" b="1" dirty="0"/>
              <a:t/>
            </a:r>
            <a:br>
              <a:rPr lang="ar-IQ" b="1" dirty="0"/>
            </a:br>
            <a:r>
              <a:rPr lang="ar-IQ" b="1" dirty="0"/>
              <a:t/>
            </a:r>
            <a:br>
              <a:rPr lang="ar-IQ" b="1" dirty="0"/>
            </a:br>
            <a:endParaRPr lang="ar-IQ" b="1" dirty="0"/>
          </a:p>
        </p:txBody>
      </p:sp>
    </p:spTree>
    <p:extLst>
      <p:ext uri="{BB962C8B-B14F-4D97-AF65-F5344CB8AC3E}">
        <p14:creationId xmlns:p14="http://schemas.microsoft.com/office/powerpoint/2010/main" xmlns="" val="1693425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3648" y="1268760"/>
            <a:ext cx="6400800" cy="3048001"/>
          </a:xfrm>
        </p:spPr>
        <p:txBody>
          <a:bodyPr>
            <a:normAutofit fontScale="85000" lnSpcReduction="20000"/>
          </a:bodyPr>
          <a:lstStyle/>
          <a:p>
            <a:pPr indent="0">
              <a:buNone/>
            </a:pPr>
            <a:r>
              <a:rPr lang="ar-SA" b="1" dirty="0" smtClean="0"/>
              <a:t>التوصيات:</a:t>
            </a:r>
          </a:p>
          <a:p>
            <a:pPr indent="0">
              <a:buNone/>
            </a:pPr>
            <a:r>
              <a:rPr lang="ar-SA" b="1" dirty="0" smtClean="0"/>
              <a:t>1-</a:t>
            </a:r>
            <a:r>
              <a:rPr lang="ar-IQ" dirty="0"/>
              <a:t>السمان غير مكلف في تربيته، فهو طائر صغير الحجم يحتاج إلى مساحة صغيرة في التربية، ففي المتر المربع الواحد يُربّى 80 طائراً.</a:t>
            </a:r>
          </a:p>
          <a:p>
            <a:r>
              <a:rPr lang="ar-SA" b="1" dirty="0" smtClean="0"/>
              <a:t>2-</a:t>
            </a:r>
            <a:r>
              <a:rPr lang="ar-IQ" dirty="0"/>
              <a:t>تميز السمان بمقاومته للأمراض خاصة الأمراض الوبائية وتحمّله للظروف البيئية الصعبة</a:t>
            </a:r>
            <a:r>
              <a:rPr lang="ar-IQ" dirty="0" smtClean="0"/>
              <a:t>.</a:t>
            </a:r>
          </a:p>
          <a:p>
            <a:endParaRPr lang="ar-IQ" dirty="0"/>
          </a:p>
          <a:p>
            <a:r>
              <a:rPr lang="ar-IQ" dirty="0" smtClean="0"/>
              <a:t>3-يعتبر </a:t>
            </a:r>
            <a:r>
              <a:rPr lang="ar-IQ" dirty="0"/>
              <a:t>السمان مصدراً سريعاً ورخيصاً لإنتاج البروتين الحيواني من لحم وبيض ويمكن أن يساهم بدور كبير في الحد من أزمة اللحوم عند الإهتمام بنشر تربيته وإنتاجه</a:t>
            </a:r>
            <a:r>
              <a:rPr lang="ar-IQ" dirty="0" smtClean="0"/>
              <a:t>.</a:t>
            </a:r>
          </a:p>
          <a:p>
            <a:r>
              <a:rPr lang="ar-IQ" smtClean="0"/>
              <a:t>4-تفحص </a:t>
            </a:r>
            <a:r>
              <a:rPr lang="ar-IQ" dirty="0"/>
              <a:t>الطيور المشتراه للتأكد من مطابقتها للسلالة من حيث الحجم والشكل واللون وعدم وجود عيوب خلقية فيها.</a:t>
            </a:r>
          </a:p>
          <a:p>
            <a:endParaRPr lang="ar-IQ" dirty="0"/>
          </a:p>
          <a:p>
            <a:pPr indent="0">
              <a:buNone/>
            </a:pPr>
            <a:endParaRPr lang="ar-IQ" b="1" dirty="0"/>
          </a:p>
        </p:txBody>
      </p:sp>
    </p:spTree>
    <p:extLst>
      <p:ext uri="{BB962C8B-B14F-4D97-AF65-F5344CB8AC3E}">
        <p14:creationId xmlns:p14="http://schemas.microsoft.com/office/powerpoint/2010/main" xmlns="" val="3542532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611560" y="476672"/>
            <a:ext cx="7848872" cy="55446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64962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a:p>
        </p:txBody>
      </p:sp>
      <p:pic>
        <p:nvPicPr>
          <p:cNvPr id="1026" name="Picture 2" descr="صورة مقال معلومات عن طائر السمان"/>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3568" y="548680"/>
            <a:ext cx="7776864" cy="547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13375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a:p>
        </p:txBody>
      </p:sp>
      <p:pic>
        <p:nvPicPr>
          <p:cNvPr id="3074" name="Picture 2" descr="https://almaaref.org/static/images/2015022603201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1560" y="692696"/>
            <a:ext cx="7848872" cy="53285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59323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buNone/>
            </a:pPr>
            <a:r>
              <a:rPr lang="ar-SA" b="1" dirty="0" smtClean="0"/>
              <a:t>الهدف من الورشة:</a:t>
            </a:r>
          </a:p>
          <a:p>
            <a:pPr indent="0">
              <a:buNone/>
            </a:pPr>
            <a:r>
              <a:rPr lang="ar-SA" dirty="0" smtClean="0"/>
              <a:t>1- التعرف على الطفيليات التي تصيب طائر النعام.</a:t>
            </a:r>
          </a:p>
          <a:p>
            <a:pPr indent="0">
              <a:buNone/>
            </a:pPr>
            <a:r>
              <a:rPr lang="ar-SA" dirty="0" smtClean="0"/>
              <a:t>2- التعرف على بيئة طائر النعام فضلا عن صفات طائر النعام.</a:t>
            </a:r>
          </a:p>
          <a:p>
            <a:pPr indent="0">
              <a:buNone/>
            </a:pPr>
            <a:endParaRPr lang="ar-IQ" dirty="0"/>
          </a:p>
        </p:txBody>
      </p:sp>
    </p:spTree>
    <p:extLst>
      <p:ext uri="{BB962C8B-B14F-4D97-AF65-F5344CB8AC3E}">
        <p14:creationId xmlns:p14="http://schemas.microsoft.com/office/powerpoint/2010/main" xmlns="" val="3360037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43608" y="980728"/>
            <a:ext cx="7056784" cy="4824536"/>
          </a:xfrm>
        </p:spPr>
        <p:txBody>
          <a:bodyPr>
            <a:normAutofit fontScale="77500" lnSpcReduction="20000"/>
          </a:bodyPr>
          <a:lstStyle/>
          <a:p>
            <a:pPr indent="0">
              <a:buNone/>
            </a:pPr>
            <a:r>
              <a:rPr lang="ar-SA" sz="2600" b="1" dirty="0" smtClean="0"/>
              <a:t>المقدمة </a:t>
            </a:r>
          </a:p>
          <a:p>
            <a:pPr indent="0">
              <a:buNone/>
            </a:pPr>
            <a:r>
              <a:rPr lang="ar-IQ" sz="2800" dirty="0">
                <a:cs typeface="+mj-cs"/>
              </a:rPr>
              <a:t>الاسم العلمي الشائع لطائر السمان هو </a:t>
            </a:r>
            <a:r>
              <a:rPr lang="ar-IQ" sz="2800" dirty="0" smtClean="0">
                <a:cs typeface="+mj-cs"/>
              </a:rPr>
              <a:t>(</a:t>
            </a:r>
            <a:r>
              <a:rPr lang="en-US" sz="2800" dirty="0" smtClean="0">
                <a:cs typeface="+mj-cs"/>
              </a:rPr>
              <a:t>(</a:t>
            </a:r>
            <a:r>
              <a:rPr lang="en-US" sz="2800" i="1" dirty="0" err="1" smtClean="0">
                <a:cs typeface="+mj-cs"/>
              </a:rPr>
              <a:t>Coturnix</a:t>
            </a:r>
            <a:r>
              <a:rPr lang="en-US" sz="2800" i="1" dirty="0" smtClean="0">
                <a:cs typeface="+mj-cs"/>
              </a:rPr>
              <a:t> </a:t>
            </a:r>
            <a:r>
              <a:rPr lang="en-US" sz="2800" i="1" dirty="0" err="1">
                <a:cs typeface="+mj-cs"/>
              </a:rPr>
              <a:t>coturnix</a:t>
            </a:r>
            <a:r>
              <a:rPr lang="en-US" sz="2800" dirty="0">
                <a:cs typeface="+mj-cs"/>
              </a:rPr>
              <a:t>)، </a:t>
            </a:r>
            <a:r>
              <a:rPr lang="ar-IQ" sz="2800" dirty="0">
                <a:cs typeface="+mj-cs"/>
              </a:rPr>
              <a:t>وهذا يعني اسم السمان؛ إذ يشير هذا الاسم العلمي إلى أنواع السمان القديمة التي كانت تتكّون من 5 أنواع فرعيّة، وتندرج أنواع السمان الجديدة إلى عدّة أجناس، </a:t>
            </a:r>
            <a:r>
              <a:rPr lang="ar-IQ" sz="2800" dirty="0" smtClean="0">
                <a:cs typeface="+mj-cs"/>
              </a:rPr>
              <a:t>منها:</a:t>
            </a:r>
          </a:p>
          <a:p>
            <a:pPr indent="0">
              <a:buNone/>
            </a:pPr>
            <a:r>
              <a:rPr lang="ar-IQ" sz="2800" dirty="0">
                <a:cs typeface="+mj-cs"/>
              </a:rPr>
              <a:t>جنس </a:t>
            </a:r>
            <a:r>
              <a:rPr lang="en-US" sz="2800" dirty="0" err="1">
                <a:cs typeface="+mj-cs"/>
              </a:rPr>
              <a:t>Callipepla</a:t>
            </a:r>
            <a:r>
              <a:rPr lang="en-US" sz="2800" dirty="0">
                <a:cs typeface="+mj-cs"/>
              </a:rPr>
              <a:t>، </a:t>
            </a:r>
            <a:r>
              <a:rPr lang="ar-IQ" sz="2800" dirty="0">
                <a:cs typeface="+mj-cs"/>
              </a:rPr>
              <a:t>والمُلقّبة بالسمان المتوج، وأشهرهم هو سمان كاليفورنيا، والذي يندرج منه 5 أنواع فرعية أيضًا. جنس </a:t>
            </a:r>
            <a:r>
              <a:rPr lang="en-US" sz="2800" dirty="0" err="1">
                <a:cs typeface="+mj-cs"/>
              </a:rPr>
              <a:t>Colinus</a:t>
            </a:r>
            <a:r>
              <a:rPr lang="en-US" sz="2800" dirty="0">
                <a:cs typeface="+mj-cs"/>
              </a:rPr>
              <a:t>، </a:t>
            </a:r>
            <a:r>
              <a:rPr lang="ar-IQ" sz="2800" dirty="0">
                <a:cs typeface="+mj-cs"/>
              </a:rPr>
              <a:t>الذي يندرج تحته سمان </a:t>
            </a:r>
            <a:r>
              <a:rPr lang="ar-IQ" sz="2800" dirty="0" smtClean="0">
                <a:cs typeface="+mj-cs"/>
              </a:rPr>
              <a:t>(</a:t>
            </a:r>
            <a:r>
              <a:rPr lang="en-US" sz="2800" dirty="0" smtClean="0">
                <a:cs typeface="+mj-cs"/>
              </a:rPr>
              <a:t> (</a:t>
            </a:r>
            <a:r>
              <a:rPr lang="en-US" sz="2800" i="1" dirty="0" err="1" smtClean="0">
                <a:cs typeface="+mj-cs"/>
              </a:rPr>
              <a:t>Colinus</a:t>
            </a:r>
            <a:r>
              <a:rPr lang="en-US" sz="2800" i="1" dirty="0" smtClean="0">
                <a:cs typeface="+mj-cs"/>
              </a:rPr>
              <a:t> </a:t>
            </a:r>
            <a:r>
              <a:rPr lang="en-US" sz="2800" i="1" dirty="0" err="1">
                <a:cs typeface="+mj-cs"/>
              </a:rPr>
              <a:t>virginianus</a:t>
            </a:r>
            <a:r>
              <a:rPr lang="en-US" sz="2800" dirty="0">
                <a:cs typeface="+mj-cs"/>
              </a:rPr>
              <a:t>)، </a:t>
            </a:r>
            <a:r>
              <a:rPr lang="ar-IQ" sz="2800" dirty="0">
                <a:cs typeface="+mj-cs"/>
              </a:rPr>
              <a:t>وأكثر أنواعها انتشاراً هي </a:t>
            </a:r>
            <a:r>
              <a:rPr lang="en-US" sz="2800" dirty="0" smtClean="0">
                <a:cs typeface="+mj-cs"/>
              </a:rPr>
              <a:t>Northern Bobwhite </a:t>
            </a:r>
            <a:r>
              <a:rPr lang="en-US" sz="2800" dirty="0">
                <a:cs typeface="+mj-cs"/>
              </a:rPr>
              <a:t/>
            </a:r>
            <a:br>
              <a:rPr lang="en-US" sz="2800" dirty="0">
                <a:cs typeface="+mj-cs"/>
              </a:rPr>
            </a:br>
            <a:r>
              <a:rPr lang="en-US" dirty="0"/>
              <a:t/>
            </a:r>
            <a:br>
              <a:rPr lang="en-US" dirty="0"/>
            </a:br>
            <a:endParaRPr lang="ar-SA" dirty="0" smtClean="0"/>
          </a:p>
          <a:p>
            <a:endParaRPr lang="en-US" dirty="0"/>
          </a:p>
        </p:txBody>
      </p:sp>
    </p:spTree>
    <p:extLst>
      <p:ext uri="{BB962C8B-B14F-4D97-AF65-F5344CB8AC3E}">
        <p14:creationId xmlns:p14="http://schemas.microsoft.com/office/powerpoint/2010/main" xmlns="" val="14439278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a:p>
        </p:txBody>
      </p:sp>
      <p:pic>
        <p:nvPicPr>
          <p:cNvPr id="4098" name="Picture 2" descr="تربية طائر السمان في الجزائر - سطيف -"/>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3568" y="692696"/>
            <a:ext cx="7560840" cy="547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13383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3648" y="1628800"/>
            <a:ext cx="6400800" cy="3929609"/>
          </a:xfrm>
        </p:spPr>
        <p:txBody>
          <a:bodyPr/>
          <a:lstStyle/>
          <a:p>
            <a:r>
              <a:rPr lang="ar-IQ" b="1" dirty="0"/>
              <a:t>الطفيليات التي تصيب طائر </a:t>
            </a:r>
            <a:r>
              <a:rPr lang="ar-IQ" b="1" dirty="0" smtClean="0"/>
              <a:t>السمان</a:t>
            </a:r>
          </a:p>
          <a:p>
            <a:pPr indent="0" algn="l">
              <a:buNone/>
            </a:pPr>
            <a:r>
              <a:rPr lang="en-US" dirty="0" smtClean="0"/>
              <a:t>Tapeworms </a:t>
            </a:r>
            <a:r>
              <a:rPr lang="en-US" dirty="0"/>
              <a:t>such as the genus </a:t>
            </a:r>
            <a:r>
              <a:rPr lang="en-US" dirty="0" err="1"/>
              <a:t>Diorchis</a:t>
            </a:r>
            <a:r>
              <a:rPr lang="en-US" dirty="0"/>
              <a:t> </a:t>
            </a:r>
            <a:r>
              <a:rPr lang="en-US" dirty="0" err="1" smtClean="0"/>
              <a:t>Sp</a:t>
            </a:r>
            <a:endParaRPr lang="en-US" dirty="0"/>
          </a:p>
          <a:p>
            <a:pPr indent="0" algn="l">
              <a:buNone/>
            </a:pPr>
            <a:r>
              <a:rPr lang="en-US" dirty="0" smtClean="0"/>
              <a:t> </a:t>
            </a:r>
            <a:r>
              <a:rPr lang="en-US" i="1" dirty="0" err="1"/>
              <a:t>Raillietina</a:t>
            </a:r>
            <a:r>
              <a:rPr lang="en-US" i="1" dirty="0"/>
              <a:t> </a:t>
            </a:r>
            <a:r>
              <a:rPr lang="en-US" i="1" dirty="0" err="1"/>
              <a:t>echinobothride</a:t>
            </a:r>
            <a:r>
              <a:rPr lang="en-US" dirty="0"/>
              <a:t> </a:t>
            </a:r>
            <a:endParaRPr lang="en-US" dirty="0" smtClean="0"/>
          </a:p>
          <a:p>
            <a:pPr indent="0" algn="l">
              <a:buNone/>
            </a:pPr>
            <a:r>
              <a:rPr lang="en-US" dirty="0" smtClean="0"/>
              <a:t>as </a:t>
            </a:r>
            <a:r>
              <a:rPr lang="en-US" dirty="0"/>
              <a:t>well as the nematodes </a:t>
            </a:r>
            <a:r>
              <a:rPr lang="en-US" i="1" dirty="0" err="1"/>
              <a:t>Ascaridia</a:t>
            </a:r>
            <a:r>
              <a:rPr lang="en-US" i="1" dirty="0"/>
              <a:t> </a:t>
            </a:r>
            <a:r>
              <a:rPr lang="en-US" i="1" dirty="0" err="1"/>
              <a:t>columbae</a:t>
            </a:r>
            <a:r>
              <a:rPr lang="en-US" dirty="0"/>
              <a:t>, </a:t>
            </a:r>
            <a:r>
              <a:rPr lang="en-US" i="1" dirty="0" err="1"/>
              <a:t>Ascaridia</a:t>
            </a:r>
            <a:r>
              <a:rPr lang="en-US" i="1" dirty="0"/>
              <a:t> </a:t>
            </a:r>
            <a:r>
              <a:rPr lang="en-US" i="1" dirty="0" err="1"/>
              <a:t>hemaphrodita</a:t>
            </a:r>
            <a:r>
              <a:rPr lang="en-US" i="1" dirty="0"/>
              <a:t> </a:t>
            </a:r>
            <a:r>
              <a:rPr lang="en-US" dirty="0"/>
              <a:t>and </a:t>
            </a:r>
            <a:r>
              <a:rPr lang="en-US" i="1" dirty="0" err="1"/>
              <a:t>Capillaria</a:t>
            </a:r>
            <a:r>
              <a:rPr lang="en-US" i="1" dirty="0"/>
              <a:t> </a:t>
            </a:r>
            <a:r>
              <a:rPr lang="en-US" i="1" dirty="0" err="1"/>
              <a:t>columbae</a:t>
            </a:r>
            <a:endParaRPr lang="ar-IQ" b="1" i="1" dirty="0" smtClean="0"/>
          </a:p>
        </p:txBody>
      </p:sp>
    </p:spTree>
    <p:extLst>
      <p:ext uri="{BB962C8B-B14F-4D97-AF65-F5344CB8AC3E}">
        <p14:creationId xmlns:p14="http://schemas.microsoft.com/office/powerpoint/2010/main" xmlns="" val="4034420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5576" y="548681"/>
            <a:ext cx="7776864" cy="546635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90156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980728"/>
            <a:ext cx="7416824" cy="5616624"/>
          </a:xfrm>
        </p:spPr>
        <p:txBody>
          <a:bodyPr>
            <a:normAutofit fontScale="77500" lnSpcReduction="20000"/>
          </a:bodyPr>
          <a:lstStyle/>
          <a:p>
            <a:pPr indent="0">
              <a:buNone/>
            </a:pPr>
            <a:r>
              <a:rPr lang="ar-IQ" sz="2200" b="1" dirty="0"/>
              <a:t>صفات طائر </a:t>
            </a:r>
            <a:r>
              <a:rPr lang="ar-IQ" sz="2200" b="1" dirty="0" smtClean="0"/>
              <a:t>السمان:</a:t>
            </a:r>
          </a:p>
          <a:p>
            <a:pPr indent="0">
              <a:buNone/>
            </a:pPr>
            <a:r>
              <a:rPr lang="ar-IQ" sz="2200" b="1" dirty="0" smtClean="0"/>
              <a:t> </a:t>
            </a:r>
            <a:r>
              <a:rPr lang="ar-IQ" sz="2200" b="1" dirty="0"/>
              <a:t>يتّسم طائر السمان بالصفات التالية التي تميّزها عن أنواع الطيور الأخرى كما </a:t>
            </a:r>
            <a:r>
              <a:rPr lang="ar-IQ" sz="2200" b="1" dirty="0" smtClean="0"/>
              <a:t>يلي:</a:t>
            </a:r>
          </a:p>
          <a:p>
            <a:pPr indent="0">
              <a:buNone/>
            </a:pPr>
            <a:endParaRPr lang="ar-IQ" sz="2200" b="1" dirty="0"/>
          </a:p>
          <a:p>
            <a:pPr indent="0">
              <a:buNone/>
            </a:pPr>
            <a:endParaRPr lang="ar-IQ" sz="2200" b="1" dirty="0" smtClean="0"/>
          </a:p>
          <a:p>
            <a:pPr indent="0">
              <a:buNone/>
            </a:pPr>
            <a:r>
              <a:rPr lang="ar-IQ" sz="2200" b="1" dirty="0" smtClean="0"/>
              <a:t>-يمتلك </a:t>
            </a:r>
            <a:r>
              <a:rPr lang="ar-IQ" sz="2200" b="1" dirty="0"/>
              <a:t>طائر السمان ريشًا مخططًا، ومرتبًا بشكل هندسي وذا لون أزرق أو أسود أو بني أو أبيض أو كريمي. </a:t>
            </a:r>
            <a:endParaRPr lang="ar-IQ" sz="2200" b="1" dirty="0" smtClean="0"/>
          </a:p>
          <a:p>
            <a:pPr indent="0">
              <a:buNone/>
            </a:pPr>
            <a:r>
              <a:rPr lang="ar-IQ" sz="2200" b="1" dirty="0" smtClean="0"/>
              <a:t>-تتميّز </a:t>
            </a:r>
            <a:r>
              <a:rPr lang="ar-IQ" sz="2200" b="1" dirty="0"/>
              <a:t>أرجل طائر السمان بأنّها طويلة وقويّة وذات لون بني. يتميّز الجزء السفلي من طائر السمان بأنّه ذو لون برتقالي مصفر. </a:t>
            </a:r>
            <a:endParaRPr lang="ar-IQ" sz="2200" b="1" dirty="0" smtClean="0"/>
          </a:p>
          <a:p>
            <a:pPr indent="0">
              <a:buNone/>
            </a:pPr>
            <a:r>
              <a:rPr lang="ar-IQ" sz="2200" b="1" dirty="0"/>
              <a:t>-</a:t>
            </a:r>
            <a:r>
              <a:rPr lang="ar-IQ" sz="2200" b="1" dirty="0" smtClean="0"/>
              <a:t>تمتلك </a:t>
            </a:r>
            <a:r>
              <a:rPr lang="ar-IQ" sz="2200" b="1" dirty="0"/>
              <a:t>مناقير قصيرة ومنحنية ومكتلة وذا لون أسود. يتراوح طول طائر السمان من 11.5-20 سم فقط. </a:t>
            </a:r>
            <a:endParaRPr lang="ar-IQ" sz="2200" b="1" dirty="0" smtClean="0"/>
          </a:p>
          <a:p>
            <a:pPr indent="0">
              <a:buNone/>
            </a:pPr>
            <a:r>
              <a:rPr lang="ar-IQ" sz="2200" b="1" dirty="0"/>
              <a:t>-</a:t>
            </a:r>
            <a:r>
              <a:rPr lang="ar-IQ" sz="2200" b="1" dirty="0" smtClean="0"/>
              <a:t>يتراوح </a:t>
            </a:r>
            <a:r>
              <a:rPr lang="ar-IQ" sz="2200" b="1" dirty="0"/>
              <a:t>وزن طائر السمان ما بين 68-139 غرامًا. يتراوح طول جناح طائر السمان ما بين 32-35 سم. </a:t>
            </a:r>
            <a:endParaRPr lang="ar-IQ" sz="2200" b="1" dirty="0" smtClean="0"/>
          </a:p>
          <a:p>
            <a:pPr indent="0">
              <a:buNone/>
            </a:pPr>
            <a:r>
              <a:rPr lang="ar-IQ" sz="2200" b="1" dirty="0" smtClean="0"/>
              <a:t>-يتميّز </a:t>
            </a:r>
            <a:r>
              <a:rPr lang="ar-IQ" sz="2200" b="1" dirty="0"/>
              <a:t>طائر السمان بقدرته على الطيران لمسافات قصيرة، رغم أجنحته المدببة الطويلة. </a:t>
            </a:r>
            <a:endParaRPr lang="ar-IQ" sz="2200" b="1" dirty="0" smtClean="0"/>
          </a:p>
          <a:p>
            <a:pPr indent="0">
              <a:buNone/>
            </a:pPr>
            <a:r>
              <a:rPr lang="ar-IQ" sz="2200" b="1" dirty="0"/>
              <a:t>-</a:t>
            </a:r>
            <a:r>
              <a:rPr lang="ar-IQ" sz="2200" b="1" dirty="0" smtClean="0"/>
              <a:t>تتميّز </a:t>
            </a:r>
            <a:r>
              <a:rPr lang="ar-IQ" sz="2200" b="1" dirty="0"/>
              <a:t>بعض أنواع السمان بوجود عُقد علويّة على رأسها تشبع شكل الدمعة.</a:t>
            </a:r>
            <a:br>
              <a:rPr lang="ar-IQ" sz="2200" b="1" dirty="0"/>
            </a:br>
            <a:r>
              <a:rPr lang="ar-IQ" dirty="0"/>
              <a:t/>
            </a:r>
            <a:br>
              <a:rPr lang="ar-IQ" dirty="0"/>
            </a:br>
            <a:endParaRPr lang="ar-IQ" dirty="0"/>
          </a:p>
        </p:txBody>
      </p:sp>
    </p:spTree>
    <p:extLst>
      <p:ext uri="{BB962C8B-B14F-4D97-AF65-F5344CB8AC3E}">
        <p14:creationId xmlns:p14="http://schemas.microsoft.com/office/powerpoint/2010/main" xmlns="" val="5628737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323</TotalTime>
  <Words>779</Words>
  <Application>Microsoft Office PowerPoint</Application>
  <PresentationFormat>On-screen Show (4:3)</PresentationFormat>
  <Paragraphs>42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Couture</vt:lpstr>
      <vt:lpstr>طفيليات طائر السمان</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Microsoft (C)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اهم الاصابات الطفيلية لطائر النعام</dc:title>
  <dc:creator>USER</dc:creator>
  <cp:lastModifiedBy>eusr</cp:lastModifiedBy>
  <cp:revision>40</cp:revision>
  <dcterms:created xsi:type="dcterms:W3CDTF">2025-01-06T07:25:34Z</dcterms:created>
  <dcterms:modified xsi:type="dcterms:W3CDTF">2025-02-24T17:50:46Z</dcterms:modified>
</cp:coreProperties>
</file>