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8" r:id="rId3"/>
    <p:sldId id="285" r:id="rId4"/>
    <p:sldId id="286" r:id="rId5"/>
    <p:sldId id="289" r:id="rId6"/>
    <p:sldId id="258" r:id="rId7"/>
    <p:sldId id="257" r:id="rId8"/>
    <p:sldId id="259" r:id="rId9"/>
    <p:sldId id="261" r:id="rId10"/>
    <p:sldId id="262" r:id="rId11"/>
    <p:sldId id="263" r:id="rId12"/>
    <p:sldId id="264" r:id="rId13"/>
    <p:sldId id="266" r:id="rId14"/>
    <p:sldId id="290" r:id="rId15"/>
    <p:sldId id="267" r:id="rId16"/>
    <p:sldId id="265" r:id="rId17"/>
    <p:sldId id="268" r:id="rId18"/>
    <p:sldId id="269" r:id="rId19"/>
    <p:sldId id="270" r:id="rId20"/>
    <p:sldId id="271" r:id="rId21"/>
    <p:sldId id="272" r:id="rId22"/>
    <p:sldId id="274" r:id="rId23"/>
    <p:sldId id="275" r:id="rId24"/>
    <p:sldId id="276" r:id="rId25"/>
    <p:sldId id="277" r:id="rId26"/>
    <p:sldId id="293" r:id="rId27"/>
    <p:sldId id="278" r:id="rId28"/>
    <p:sldId id="279" r:id="rId29"/>
    <p:sldId id="294" r:id="rId30"/>
    <p:sldId id="280" r:id="rId31"/>
    <p:sldId id="281" r:id="rId32"/>
    <p:sldId id="273" r:id="rId33"/>
    <p:sldId id="295" r:id="rId34"/>
    <p:sldId id="282" r:id="rId35"/>
    <p:sldId id="292" r:id="rId36"/>
    <p:sldId id="283" r:id="rId37"/>
    <p:sldId id="296" r:id="rId38"/>
    <p:sldId id="287" r:id="rId39"/>
    <p:sldId id="29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FFF1"/>
    <a:srgbClr val="672C94"/>
    <a:srgbClr val="009A46"/>
    <a:srgbClr val="00FFFF"/>
    <a:srgbClr val="FF57FF"/>
    <a:srgbClr val="FF00FF"/>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6" d="100"/>
          <a:sy n="66" d="100"/>
        </p:scale>
        <p:origin x="67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2/18/2025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3498" y="3171215"/>
            <a:ext cx="8915399" cy="1063251"/>
          </a:xfrm>
        </p:spPr>
        <p:txBody>
          <a:bodyPr>
            <a:normAutofit fontScale="90000"/>
          </a:bodyPr>
          <a:lstStyle/>
          <a:p>
            <a:pPr algn="ctr"/>
            <a:r>
              <a:rPr lang="ar-IQ" sz="2200" dirty="0" smtClean="0"/>
              <a:t>محاضرة بعنوان:</a:t>
            </a:r>
            <a:r>
              <a:rPr lang="ar-IQ" dirty="0" smtClean="0"/>
              <a:t/>
            </a:r>
            <a:br>
              <a:rPr lang="ar-IQ" dirty="0" smtClean="0"/>
            </a:br>
            <a:r>
              <a:rPr lang="ar-IQ" sz="4800" dirty="0" smtClean="0"/>
              <a:t>رصد الأنواع الدخيلة و الغريبة و الغازية على البيئة العراقية</a:t>
            </a:r>
            <a:endParaRPr lang="en-US" sz="4800" dirty="0"/>
          </a:p>
        </p:txBody>
      </p:sp>
      <p:sp>
        <p:nvSpPr>
          <p:cNvPr id="3" name="Subtitle 2"/>
          <p:cNvSpPr>
            <a:spLocks noGrp="1"/>
          </p:cNvSpPr>
          <p:nvPr>
            <p:ph type="subTitle" idx="1"/>
          </p:nvPr>
        </p:nvSpPr>
        <p:spPr>
          <a:xfrm>
            <a:off x="3377632" y="4325258"/>
            <a:ext cx="6380616" cy="1941262"/>
          </a:xfrm>
        </p:spPr>
        <p:txBody>
          <a:bodyPr>
            <a:normAutofit lnSpcReduction="10000"/>
          </a:bodyPr>
          <a:lstStyle/>
          <a:p>
            <a:endParaRPr lang="ar-IQ" dirty="0"/>
          </a:p>
          <a:p>
            <a:pPr algn="ctr"/>
            <a:r>
              <a:rPr lang="ar-IQ" sz="2800" dirty="0">
                <a:solidFill>
                  <a:schemeClr val="tx1"/>
                </a:solidFill>
              </a:rPr>
              <a:t>أ.د رزاق شعلان </a:t>
            </a:r>
            <a:r>
              <a:rPr lang="ar-IQ" sz="2800" dirty="0" smtClean="0">
                <a:solidFill>
                  <a:schemeClr val="tx1"/>
                </a:solidFill>
              </a:rPr>
              <a:t>عكل</a:t>
            </a:r>
            <a:endParaRPr lang="ar-IQ" sz="2800" dirty="0">
              <a:solidFill>
                <a:schemeClr val="tx1"/>
              </a:solidFill>
            </a:endParaRPr>
          </a:p>
          <a:p>
            <a:pPr algn="ctr"/>
            <a:r>
              <a:rPr lang="ar-IQ" sz="2800" dirty="0">
                <a:solidFill>
                  <a:schemeClr val="tx1"/>
                </a:solidFill>
              </a:rPr>
              <a:t>أ.م.د هناء هاني عبدالجسين</a:t>
            </a:r>
          </a:p>
          <a:p>
            <a:pPr algn="ctr"/>
            <a:r>
              <a:rPr lang="ar-IQ" sz="2800" dirty="0">
                <a:solidFill>
                  <a:schemeClr val="tx1"/>
                </a:solidFill>
              </a:rPr>
              <a:t>م.م شذى عبداللطيف</a:t>
            </a:r>
          </a:p>
          <a:p>
            <a:endParaRPr lang="en-US" dirty="0"/>
          </a:p>
        </p:txBody>
      </p:sp>
      <p:pic>
        <p:nvPicPr>
          <p:cNvPr id="4" name="Picture 3"/>
          <p:cNvPicPr>
            <a:picLocks noChangeAspect="1"/>
          </p:cNvPicPr>
          <p:nvPr/>
        </p:nvPicPr>
        <p:blipFill>
          <a:blip r:embed="rId2"/>
          <a:stretch>
            <a:fillRect/>
          </a:stretch>
        </p:blipFill>
        <p:spPr>
          <a:xfrm>
            <a:off x="869992" y="152698"/>
            <a:ext cx="1719221" cy="16521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stretch>
            <a:fillRect/>
          </a:stretch>
        </p:blipFill>
        <p:spPr>
          <a:xfrm>
            <a:off x="9650773" y="258589"/>
            <a:ext cx="1853839" cy="1637060"/>
          </a:xfrm>
          <a:prstGeom prst="rect">
            <a:avLst/>
          </a:prstGeom>
        </p:spPr>
      </p:pic>
      <p:sp>
        <p:nvSpPr>
          <p:cNvPr id="6" name="Rectangle 5"/>
          <p:cNvSpPr/>
          <p:nvPr/>
        </p:nvSpPr>
        <p:spPr>
          <a:xfrm>
            <a:off x="3842796" y="600065"/>
            <a:ext cx="5235729" cy="954107"/>
          </a:xfrm>
          <a:prstGeom prst="rect">
            <a:avLst/>
          </a:prstGeom>
        </p:spPr>
        <p:txBody>
          <a:bodyPr wrap="none">
            <a:spAutoFit/>
          </a:bodyPr>
          <a:lstStyle/>
          <a:p>
            <a:pPr algn="ctr"/>
            <a:r>
              <a:rPr lang="ar-IQ" sz="2800" dirty="0" smtClean="0"/>
              <a:t>جامعة بغداد</a:t>
            </a:r>
          </a:p>
          <a:p>
            <a:pPr algn="ctr"/>
            <a:r>
              <a:rPr lang="ar-IQ" sz="2800" dirty="0" smtClean="0"/>
              <a:t>مركز </a:t>
            </a:r>
            <a:r>
              <a:rPr lang="ar-IQ" sz="2800" dirty="0"/>
              <a:t>بحوث ومتحف التاريخ الطبيعي</a:t>
            </a:r>
          </a:p>
        </p:txBody>
      </p:sp>
      <p:sp>
        <p:nvSpPr>
          <p:cNvPr id="7" name="Rectangle 6"/>
          <p:cNvSpPr/>
          <p:nvPr/>
        </p:nvSpPr>
        <p:spPr>
          <a:xfrm>
            <a:off x="9703735" y="5095834"/>
            <a:ext cx="873957" cy="400110"/>
          </a:xfrm>
          <a:prstGeom prst="rect">
            <a:avLst/>
          </a:prstGeom>
        </p:spPr>
        <p:txBody>
          <a:bodyPr wrap="none">
            <a:spAutoFit/>
          </a:bodyPr>
          <a:lstStyle/>
          <a:p>
            <a:r>
              <a:rPr lang="ar-IQ" sz="2000" dirty="0" smtClean="0"/>
              <a:t>يلقيها:</a:t>
            </a:r>
            <a:endParaRPr lang="ar-IQ" sz="2000" dirty="0"/>
          </a:p>
        </p:txBody>
      </p:sp>
    </p:spTree>
    <p:extLst>
      <p:ext uri="{BB962C8B-B14F-4D97-AF65-F5344CB8AC3E}">
        <p14:creationId xmlns:p14="http://schemas.microsoft.com/office/powerpoint/2010/main" val="4184252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0761" y="0"/>
            <a:ext cx="5797753" cy="7034239"/>
          </a:xfrm>
          <a:prstGeom prst="rect">
            <a:avLst/>
          </a:prstGeom>
        </p:spPr>
      </p:pic>
    </p:spTree>
    <p:extLst>
      <p:ext uri="{BB962C8B-B14F-4D97-AF65-F5344CB8AC3E}">
        <p14:creationId xmlns:p14="http://schemas.microsoft.com/office/powerpoint/2010/main" val="841852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0" y="624110"/>
            <a:ext cx="6497182" cy="1280890"/>
          </a:xfrm>
        </p:spPr>
        <p:txBody>
          <a:bodyPr>
            <a:noAutofit/>
          </a:bodyPr>
          <a:lstStyle/>
          <a:p>
            <a:pPr algn="r">
              <a:lnSpc>
                <a:spcPct val="150000"/>
              </a:lnSpc>
            </a:pPr>
            <a:r>
              <a:rPr lang="ar-IQ" sz="2800" b="1" dirty="0">
                <a:solidFill>
                  <a:srgbClr val="C00000"/>
                </a:solidFill>
              </a:rPr>
              <a:t> </a:t>
            </a:r>
            <a:r>
              <a:rPr lang="ar-IQ" sz="2400" b="1" dirty="0">
                <a:solidFill>
                  <a:srgbClr val="C00000"/>
                </a:solidFill>
              </a:rPr>
              <a:t>العوامل التي تؤثر على نقل الأنواع الغريبة الغازية وإدخالها ورسوخها </a:t>
            </a:r>
            <a:r>
              <a:rPr lang="ar-IQ" sz="2400" b="1" dirty="0" smtClean="0">
                <a:solidFill>
                  <a:srgbClr val="C00000"/>
                </a:solidFill>
              </a:rPr>
              <a:t>وانتشارها</a:t>
            </a:r>
            <a:r>
              <a:rPr lang="ar-IQ" sz="2800" b="1" dirty="0" smtClean="0">
                <a:solidFill>
                  <a:srgbClr val="C00000"/>
                </a:solidFill>
              </a:rPr>
              <a:t/>
            </a:r>
            <a:br>
              <a:rPr lang="ar-IQ" sz="2800" b="1" dirty="0" smtClean="0">
                <a:solidFill>
                  <a:srgbClr val="C00000"/>
                </a:solidFill>
              </a:rPr>
            </a:br>
            <a:endParaRPr lang="en-US" sz="2800" b="1" dirty="0">
              <a:solidFill>
                <a:srgbClr val="C00000"/>
              </a:solidFill>
            </a:endParaRPr>
          </a:p>
        </p:txBody>
      </p:sp>
      <p:sp>
        <p:nvSpPr>
          <p:cNvPr id="3" name="Rectangle 2"/>
          <p:cNvSpPr/>
          <p:nvPr/>
        </p:nvSpPr>
        <p:spPr>
          <a:xfrm>
            <a:off x="4702629" y="2208911"/>
            <a:ext cx="6801982" cy="4154984"/>
          </a:xfrm>
          <a:prstGeom prst="rect">
            <a:avLst/>
          </a:prstGeom>
        </p:spPr>
        <p:txBody>
          <a:bodyPr wrap="square">
            <a:spAutoFit/>
          </a:bodyPr>
          <a:lstStyle/>
          <a:p>
            <a:pPr algn="r">
              <a:lnSpc>
                <a:spcPct val="150000"/>
              </a:lnSpc>
            </a:pPr>
            <a:r>
              <a:rPr lang="ar-IQ" sz="2000" dirty="0"/>
              <a:t> تسهل العديد من الأنشطة البشرية سواء كانت عن قصد أو غير قصد الغزو البيولوجي على مستوى العالم. وقد يؤدي التضخيم المستمر لعوامل التغير في التنوع البيولوجي إلى زيادة كبيرة في عدد الأنواع الغريبة الغازية وآثارها في المستقبل. ومن المتوقع أن يؤدي تفاعل تغير المناخ مع سوء  </a:t>
            </a:r>
            <a:r>
              <a:rPr lang="ar-IQ" sz="2000" dirty="0" smtClean="0"/>
              <a:t>الادارة البيئية و </a:t>
            </a:r>
            <a:r>
              <a:rPr lang="ar-IQ" sz="2000" dirty="0"/>
              <a:t>احداث تغيرات كبيرة في استخدام الأراضي و مصادر المياه و الموارد للطبيعية الاخرى إلى تضخيم التهديد المستقبلي  للبيئة الناجم عن الغزو البيولوجي بشكل عميق</a:t>
            </a:r>
            <a:r>
              <a:rPr lang="ar-IQ" dirty="0"/>
              <a:t>.</a:t>
            </a:r>
          </a:p>
          <a:p>
            <a:pPr algn="r"/>
            <a:endParaRPr lang="ar-IQ" sz="2400" dirty="0"/>
          </a:p>
        </p:txBody>
      </p:sp>
      <p:pic>
        <p:nvPicPr>
          <p:cNvPr id="4" name="Picture 3"/>
          <p:cNvPicPr>
            <a:picLocks noChangeAspect="1"/>
          </p:cNvPicPr>
          <p:nvPr/>
        </p:nvPicPr>
        <p:blipFill>
          <a:blip r:embed="rId2"/>
          <a:stretch>
            <a:fillRect/>
          </a:stretch>
        </p:blipFill>
        <p:spPr>
          <a:xfrm>
            <a:off x="870856" y="141329"/>
            <a:ext cx="3657601" cy="6534276"/>
          </a:xfrm>
          <a:prstGeom prst="rect">
            <a:avLst/>
          </a:prstGeom>
        </p:spPr>
      </p:pic>
    </p:spTree>
    <p:extLst>
      <p:ext uri="{BB962C8B-B14F-4D97-AF65-F5344CB8AC3E}">
        <p14:creationId xmlns:p14="http://schemas.microsoft.com/office/powerpoint/2010/main" val="3771238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2114" y="662523"/>
            <a:ext cx="10072914" cy="4708981"/>
          </a:xfrm>
          <a:prstGeom prst="rect">
            <a:avLst/>
          </a:prstGeom>
        </p:spPr>
        <p:txBody>
          <a:bodyPr wrap="square">
            <a:spAutoFit/>
          </a:bodyPr>
          <a:lstStyle/>
          <a:p>
            <a:pPr algn="r">
              <a:lnSpc>
                <a:spcPct val="150000"/>
              </a:lnSpc>
            </a:pPr>
            <a:r>
              <a:rPr lang="ar-IQ" sz="2800" u="sng" dirty="0">
                <a:solidFill>
                  <a:srgbClr val="0070C0"/>
                </a:solidFill>
              </a:rPr>
              <a:t>العوامل غير المباشرة</a:t>
            </a:r>
          </a:p>
          <a:p>
            <a:pPr algn="r">
              <a:lnSpc>
                <a:spcPct val="150000"/>
              </a:lnSpc>
            </a:pPr>
            <a:r>
              <a:rPr lang="ar-IQ" sz="2400" dirty="0"/>
              <a:t>تشمل  العوامل غير المباشرة للتغيير الدوافع الاقتصادية والاجتماعية والثقافية </a:t>
            </a:r>
            <a:r>
              <a:rPr lang="ar-IQ" sz="2400" dirty="0" smtClean="0"/>
              <a:t>والتكنولوجية.</a:t>
            </a:r>
            <a:endParaRPr lang="ar-IQ" sz="2400" dirty="0"/>
          </a:p>
          <a:p>
            <a:pPr algn="r">
              <a:lnSpc>
                <a:spcPct val="150000"/>
              </a:lnSpc>
            </a:pPr>
            <a:endParaRPr lang="ar-IQ" sz="2400" dirty="0"/>
          </a:p>
          <a:p>
            <a:pPr algn="r">
              <a:lnSpc>
                <a:spcPct val="150000"/>
              </a:lnSpc>
            </a:pPr>
            <a:r>
              <a:rPr lang="ar-IQ" sz="2800" u="sng" dirty="0">
                <a:solidFill>
                  <a:srgbClr val="0070C0"/>
                </a:solidFill>
              </a:rPr>
              <a:t>العوامل المباشرة</a:t>
            </a:r>
          </a:p>
          <a:p>
            <a:pPr algn="r">
              <a:lnSpc>
                <a:spcPct val="150000"/>
              </a:lnSpc>
            </a:pPr>
            <a:r>
              <a:rPr lang="ar-IQ" sz="2400" dirty="0"/>
              <a:t>تشمل العوامل المباشرة الاستغلال المباشر للكائنات الحية وتغير المناخ والتلوث</a:t>
            </a:r>
            <a:r>
              <a:rPr lang="ar-IQ" sz="2400" dirty="0" smtClean="0"/>
              <a:t>.</a:t>
            </a:r>
          </a:p>
          <a:p>
            <a:pPr algn="r">
              <a:lnSpc>
                <a:spcPct val="150000"/>
              </a:lnSpc>
            </a:pPr>
            <a:endParaRPr lang="ar-IQ" sz="2400" dirty="0" smtClean="0"/>
          </a:p>
          <a:p>
            <a:pPr algn="r">
              <a:lnSpc>
                <a:spcPct val="150000"/>
              </a:lnSpc>
            </a:pPr>
            <a:endParaRPr lang="ar-IQ" sz="2400" dirty="0"/>
          </a:p>
        </p:txBody>
      </p:sp>
      <p:pic>
        <p:nvPicPr>
          <p:cNvPr id="3" name="Picture 2"/>
          <p:cNvPicPr>
            <a:picLocks noChangeAspect="1"/>
          </p:cNvPicPr>
          <p:nvPr/>
        </p:nvPicPr>
        <p:blipFill>
          <a:blip r:embed="rId2"/>
          <a:stretch>
            <a:fillRect/>
          </a:stretch>
        </p:blipFill>
        <p:spPr>
          <a:xfrm rot="16200000">
            <a:off x="869270" y="1766741"/>
            <a:ext cx="1540102" cy="2051285"/>
          </a:xfrm>
          <a:prstGeom prst="rect">
            <a:avLst/>
          </a:prstGeom>
        </p:spPr>
      </p:pic>
      <p:pic>
        <p:nvPicPr>
          <p:cNvPr id="4" name="Picture 3"/>
          <p:cNvPicPr>
            <a:picLocks noChangeAspect="1"/>
          </p:cNvPicPr>
          <p:nvPr/>
        </p:nvPicPr>
        <p:blipFill>
          <a:blip r:embed="rId3"/>
          <a:stretch>
            <a:fillRect/>
          </a:stretch>
        </p:blipFill>
        <p:spPr>
          <a:xfrm>
            <a:off x="9002939" y="4656340"/>
            <a:ext cx="2463346" cy="1430330"/>
          </a:xfrm>
          <a:prstGeom prst="rect">
            <a:avLst/>
          </a:prstGeom>
        </p:spPr>
      </p:pic>
      <p:sp>
        <p:nvSpPr>
          <p:cNvPr id="5" name="Rectangle 4"/>
          <p:cNvSpPr/>
          <p:nvPr/>
        </p:nvSpPr>
        <p:spPr>
          <a:xfrm>
            <a:off x="1132114" y="5048339"/>
            <a:ext cx="7870825" cy="830997"/>
          </a:xfrm>
          <a:prstGeom prst="rect">
            <a:avLst/>
          </a:prstGeom>
        </p:spPr>
        <p:txBody>
          <a:bodyPr wrap="square">
            <a:spAutoFit/>
          </a:bodyPr>
          <a:lstStyle/>
          <a:p>
            <a:pPr algn="r"/>
            <a:r>
              <a:rPr lang="ar-IQ" u="sng" dirty="0">
                <a:solidFill>
                  <a:srgbClr val="672C94"/>
                </a:solidFill>
              </a:rPr>
              <a:t>ا</a:t>
            </a:r>
            <a:r>
              <a:rPr lang="ar-IQ" sz="2400" u="sng" dirty="0">
                <a:solidFill>
                  <a:srgbClr val="672C94"/>
                </a:solidFill>
              </a:rPr>
              <a:t>لعوامل الأخرى </a:t>
            </a:r>
          </a:p>
          <a:p>
            <a:pPr algn="r"/>
            <a:r>
              <a:rPr lang="ar-IQ" sz="2400" dirty="0"/>
              <a:t>الكوارث الطبيعية (مثل الفيضانات، والعواصف، وحرائق الغابات) .</a:t>
            </a:r>
          </a:p>
        </p:txBody>
      </p:sp>
    </p:spTree>
    <p:extLst>
      <p:ext uri="{BB962C8B-B14F-4D97-AF65-F5344CB8AC3E}">
        <p14:creationId xmlns:p14="http://schemas.microsoft.com/office/powerpoint/2010/main" val="2011867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830" y="624110"/>
            <a:ext cx="10154782" cy="1280890"/>
          </a:xfrm>
        </p:spPr>
        <p:txBody>
          <a:bodyPr/>
          <a:lstStyle/>
          <a:p>
            <a:pPr algn="r"/>
            <a:r>
              <a:rPr lang="ar-IQ" dirty="0"/>
              <a:t>آثار الأنواع الغريبة الغازية على الطبيعة والإنسان</a:t>
            </a:r>
            <a:endParaRPr lang="en-US" dirty="0"/>
          </a:p>
        </p:txBody>
      </p:sp>
      <p:pic>
        <p:nvPicPr>
          <p:cNvPr id="4" name="Picture 3"/>
          <p:cNvPicPr>
            <a:picLocks noChangeAspect="1"/>
          </p:cNvPicPr>
          <p:nvPr/>
        </p:nvPicPr>
        <p:blipFill>
          <a:blip r:embed="rId2"/>
          <a:stretch>
            <a:fillRect/>
          </a:stretch>
        </p:blipFill>
        <p:spPr>
          <a:xfrm>
            <a:off x="2958306" y="1438726"/>
            <a:ext cx="6937829" cy="5196114"/>
          </a:xfrm>
          <a:prstGeom prst="rect">
            <a:avLst/>
          </a:prstGeom>
        </p:spPr>
      </p:pic>
    </p:spTree>
    <p:extLst>
      <p:ext uri="{BB962C8B-B14F-4D97-AF65-F5344CB8AC3E}">
        <p14:creationId xmlns:p14="http://schemas.microsoft.com/office/powerpoint/2010/main" val="261755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9886" y="3400309"/>
            <a:ext cx="10914743" cy="2862322"/>
          </a:xfrm>
          <a:prstGeom prst="rect">
            <a:avLst/>
          </a:prstGeom>
        </p:spPr>
        <p:txBody>
          <a:bodyPr wrap="square">
            <a:spAutoFit/>
          </a:bodyPr>
          <a:lstStyle/>
          <a:p>
            <a:pPr algn="r">
              <a:lnSpc>
                <a:spcPct val="150000"/>
              </a:lnSpc>
            </a:pPr>
            <a:r>
              <a:rPr lang="ar-IQ" sz="2400" dirty="0"/>
              <a:t>يتعرض  الإنسان والطبيعة للتهديد بسبب الأنواع الغريبة الغازية في </a:t>
            </a:r>
            <a:r>
              <a:rPr lang="ar-IQ" sz="2400" dirty="0" smtClean="0"/>
              <a:t>مختلف  المناطق حول العالم. </a:t>
            </a:r>
            <a:r>
              <a:rPr lang="ar-IQ" sz="2400" dirty="0"/>
              <a:t>وتتسبب عمليات الغزو البيولوجي في حدوث تغييرات جذرية، وفي بعض الحالات، تغييرات لا يمكن إصلاحها في النظم الإيكولوجية، مما يؤدي إلى نتائج ضارة ومعقدة، بما في ذلك انقراض الأنواع </a:t>
            </a:r>
            <a:r>
              <a:rPr lang="ar-IQ" sz="2400" dirty="0" smtClean="0"/>
              <a:t>سواء المحلية او العالمية</a:t>
            </a:r>
            <a:r>
              <a:rPr lang="ar-IQ" sz="2400" dirty="0"/>
              <a:t>. ويتأثر الاقتصاد والأمن الغذائي وصحة الإنسان تأثرًا </a:t>
            </a:r>
            <a:r>
              <a:rPr lang="ar-IQ" sz="2400" dirty="0" smtClean="0"/>
              <a:t>كبيرا بالغزو </a:t>
            </a:r>
            <a:r>
              <a:rPr lang="ar-IQ" sz="2400" dirty="0"/>
              <a:t>البيولوجي</a:t>
            </a:r>
            <a:r>
              <a:rPr lang="ar-IQ" dirty="0"/>
              <a:t>.</a:t>
            </a:r>
            <a:endParaRPr lang="en-US" dirty="0"/>
          </a:p>
        </p:txBody>
      </p:sp>
      <p:pic>
        <p:nvPicPr>
          <p:cNvPr id="5" name="Picture 4"/>
          <p:cNvPicPr>
            <a:picLocks noChangeAspect="1"/>
          </p:cNvPicPr>
          <p:nvPr/>
        </p:nvPicPr>
        <p:blipFill>
          <a:blip r:embed="rId2"/>
          <a:stretch>
            <a:fillRect/>
          </a:stretch>
        </p:blipFill>
        <p:spPr>
          <a:xfrm>
            <a:off x="203201" y="-1"/>
            <a:ext cx="11988800" cy="2888343"/>
          </a:xfrm>
          <a:prstGeom prst="rect">
            <a:avLst/>
          </a:prstGeom>
        </p:spPr>
      </p:pic>
    </p:spTree>
    <p:extLst>
      <p:ext uri="{BB962C8B-B14F-4D97-AF65-F5344CB8AC3E}">
        <p14:creationId xmlns:p14="http://schemas.microsoft.com/office/powerpoint/2010/main" val="504642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142" y="624110"/>
            <a:ext cx="10247087" cy="1280890"/>
          </a:xfrm>
          <a:solidFill>
            <a:schemeClr val="accent1">
              <a:lumMod val="20000"/>
              <a:lumOff val="80000"/>
            </a:schemeClr>
          </a:solidFill>
        </p:spPr>
        <p:txBody>
          <a:bodyPr>
            <a:normAutofit/>
          </a:bodyPr>
          <a:lstStyle/>
          <a:p>
            <a:pPr algn="r"/>
            <a:r>
              <a:rPr lang="ar-IQ" sz="3200" b="1" dirty="0">
                <a:solidFill>
                  <a:srgbClr val="009A46"/>
                </a:solidFill>
              </a:rPr>
              <a:t>إدارة عمليات الغزو البيولوجي: التحديات والفرص والدروس المستفادة</a:t>
            </a:r>
            <a:endParaRPr lang="en-US" sz="3200" b="1" dirty="0">
              <a:solidFill>
                <a:srgbClr val="009A46"/>
              </a:solidFill>
            </a:endParaRPr>
          </a:p>
        </p:txBody>
      </p:sp>
      <p:sp>
        <p:nvSpPr>
          <p:cNvPr id="3" name="Rectangle 2"/>
          <p:cNvSpPr/>
          <p:nvPr/>
        </p:nvSpPr>
        <p:spPr>
          <a:xfrm>
            <a:off x="3236685" y="1946200"/>
            <a:ext cx="8679543" cy="4339650"/>
          </a:xfrm>
          <a:prstGeom prst="rect">
            <a:avLst/>
          </a:prstGeom>
        </p:spPr>
        <p:txBody>
          <a:bodyPr wrap="square">
            <a:spAutoFit/>
          </a:bodyPr>
          <a:lstStyle/>
          <a:p>
            <a:pPr algn="r"/>
            <a:r>
              <a:rPr lang="ar-IQ" sz="2400" dirty="0"/>
              <a:t>يمكن تخفيض عدد الأنواع الغريبة الغازية وآثارها من خلال إدارة عمليات الغزو البيولوجي. إن الوقاية والتأهب هما أكثر الخيارات فعالية من حيث التكلفة، ولكن خيارات الإدارة الأخرى يمكن أن تكون فعالة أيضًا.ثمة ثلاثة  أهداف إدارية:</a:t>
            </a:r>
          </a:p>
          <a:p>
            <a:pPr algn="r">
              <a:lnSpc>
                <a:spcPct val="150000"/>
              </a:lnSpc>
            </a:pPr>
            <a:r>
              <a:rPr lang="ar-IQ" sz="2400" dirty="0" smtClean="0"/>
              <a:t>•</a:t>
            </a:r>
            <a:r>
              <a:rPr lang="ar-IQ" sz="2400" dirty="0"/>
              <a:t>	الوقاية من خلال إدارة مسارات إدخال الأنواع الغريبة الغازية وانتشارها.</a:t>
            </a:r>
          </a:p>
          <a:p>
            <a:pPr algn="r">
              <a:lnSpc>
                <a:spcPct val="150000"/>
              </a:lnSpc>
            </a:pPr>
            <a:r>
              <a:rPr lang="ar-IQ" sz="2400" dirty="0"/>
              <a:t>•	إدارة الأنواع الغريبة الغازية المستهدفة إما على المستوى المحلي وإما على نطاق المناظر </a:t>
            </a:r>
            <a:r>
              <a:rPr lang="ar-IQ" sz="2400" dirty="0" smtClean="0"/>
              <a:t>الطبيعية </a:t>
            </a:r>
            <a:r>
              <a:rPr lang="en-GB" sz="2400" dirty="0"/>
              <a:t>Landscape </a:t>
            </a:r>
            <a:r>
              <a:rPr lang="ar-IQ" sz="2400" dirty="0" smtClean="0"/>
              <a:t>.</a:t>
            </a:r>
            <a:endParaRPr lang="ar-IQ" sz="2400" dirty="0"/>
          </a:p>
          <a:p>
            <a:pPr algn="r">
              <a:lnSpc>
                <a:spcPct val="150000"/>
              </a:lnSpc>
            </a:pPr>
            <a:r>
              <a:rPr lang="ar-IQ" sz="2400" dirty="0"/>
              <a:t>•	الإدارة القائمة على الموقع أو النظم الإيكولوجية.</a:t>
            </a:r>
          </a:p>
        </p:txBody>
      </p:sp>
      <p:pic>
        <p:nvPicPr>
          <p:cNvPr id="4" name="Picture 3"/>
          <p:cNvPicPr>
            <a:picLocks noChangeAspect="1"/>
          </p:cNvPicPr>
          <p:nvPr/>
        </p:nvPicPr>
        <p:blipFill>
          <a:blip r:embed="rId2"/>
          <a:stretch>
            <a:fillRect/>
          </a:stretch>
        </p:blipFill>
        <p:spPr>
          <a:xfrm>
            <a:off x="608691" y="2693319"/>
            <a:ext cx="3368223" cy="337495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1532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8228" y="1311478"/>
            <a:ext cx="9588842" cy="2237151"/>
          </a:xfrm>
          <a:prstGeom prst="rect">
            <a:avLst/>
          </a:prstGeom>
        </p:spPr>
        <p:txBody>
          <a:bodyPr wrap="square">
            <a:spAutoFit/>
          </a:bodyPr>
          <a:lstStyle/>
          <a:p>
            <a:pPr algn="r">
              <a:lnSpc>
                <a:spcPct val="150000"/>
              </a:lnSpc>
            </a:pPr>
            <a:r>
              <a:rPr lang="ar-IQ" sz="2400" dirty="0"/>
              <a:t>تستفيد الإجراءات الإدارية أيضًا </a:t>
            </a:r>
            <a:r>
              <a:rPr lang="ar-IQ" sz="2400" dirty="0" smtClean="0"/>
              <a:t>من خلال المشاركة </a:t>
            </a:r>
            <a:r>
              <a:rPr lang="ar-IQ" sz="2400" dirty="0"/>
              <a:t>والتعاون مع أصحاب المصلحة والشعوب الأصلية والمجتمعات المحلية على تحسين نتائج إجراءات إدارة الغزو البيولوجي، لا سيما عندما تكون هناك تصورات متضاربة لقيمة الأنواع الغريبة الغازية أو أخلاقيات خيارات الإدارة.</a:t>
            </a:r>
            <a:endParaRPr lang="en-US" sz="2400" dirty="0"/>
          </a:p>
        </p:txBody>
      </p:sp>
      <p:pic>
        <p:nvPicPr>
          <p:cNvPr id="3" name="Picture 2"/>
          <p:cNvPicPr>
            <a:picLocks noChangeAspect="1"/>
          </p:cNvPicPr>
          <p:nvPr/>
        </p:nvPicPr>
        <p:blipFill>
          <a:blip r:embed="rId2"/>
          <a:stretch>
            <a:fillRect/>
          </a:stretch>
        </p:blipFill>
        <p:spPr>
          <a:xfrm>
            <a:off x="1878228" y="3682093"/>
            <a:ext cx="4114800" cy="2628900"/>
          </a:xfrm>
          <a:prstGeom prst="rect">
            <a:avLst/>
          </a:prstGeom>
        </p:spPr>
      </p:pic>
      <p:sp>
        <p:nvSpPr>
          <p:cNvPr id="4" name="Rectangle 3"/>
          <p:cNvSpPr/>
          <p:nvPr/>
        </p:nvSpPr>
        <p:spPr>
          <a:xfrm>
            <a:off x="2719039" y="6126327"/>
            <a:ext cx="2196435" cy="369332"/>
          </a:xfrm>
          <a:prstGeom prst="rect">
            <a:avLst/>
          </a:prstGeom>
        </p:spPr>
        <p:txBody>
          <a:bodyPr wrap="none">
            <a:spAutoFit/>
          </a:bodyPr>
          <a:lstStyle/>
          <a:p>
            <a:r>
              <a:rPr lang="en-US" i="1" dirty="0"/>
              <a:t>Tilapia</a:t>
            </a:r>
            <a:r>
              <a:rPr lang="en-US" dirty="0"/>
              <a:t> Smith, 1840</a:t>
            </a:r>
          </a:p>
        </p:txBody>
      </p:sp>
    </p:spTree>
    <p:extLst>
      <p:ext uri="{BB962C8B-B14F-4D97-AF65-F5344CB8AC3E}">
        <p14:creationId xmlns:p14="http://schemas.microsoft.com/office/powerpoint/2010/main" val="734590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4110"/>
            <a:ext cx="11504611" cy="653147"/>
          </a:xfrm>
        </p:spPr>
        <p:txBody>
          <a:bodyPr>
            <a:normAutofit fontScale="90000"/>
          </a:bodyPr>
          <a:lstStyle/>
          <a:p>
            <a:pPr algn="r"/>
            <a:r>
              <a:rPr lang="ar-IQ" dirty="0" smtClean="0"/>
              <a:t>التخطيط</a:t>
            </a:r>
            <a:br>
              <a:rPr lang="ar-IQ" dirty="0" smtClean="0"/>
            </a:br>
            <a:r>
              <a:rPr lang="en-US" b="1" dirty="0" smtClean="0"/>
              <a:t> </a:t>
            </a:r>
            <a:r>
              <a:rPr lang="en-US" dirty="0"/>
              <a:t/>
            </a:r>
            <a:br>
              <a:rPr lang="en-US" dirty="0"/>
            </a:br>
            <a:endParaRPr lang="en-US" dirty="0"/>
          </a:p>
        </p:txBody>
      </p:sp>
      <p:sp>
        <p:nvSpPr>
          <p:cNvPr id="3" name="Rectangle 2"/>
          <p:cNvSpPr/>
          <p:nvPr/>
        </p:nvSpPr>
        <p:spPr>
          <a:xfrm>
            <a:off x="1683657" y="1804928"/>
            <a:ext cx="10096725" cy="4247317"/>
          </a:xfrm>
          <a:prstGeom prst="rect">
            <a:avLst/>
          </a:prstGeom>
        </p:spPr>
        <p:txBody>
          <a:bodyPr wrap="square">
            <a:spAutoFit/>
          </a:bodyPr>
          <a:lstStyle/>
          <a:p>
            <a:pPr algn="r">
              <a:lnSpc>
                <a:spcPct val="150000"/>
              </a:lnSpc>
            </a:pPr>
            <a:r>
              <a:rPr lang="ar-IQ" dirty="0"/>
              <a:t>•	</a:t>
            </a:r>
            <a:r>
              <a:rPr lang="ar-IQ" sz="2000" dirty="0"/>
              <a:t>وضع وتنفيذ استراتيجيات وخطط عمل خاصة بالأنواع الغازية الغريبة لتأخذ في الاعتبار آثارها على السكان والتنوع الجيني الطبيعي، وإعطاء الأولوية للإجراءات على كافة المستويات، بما في ذلك المستويات </a:t>
            </a:r>
            <a:r>
              <a:rPr lang="ar-IQ" sz="2000" dirty="0" smtClean="0"/>
              <a:t>: الوطنية والمحلية</a:t>
            </a:r>
            <a:r>
              <a:rPr lang="ar-IQ" sz="2000" dirty="0"/>
              <a:t>، لمعالجة الأنواع الغازية الغريبة في النظم البيئية المعرضة للخطر بشكل خاص، والتركيز بشكل أكبر على منع انتشار تلك الأنواع والقضاء او السيطرة على الأنواع الموجودة بالفعل.</a:t>
            </a:r>
          </a:p>
          <a:p>
            <a:pPr algn="r">
              <a:lnSpc>
                <a:spcPct val="150000"/>
              </a:lnSpc>
            </a:pPr>
            <a:r>
              <a:rPr lang="ar-IQ" sz="2000" dirty="0"/>
              <a:t>•	دمج اعتبارات الأنواع الغريبة الغازية في استراتيجيات وخطط العمل الوطنية للتنوع البيولوجي وفي السياسات والاستراتيجيات </a:t>
            </a:r>
            <a:r>
              <a:rPr lang="ar-IQ" sz="2000" dirty="0" smtClean="0"/>
              <a:t>لمختلف القطاعات، </a:t>
            </a:r>
            <a:r>
              <a:rPr lang="ar-IQ" sz="2000" dirty="0"/>
              <a:t>مع مراعاة نهج النظام الإيكولوجي، وضمان عدم قيام القوانين والأحكام ذات الصلة، مثل تلك المتعلقة بالحفاظ، بتقييد استخدام التدابير المناسبة لمعالجة الأنواع الغريبة الغازية عن غير قصد.</a:t>
            </a:r>
          </a:p>
        </p:txBody>
      </p:sp>
      <p:sp>
        <p:nvSpPr>
          <p:cNvPr id="4" name="Rectangle 3"/>
          <p:cNvSpPr/>
          <p:nvPr/>
        </p:nvSpPr>
        <p:spPr>
          <a:xfrm>
            <a:off x="2095792" y="658295"/>
            <a:ext cx="1898277" cy="584775"/>
          </a:xfrm>
          <a:prstGeom prst="rect">
            <a:avLst/>
          </a:prstGeom>
        </p:spPr>
        <p:txBody>
          <a:bodyPr wrap="none">
            <a:spAutoFit/>
          </a:bodyPr>
          <a:lstStyle/>
          <a:p>
            <a:r>
              <a:rPr lang="en-US" sz="3200" dirty="0"/>
              <a:t>Planning</a:t>
            </a:r>
          </a:p>
        </p:txBody>
      </p:sp>
    </p:spTree>
    <p:extLst>
      <p:ext uri="{BB962C8B-B14F-4D97-AF65-F5344CB8AC3E}">
        <p14:creationId xmlns:p14="http://schemas.microsoft.com/office/powerpoint/2010/main" val="366156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4610" y="356666"/>
            <a:ext cx="3726322" cy="1280890"/>
          </a:xfrm>
        </p:spPr>
        <p:txBody>
          <a:bodyPr/>
          <a:lstStyle/>
          <a:p>
            <a:r>
              <a:rPr lang="ar-IQ" dirty="0"/>
              <a:t>الحفاظ والاستعادة</a:t>
            </a:r>
            <a:endParaRPr lang="en-US" dirty="0"/>
          </a:p>
        </p:txBody>
      </p:sp>
      <p:sp>
        <p:nvSpPr>
          <p:cNvPr id="4" name="Rectangle 3"/>
          <p:cNvSpPr/>
          <p:nvPr/>
        </p:nvSpPr>
        <p:spPr>
          <a:xfrm>
            <a:off x="3149579" y="535446"/>
            <a:ext cx="4623382" cy="461665"/>
          </a:xfrm>
          <a:prstGeom prst="rect">
            <a:avLst/>
          </a:prstGeom>
        </p:spPr>
        <p:txBody>
          <a:bodyPr wrap="none">
            <a:spAutoFit/>
          </a:bodyPr>
          <a:lstStyle/>
          <a:p>
            <a:r>
              <a:rPr lang="en-US" sz="2400" b="1" dirty="0"/>
              <a:t>Conservation and Restoration</a:t>
            </a:r>
          </a:p>
        </p:txBody>
      </p:sp>
      <p:sp>
        <p:nvSpPr>
          <p:cNvPr id="5" name="Rectangle 4"/>
          <p:cNvSpPr/>
          <p:nvPr/>
        </p:nvSpPr>
        <p:spPr>
          <a:xfrm>
            <a:off x="5573486" y="1637556"/>
            <a:ext cx="6067532" cy="5078313"/>
          </a:xfrm>
          <a:prstGeom prst="rect">
            <a:avLst/>
          </a:prstGeom>
        </p:spPr>
        <p:txBody>
          <a:bodyPr wrap="square">
            <a:spAutoFit/>
          </a:bodyPr>
          <a:lstStyle/>
          <a:p>
            <a:pPr algn="r">
              <a:lnSpc>
                <a:spcPct val="150000"/>
              </a:lnSpc>
            </a:pPr>
            <a:r>
              <a:rPr lang="ar-IQ" sz="2400" dirty="0"/>
              <a:t>مواصلة الجهود في مجال إدارة الأنواع الغريبة الغازية، مع التركيز بشكل خاص وإعطاء الأولوية والأهمية للمناطق المحمية ومناطق التنوع البيولوجي الرئيسية، بما في ذلك مواقع التراث العالمي</a:t>
            </a:r>
            <a:r>
              <a:rPr lang="ar-IQ" sz="2400" dirty="0" smtClean="0"/>
              <a:t>.</a:t>
            </a:r>
          </a:p>
          <a:p>
            <a:pPr algn="r">
              <a:lnSpc>
                <a:spcPct val="150000"/>
              </a:lnSpc>
            </a:pPr>
            <a:endParaRPr lang="ar-IQ" sz="2400" dirty="0"/>
          </a:p>
          <a:p>
            <a:pPr algn="r">
              <a:lnSpc>
                <a:spcPct val="150000"/>
              </a:lnSpc>
            </a:pPr>
            <a:r>
              <a:rPr lang="ar-IQ" sz="2400" dirty="0"/>
              <a:t>* تقليل المخاطر المرتبطة بإدخال الأنواع الغريبة من خلال الأنشطة المتعلقة باستعادة النظم البيئية.</a:t>
            </a:r>
          </a:p>
        </p:txBody>
      </p:sp>
      <p:pic>
        <p:nvPicPr>
          <p:cNvPr id="3" name="Picture 2"/>
          <p:cNvPicPr>
            <a:picLocks noChangeAspect="1"/>
          </p:cNvPicPr>
          <p:nvPr/>
        </p:nvPicPr>
        <p:blipFill>
          <a:blip r:embed="rId2"/>
          <a:stretch>
            <a:fillRect/>
          </a:stretch>
        </p:blipFill>
        <p:spPr>
          <a:xfrm>
            <a:off x="758722" y="1886116"/>
            <a:ext cx="4514850" cy="3381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1180937" y="5267491"/>
            <a:ext cx="4392549" cy="369332"/>
          </a:xfrm>
          <a:prstGeom prst="rect">
            <a:avLst/>
          </a:prstGeom>
        </p:spPr>
        <p:txBody>
          <a:bodyPr wrap="none">
            <a:spAutoFit/>
          </a:bodyPr>
          <a:lstStyle/>
          <a:p>
            <a:r>
              <a:rPr lang="en-US" i="1" dirty="0" err="1"/>
              <a:t>Ceratitis</a:t>
            </a:r>
            <a:r>
              <a:rPr lang="en-US" i="1" dirty="0"/>
              <a:t> </a:t>
            </a:r>
            <a:r>
              <a:rPr lang="en-US" i="1" dirty="0" err="1"/>
              <a:t>capitata</a:t>
            </a:r>
            <a:r>
              <a:rPr lang="en-US" i="1" dirty="0"/>
              <a:t> </a:t>
            </a:r>
            <a:r>
              <a:rPr lang="en-US" dirty="0"/>
              <a:t>(</a:t>
            </a:r>
            <a:r>
              <a:rPr lang="en-US" dirty="0" err="1"/>
              <a:t>Wiedemann</a:t>
            </a:r>
            <a:r>
              <a:rPr lang="en-US" dirty="0"/>
              <a:t>, 1824)</a:t>
            </a:r>
          </a:p>
        </p:txBody>
      </p:sp>
    </p:spTree>
    <p:extLst>
      <p:ext uri="{BB962C8B-B14F-4D97-AF65-F5344CB8AC3E}">
        <p14:creationId xmlns:p14="http://schemas.microsoft.com/office/powerpoint/2010/main" val="1634116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6571" y="624110"/>
            <a:ext cx="2288040" cy="1280890"/>
          </a:xfrm>
        </p:spPr>
        <p:txBody>
          <a:bodyPr/>
          <a:lstStyle/>
          <a:p>
            <a:r>
              <a:rPr lang="ar-IQ" dirty="0"/>
              <a:t>الوقاية</a:t>
            </a:r>
            <a:endParaRPr lang="en-US" dirty="0"/>
          </a:p>
        </p:txBody>
      </p:sp>
      <p:sp>
        <p:nvSpPr>
          <p:cNvPr id="3" name="Rectangle 2"/>
          <p:cNvSpPr/>
          <p:nvPr/>
        </p:nvSpPr>
        <p:spPr>
          <a:xfrm>
            <a:off x="2272264" y="624110"/>
            <a:ext cx="2278188" cy="584775"/>
          </a:xfrm>
          <a:prstGeom prst="rect">
            <a:avLst/>
          </a:prstGeom>
        </p:spPr>
        <p:txBody>
          <a:bodyPr wrap="none">
            <a:spAutoFit/>
          </a:bodyPr>
          <a:lstStyle/>
          <a:p>
            <a:r>
              <a:rPr lang="en-US" sz="3200" b="1" dirty="0"/>
              <a:t>Prevention</a:t>
            </a:r>
          </a:p>
        </p:txBody>
      </p:sp>
      <p:sp>
        <p:nvSpPr>
          <p:cNvPr id="4" name="Rectangle 3"/>
          <p:cNvSpPr/>
          <p:nvPr/>
        </p:nvSpPr>
        <p:spPr>
          <a:xfrm>
            <a:off x="304800" y="1542143"/>
            <a:ext cx="11887200" cy="4708981"/>
          </a:xfrm>
          <a:prstGeom prst="rect">
            <a:avLst/>
          </a:prstGeom>
        </p:spPr>
        <p:txBody>
          <a:bodyPr wrap="square">
            <a:spAutoFit/>
          </a:bodyPr>
          <a:lstStyle/>
          <a:p>
            <a:pPr algn="r">
              <a:lnSpc>
                <a:spcPct val="150000"/>
              </a:lnSpc>
            </a:pPr>
            <a:r>
              <a:rPr lang="ar-IQ" sz="2000" dirty="0"/>
              <a:t>* التعاون في تطوير واستخدام أنظمة الإنذار المبكر، بما في ذلك شبكات النقاط المحورية، وتطوير واستخدام آليات الاستجابة السريعة.</a:t>
            </a:r>
          </a:p>
          <a:p>
            <a:pPr algn="r">
              <a:lnSpc>
                <a:spcPct val="150000"/>
              </a:lnSpc>
            </a:pPr>
            <a:r>
              <a:rPr lang="ar-IQ" sz="2000" dirty="0"/>
              <a:t>* تطوير تقييم المخاطر/التحليل لمعالجة التهديدات التي تشكلها الأنواع الغريبة الغازية على التنوع البيولوجي، ودمج مثل هذه المنهجيات في تقييمات الأثر البيئي، والتقييمات البيئية الاستراتيجية، حسب </a:t>
            </a:r>
            <a:r>
              <a:rPr lang="ar-IQ" sz="2000" dirty="0" smtClean="0"/>
              <a:t>الأهمية</a:t>
            </a:r>
            <a:r>
              <a:rPr lang="ar-IQ" sz="2000" dirty="0"/>
              <a:t>، باستخدام الإرشادات القائمة بشأن تحليل المخاطر ذات الصلة بالأنواع الغريبة الغازية لتعزيز الوقاية، بما في ذلك الإرشادات التي وضعتها اتفاقية حماية النبات الدولية ((</a:t>
            </a:r>
            <a:r>
              <a:rPr lang="en-US" sz="2000" dirty="0"/>
              <a:t>International Plant Protection، </a:t>
            </a:r>
            <a:r>
              <a:rPr lang="ar-IQ" sz="2000" dirty="0"/>
              <a:t>والمنظمة العالمية لصحة الحيوان (</a:t>
            </a:r>
            <a:r>
              <a:rPr lang="en-US" sz="2000" dirty="0"/>
              <a:t>Organization for Animal Health -OIE)، </a:t>
            </a:r>
            <a:r>
              <a:rPr lang="ar-IQ" sz="2000" dirty="0"/>
              <a:t>ومنظمة الأغذية والزراعة  </a:t>
            </a:r>
            <a:r>
              <a:rPr lang="en-US" sz="2000" dirty="0"/>
              <a:t>FAO</a:t>
            </a:r>
            <a:r>
              <a:rPr lang="ar-IQ" sz="2000" dirty="0"/>
              <a:t>التابعة للأمم المتحدة.</a:t>
            </a:r>
          </a:p>
          <a:p>
            <a:pPr algn="r">
              <a:lnSpc>
                <a:spcPct val="150000"/>
              </a:lnSpc>
            </a:pPr>
            <a:r>
              <a:rPr lang="ar-IQ" sz="2000" dirty="0"/>
              <a:t>* تطوير وتبادل قائمة بالأنواع الغريبة </a:t>
            </a:r>
            <a:r>
              <a:rPr lang="ar-IQ" sz="2000" dirty="0" smtClean="0"/>
              <a:t>الغازية، </a:t>
            </a:r>
            <a:r>
              <a:rPr lang="ar-IQ" sz="2000" dirty="0"/>
              <a:t>استناداً إلى نتائج تحليل المخاطر، حيثما كان ذلك مناسباً، وتبادل المعلومات بشأن حدوث الأنواع الغريبة التي قد تكون غازية في أماكن أخرى، من خلال آليات تبادل المعلومات المناسبة.</a:t>
            </a:r>
          </a:p>
        </p:txBody>
      </p:sp>
    </p:spTree>
    <p:extLst>
      <p:ext uri="{BB962C8B-B14F-4D97-AF65-F5344CB8AC3E}">
        <p14:creationId xmlns:p14="http://schemas.microsoft.com/office/powerpoint/2010/main" val="587656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2856" y="116114"/>
            <a:ext cx="6574971" cy="6574971"/>
          </a:xfrm>
          <a:prstGeom prst="rect">
            <a:avLst/>
          </a:prstGeom>
        </p:spPr>
      </p:pic>
    </p:spTree>
    <p:extLst>
      <p:ext uri="{BB962C8B-B14F-4D97-AF65-F5344CB8AC3E}">
        <p14:creationId xmlns:p14="http://schemas.microsoft.com/office/powerpoint/2010/main" val="3136792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a:t>
            </a:r>
            <a:r>
              <a:rPr lang="ar-IQ" dirty="0"/>
              <a:t>السيطرة (التحكم)</a:t>
            </a:r>
            <a:endParaRPr lang="en-US" dirty="0"/>
          </a:p>
        </p:txBody>
      </p:sp>
      <p:sp>
        <p:nvSpPr>
          <p:cNvPr id="3" name="Rectangle 2"/>
          <p:cNvSpPr/>
          <p:nvPr/>
        </p:nvSpPr>
        <p:spPr>
          <a:xfrm>
            <a:off x="3108138" y="1905000"/>
            <a:ext cx="7881257" cy="3416320"/>
          </a:xfrm>
          <a:prstGeom prst="rect">
            <a:avLst/>
          </a:prstGeom>
        </p:spPr>
        <p:txBody>
          <a:bodyPr wrap="square">
            <a:spAutoFit/>
          </a:bodyPr>
          <a:lstStyle/>
          <a:p>
            <a:pPr algn="r">
              <a:lnSpc>
                <a:spcPct val="150000"/>
              </a:lnSpc>
            </a:pPr>
            <a:r>
              <a:rPr lang="ar-IQ" sz="2400" dirty="0"/>
              <a:t>- تحديد وإعطاء الأولوية لمسارات إدخال الأنواع الغريبة الغازية، مع الأخذ في الاعتبار، من بين أمور أخرى، المعلومات المتعلقة بالأنواع، وتكرار الإدخال، وحجم التأثيرات، فضلاً عن سيناريوهات تغير المناخ، وبناء القدرة على العمل على المستوى الوطني لمعالجة المسارات المختلفة لإدخال وانتشار الأنواع الغريبة الغازية.</a:t>
            </a:r>
            <a:endParaRPr lang="en-US" sz="2400" dirty="0"/>
          </a:p>
        </p:txBody>
      </p:sp>
      <p:sp>
        <p:nvSpPr>
          <p:cNvPr id="4" name="Rectangle 3"/>
          <p:cNvSpPr/>
          <p:nvPr/>
        </p:nvSpPr>
        <p:spPr>
          <a:xfrm>
            <a:off x="1146628" y="5632656"/>
            <a:ext cx="5167085" cy="369332"/>
          </a:xfrm>
          <a:prstGeom prst="rect">
            <a:avLst/>
          </a:prstGeom>
        </p:spPr>
        <p:txBody>
          <a:bodyPr wrap="square">
            <a:spAutoFit/>
          </a:bodyPr>
          <a:lstStyle/>
          <a:p>
            <a:r>
              <a:rPr lang="en-US" i="1" dirty="0" err="1"/>
              <a:t>Leptinotarsa</a:t>
            </a:r>
            <a:r>
              <a:rPr lang="en-US" i="1" dirty="0"/>
              <a:t> </a:t>
            </a:r>
            <a:r>
              <a:rPr lang="en-US" i="1" dirty="0" err="1"/>
              <a:t>decemlineata</a:t>
            </a:r>
            <a:r>
              <a:rPr lang="en-US" i="1" dirty="0"/>
              <a:t> </a:t>
            </a:r>
            <a:r>
              <a:rPr lang="en-US" dirty="0"/>
              <a:t>(Say, 1824)</a:t>
            </a:r>
          </a:p>
        </p:txBody>
      </p:sp>
      <p:pic>
        <p:nvPicPr>
          <p:cNvPr id="5" name="Picture 4"/>
          <p:cNvPicPr>
            <a:picLocks noChangeAspect="1"/>
          </p:cNvPicPr>
          <p:nvPr/>
        </p:nvPicPr>
        <p:blipFill>
          <a:blip r:embed="rId2"/>
          <a:stretch>
            <a:fillRect/>
          </a:stretch>
        </p:blipFill>
        <p:spPr>
          <a:xfrm>
            <a:off x="1029607" y="3182463"/>
            <a:ext cx="2450193" cy="24501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60421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0228" y="1338053"/>
            <a:ext cx="8040915" cy="4524315"/>
          </a:xfrm>
          <a:prstGeom prst="rect">
            <a:avLst/>
          </a:prstGeom>
        </p:spPr>
        <p:txBody>
          <a:bodyPr wrap="square">
            <a:spAutoFit/>
          </a:bodyPr>
          <a:lstStyle/>
          <a:p>
            <a:pPr algn="r">
              <a:lnSpc>
                <a:spcPct val="150000"/>
              </a:lnSpc>
            </a:pPr>
            <a:r>
              <a:rPr lang="ar-IQ" sz="2400" dirty="0"/>
              <a:t>- تعزيز التعاون مع السلطات المسؤولة عن </a:t>
            </a:r>
            <a:r>
              <a:rPr lang="ar-IQ" sz="2400" dirty="0" smtClean="0"/>
              <a:t>الكمارك </a:t>
            </a:r>
            <a:r>
              <a:rPr lang="ar-IQ" sz="2400" dirty="0"/>
              <a:t>وضوابط الحدود والتدابير الصحية و النباتية وغيرها من الهيئات المختصة ذات الصلة على المستويين الوطني والإقليمي، بما في ذلك القطاع الخاص الذي قد يوفر مسارات أو ناقلات للنقل غير المقصود للأنواع الغريبة الغازية، لمنع الإدخالات غير المقصودة للأنواع الغريبة الغازية المرتبطة بالتجارة في الكائنات الحية، باستخدام الإرشادات الطوعية التكميلية لتجنب </a:t>
            </a:r>
            <a:r>
              <a:rPr lang="ar-IQ" sz="2400" dirty="0" smtClean="0"/>
              <a:t>تلك الحالات المرتبطة </a:t>
            </a:r>
            <a:r>
              <a:rPr lang="ar-IQ" sz="2400" dirty="0"/>
              <a:t>بالتجارة في الكائنات الحية.</a:t>
            </a:r>
            <a:endParaRPr lang="en-US" sz="2400" dirty="0"/>
          </a:p>
        </p:txBody>
      </p:sp>
      <p:pic>
        <p:nvPicPr>
          <p:cNvPr id="3" name="Picture 2"/>
          <p:cNvPicPr>
            <a:picLocks noChangeAspect="1"/>
          </p:cNvPicPr>
          <p:nvPr/>
        </p:nvPicPr>
        <p:blipFill>
          <a:blip r:embed="rId2"/>
          <a:stretch>
            <a:fillRect/>
          </a:stretch>
        </p:blipFill>
        <p:spPr>
          <a:xfrm>
            <a:off x="9433577" y="2253381"/>
            <a:ext cx="2381052" cy="24212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3"/>
          <a:stretch>
            <a:fillRect/>
          </a:stretch>
        </p:blipFill>
        <p:spPr>
          <a:xfrm>
            <a:off x="9027886" y="523665"/>
            <a:ext cx="2786743" cy="1628775"/>
          </a:xfrm>
          <a:prstGeom prst="rect">
            <a:avLst/>
          </a:prstGeom>
        </p:spPr>
      </p:pic>
      <p:sp>
        <p:nvSpPr>
          <p:cNvPr id="5" name="Rectangle 4"/>
          <p:cNvSpPr/>
          <p:nvPr/>
        </p:nvSpPr>
        <p:spPr>
          <a:xfrm>
            <a:off x="8707486" y="4942505"/>
            <a:ext cx="3427541" cy="369332"/>
          </a:xfrm>
          <a:prstGeom prst="rect">
            <a:avLst/>
          </a:prstGeom>
        </p:spPr>
        <p:txBody>
          <a:bodyPr wrap="none">
            <a:spAutoFit/>
          </a:bodyPr>
          <a:lstStyle/>
          <a:p>
            <a:r>
              <a:rPr lang="en-US" i="1" dirty="0" err="1"/>
              <a:t>Cochliomyia</a:t>
            </a:r>
            <a:r>
              <a:rPr lang="en-US" dirty="0"/>
              <a:t> Townsend, 1915</a:t>
            </a:r>
          </a:p>
        </p:txBody>
      </p:sp>
    </p:spTree>
    <p:extLst>
      <p:ext uri="{BB962C8B-B14F-4D97-AF65-F5344CB8AC3E}">
        <p14:creationId xmlns:p14="http://schemas.microsoft.com/office/powerpoint/2010/main" val="550910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0914" y="423774"/>
            <a:ext cx="6458857" cy="5632311"/>
          </a:xfrm>
          <a:prstGeom prst="rect">
            <a:avLst/>
          </a:prstGeom>
        </p:spPr>
        <p:txBody>
          <a:bodyPr wrap="square">
            <a:spAutoFit/>
          </a:bodyPr>
          <a:lstStyle/>
          <a:p>
            <a:pPr algn="r">
              <a:lnSpc>
                <a:spcPct val="150000"/>
              </a:lnSpc>
            </a:pPr>
            <a:r>
              <a:rPr lang="ar-IQ" sz="2400" dirty="0"/>
              <a:t>- تعزيز الوعي بين المستهلكين </a:t>
            </a:r>
            <a:r>
              <a:rPr lang="ar-IQ" sz="2400" dirty="0" smtClean="0"/>
              <a:t>والتجار والمديرين </a:t>
            </a:r>
            <a:r>
              <a:rPr lang="ar-IQ" sz="2400" dirty="0"/>
              <a:t>وغيرهم من أصحاب المصلحة بشأن مخاطر الغزوات البيولوجية والمخاطر الصحية والنباتية المرتبطة بها، والمعايير الدولية ذات الصلة واللوائح الوطنية من خلال، على سبيل المثال لا الحصر، أسواق التجارة الإلكترونية ووسائل التواصل الاجتماعي ذات الصلة، وتطوير التدابير والإرشادات المناسبة للحد من مخاطر إدخال الأنواع الغريبة الغازية المرتبطة بالتجارة </a:t>
            </a:r>
            <a:r>
              <a:rPr lang="ar-IQ" sz="2400" dirty="0" smtClean="0"/>
              <a:t>المتعلقة بالحياة </a:t>
            </a:r>
            <a:r>
              <a:rPr lang="ar-IQ" sz="2400" dirty="0"/>
              <a:t>البرية </a:t>
            </a:r>
            <a:r>
              <a:rPr lang="ar-IQ" sz="2400" dirty="0" smtClean="0"/>
              <a:t>وتسهيل </a:t>
            </a:r>
            <a:r>
              <a:rPr lang="ar-IQ" sz="2400" dirty="0"/>
              <a:t>الإبلاغ </a:t>
            </a:r>
            <a:r>
              <a:rPr lang="ar-IQ" sz="2400" dirty="0" smtClean="0"/>
              <a:t>عنها لاسيما للأنواع الحية.</a:t>
            </a:r>
            <a:endParaRPr lang="en-US" sz="2400" dirty="0"/>
          </a:p>
        </p:txBody>
      </p:sp>
      <p:sp>
        <p:nvSpPr>
          <p:cNvPr id="3" name="Rectangle 2"/>
          <p:cNvSpPr/>
          <p:nvPr/>
        </p:nvSpPr>
        <p:spPr>
          <a:xfrm>
            <a:off x="1075245" y="4376447"/>
            <a:ext cx="3910045" cy="369332"/>
          </a:xfrm>
          <a:prstGeom prst="rect">
            <a:avLst/>
          </a:prstGeom>
        </p:spPr>
        <p:txBody>
          <a:bodyPr wrap="none">
            <a:spAutoFit/>
          </a:bodyPr>
          <a:lstStyle/>
          <a:p>
            <a:r>
              <a:rPr lang="en-US" i="1" dirty="0"/>
              <a:t>Eichhornia </a:t>
            </a:r>
            <a:r>
              <a:rPr lang="en-US" i="1" dirty="0" err="1"/>
              <a:t>crassipes</a:t>
            </a:r>
            <a:r>
              <a:rPr lang="en-US" i="1" dirty="0"/>
              <a:t> </a:t>
            </a:r>
            <a:r>
              <a:rPr lang="en-US" dirty="0"/>
              <a:t>(Mart.) </a:t>
            </a:r>
            <a:r>
              <a:rPr lang="en-US" dirty="0" err="1"/>
              <a:t>Solms</a:t>
            </a:r>
            <a:endParaRPr lang="en-US" dirty="0"/>
          </a:p>
        </p:txBody>
      </p:sp>
      <p:pic>
        <p:nvPicPr>
          <p:cNvPr id="4" name="Picture 3"/>
          <p:cNvPicPr>
            <a:picLocks noChangeAspect="1"/>
          </p:cNvPicPr>
          <p:nvPr/>
        </p:nvPicPr>
        <p:blipFill>
          <a:blip r:embed="rId2"/>
          <a:stretch>
            <a:fillRect/>
          </a:stretch>
        </p:blipFill>
        <p:spPr>
          <a:xfrm>
            <a:off x="1299851" y="1605806"/>
            <a:ext cx="3460834" cy="2595626"/>
          </a:xfrm>
          <a:prstGeom prst="rect">
            <a:avLst/>
          </a:prstGeom>
        </p:spPr>
      </p:pic>
    </p:spTree>
    <p:extLst>
      <p:ext uri="{BB962C8B-B14F-4D97-AF65-F5344CB8AC3E}">
        <p14:creationId xmlns:p14="http://schemas.microsoft.com/office/powerpoint/2010/main" val="88268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0" y="4603768"/>
            <a:ext cx="10334171" cy="1683153"/>
          </a:xfrm>
          <a:prstGeom prst="rect">
            <a:avLst/>
          </a:prstGeom>
        </p:spPr>
        <p:txBody>
          <a:bodyPr wrap="square">
            <a:spAutoFit/>
          </a:bodyPr>
          <a:lstStyle/>
          <a:p>
            <a:pPr algn="r">
              <a:lnSpc>
                <a:spcPct val="150000"/>
              </a:lnSpc>
            </a:pPr>
            <a:r>
              <a:rPr lang="ar-IQ" sz="2400" dirty="0"/>
              <a:t>- مراجعة الإطار التنظيمي الوطني، حسب الضرورة، من أجل وضع وتنفيذ التدابير اللازمة لضمان الاستيراد الآمن ومنع انتشار الانواع البرية والمواد المرتبطة بها (مثل مواد التعبئة والتغليف والأغذية) التي يمكن أن تكون مسارات لإدخال الأنواع الغازية.</a:t>
            </a:r>
            <a:endParaRPr lang="en-US" sz="2400" dirty="0"/>
          </a:p>
        </p:txBody>
      </p:sp>
      <p:pic>
        <p:nvPicPr>
          <p:cNvPr id="3" name="Picture 2"/>
          <p:cNvPicPr>
            <a:picLocks noChangeAspect="1"/>
          </p:cNvPicPr>
          <p:nvPr/>
        </p:nvPicPr>
        <p:blipFill>
          <a:blip r:embed="rId2"/>
          <a:stretch>
            <a:fillRect/>
          </a:stretch>
        </p:blipFill>
        <p:spPr>
          <a:xfrm>
            <a:off x="1428750" y="981075"/>
            <a:ext cx="7033079" cy="3688778"/>
          </a:xfrm>
          <a:prstGeom prst="rect">
            <a:avLst/>
          </a:prstGeom>
        </p:spPr>
      </p:pic>
      <p:sp>
        <p:nvSpPr>
          <p:cNvPr id="4" name="Rectangle 3"/>
          <p:cNvSpPr/>
          <p:nvPr/>
        </p:nvSpPr>
        <p:spPr>
          <a:xfrm>
            <a:off x="8635853" y="2954049"/>
            <a:ext cx="2670924" cy="369332"/>
          </a:xfrm>
          <a:prstGeom prst="rect">
            <a:avLst/>
          </a:prstGeom>
        </p:spPr>
        <p:txBody>
          <a:bodyPr wrap="none">
            <a:spAutoFit/>
          </a:bodyPr>
          <a:lstStyle/>
          <a:p>
            <a:r>
              <a:rPr lang="en-US" i="1" dirty="0" err="1"/>
              <a:t>Nypa</a:t>
            </a:r>
            <a:r>
              <a:rPr lang="en-US" i="1" dirty="0"/>
              <a:t> </a:t>
            </a:r>
            <a:r>
              <a:rPr lang="en-US" i="1" dirty="0" err="1"/>
              <a:t>fruticans</a:t>
            </a:r>
            <a:r>
              <a:rPr lang="en-US" i="1" dirty="0"/>
              <a:t> </a:t>
            </a:r>
            <a:r>
              <a:rPr lang="en-US" dirty="0" err="1"/>
              <a:t>Wurmb</a:t>
            </a:r>
            <a:endParaRPr lang="en-US" dirty="0"/>
          </a:p>
        </p:txBody>
      </p:sp>
    </p:spTree>
    <p:extLst>
      <p:ext uri="{BB962C8B-B14F-4D97-AF65-F5344CB8AC3E}">
        <p14:creationId xmlns:p14="http://schemas.microsoft.com/office/powerpoint/2010/main" val="383735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86" y="1381596"/>
            <a:ext cx="10334171" cy="3416320"/>
          </a:xfrm>
          <a:prstGeom prst="rect">
            <a:avLst/>
          </a:prstGeom>
        </p:spPr>
        <p:txBody>
          <a:bodyPr wrap="square">
            <a:spAutoFit/>
          </a:bodyPr>
          <a:lstStyle/>
          <a:p>
            <a:pPr algn="r">
              <a:lnSpc>
                <a:spcPct val="150000"/>
              </a:lnSpc>
            </a:pPr>
            <a:r>
              <a:rPr lang="ar-IQ" sz="2400" dirty="0"/>
              <a:t>- -	استكشاف وتطوير وتطبيق السبل والوسائل لتعزيز التغييرات في سلوك الأفراد، وخاصة المستهلكين والشركات العاملة في تجارة الحياة البرية، وذلك لتقليل المخاطر على التنوع البيولوجي المرتبطة بالتجارة القانونية، ومنع حالات التجارة غير </a:t>
            </a:r>
            <a:r>
              <a:rPr lang="ar-IQ" sz="2400" dirty="0" smtClean="0"/>
              <a:t>المشروعة، واستخدام </a:t>
            </a:r>
            <a:r>
              <a:rPr lang="ar-IQ" sz="2400" dirty="0"/>
              <a:t>وسائل التواصل الاجتماعي في حملات التوعية المستهدفة، ومن خلال التعاون مع </a:t>
            </a:r>
            <a:r>
              <a:rPr lang="ar-IQ" sz="2400" dirty="0" smtClean="0"/>
              <a:t>الجهات الرسمية و المنظمات التي تنظم تجارة </a:t>
            </a:r>
            <a:r>
              <a:rPr lang="ar-IQ" sz="2400" dirty="0"/>
              <a:t>الحياة البرية.</a:t>
            </a:r>
          </a:p>
          <a:p>
            <a:pPr algn="r">
              <a:lnSpc>
                <a:spcPct val="150000"/>
              </a:lnSpc>
            </a:pPr>
            <a:endParaRPr lang="ar-IQ" sz="2400" dirty="0"/>
          </a:p>
        </p:txBody>
      </p:sp>
      <p:pic>
        <p:nvPicPr>
          <p:cNvPr id="3" name="Picture 2"/>
          <p:cNvPicPr>
            <a:picLocks noChangeAspect="1"/>
          </p:cNvPicPr>
          <p:nvPr/>
        </p:nvPicPr>
        <p:blipFill>
          <a:blip r:embed="rId2"/>
          <a:stretch>
            <a:fillRect/>
          </a:stretch>
        </p:blipFill>
        <p:spPr>
          <a:xfrm>
            <a:off x="2649764" y="4372881"/>
            <a:ext cx="3533321" cy="2331992"/>
          </a:xfrm>
          <a:prstGeom prst="rect">
            <a:avLst/>
          </a:prstGeom>
        </p:spPr>
      </p:pic>
      <p:sp>
        <p:nvSpPr>
          <p:cNvPr id="4" name="Rectangle 3"/>
          <p:cNvSpPr/>
          <p:nvPr/>
        </p:nvSpPr>
        <p:spPr>
          <a:xfrm>
            <a:off x="7067453" y="5169545"/>
            <a:ext cx="2121093" cy="369332"/>
          </a:xfrm>
          <a:prstGeom prst="rect">
            <a:avLst/>
          </a:prstGeom>
        </p:spPr>
        <p:txBody>
          <a:bodyPr wrap="none">
            <a:spAutoFit/>
          </a:bodyPr>
          <a:lstStyle/>
          <a:p>
            <a:r>
              <a:rPr lang="en-US" i="1" dirty="0" err="1"/>
              <a:t>Simmondsia</a:t>
            </a:r>
            <a:r>
              <a:rPr lang="en-US" dirty="0"/>
              <a:t> Nutt.</a:t>
            </a:r>
          </a:p>
        </p:txBody>
      </p:sp>
    </p:spTree>
    <p:extLst>
      <p:ext uri="{BB962C8B-B14F-4D97-AF65-F5344CB8AC3E}">
        <p14:creationId xmlns:p14="http://schemas.microsoft.com/office/powerpoint/2010/main" val="175880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4971" y="496225"/>
            <a:ext cx="5239658" cy="5632311"/>
          </a:xfrm>
          <a:prstGeom prst="rect">
            <a:avLst/>
          </a:prstGeom>
        </p:spPr>
        <p:txBody>
          <a:bodyPr wrap="square">
            <a:spAutoFit/>
          </a:bodyPr>
          <a:lstStyle/>
          <a:p>
            <a:pPr algn="r">
              <a:lnSpc>
                <a:spcPct val="150000"/>
              </a:lnSpc>
            </a:pPr>
            <a:r>
              <a:rPr lang="ar-IQ" sz="2400" dirty="0"/>
              <a:t>- -	اتخاذ التدابير المناسبة والمنسجمة مع التزاماتها الوطنية والدولية للسيطرة على استيراد أو تصدير الحيوانات الأليفة أو أنواع الأحواض المائية أو الطعوم الحية أو الأغذية الحية أو بذور النباتات التي تشكل مخاطر باعتبارها أنواعاً غازية غريبة، ومنع وتقليل إدخال الأنواع الغازية المعروفة إلى البرية، بما في ذلك من خلال التدابير التي تعالج التخلص من مثل هذه </a:t>
            </a:r>
            <a:r>
              <a:rPr lang="ar-IQ" sz="2400" dirty="0" smtClean="0"/>
              <a:t>الأنواع</a:t>
            </a:r>
            <a:endParaRPr lang="ar-IQ" sz="2400" dirty="0"/>
          </a:p>
        </p:txBody>
      </p:sp>
      <p:pic>
        <p:nvPicPr>
          <p:cNvPr id="4" name="Picture 3"/>
          <p:cNvPicPr>
            <a:picLocks noChangeAspect="1"/>
          </p:cNvPicPr>
          <p:nvPr/>
        </p:nvPicPr>
        <p:blipFill>
          <a:blip r:embed="rId2"/>
          <a:stretch>
            <a:fillRect/>
          </a:stretch>
        </p:blipFill>
        <p:spPr>
          <a:xfrm>
            <a:off x="1291771" y="1088821"/>
            <a:ext cx="4731657" cy="4447118"/>
          </a:xfrm>
          <a:prstGeom prst="rect">
            <a:avLst/>
          </a:prstGeom>
        </p:spPr>
      </p:pic>
    </p:spTree>
    <p:extLst>
      <p:ext uri="{BB962C8B-B14F-4D97-AF65-F5344CB8AC3E}">
        <p14:creationId xmlns:p14="http://schemas.microsoft.com/office/powerpoint/2010/main" val="928027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402" y="830053"/>
            <a:ext cx="5210628" cy="5078313"/>
          </a:xfrm>
          <a:prstGeom prst="rect">
            <a:avLst/>
          </a:prstGeom>
        </p:spPr>
        <p:txBody>
          <a:bodyPr wrap="square">
            <a:spAutoFit/>
          </a:bodyPr>
          <a:lstStyle/>
          <a:p>
            <a:pPr algn="r">
              <a:lnSpc>
                <a:spcPct val="150000"/>
              </a:lnSpc>
            </a:pPr>
            <a:r>
              <a:rPr lang="ar-IQ" sz="2400" dirty="0"/>
              <a:t>- -	</a:t>
            </a:r>
            <a:r>
              <a:rPr lang="ar-IQ" sz="2400" dirty="0" smtClean="0"/>
              <a:t>، </a:t>
            </a:r>
            <a:r>
              <a:rPr lang="ar-IQ" sz="2400" dirty="0"/>
              <a:t>وتعزيز استخدام الإرشادات الخاصة بوضع وتنفيذ التدابير لمعالجة المخاطر المرتبطة بإدخال الأنواع الغريبة كحيوانات أليفة وأنواع أحواض مائية </a:t>
            </a:r>
            <a:r>
              <a:rPr lang="ar-IQ" sz="2400" dirty="0" smtClean="0"/>
              <a:t>والطعوم الحية والأغذية الحية </a:t>
            </a:r>
            <a:r>
              <a:rPr lang="ar-IQ" sz="2400" dirty="0"/>
              <a:t>من أجل وضع اللوائح وقواعد السلوك و/أو غيرها من الإرشادات، حسب </a:t>
            </a:r>
            <a:r>
              <a:rPr lang="ar-IQ" sz="2400" dirty="0" smtClean="0"/>
              <a:t>الضرورة، </a:t>
            </a:r>
            <a:r>
              <a:rPr lang="ar-IQ" sz="2400" dirty="0"/>
              <a:t>من جانب </a:t>
            </a:r>
            <a:r>
              <a:rPr lang="ar-IQ" sz="2400" dirty="0" smtClean="0"/>
              <a:t>الدولة والمنظمات </a:t>
            </a:r>
            <a:r>
              <a:rPr lang="ar-IQ" sz="2400" dirty="0"/>
              <a:t>ذات الصلة على جميع المستويات، وتسهيل توحيد التدابير.</a:t>
            </a:r>
          </a:p>
        </p:txBody>
      </p:sp>
      <p:pic>
        <p:nvPicPr>
          <p:cNvPr id="3" name="Picture 2"/>
          <p:cNvPicPr>
            <a:picLocks noChangeAspect="1"/>
          </p:cNvPicPr>
          <p:nvPr/>
        </p:nvPicPr>
        <p:blipFill>
          <a:blip r:embed="rId2"/>
          <a:stretch>
            <a:fillRect/>
          </a:stretch>
        </p:blipFill>
        <p:spPr>
          <a:xfrm>
            <a:off x="7095672" y="1128259"/>
            <a:ext cx="4762500" cy="3933825"/>
          </a:xfrm>
          <a:prstGeom prst="rect">
            <a:avLst/>
          </a:prstGeom>
        </p:spPr>
      </p:pic>
    </p:spTree>
    <p:extLst>
      <p:ext uri="{BB962C8B-B14F-4D97-AF65-F5344CB8AC3E}">
        <p14:creationId xmlns:p14="http://schemas.microsoft.com/office/powerpoint/2010/main" val="909700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5944" y="1178396"/>
            <a:ext cx="10334171" cy="1124988"/>
          </a:xfrm>
          <a:prstGeom prst="rect">
            <a:avLst/>
          </a:prstGeom>
        </p:spPr>
        <p:txBody>
          <a:bodyPr wrap="square">
            <a:spAutoFit/>
          </a:bodyPr>
          <a:lstStyle/>
          <a:p>
            <a:pPr algn="r">
              <a:lnSpc>
                <a:spcPct val="150000"/>
              </a:lnSpc>
            </a:pPr>
            <a:r>
              <a:rPr lang="ar-IQ" sz="2400" dirty="0"/>
              <a:t>- -	- اتخاذ التدابير اللازمة لمعالجة قضية السياحة كمسار لإدخال الأنواع الغريبة الغازية وانتشارها، مع الأخذ في الاعتبار المبادئ التوجيهية بشأن التنوع </a:t>
            </a:r>
            <a:r>
              <a:rPr lang="ar-IQ" sz="2400" dirty="0" smtClean="0"/>
              <a:t>البيولوجي.</a:t>
            </a:r>
            <a:endParaRPr lang="ar-IQ" sz="2400" dirty="0"/>
          </a:p>
        </p:txBody>
      </p:sp>
      <p:sp>
        <p:nvSpPr>
          <p:cNvPr id="3" name="Rectangle 2"/>
          <p:cNvSpPr/>
          <p:nvPr/>
        </p:nvSpPr>
        <p:spPr>
          <a:xfrm>
            <a:off x="1609840" y="2854238"/>
            <a:ext cx="10193816" cy="83099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342900" indent="-342900">
              <a:buFontTx/>
              <a:buChar char="-"/>
            </a:pPr>
            <a:r>
              <a:rPr lang="ar-IQ" sz="2400" dirty="0" smtClean="0"/>
              <a:t>تعزيز </a:t>
            </a:r>
            <a:r>
              <a:rPr lang="ar-IQ" sz="2400" dirty="0"/>
              <a:t>تربية وتكاثر الأنواع </a:t>
            </a:r>
            <a:r>
              <a:rPr lang="ar-IQ" sz="2400" dirty="0" smtClean="0"/>
              <a:t>المحلية و الحفاظ  عليها من المخاطر البشرية خصوصا </a:t>
            </a:r>
          </a:p>
          <a:p>
            <a:pPr marL="342900" indent="-342900" algn="r">
              <a:buFontTx/>
              <a:buChar char="-"/>
            </a:pPr>
            <a:r>
              <a:rPr lang="ar-IQ" sz="2400" dirty="0" smtClean="0"/>
              <a:t>الصيد الجائر و توقيتات الصيد .</a:t>
            </a:r>
            <a:endParaRPr lang="en-US" sz="2400" dirty="0"/>
          </a:p>
        </p:txBody>
      </p:sp>
      <p:sp>
        <p:nvSpPr>
          <p:cNvPr id="4" name="Rectangle 3"/>
          <p:cNvSpPr/>
          <p:nvPr/>
        </p:nvSpPr>
        <p:spPr>
          <a:xfrm>
            <a:off x="1780491" y="3759415"/>
            <a:ext cx="10160000" cy="1683153"/>
          </a:xfrm>
          <a:prstGeom prst="rect">
            <a:avLst/>
          </a:prstGeom>
        </p:spPr>
        <p:txBody>
          <a:bodyPr wrap="square">
            <a:spAutoFit/>
          </a:bodyPr>
          <a:lstStyle/>
          <a:p>
            <a:pPr algn="r">
              <a:lnSpc>
                <a:spcPct val="150000"/>
              </a:lnSpc>
            </a:pPr>
            <a:r>
              <a:rPr lang="ar-IQ" sz="2400" dirty="0"/>
              <a:t>- تعزيز التعاون على المستوى الوطني بين الوكالات ذات الصلة المسؤولة عن مسائل الأنواع الغريبة الغازية و/أو النقل الجوي المدني (على سبيل المثال، الطيران المدني، والنقل، والجمارك، والتجارة، وحماية النبات، والبيئة).</a:t>
            </a:r>
            <a:endParaRPr lang="en-US" sz="2400" dirty="0"/>
          </a:p>
        </p:txBody>
      </p:sp>
    </p:spTree>
    <p:extLst>
      <p:ext uri="{BB962C8B-B14F-4D97-AF65-F5344CB8AC3E}">
        <p14:creationId xmlns:p14="http://schemas.microsoft.com/office/powerpoint/2010/main" val="721297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5944" y="1178396"/>
            <a:ext cx="10334171" cy="1124988"/>
          </a:xfrm>
          <a:prstGeom prst="rect">
            <a:avLst/>
          </a:prstGeom>
          <a:solidFill>
            <a:srgbClr val="92D050"/>
          </a:solidFill>
        </p:spPr>
        <p:txBody>
          <a:bodyPr wrap="square">
            <a:spAutoFit/>
          </a:bodyPr>
          <a:lstStyle/>
          <a:p>
            <a:pPr algn="r">
              <a:lnSpc>
                <a:spcPct val="150000"/>
              </a:lnSpc>
            </a:pPr>
            <a:r>
              <a:rPr lang="ar-IQ" sz="2400" dirty="0"/>
              <a:t>- -	</a:t>
            </a:r>
            <a:r>
              <a:rPr lang="ar-IQ" sz="2400" dirty="0" smtClean="0"/>
              <a:t>-- </a:t>
            </a:r>
            <a:r>
              <a:rPr lang="ar-IQ" sz="2400" dirty="0"/>
              <a:t>رفع مستوى </a:t>
            </a:r>
            <a:r>
              <a:rPr lang="ar-IQ" sz="2400" dirty="0" smtClean="0"/>
              <a:t>الاهتمام  و التنسيق بين </a:t>
            </a:r>
            <a:r>
              <a:rPr lang="ar-IQ" sz="2400" dirty="0"/>
              <a:t>منظمات البحث العلمي بشأن التدابير القائمة للسيطرة على انتشار الأنواع الغريبة الغازية.</a:t>
            </a:r>
          </a:p>
        </p:txBody>
      </p:sp>
      <p:sp>
        <p:nvSpPr>
          <p:cNvPr id="3" name="Rectangle 2"/>
          <p:cNvSpPr/>
          <p:nvPr/>
        </p:nvSpPr>
        <p:spPr>
          <a:xfrm>
            <a:off x="1780492" y="2562164"/>
            <a:ext cx="10019624" cy="1678986"/>
          </a:xfrm>
          <a:prstGeom prst="rect">
            <a:avLst/>
          </a:prstGeom>
          <a:ln>
            <a:solidFill>
              <a:srgbClr val="7030A0"/>
            </a:solidFill>
          </a:ln>
          <a:effectLst>
            <a:innerShdw blurRad="63500" dist="50800" dir="10800000">
              <a:prstClr val="black">
                <a:alpha val="50000"/>
              </a:prstClr>
            </a:innerShdw>
          </a:effectLst>
        </p:spPr>
        <p:txBody>
          <a:bodyPr wrap="square">
            <a:spAutoFit/>
          </a:bodyPr>
          <a:lstStyle/>
          <a:p>
            <a:pPr marL="342900" indent="-342900" algn="r">
              <a:lnSpc>
                <a:spcPct val="150000"/>
              </a:lnSpc>
              <a:buFontTx/>
              <a:buChar char="-"/>
            </a:pPr>
            <a:r>
              <a:rPr lang="ar-IQ" sz="2400" dirty="0"/>
              <a:t>- تطوير وتطبيق برامج المكافحة البيولوجية ضد الأنواع الغريبة الغازية، بما في ذلك تحديد الأولويات على أساس التأثيرات والجدوى واحتمال نجاح المكافحة البيولوجية، واختيار عوامل المكافحة البيولوجية، باستخدام الأنواع المحلية</a:t>
            </a:r>
            <a:r>
              <a:rPr lang="ar-IQ" sz="2400" dirty="0" smtClean="0"/>
              <a:t>.</a:t>
            </a:r>
            <a:endParaRPr lang="ar-IQ" sz="2400" dirty="0"/>
          </a:p>
        </p:txBody>
      </p:sp>
      <p:pic>
        <p:nvPicPr>
          <p:cNvPr id="5" name="Picture 4"/>
          <p:cNvPicPr>
            <a:picLocks noChangeAspect="1"/>
          </p:cNvPicPr>
          <p:nvPr/>
        </p:nvPicPr>
        <p:blipFill>
          <a:blip r:embed="rId2"/>
          <a:stretch>
            <a:fillRect/>
          </a:stretch>
        </p:blipFill>
        <p:spPr>
          <a:xfrm>
            <a:off x="4835072" y="4499930"/>
            <a:ext cx="3380014" cy="2197009"/>
          </a:xfrm>
          <a:prstGeom prst="rect">
            <a:avLst/>
          </a:prstGeom>
        </p:spPr>
      </p:pic>
    </p:spTree>
    <p:extLst>
      <p:ext uri="{BB962C8B-B14F-4D97-AF65-F5344CB8AC3E}">
        <p14:creationId xmlns:p14="http://schemas.microsoft.com/office/powerpoint/2010/main" val="1978407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0491" y="4661456"/>
            <a:ext cx="10160000" cy="1683153"/>
          </a:xfrm>
          <a:prstGeom prst="rect">
            <a:avLst/>
          </a:prstGeom>
          <a:solidFill>
            <a:srgbClr val="00B0F0"/>
          </a:solidFill>
        </p:spPr>
        <p:txBody>
          <a:bodyPr wrap="square">
            <a:spAutoFit/>
          </a:bodyPr>
          <a:lstStyle/>
          <a:p>
            <a:pPr algn="r">
              <a:lnSpc>
                <a:spcPct val="150000"/>
              </a:lnSpc>
            </a:pPr>
            <a:r>
              <a:rPr lang="ar-IQ" sz="2400" dirty="0"/>
              <a:t>- تعزيز التعاون على المستوى الوطني بين </a:t>
            </a:r>
            <a:r>
              <a:rPr lang="ar-IQ" sz="2400" dirty="0" smtClean="0"/>
              <a:t>الجهات ذات </a:t>
            </a:r>
            <a:r>
              <a:rPr lang="ar-IQ" sz="2400" dirty="0"/>
              <a:t>الصلة المسؤولة عن </a:t>
            </a:r>
            <a:r>
              <a:rPr lang="ar-IQ" sz="2400" dirty="0" smtClean="0"/>
              <a:t>السيطرة على دخول الأنواع </a:t>
            </a:r>
            <a:r>
              <a:rPr lang="ar-IQ" sz="2400" dirty="0"/>
              <a:t>الغريبة الغازية و/أو النقل الجوي المدني (على سبيل المثال، الطيران المدني، والنقل، والجمارك، والتجارة، وحماية النبات، والبيئة).</a:t>
            </a:r>
            <a:endParaRPr lang="en-US" sz="2400" dirty="0"/>
          </a:p>
        </p:txBody>
      </p:sp>
      <p:pic>
        <p:nvPicPr>
          <p:cNvPr id="5" name="Picture 4"/>
          <p:cNvPicPr>
            <a:picLocks noChangeAspect="1"/>
          </p:cNvPicPr>
          <p:nvPr/>
        </p:nvPicPr>
        <p:blipFill>
          <a:blip r:embed="rId2"/>
          <a:stretch>
            <a:fillRect/>
          </a:stretch>
        </p:blipFill>
        <p:spPr>
          <a:xfrm>
            <a:off x="2707595" y="301830"/>
            <a:ext cx="6813777" cy="4129562"/>
          </a:xfrm>
          <a:prstGeom prst="rect">
            <a:avLst/>
          </a:prstGeom>
        </p:spPr>
      </p:pic>
    </p:spTree>
    <p:extLst>
      <p:ext uri="{BB962C8B-B14F-4D97-AF65-F5344CB8AC3E}">
        <p14:creationId xmlns:p14="http://schemas.microsoft.com/office/powerpoint/2010/main" val="1597519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173" y="841824"/>
            <a:ext cx="6758440" cy="512712"/>
          </a:xfrm>
          <a:solidFill>
            <a:schemeClr val="accent2">
              <a:lumMod val="20000"/>
              <a:lumOff val="80000"/>
            </a:schemeClr>
          </a:solidFill>
        </p:spPr>
        <p:txBody>
          <a:bodyPr>
            <a:normAutofit fontScale="90000"/>
          </a:bodyPr>
          <a:lstStyle/>
          <a:p>
            <a:pPr algn="ctr"/>
            <a:r>
              <a:rPr lang="ar-IQ" dirty="0" smtClean="0"/>
              <a:t>مقدمة</a:t>
            </a:r>
            <a:endParaRPr lang="ar-IQ" dirty="0"/>
          </a:p>
        </p:txBody>
      </p:sp>
      <p:sp>
        <p:nvSpPr>
          <p:cNvPr id="3" name="Content Placeholder 2"/>
          <p:cNvSpPr>
            <a:spLocks noGrp="1"/>
          </p:cNvSpPr>
          <p:nvPr>
            <p:ph idx="1"/>
          </p:nvPr>
        </p:nvSpPr>
        <p:spPr>
          <a:xfrm>
            <a:off x="4746172" y="1655805"/>
            <a:ext cx="6758440" cy="4498252"/>
          </a:xfrm>
          <a:blipFill>
            <a:blip r:embed="rId2"/>
            <a:tile tx="0" ty="0" sx="100000" sy="100000" flip="none" algn="tl"/>
          </a:blipFill>
        </p:spPr>
        <p:txBody>
          <a:bodyPr>
            <a:noAutofit/>
          </a:bodyPr>
          <a:lstStyle/>
          <a:p>
            <a:pPr algn="r"/>
            <a:r>
              <a:rPr lang="ar-IQ" sz="3200" dirty="0"/>
              <a:t>أثر التغير المناخي السلبي في التنوع الحيوي </a:t>
            </a:r>
            <a:r>
              <a:rPr lang="ar-IQ" sz="3200" dirty="0" smtClean="0"/>
              <a:t>واتساع </a:t>
            </a:r>
            <a:r>
              <a:rPr lang="ar-IQ" sz="3200" dirty="0"/>
              <a:t>رقعة البيئات المحلية التي أصبحت تنمو فيها كائنات نباتية وحيوانية تُسمى " الكائنات الغازية أو الجائرة أو الدخيلة". وقد سميت كذلك لأنها تهاجر من مواطنها الأصلية بسبب التغيرات المناخية أو لأسباب أخرى وتستقر في مناطق أخرى بحثا عن الغذاء والدفء و </a:t>
            </a:r>
            <a:r>
              <a:rPr lang="ar-IQ" sz="3200" dirty="0" smtClean="0"/>
              <a:t>المأوى</a:t>
            </a:r>
            <a:r>
              <a:rPr lang="ar-IQ" sz="3200" dirty="0"/>
              <a:t>.</a:t>
            </a:r>
          </a:p>
        </p:txBody>
      </p:sp>
      <p:pic>
        <p:nvPicPr>
          <p:cNvPr id="4" name="Picture 3"/>
          <p:cNvPicPr>
            <a:picLocks noChangeAspect="1"/>
          </p:cNvPicPr>
          <p:nvPr/>
        </p:nvPicPr>
        <p:blipFill>
          <a:blip r:embed="rId3"/>
          <a:stretch>
            <a:fillRect/>
          </a:stretch>
        </p:blipFill>
        <p:spPr>
          <a:xfrm>
            <a:off x="333829" y="108857"/>
            <a:ext cx="4165599" cy="6749143"/>
          </a:xfrm>
          <a:prstGeom prst="rect">
            <a:avLst/>
          </a:prstGeom>
        </p:spPr>
      </p:pic>
    </p:spTree>
    <p:extLst>
      <p:ext uri="{BB962C8B-B14F-4D97-AF65-F5344CB8AC3E}">
        <p14:creationId xmlns:p14="http://schemas.microsoft.com/office/powerpoint/2010/main" val="4228678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1"/>
            <a:ext cx="8911687" cy="623922"/>
          </a:xfrm>
          <a:solidFill>
            <a:srgbClr val="FF57FF"/>
          </a:solidFill>
        </p:spPr>
        <p:txBody>
          <a:bodyPr>
            <a:normAutofit fontScale="90000"/>
          </a:bodyPr>
          <a:lstStyle/>
          <a:p>
            <a:pPr algn="ctr"/>
            <a:r>
              <a:rPr lang="ar-IQ" b="1" dirty="0"/>
              <a:t>التمويل</a:t>
            </a:r>
            <a:endParaRPr lang="en-US" b="1" dirty="0"/>
          </a:p>
        </p:txBody>
      </p:sp>
      <p:sp>
        <p:nvSpPr>
          <p:cNvPr id="3" name="Rectangle 2"/>
          <p:cNvSpPr/>
          <p:nvPr/>
        </p:nvSpPr>
        <p:spPr>
          <a:xfrm>
            <a:off x="2817852" y="1673867"/>
            <a:ext cx="8461829" cy="3970318"/>
          </a:xfrm>
          <a:prstGeom prst="rect">
            <a:avLst/>
          </a:prstGeom>
          <a:blipFill>
            <a:blip r:embed="rId2"/>
            <a:tile tx="0" ty="0" sx="100000" sy="100000" flip="none" algn="tl"/>
          </a:blipFill>
        </p:spPr>
        <p:txBody>
          <a:bodyPr wrap="square">
            <a:spAutoFit/>
          </a:bodyPr>
          <a:lstStyle/>
          <a:p>
            <a:pPr algn="r"/>
            <a:endParaRPr lang="ar-IQ" dirty="0"/>
          </a:p>
          <a:p>
            <a:pPr algn="r">
              <a:lnSpc>
                <a:spcPct val="150000"/>
              </a:lnSpc>
            </a:pPr>
            <a:r>
              <a:rPr lang="ar-IQ" sz="2400" dirty="0"/>
              <a:t>وضع التدابير المالية، </a:t>
            </a:r>
            <a:r>
              <a:rPr lang="ar-IQ" sz="2400" dirty="0" smtClean="0"/>
              <a:t>لتعزيز </a:t>
            </a:r>
            <a:r>
              <a:rPr lang="ar-IQ" sz="2400" dirty="0"/>
              <a:t>الأنشطة الرامية إلى الحد من خطر الأنواع الغريبة الغازية، وإدخال تدابير تحفيزية إيجابية للوقاية من الأنواع الغريبة الغازية أو التخفيف منها أو القضاء عليها أو السيطرة عليها واستخدام الأنواع المحلية مع الأخذ في الاعتبار الفعالية في السيطرة والتأثير على الأنواع المحلية الأخرى في الإدارة والبرامج الأخرى.</a:t>
            </a:r>
          </a:p>
          <a:p>
            <a:pPr algn="r"/>
            <a:endParaRPr lang="ar-IQ" dirty="0"/>
          </a:p>
        </p:txBody>
      </p:sp>
    </p:spTree>
    <p:extLst>
      <p:ext uri="{BB962C8B-B14F-4D97-AF65-F5344CB8AC3E}">
        <p14:creationId xmlns:p14="http://schemas.microsoft.com/office/powerpoint/2010/main" val="234424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normAutofit fontScale="90000"/>
          </a:bodyPr>
          <a:lstStyle/>
          <a:p>
            <a:pPr algn="r"/>
            <a:r>
              <a:rPr lang="ar-IQ" b="1" dirty="0"/>
              <a:t>ملخص لصناع السياسات حول التقييم الموضوعي للأنواع الغريبة الغازية ومكافحتها:</a:t>
            </a:r>
            <a:endParaRPr lang="en-US" b="1" dirty="0"/>
          </a:p>
        </p:txBody>
      </p:sp>
      <p:sp>
        <p:nvSpPr>
          <p:cNvPr id="3" name="Rectangle 2"/>
          <p:cNvSpPr/>
          <p:nvPr/>
        </p:nvSpPr>
        <p:spPr>
          <a:xfrm>
            <a:off x="914400" y="1905000"/>
            <a:ext cx="10914743" cy="4247317"/>
          </a:xfrm>
          <a:prstGeom prst="rect">
            <a:avLst/>
          </a:prstGeom>
          <a:ln w="34925" cmpd="tri">
            <a:solidFill>
              <a:srgbClr val="009A46"/>
            </a:solidFill>
          </a:ln>
          <a:effectLst>
            <a:glow rad="228600">
              <a:schemeClr val="accent2">
                <a:satMod val="175000"/>
                <a:alpha val="40000"/>
              </a:schemeClr>
            </a:glow>
          </a:effectLst>
        </p:spPr>
        <p:txBody>
          <a:bodyPr wrap="square">
            <a:spAutoFit/>
          </a:bodyPr>
          <a:lstStyle/>
          <a:p>
            <a:pPr algn="r">
              <a:lnSpc>
                <a:spcPct val="150000"/>
              </a:lnSpc>
            </a:pPr>
            <a:r>
              <a:rPr lang="ar-IQ" dirty="0"/>
              <a:t>أ</a:t>
            </a:r>
            <a:r>
              <a:rPr lang="ar-IQ" sz="2000" dirty="0"/>
              <a:t>. الأنواع الغريبة الغازية تشكل تهديدًا كبيرًا للطبيعة ومساهمات الطبيعة للناس ونوعية الحياة الجيدة</a:t>
            </a:r>
          </a:p>
          <a:p>
            <a:pPr algn="r">
              <a:lnSpc>
                <a:spcPct val="150000"/>
              </a:lnSpc>
            </a:pPr>
            <a:r>
              <a:rPr lang="ar-IQ" sz="2000" dirty="0"/>
              <a:t>* لقد تم إدخال أكثر من 37000 نوع غريب ثابت من خلال الأنشطة البشرية، ويتم تسجيل أنواع غريبة جديدة حاليًا بمعدل غير مسبوق يبلغ حوالي 200 نوعًا سنويًا.</a:t>
            </a:r>
          </a:p>
          <a:p>
            <a:pPr algn="r">
              <a:lnSpc>
                <a:spcPct val="150000"/>
              </a:lnSpc>
            </a:pPr>
            <a:r>
              <a:rPr lang="ar-IQ" sz="2000" dirty="0"/>
              <a:t>في عام 2019، قُدِّرت التكاليف السنوية العالمية للغزوات البيولوجية بما يتجاوز 423 مليار دولار، حيث </a:t>
            </a:r>
            <a:r>
              <a:rPr lang="ar-IQ" sz="2000" dirty="0" smtClean="0"/>
              <a:t>ان 92</a:t>
            </a:r>
            <a:r>
              <a:rPr lang="ar-IQ" sz="2000" dirty="0"/>
              <a:t>% من التكاليف العالمية </a:t>
            </a:r>
            <a:r>
              <a:rPr lang="ar-IQ" sz="2000" dirty="0" smtClean="0"/>
              <a:t>نتجت عن </a:t>
            </a:r>
            <a:r>
              <a:rPr lang="ar-IQ" sz="2000" dirty="0"/>
              <a:t>التأثير السلبي للأنواع الغريبة الغازية على مساهمات الطبيعة للناس أو على نوعية الحياة الجيدة، في حين أن 8% فقط كانت مرتبطة بنفقات إدارة الغزوات البيولوجية. إن الفوائد التي تعود على الناس من بعض الأنواع الغريبة الغازية لا تخفف أو تبطل آثارها السلبية، والتي تشمل الضرر الذي يلحق بصحة الإنسان (مثل انتقال الأمراض)، وسبل العيش، والأمن المائي، والأمن الغذائي، مع كون انخفاض إمدادات الغذاء هو التأثير الأكثر شيوعًا (أكثر من 66%).</a:t>
            </a:r>
          </a:p>
        </p:txBody>
      </p:sp>
    </p:spTree>
    <p:extLst>
      <p:ext uri="{BB962C8B-B14F-4D97-AF65-F5344CB8AC3E}">
        <p14:creationId xmlns:p14="http://schemas.microsoft.com/office/powerpoint/2010/main" val="1795179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46056" y="1168124"/>
            <a:ext cx="6328229" cy="5078313"/>
          </a:xfrm>
          <a:prstGeom prst="rect">
            <a:avLst/>
          </a:prstGeom>
          <a:noFill/>
          <a:ln w="127000">
            <a:solidFill>
              <a:srgbClr val="7030A0"/>
            </a:solidFill>
          </a:ln>
          <a:effectLst>
            <a:glow rad="139700">
              <a:schemeClr val="accent2">
                <a:satMod val="175000"/>
                <a:alpha val="40000"/>
              </a:schemeClr>
            </a:glow>
            <a:outerShdw blurRad="50800" dist="50800" dir="5400000" algn="ctr" rotWithShape="0">
              <a:schemeClr val="bg1"/>
            </a:outerShdw>
          </a:effectLst>
        </p:spPr>
        <p:txBody>
          <a:bodyPr wrap="square">
            <a:spAutoFit/>
          </a:bodyPr>
          <a:lstStyle/>
          <a:p>
            <a:pPr algn="r">
              <a:lnSpc>
                <a:spcPct val="150000"/>
              </a:lnSpc>
            </a:pPr>
            <a:r>
              <a:rPr lang="ar-IQ" sz="2400" dirty="0"/>
              <a:t>لقد بقي عدد الأنواع الغريبة في ارتفاع مستمر لعدة قرون في جميع المناطق، وتضاعفت التكاليف الاقتصادية العالمية للأنواع الغريبة الغازية أربع مرات كل عقد منذ عام 1970. وحتى بدون إدخال أنواع جديدة، فإن الأنواع الغريبة القائمة بالفعل قد تستمر في توسيع نطاقاتها الجغرافية إلى بلدان ومناطق ونظم بيئية جديدة، بما في ذلك البيئات النائية، إذا أتيحت </a:t>
            </a:r>
            <a:r>
              <a:rPr lang="ar-IQ" sz="2400" dirty="0" smtClean="0"/>
              <a:t>الفرصة لها. </a:t>
            </a:r>
            <a:r>
              <a:rPr lang="ar-IQ" sz="2400" dirty="0"/>
              <a:t>وفي ظل سيناريو "العمل كالمعتاد"، </a:t>
            </a:r>
            <a:endParaRPr lang="en-US" dirty="0"/>
          </a:p>
        </p:txBody>
      </p:sp>
      <p:pic>
        <p:nvPicPr>
          <p:cNvPr id="2" name="Picture 1"/>
          <p:cNvPicPr>
            <a:picLocks noChangeAspect="1"/>
          </p:cNvPicPr>
          <p:nvPr/>
        </p:nvPicPr>
        <p:blipFill>
          <a:blip r:embed="rId2"/>
          <a:stretch>
            <a:fillRect/>
          </a:stretch>
        </p:blipFill>
        <p:spPr>
          <a:xfrm>
            <a:off x="589644" y="1817603"/>
            <a:ext cx="4703196" cy="3779354"/>
          </a:xfrm>
          <a:prstGeom prst="rect">
            <a:avLst/>
          </a:prstGeom>
        </p:spPr>
      </p:pic>
    </p:spTree>
    <p:extLst>
      <p:ext uri="{BB962C8B-B14F-4D97-AF65-F5344CB8AC3E}">
        <p14:creationId xmlns:p14="http://schemas.microsoft.com/office/powerpoint/2010/main" val="2320679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742" y="3388809"/>
            <a:ext cx="10827657" cy="2862322"/>
          </a:xfrm>
          <a:prstGeom prst="rect">
            <a:avLst/>
          </a:prstGeom>
          <a:noFill/>
          <a:ln w="127000">
            <a:solidFill>
              <a:srgbClr val="7030A0"/>
            </a:solidFill>
          </a:ln>
          <a:effectLst>
            <a:glow rad="139700">
              <a:schemeClr val="accent2">
                <a:satMod val="175000"/>
                <a:alpha val="40000"/>
              </a:schemeClr>
            </a:glow>
            <a:outerShdw blurRad="50800" dist="50800" dir="5400000" algn="ctr" rotWithShape="0">
              <a:schemeClr val="bg1"/>
            </a:outerShdw>
          </a:effectLst>
        </p:spPr>
        <p:txBody>
          <a:bodyPr wrap="square">
            <a:spAutoFit/>
          </a:bodyPr>
          <a:lstStyle/>
          <a:p>
            <a:pPr algn="r">
              <a:lnSpc>
                <a:spcPct val="150000"/>
              </a:lnSpc>
            </a:pPr>
            <a:r>
              <a:rPr lang="ar-IQ" sz="2400" dirty="0" smtClean="0"/>
              <a:t>الذي </a:t>
            </a:r>
            <a:r>
              <a:rPr lang="ar-IQ" sz="2400" dirty="0"/>
              <a:t>يفترض أن اتجاهات العوامل الدافعة ستستمر كما لوحظت في الماضي، فمن المتوقع بحلول عام 2050 أن يكون العدد الإجمالي للأنواع الغريبة على مستوى العالم أعلى بنحو الثلث مما كان عليه في عام 2005. ومع ذلك، من المتوقع أن يزداد عدد الأنواع الغريبة في جميع أنحاء العالم بشكل أسرع من المتوقع في ظل سيناريو "العمل كالمعتاد</a:t>
            </a:r>
            <a:r>
              <a:rPr lang="ar-IQ" dirty="0"/>
              <a:t>".</a:t>
            </a:r>
            <a:endParaRPr lang="en-US" dirty="0"/>
          </a:p>
        </p:txBody>
      </p:sp>
      <p:pic>
        <p:nvPicPr>
          <p:cNvPr id="2" name="Picture 1"/>
          <p:cNvPicPr>
            <a:picLocks noChangeAspect="1"/>
          </p:cNvPicPr>
          <p:nvPr/>
        </p:nvPicPr>
        <p:blipFill rotWithShape="1">
          <a:blip r:embed="rId2"/>
          <a:srcRect l="18929" b="32698"/>
          <a:stretch/>
        </p:blipFill>
        <p:spPr>
          <a:xfrm>
            <a:off x="2861094" y="130630"/>
            <a:ext cx="6123248" cy="2859314"/>
          </a:xfrm>
          <a:prstGeom prst="rect">
            <a:avLst/>
          </a:prstGeom>
        </p:spPr>
      </p:pic>
    </p:spTree>
    <p:extLst>
      <p:ext uri="{BB962C8B-B14F-4D97-AF65-F5344CB8AC3E}">
        <p14:creationId xmlns:p14="http://schemas.microsoft.com/office/powerpoint/2010/main" val="3177789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6056" y="1441263"/>
            <a:ext cx="11364686" cy="5632311"/>
          </a:xfrm>
          <a:prstGeom prst="rect">
            <a:avLst/>
          </a:prstGeom>
          <a:noFill/>
        </p:spPr>
        <p:txBody>
          <a:bodyPr wrap="square">
            <a:spAutoFit/>
          </a:bodyPr>
          <a:lstStyle/>
          <a:p>
            <a:pPr algn="r">
              <a:lnSpc>
                <a:spcPct val="150000"/>
              </a:lnSpc>
            </a:pPr>
            <a:r>
              <a:rPr lang="ar-IQ" sz="2400" dirty="0" smtClean="0">
                <a:solidFill>
                  <a:srgbClr val="C00000"/>
                </a:solidFill>
              </a:rPr>
              <a:t>* يمكن </a:t>
            </a:r>
            <a:r>
              <a:rPr lang="ar-IQ" sz="2400" dirty="0">
                <a:solidFill>
                  <a:srgbClr val="C00000"/>
                </a:solidFill>
              </a:rPr>
              <a:t>منع الأنواع الغريبة الغازية وتأثيراتها السلبية والتخفيف من حدتها من خلال الإدارة الفعالة.</a:t>
            </a:r>
          </a:p>
          <a:p>
            <a:pPr algn="r">
              <a:lnSpc>
                <a:spcPct val="150000"/>
              </a:lnSpc>
            </a:pPr>
            <a:r>
              <a:rPr lang="ar-IQ" sz="2400" dirty="0" smtClean="0"/>
              <a:t>* بالامكان الحد </a:t>
            </a:r>
            <a:r>
              <a:rPr lang="ar-IQ" sz="2400" dirty="0"/>
              <a:t>من عدد الأنواع الغريبة الغازية وتأثيرها من خلال إدارة الغزوات البيولوجية: </a:t>
            </a:r>
            <a:r>
              <a:rPr lang="ar-IQ" sz="2400" dirty="0">
                <a:solidFill>
                  <a:srgbClr val="672C94"/>
                </a:solidFill>
              </a:rPr>
              <a:t>إدارة مسارات إدخال وانتشار الأنواع الغريبة الغازية؛ وإدارة الأنواع الغريبة الغازية المستهدفة على المستوى المحلي أو على مستوى المناظر الطبيعية؛ والإدارة القائمة على الموقع أو القائمة على النظام البيئي. هناك العديد من المصادر للأدبيات والمعلومات المتاحة والأدوات والتكنولوجيات الجديدة والناشئة، بما في ذلك التكنولوجيا الحيوية، وعلم المعلومات الحيوية، والحمض النووي البيئي، والاستشعار عن بعد، وتحليلات البيانات، لدعم إدارة الغزوات البيولوجية</a:t>
            </a:r>
            <a:r>
              <a:rPr lang="ar-IQ" sz="2400" dirty="0"/>
              <a:t>.</a:t>
            </a:r>
          </a:p>
          <a:p>
            <a:pPr algn="r">
              <a:lnSpc>
                <a:spcPct val="150000"/>
              </a:lnSpc>
            </a:pPr>
            <a:endParaRPr lang="ar-IQ" sz="2400" dirty="0"/>
          </a:p>
        </p:txBody>
      </p:sp>
    </p:spTree>
    <p:extLst>
      <p:ext uri="{BB962C8B-B14F-4D97-AF65-F5344CB8AC3E}">
        <p14:creationId xmlns:p14="http://schemas.microsoft.com/office/powerpoint/2010/main" val="3790785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2171" y="788119"/>
            <a:ext cx="11364686" cy="1678986"/>
          </a:xfrm>
          <a:prstGeom prst="rect">
            <a:avLst/>
          </a:prstGeom>
          <a:noFill/>
        </p:spPr>
        <p:txBody>
          <a:bodyPr wrap="square">
            <a:spAutoFit/>
          </a:bodyPr>
          <a:lstStyle/>
          <a:p>
            <a:pPr algn="r">
              <a:lnSpc>
                <a:spcPct val="150000"/>
              </a:lnSpc>
            </a:pPr>
            <a:r>
              <a:rPr lang="ar-IQ" sz="2400" dirty="0">
                <a:solidFill>
                  <a:srgbClr val="C00000"/>
                </a:solidFill>
              </a:rPr>
              <a:t>* إن الوقاية والاستعداد هما الخياران الأكثر فعالية من حيث التكلفة، وبالتالي فإنهما حاسمان لإدارة التهديدات التي تشكلها الأنواع الغريبة الغازية.</a:t>
            </a:r>
          </a:p>
          <a:p>
            <a:pPr algn="r">
              <a:lnSpc>
                <a:spcPct val="150000"/>
              </a:lnSpc>
            </a:pPr>
            <a:endParaRPr lang="ar-IQ" sz="2400" dirty="0"/>
          </a:p>
        </p:txBody>
      </p:sp>
      <p:pic>
        <p:nvPicPr>
          <p:cNvPr id="2" name="Picture 1"/>
          <p:cNvPicPr>
            <a:picLocks noChangeAspect="1"/>
          </p:cNvPicPr>
          <p:nvPr/>
        </p:nvPicPr>
        <p:blipFill>
          <a:blip r:embed="rId2"/>
          <a:stretch>
            <a:fillRect/>
          </a:stretch>
        </p:blipFill>
        <p:spPr>
          <a:xfrm>
            <a:off x="3212192" y="2002973"/>
            <a:ext cx="6304643" cy="4728482"/>
          </a:xfrm>
          <a:prstGeom prst="rect">
            <a:avLst/>
          </a:prstGeom>
        </p:spPr>
      </p:pic>
    </p:spTree>
    <p:extLst>
      <p:ext uri="{BB962C8B-B14F-4D97-AF65-F5344CB8AC3E}">
        <p14:creationId xmlns:p14="http://schemas.microsoft.com/office/powerpoint/2010/main" val="3824579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1372" y="275767"/>
            <a:ext cx="9893525" cy="1280890"/>
          </a:xfrm>
        </p:spPr>
        <p:txBody>
          <a:bodyPr/>
          <a:lstStyle/>
          <a:p>
            <a:pPr algn="r"/>
            <a:r>
              <a:rPr lang="ar-IQ" dirty="0"/>
              <a:t>كيف يمكن استخدام الحمض النووي الريبوزي منقوص الأكسجين لمراقبة الأنواع الغازية؟</a:t>
            </a:r>
            <a:endParaRPr lang="en-US" dirty="0"/>
          </a:p>
        </p:txBody>
      </p:sp>
      <p:sp>
        <p:nvSpPr>
          <p:cNvPr id="3" name="Rectangle 2"/>
          <p:cNvSpPr/>
          <p:nvPr/>
        </p:nvSpPr>
        <p:spPr>
          <a:xfrm>
            <a:off x="6342743" y="1797601"/>
            <a:ext cx="5312228" cy="4662815"/>
          </a:xfrm>
          <a:prstGeom prst="rect">
            <a:avLst/>
          </a:prstGeom>
        </p:spPr>
        <p:txBody>
          <a:bodyPr wrap="square">
            <a:spAutoFit/>
          </a:bodyPr>
          <a:lstStyle/>
          <a:p>
            <a:pPr algn="r">
              <a:lnSpc>
                <a:spcPct val="150000"/>
              </a:lnSpc>
            </a:pPr>
            <a:r>
              <a:rPr lang="ar-IQ" dirty="0"/>
              <a:t>الحمض النووي الريبوزي منقوص الأكسجين-البيئي  </a:t>
            </a:r>
            <a:r>
              <a:rPr lang="en-US" dirty="0"/>
              <a:t>e-DNA </a:t>
            </a:r>
            <a:r>
              <a:rPr lang="ar-IQ" dirty="0"/>
              <a:t>هو المادة الوراثية التي يطلقها الكائن الحي في البيئة. ويشمل ذلك:  بقايا الجلد والشعر المتساقطين، وإفرازات الجسم، والبراز، والبذور، وحبوب اللقاح. من خلال التقنيات الجزيئية، يمكن التقاط الحمض النووي الريبوزي منقوص الأكسجين وتضخيمه و/أو تسلسله لتحديد الأنواع. يمكن أيضًا استخدام نفس التقنية لتحديد أجزاء من الكائنات الحية أو كلها. نظرًا لحساسيته، يعد الحمض النووي الريبوزي منقوص الأكسجين أداة مفيدة للغاية للكشف عن وتحديد وجود الأنواع النادرة  </a:t>
            </a:r>
            <a:r>
              <a:rPr lang="en-US" dirty="0"/>
              <a:t>RARE </a:t>
            </a:r>
            <a:r>
              <a:rPr lang="ar-IQ" dirty="0" smtClean="0"/>
              <a:t>التي </a:t>
            </a:r>
            <a:r>
              <a:rPr lang="ar-IQ" dirty="0"/>
              <a:t>غالبًا ما تمر دون </a:t>
            </a:r>
            <a:r>
              <a:rPr lang="ar-IQ" dirty="0" smtClean="0"/>
              <a:t>اكتشافها. </a:t>
            </a:r>
            <a:endParaRPr lang="en-US" dirty="0"/>
          </a:p>
        </p:txBody>
      </p:sp>
      <p:pic>
        <p:nvPicPr>
          <p:cNvPr id="4" name="Picture 3"/>
          <p:cNvPicPr>
            <a:picLocks noChangeAspect="1"/>
          </p:cNvPicPr>
          <p:nvPr/>
        </p:nvPicPr>
        <p:blipFill>
          <a:blip r:embed="rId2"/>
          <a:stretch>
            <a:fillRect/>
          </a:stretch>
        </p:blipFill>
        <p:spPr>
          <a:xfrm>
            <a:off x="566056" y="1416954"/>
            <a:ext cx="5208817" cy="5208817"/>
          </a:xfrm>
          <a:prstGeom prst="rect">
            <a:avLst/>
          </a:prstGeom>
        </p:spPr>
      </p:pic>
    </p:spTree>
    <p:extLst>
      <p:ext uri="{BB962C8B-B14F-4D97-AF65-F5344CB8AC3E}">
        <p14:creationId xmlns:p14="http://schemas.microsoft.com/office/powerpoint/2010/main" val="2360705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1372" y="275767"/>
            <a:ext cx="9893525" cy="1280890"/>
          </a:xfrm>
        </p:spPr>
        <p:txBody>
          <a:bodyPr/>
          <a:lstStyle/>
          <a:p>
            <a:pPr algn="r"/>
            <a:r>
              <a:rPr lang="ar-IQ" dirty="0"/>
              <a:t>كيف يمكن استخدام الحمض النووي الريبوزي منقوص الأكسجين لمراقبة الأنواع الغازية؟</a:t>
            </a:r>
            <a:endParaRPr lang="en-US" dirty="0"/>
          </a:p>
        </p:txBody>
      </p:sp>
      <p:sp>
        <p:nvSpPr>
          <p:cNvPr id="3" name="Rectangle 2"/>
          <p:cNvSpPr/>
          <p:nvPr/>
        </p:nvSpPr>
        <p:spPr>
          <a:xfrm>
            <a:off x="1146629" y="1797601"/>
            <a:ext cx="4891314" cy="4247317"/>
          </a:xfrm>
          <a:prstGeom prst="rect">
            <a:avLst/>
          </a:prstGeom>
        </p:spPr>
        <p:txBody>
          <a:bodyPr wrap="square">
            <a:spAutoFit/>
          </a:bodyPr>
          <a:lstStyle/>
          <a:p>
            <a:pPr algn="r">
              <a:lnSpc>
                <a:spcPct val="150000"/>
              </a:lnSpc>
            </a:pPr>
            <a:r>
              <a:rPr lang="ar-IQ" dirty="0"/>
              <a:t>الحمض النووي الريبوزي منقوص الأكسجين-البيئي  </a:t>
            </a:r>
            <a:r>
              <a:rPr lang="en-US" dirty="0" smtClean="0"/>
              <a:t>e-DNA</a:t>
            </a:r>
            <a:r>
              <a:rPr lang="ar-IQ" dirty="0" smtClean="0"/>
              <a:t>. نشأت العديد من أكثر مجموعات الأنواع الغازية الغازية تدميراً وانتشارًا من أعداد فردية صغيرة أو تطورت من فرد واحد فقط. يمكن استخدام الحمض النووي الريبوزي منقوص الأكسجين كنظام إنذار مبكر لتحديد هذه الجيوب السكانية الصغيرة، مما يسمح بتنفيذ تدابير فعالة للسيطرة أو الاستئصال ومنع إنشاء الأنواع. يعد هذا الاكتشاف المبكر أمرًا حيويًا لنجاح الاستئصال ويساعد في إنقاذ الملايين في المستقبل. </a:t>
            </a:r>
            <a:endParaRPr lang="en-US" dirty="0"/>
          </a:p>
        </p:txBody>
      </p:sp>
      <p:pic>
        <p:nvPicPr>
          <p:cNvPr id="4" name="Picture 3"/>
          <p:cNvPicPr>
            <a:picLocks noChangeAspect="1"/>
          </p:cNvPicPr>
          <p:nvPr/>
        </p:nvPicPr>
        <p:blipFill>
          <a:blip r:embed="rId2"/>
          <a:stretch>
            <a:fillRect/>
          </a:stretch>
        </p:blipFill>
        <p:spPr>
          <a:xfrm>
            <a:off x="6589481" y="1556657"/>
            <a:ext cx="4963890" cy="4963890"/>
          </a:xfrm>
          <a:prstGeom prst="rect">
            <a:avLst/>
          </a:prstGeom>
        </p:spPr>
      </p:pic>
    </p:spTree>
    <p:extLst>
      <p:ext uri="{BB962C8B-B14F-4D97-AF65-F5344CB8AC3E}">
        <p14:creationId xmlns:p14="http://schemas.microsoft.com/office/powerpoint/2010/main" val="3143840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2"/>
            <a:tile tx="0" ty="0" sx="100000" sy="100000" flip="none" algn="tl"/>
          </a:blipFill>
        </p:spPr>
        <p:txBody>
          <a:bodyPr/>
          <a:lstStyle/>
          <a:p>
            <a:pPr algn="ctr"/>
            <a:r>
              <a:rPr lang="ar-IQ" sz="6600" b="1" dirty="0" smtClean="0">
                <a:solidFill>
                  <a:srgbClr val="FFFF00"/>
                </a:solidFill>
              </a:rPr>
              <a:t>التوصيات </a:t>
            </a:r>
            <a:endParaRPr lang="ar-IQ" sz="4000" b="1" dirty="0">
              <a:solidFill>
                <a:srgbClr val="FFFF00"/>
              </a:solidFill>
            </a:endParaRPr>
          </a:p>
        </p:txBody>
      </p:sp>
      <p:sp>
        <p:nvSpPr>
          <p:cNvPr id="3" name="Rectangle 2"/>
          <p:cNvSpPr/>
          <p:nvPr/>
        </p:nvSpPr>
        <p:spPr>
          <a:xfrm>
            <a:off x="543697" y="1920083"/>
            <a:ext cx="10997513" cy="4093428"/>
          </a:xfrm>
          <a:prstGeom prst="rect">
            <a:avLst/>
          </a:prstGeom>
          <a:ln>
            <a:solidFill>
              <a:srgbClr val="B7FFF1"/>
            </a:solidFill>
          </a:ln>
        </p:spPr>
        <p:txBody>
          <a:bodyPr wrap="square">
            <a:spAutoFit/>
          </a:bodyPr>
          <a:lstStyle/>
          <a:p>
            <a:pPr algn="r"/>
            <a:r>
              <a:rPr lang="ar-IQ" sz="2000" dirty="0"/>
              <a:t>* تفعيل القوانين المتعلقة التي تسهم بحماية التنوع البايولوجي من اخطار الانواع الغريبة- الغازية  كقانون الحجر الزراعي و البيطري و الصحي و فرض اجراءات صارمة على استيراد الكائنات الحية.</a:t>
            </a:r>
          </a:p>
          <a:p>
            <a:pPr algn="r"/>
            <a:r>
              <a:rPr lang="ar-IQ" sz="2000" dirty="0"/>
              <a:t>* مراقبة الاسواق و اماكن بيع الحيوانات و النباتات من قبل الجهات المعنية تجنبا لترويج تكاثر و بيع الانواع الغريبة-الغازية.</a:t>
            </a:r>
          </a:p>
          <a:p>
            <a:pPr algn="r"/>
            <a:r>
              <a:rPr lang="ar-IQ" sz="2000" dirty="0"/>
              <a:t>* ضرورة ادارة و استغلال الانواع الغريبة -الغازية  التي ادخلت سابقا، بما يسهم في السيطرة على كثافتها ضمن الانظمة البيئية و تقليل اضراراها الى الحد الادنى.</a:t>
            </a:r>
          </a:p>
          <a:p>
            <a:pPr algn="r"/>
            <a:r>
              <a:rPr lang="ar-IQ" sz="2000" dirty="0"/>
              <a:t>* اجراء الدراسات و البحوث المتعلقة في االسيطرة على الانواع الغريبة الغازية بالطرق العلمية الحديثة و اعطاء تلك البحوث الاهمية القصوى من ناحية التسهيلات الفنية و المادية من قبل الجهات الرسمية.</a:t>
            </a:r>
          </a:p>
          <a:p>
            <a:pPr algn="r"/>
            <a:r>
              <a:rPr lang="ar-IQ" sz="2000" dirty="0"/>
              <a:t>* عدم الترويج لاكثار او تربية الانواع الغريبة-الغازية  بهدف اقتصادي او تجاري ..الخ دون اخذ رأي موافقة الجهات الرسمية المعنية لا سيما وزارة البيئة.</a:t>
            </a:r>
          </a:p>
          <a:p>
            <a:pPr algn="r"/>
            <a:r>
              <a:rPr lang="ar-IQ" sz="2000" dirty="0"/>
              <a:t>* التشجيع على تربية و اكثار الانواع المحلية بما يضمن ديمومتها و ابعاد خطر الانواع الغريبة عنها.</a:t>
            </a:r>
          </a:p>
          <a:p>
            <a:pPr algn="r"/>
            <a:r>
              <a:rPr lang="ar-IQ" sz="2000" dirty="0"/>
              <a:t>* انشاء بنك للجينات الوراثية في المؤسسات العلمية البحثية او   لحفظ الانواع المحلية الاصيلة، لاسيما للانواع المهددة بالانقراض.</a:t>
            </a:r>
          </a:p>
        </p:txBody>
      </p:sp>
    </p:spTree>
    <p:extLst>
      <p:ext uri="{BB962C8B-B14F-4D97-AF65-F5344CB8AC3E}">
        <p14:creationId xmlns:p14="http://schemas.microsoft.com/office/powerpoint/2010/main" val="2300528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9657" y="217713"/>
            <a:ext cx="6415314" cy="6415314"/>
          </a:xfrm>
          <a:prstGeom prst="rect">
            <a:avLst/>
          </a:prstGeom>
        </p:spPr>
      </p:pic>
    </p:spTree>
    <p:extLst>
      <p:ext uri="{BB962C8B-B14F-4D97-AF65-F5344CB8AC3E}">
        <p14:creationId xmlns:p14="http://schemas.microsoft.com/office/powerpoint/2010/main" val="205267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4754" y="3904343"/>
            <a:ext cx="8915400" cy="3690536"/>
          </a:xfrm>
        </p:spPr>
        <p:txBody>
          <a:bodyPr>
            <a:normAutofit/>
          </a:bodyPr>
          <a:lstStyle/>
          <a:p>
            <a:pPr algn="r">
              <a:lnSpc>
                <a:spcPct val="150000"/>
              </a:lnSpc>
            </a:pPr>
            <a:r>
              <a:rPr lang="ar-IQ" sz="2000" dirty="0">
                <a:latin typeface="Book Antiqua" panose="02040602050305030304" pitchFamily="18" charset="0"/>
              </a:rPr>
              <a:t>يقول </a:t>
            </a:r>
            <a:r>
              <a:rPr lang="ar-IQ" sz="2000" u="sng" dirty="0">
                <a:solidFill>
                  <a:srgbClr val="FF0000"/>
                </a:solidFill>
                <a:latin typeface="Book Antiqua" panose="02040602050305030304" pitchFamily="18" charset="0"/>
              </a:rPr>
              <a:t>البروفسور جان كلود لوفيفر </a:t>
            </a:r>
            <a:r>
              <a:rPr lang="ar-IQ" sz="2000" dirty="0">
                <a:latin typeface="Book Antiqua" panose="02040602050305030304" pitchFamily="18" charset="0"/>
              </a:rPr>
              <a:t>المختص في الكائنات النباتية والحيوانية الغازية والمدير السابق لمعهد التنوع الحيوي الفرنسي مُذكِّرا بالطريقة التي أصبح الباحثون يهتمون من خلالها بهذا الموضوع المهم: "إن موضوعَ الكائنات المستوطِنة أو الجائرة هو أحد مواضيع الساعة والتي لا يتم الحديثُ عنها كما ينبغي. ولا بد أن نُذَكِّر هنا بأن الأوساط العلمية بدأت تهتم بهذا الموضوع بعد الحرب العالمية الثانية لاسيما بعد صدور كتاب ألفه إنجليزي يُدعى هلتُن عامَ 1958 تحت عنوان </a:t>
            </a:r>
            <a:r>
              <a:rPr lang="ar-IQ" sz="2000" dirty="0" smtClean="0">
                <a:latin typeface="Book Antiqua" panose="02040602050305030304" pitchFamily="18" charset="0"/>
              </a:rPr>
              <a:t>: </a:t>
            </a:r>
          </a:p>
        </p:txBody>
      </p:sp>
      <p:pic>
        <p:nvPicPr>
          <p:cNvPr id="2" name="Picture 1"/>
          <p:cNvPicPr>
            <a:picLocks noChangeAspect="1"/>
          </p:cNvPicPr>
          <p:nvPr/>
        </p:nvPicPr>
        <p:blipFill>
          <a:blip r:embed="rId2"/>
          <a:stretch>
            <a:fillRect/>
          </a:stretch>
        </p:blipFill>
        <p:spPr>
          <a:xfrm>
            <a:off x="2124754" y="130630"/>
            <a:ext cx="9419772" cy="3657600"/>
          </a:xfrm>
          <a:prstGeom prst="rect">
            <a:avLst/>
          </a:prstGeom>
        </p:spPr>
      </p:pic>
    </p:spTree>
    <p:extLst>
      <p:ext uri="{BB962C8B-B14F-4D97-AF65-F5344CB8AC3E}">
        <p14:creationId xmlns:p14="http://schemas.microsoft.com/office/powerpoint/2010/main" val="37431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286" y="240664"/>
            <a:ext cx="6037943" cy="3344366"/>
          </a:xfrm>
        </p:spPr>
        <p:txBody>
          <a:bodyPr>
            <a:noAutofit/>
          </a:bodyPr>
          <a:lstStyle/>
          <a:p>
            <a:pPr algn="r">
              <a:lnSpc>
                <a:spcPct val="150000"/>
              </a:lnSpc>
            </a:pPr>
            <a:r>
              <a:rPr lang="ar-IQ" sz="2800" b="1" dirty="0" smtClean="0">
                <a:latin typeface="Book Antiqua" panose="02040602050305030304" pitchFamily="18" charset="0"/>
              </a:rPr>
              <a:t>بيئةُ </a:t>
            </a:r>
            <a:r>
              <a:rPr lang="ar-IQ" sz="2800" b="1" dirty="0">
                <a:latin typeface="Book Antiqua" panose="02040602050305030304" pitchFamily="18" charset="0"/>
              </a:rPr>
              <a:t>الاحتلال عبر النباتات والحيوانات.</a:t>
            </a:r>
          </a:p>
          <a:p>
            <a:pPr algn="r">
              <a:lnSpc>
                <a:spcPct val="150000"/>
              </a:lnSpc>
            </a:pPr>
            <a:r>
              <a:rPr lang="ar-IQ" sz="2400" dirty="0">
                <a:latin typeface="Book Antiqua" panose="02040602050305030304" pitchFamily="18" charset="0"/>
              </a:rPr>
              <a:t>وانطلاقا من تسعينات القرن الماضي، بدأت لجنة دُولية تُجري بكثافة أبحاثا حول موضوع الكائنات النباتية والحيوانية الغازية. وكانت تسمى " اللجنة العلمية حول المسائل البيئية". وقد نشرت اللجنة عدة كتب لم يتمَّ الاطلاعُ عليها للأسف لأنها كُتبت اللغة الإنجليزية بالإضافة إلى أن اللجنة وجدت صعوبات في توزيعها على نطاق واسع.</a:t>
            </a:r>
          </a:p>
        </p:txBody>
      </p:sp>
      <p:pic>
        <p:nvPicPr>
          <p:cNvPr id="2" name="Picture 1"/>
          <p:cNvPicPr>
            <a:picLocks noChangeAspect="1"/>
          </p:cNvPicPr>
          <p:nvPr/>
        </p:nvPicPr>
        <p:blipFill>
          <a:blip r:embed="rId2"/>
          <a:stretch>
            <a:fillRect/>
          </a:stretch>
        </p:blipFill>
        <p:spPr>
          <a:xfrm>
            <a:off x="7213601" y="410028"/>
            <a:ext cx="4659086" cy="6105408"/>
          </a:xfrm>
          <a:prstGeom prst="rect">
            <a:avLst/>
          </a:prstGeom>
        </p:spPr>
      </p:pic>
    </p:spTree>
    <p:extLst>
      <p:ext uri="{BB962C8B-B14F-4D97-AF65-F5344CB8AC3E}">
        <p14:creationId xmlns:p14="http://schemas.microsoft.com/office/powerpoint/2010/main" val="3604160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571" y="624110"/>
            <a:ext cx="9400041" cy="1280890"/>
          </a:xfrm>
        </p:spPr>
        <p:txBody>
          <a:bodyPr>
            <a:normAutofit fontScale="90000"/>
          </a:bodyPr>
          <a:lstStyle/>
          <a:p>
            <a:pPr algn="r"/>
            <a:r>
              <a:rPr lang="en-US" dirty="0"/>
              <a:t>INVASIVE ALIEN SPECIES, WHAT ARE THEY</a:t>
            </a:r>
            <a:r>
              <a:rPr lang="en-US" dirty="0" smtClean="0"/>
              <a:t>?</a:t>
            </a:r>
            <a:br>
              <a:rPr lang="en-US" dirty="0" smtClean="0"/>
            </a:br>
            <a:r>
              <a:rPr lang="ar-IQ" dirty="0"/>
              <a:t>الأنواع الغريبة الغازية، ما هي؟</a:t>
            </a:r>
            <a:r>
              <a:rPr lang="en-US" dirty="0"/>
              <a:t/>
            </a:r>
            <a:br>
              <a:rPr lang="en-US" dirty="0"/>
            </a:br>
            <a:endParaRPr lang="en-US" dirty="0"/>
          </a:p>
        </p:txBody>
      </p:sp>
      <p:sp>
        <p:nvSpPr>
          <p:cNvPr id="3" name="Content Placeholder 2"/>
          <p:cNvSpPr>
            <a:spLocks noGrp="1"/>
          </p:cNvSpPr>
          <p:nvPr>
            <p:ph idx="1"/>
          </p:nvPr>
        </p:nvSpPr>
        <p:spPr>
          <a:xfrm>
            <a:off x="1494971" y="1905000"/>
            <a:ext cx="10232572" cy="4006222"/>
          </a:xfrm>
        </p:spPr>
        <p:txBody>
          <a:bodyPr>
            <a:noAutofit/>
          </a:bodyPr>
          <a:lstStyle/>
          <a:p>
            <a:pPr marL="0" indent="0" algn="r" rtl="1">
              <a:lnSpc>
                <a:spcPct val="200000"/>
              </a:lnSpc>
              <a:buNone/>
            </a:pPr>
            <a:r>
              <a:rPr lang="ar-IQ" sz="2400" dirty="0" smtClean="0"/>
              <a:t>أولاً </a:t>
            </a:r>
            <a:r>
              <a:rPr lang="ar-IQ" sz="2400" dirty="0"/>
              <a:t>وقبل كل شيء، يجب علينا تحديد بعض </a:t>
            </a:r>
            <a:r>
              <a:rPr lang="ar-IQ" sz="2400" dirty="0" smtClean="0"/>
              <a:t>المفاهيم</a:t>
            </a:r>
            <a:r>
              <a:rPr lang="en-US" sz="2400" dirty="0" smtClean="0"/>
              <a:t>:</a:t>
            </a:r>
          </a:p>
          <a:p>
            <a:pPr marL="0" indent="0" algn="r" rtl="1">
              <a:lnSpc>
                <a:spcPct val="200000"/>
              </a:lnSpc>
              <a:buNone/>
            </a:pPr>
            <a:r>
              <a:rPr lang="ar-IQ" sz="2000" dirty="0" smtClean="0"/>
              <a:t>فالأنواع </a:t>
            </a:r>
            <a:r>
              <a:rPr lang="ar-IQ" sz="2000" dirty="0"/>
              <a:t>التي توجد ضمن نطاقها الطبيعي ومنطقة انتشارها تسمى الأنواع المحلية </a:t>
            </a:r>
            <a:r>
              <a:rPr lang="en-US" sz="2000" dirty="0"/>
              <a:t>NATIVE </a:t>
            </a:r>
            <a:endParaRPr lang="en-US" sz="2000" dirty="0" smtClean="0"/>
          </a:p>
          <a:p>
            <a:pPr marL="0" indent="0" algn="r" rtl="1">
              <a:lnSpc>
                <a:spcPct val="200000"/>
              </a:lnSpc>
              <a:buNone/>
            </a:pPr>
            <a:r>
              <a:rPr lang="en-US" sz="2000" dirty="0" smtClean="0"/>
              <a:t> </a:t>
            </a:r>
            <a:r>
              <a:rPr lang="ar-IQ" sz="2000" dirty="0" smtClean="0"/>
              <a:t>في </a:t>
            </a:r>
            <a:r>
              <a:rPr lang="ar-IQ" sz="2000" dirty="0"/>
              <a:t>حين أن الأنواع الغريبة </a:t>
            </a:r>
            <a:r>
              <a:rPr lang="en-US" sz="2000" dirty="0" smtClean="0"/>
              <a:t>EXOTIC</a:t>
            </a:r>
          </a:p>
          <a:p>
            <a:pPr marL="0" indent="0" algn="r" rtl="1">
              <a:lnSpc>
                <a:spcPct val="200000"/>
              </a:lnSpc>
              <a:buNone/>
            </a:pPr>
            <a:r>
              <a:rPr lang="en-US" sz="2000" dirty="0" smtClean="0"/>
              <a:t> </a:t>
            </a:r>
            <a:r>
              <a:rPr lang="ar-IQ" sz="2000" dirty="0"/>
              <a:t>أو الأنواع التي تعيش خارج نطاقها الطبيعي  </a:t>
            </a:r>
            <a:r>
              <a:rPr lang="en-US" sz="2000" dirty="0"/>
              <a:t>INTRODUCED  </a:t>
            </a:r>
            <a:r>
              <a:rPr lang="ar-IQ" sz="2000" dirty="0"/>
              <a:t>ومنطقة انتشارها المحتملة</a:t>
            </a:r>
            <a:r>
              <a:rPr lang="ar-IQ" sz="2000" dirty="0" smtClean="0"/>
              <a:t>، </a:t>
            </a:r>
            <a:r>
              <a:rPr lang="ar-IQ" sz="2000" dirty="0"/>
              <a:t>والتي لم تكن لتتمكن من احتلالها لولا إدخالها بشكل مباشر أو غير مباشر، أو دون رعاية بشرية.</a:t>
            </a:r>
            <a:endParaRPr lang="en-US" sz="2000" dirty="0"/>
          </a:p>
        </p:txBody>
      </p:sp>
      <p:pic>
        <p:nvPicPr>
          <p:cNvPr id="4" name="Picture 3"/>
          <p:cNvPicPr>
            <a:picLocks noChangeAspect="1"/>
          </p:cNvPicPr>
          <p:nvPr/>
        </p:nvPicPr>
        <p:blipFill>
          <a:blip r:embed="rId2"/>
          <a:stretch>
            <a:fillRect/>
          </a:stretch>
        </p:blipFill>
        <p:spPr>
          <a:xfrm>
            <a:off x="602569" y="1264555"/>
            <a:ext cx="2162175" cy="1714500"/>
          </a:xfrm>
          <a:prstGeom prst="rect">
            <a:avLst/>
          </a:prstGeom>
        </p:spPr>
      </p:pic>
      <p:pic>
        <p:nvPicPr>
          <p:cNvPr id="5" name="Picture 4"/>
          <p:cNvPicPr>
            <a:picLocks noChangeAspect="1"/>
          </p:cNvPicPr>
          <p:nvPr/>
        </p:nvPicPr>
        <p:blipFill>
          <a:blip r:embed="rId3"/>
          <a:stretch>
            <a:fillRect/>
          </a:stretch>
        </p:blipFill>
        <p:spPr>
          <a:xfrm>
            <a:off x="10348687" y="5393430"/>
            <a:ext cx="1155926" cy="11582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91639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64114" y="410079"/>
            <a:ext cx="8591562" cy="5324535"/>
          </a:xfrm>
          <a:prstGeom prst="rect">
            <a:avLst/>
          </a:prstGeom>
        </p:spPr>
        <p:txBody>
          <a:bodyPr wrap="square">
            <a:spAutoFit/>
          </a:bodyPr>
          <a:lstStyle/>
          <a:p>
            <a:pPr algn="r">
              <a:lnSpc>
                <a:spcPct val="200000"/>
              </a:lnSpc>
            </a:pPr>
            <a:r>
              <a:rPr lang="ar-IQ" sz="2000" dirty="0"/>
              <a:t>من بين كل الأنواع </a:t>
            </a:r>
            <a:r>
              <a:rPr lang="ar-IQ" sz="2000" dirty="0" smtClean="0"/>
              <a:t>الغريبة</a:t>
            </a:r>
            <a:endParaRPr lang="en-US" sz="2000" dirty="0" smtClean="0"/>
          </a:p>
          <a:p>
            <a:pPr algn="r">
              <a:lnSpc>
                <a:spcPct val="200000"/>
              </a:lnSpc>
            </a:pPr>
            <a:r>
              <a:rPr lang="ar-IQ" sz="2000" dirty="0" smtClean="0"/>
              <a:t>التي </a:t>
            </a:r>
            <a:r>
              <a:rPr lang="ar-IQ" sz="2000" dirty="0"/>
              <a:t>يمكن العثور عليها في النظم البيئية </a:t>
            </a:r>
            <a:endParaRPr lang="en-US" sz="2000" dirty="0" smtClean="0"/>
          </a:p>
          <a:p>
            <a:pPr algn="r">
              <a:lnSpc>
                <a:spcPct val="200000"/>
              </a:lnSpc>
            </a:pPr>
            <a:r>
              <a:rPr lang="ar-IQ" sz="2000" dirty="0" smtClean="0"/>
              <a:t>فأن نسبة </a:t>
            </a:r>
            <a:r>
              <a:rPr lang="ar-IQ" sz="2000" dirty="0"/>
              <a:t>ضئيلة للغاية فقط من الأنواع تصبح راسخة ومستقرة في الأمد البعيد (الأنواع </a:t>
            </a:r>
            <a:r>
              <a:rPr lang="ar-IQ" sz="2000" dirty="0" smtClean="0"/>
              <a:t>الراسخة)</a:t>
            </a:r>
          </a:p>
          <a:p>
            <a:pPr algn="r">
              <a:lnSpc>
                <a:spcPct val="200000"/>
              </a:lnSpc>
            </a:pPr>
            <a:r>
              <a:rPr lang="ar-IQ" sz="2000" dirty="0" smtClean="0"/>
              <a:t>ونسبة </a:t>
            </a:r>
            <a:r>
              <a:rPr lang="ar-IQ" sz="2000" dirty="0"/>
              <a:t>ضئيلة فقط من هذه الأنواع تصبح </a:t>
            </a:r>
            <a:r>
              <a:rPr lang="ar-IQ" sz="2000" dirty="0" smtClean="0"/>
              <a:t>غازية </a:t>
            </a:r>
          </a:p>
          <a:p>
            <a:pPr algn="r">
              <a:lnSpc>
                <a:spcPct val="200000"/>
              </a:lnSpc>
            </a:pPr>
            <a:r>
              <a:rPr lang="en-US" sz="2000" dirty="0" smtClean="0"/>
              <a:t>) </a:t>
            </a:r>
            <a:r>
              <a:rPr lang="ar-IQ" sz="2000" dirty="0" smtClean="0"/>
              <a:t>وبالتالي</a:t>
            </a:r>
            <a:r>
              <a:rPr lang="ar-IQ" sz="2000" dirty="0"/>
              <a:t>، فإن الأنواع الغريبة </a:t>
            </a:r>
            <a:r>
              <a:rPr lang="ar-IQ" sz="2000" dirty="0" smtClean="0"/>
              <a:t>الغازية</a:t>
            </a:r>
          </a:p>
          <a:p>
            <a:pPr algn="r">
              <a:lnSpc>
                <a:spcPct val="200000"/>
              </a:lnSpc>
            </a:pPr>
            <a:r>
              <a:rPr lang="ar-IQ" sz="2000" dirty="0" smtClean="0"/>
              <a:t>هي </a:t>
            </a:r>
            <a:r>
              <a:rPr lang="ar-IQ" sz="2000" dirty="0"/>
              <a:t>تلك التي يتم إدخالها أو تأسيسها في نظام بيئي، وهي عامل تغيير وتهديد للتنوع البيولوجي </a:t>
            </a:r>
            <a:r>
              <a:rPr lang="ar-IQ" sz="2000" dirty="0" smtClean="0"/>
              <a:t>الأصلي</a:t>
            </a:r>
            <a:r>
              <a:rPr lang="ar-IQ" sz="2000" dirty="0"/>
              <a:t>.</a:t>
            </a:r>
          </a:p>
          <a:p>
            <a:endParaRPr lang="ar-IQ" sz="2000" dirty="0"/>
          </a:p>
        </p:txBody>
      </p:sp>
      <p:pic>
        <p:nvPicPr>
          <p:cNvPr id="6" name="Picture 5"/>
          <p:cNvPicPr>
            <a:picLocks noChangeAspect="1"/>
          </p:cNvPicPr>
          <p:nvPr/>
        </p:nvPicPr>
        <p:blipFill>
          <a:blip r:embed="rId2"/>
          <a:stretch>
            <a:fillRect/>
          </a:stretch>
        </p:blipFill>
        <p:spPr>
          <a:xfrm>
            <a:off x="7185359" y="622427"/>
            <a:ext cx="1914310" cy="493819"/>
          </a:xfrm>
          <a:prstGeom prst="rect">
            <a:avLst/>
          </a:prstGeom>
        </p:spPr>
      </p:pic>
      <p:pic>
        <p:nvPicPr>
          <p:cNvPr id="7" name="Picture 6"/>
          <p:cNvPicPr>
            <a:picLocks noChangeAspect="1"/>
          </p:cNvPicPr>
          <p:nvPr/>
        </p:nvPicPr>
        <p:blipFill>
          <a:blip r:embed="rId3"/>
          <a:stretch>
            <a:fillRect/>
          </a:stretch>
        </p:blipFill>
        <p:spPr>
          <a:xfrm>
            <a:off x="5762092" y="1224017"/>
            <a:ext cx="1828959" cy="499915"/>
          </a:xfrm>
          <a:prstGeom prst="rect">
            <a:avLst/>
          </a:prstGeom>
        </p:spPr>
      </p:pic>
      <p:pic>
        <p:nvPicPr>
          <p:cNvPr id="8" name="Picture 7"/>
          <p:cNvPicPr>
            <a:picLocks noChangeAspect="1"/>
          </p:cNvPicPr>
          <p:nvPr/>
        </p:nvPicPr>
        <p:blipFill>
          <a:blip r:embed="rId4"/>
          <a:stretch>
            <a:fillRect/>
          </a:stretch>
        </p:blipFill>
        <p:spPr>
          <a:xfrm>
            <a:off x="5762092" y="3088833"/>
            <a:ext cx="1304657" cy="493819"/>
          </a:xfrm>
          <a:prstGeom prst="rect">
            <a:avLst/>
          </a:prstGeom>
        </p:spPr>
      </p:pic>
      <p:pic>
        <p:nvPicPr>
          <p:cNvPr id="9" name="Picture 8"/>
          <p:cNvPicPr>
            <a:picLocks noChangeAspect="1"/>
          </p:cNvPicPr>
          <p:nvPr/>
        </p:nvPicPr>
        <p:blipFill>
          <a:blip r:embed="rId5"/>
          <a:stretch>
            <a:fillRect/>
          </a:stretch>
        </p:blipFill>
        <p:spPr>
          <a:xfrm>
            <a:off x="5068330" y="3672339"/>
            <a:ext cx="3103133" cy="493819"/>
          </a:xfrm>
          <a:prstGeom prst="rect">
            <a:avLst/>
          </a:prstGeom>
        </p:spPr>
      </p:pic>
      <p:pic>
        <p:nvPicPr>
          <p:cNvPr id="10" name="Picture 9"/>
          <p:cNvPicPr>
            <a:picLocks noChangeAspect="1"/>
          </p:cNvPicPr>
          <p:nvPr/>
        </p:nvPicPr>
        <p:blipFill>
          <a:blip r:embed="rId6"/>
          <a:stretch>
            <a:fillRect/>
          </a:stretch>
        </p:blipFill>
        <p:spPr>
          <a:xfrm>
            <a:off x="8142514" y="2464661"/>
            <a:ext cx="2572735" cy="493819"/>
          </a:xfrm>
          <a:prstGeom prst="rect">
            <a:avLst/>
          </a:prstGeom>
        </p:spPr>
      </p:pic>
      <p:pic>
        <p:nvPicPr>
          <p:cNvPr id="11" name="Picture 10"/>
          <p:cNvPicPr>
            <a:picLocks noChangeAspect="1"/>
          </p:cNvPicPr>
          <p:nvPr/>
        </p:nvPicPr>
        <p:blipFill>
          <a:blip r:embed="rId7"/>
          <a:stretch>
            <a:fillRect/>
          </a:stretch>
        </p:blipFill>
        <p:spPr>
          <a:xfrm>
            <a:off x="7960712" y="4862793"/>
            <a:ext cx="1902117" cy="536494"/>
          </a:xfrm>
          <a:prstGeom prst="rect">
            <a:avLst/>
          </a:prstGeom>
        </p:spPr>
      </p:pic>
      <p:pic>
        <p:nvPicPr>
          <p:cNvPr id="2" name="Picture 1"/>
          <p:cNvPicPr>
            <a:picLocks noChangeAspect="1"/>
          </p:cNvPicPr>
          <p:nvPr/>
        </p:nvPicPr>
        <p:blipFill>
          <a:blip r:embed="rId8"/>
          <a:stretch>
            <a:fillRect/>
          </a:stretch>
        </p:blipFill>
        <p:spPr>
          <a:xfrm>
            <a:off x="399037" y="3380415"/>
            <a:ext cx="2964756" cy="29647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19064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1943" y="265225"/>
            <a:ext cx="8868228" cy="3664145"/>
          </a:xfrm>
          <a:prstGeom prst="rect">
            <a:avLst/>
          </a:prstGeom>
        </p:spPr>
        <p:txBody>
          <a:bodyPr wrap="square">
            <a:spAutoFit/>
          </a:bodyPr>
          <a:lstStyle/>
          <a:p>
            <a:pPr>
              <a:lnSpc>
                <a:spcPct val="200000"/>
              </a:lnSpc>
            </a:pPr>
            <a:r>
              <a:rPr lang="en-US" dirty="0" smtClean="0"/>
              <a:t>•	</a:t>
            </a:r>
            <a:r>
              <a:rPr lang="en-US" sz="2400" dirty="0" smtClean="0"/>
              <a:t>An alien species is an animal, plant, or other organism that is introduced by humans, either intentionally or accidentally, into places outside its natural range.</a:t>
            </a:r>
          </a:p>
          <a:p>
            <a:pPr algn="r">
              <a:lnSpc>
                <a:spcPct val="200000"/>
              </a:lnSpc>
            </a:pPr>
            <a:r>
              <a:rPr lang="ar-IQ" sz="2400" dirty="0" smtClean="0"/>
              <a:t>الأنواع الغريبة هي حيوان أو نبات أو كائن حي آخر أدخله البشر، سواء عن قصد أو عن طريق الخطأ، إلى أماكن خارج نطاقه الطبيعي.</a:t>
            </a:r>
            <a:endParaRPr lang="ar-IQ"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301" y="3929371"/>
            <a:ext cx="4963806" cy="283376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629"/>
          <a:stretch/>
        </p:blipFill>
        <p:spPr>
          <a:xfrm>
            <a:off x="8413977" y="3929371"/>
            <a:ext cx="3435895" cy="2858404"/>
          </a:xfrm>
          <a:prstGeom prst="rect">
            <a:avLst/>
          </a:prstGeom>
        </p:spPr>
      </p:pic>
    </p:spTree>
    <p:extLst>
      <p:ext uri="{BB962C8B-B14F-4D97-AF65-F5344CB8AC3E}">
        <p14:creationId xmlns:p14="http://schemas.microsoft.com/office/powerpoint/2010/main" val="33559003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480" y="305924"/>
            <a:ext cx="4755468" cy="867967"/>
          </a:xfrm>
        </p:spPr>
        <p:txBody>
          <a:bodyPr>
            <a:normAutofit fontScale="90000"/>
          </a:bodyPr>
          <a:lstStyle/>
          <a:p>
            <a:pPr algn="ctr"/>
            <a:r>
              <a:rPr lang="ar-IQ" b="1" dirty="0">
                <a:solidFill>
                  <a:srgbClr val="009A46"/>
                </a:solidFill>
              </a:rPr>
              <a:t>الغزو البايولوجي    </a:t>
            </a:r>
            <a:r>
              <a:rPr lang="ar-IQ" b="1" dirty="0" smtClean="0">
                <a:solidFill>
                  <a:srgbClr val="009A46"/>
                </a:solidFill>
              </a:rPr>
              <a:t/>
            </a:r>
            <a:br>
              <a:rPr lang="ar-IQ" b="1" dirty="0" smtClean="0">
                <a:solidFill>
                  <a:srgbClr val="009A46"/>
                </a:solidFill>
              </a:rPr>
            </a:br>
            <a:endParaRPr lang="en-US" b="1" dirty="0">
              <a:solidFill>
                <a:srgbClr val="009A46"/>
              </a:solidFill>
            </a:endParaRPr>
          </a:p>
        </p:txBody>
      </p:sp>
      <p:sp>
        <p:nvSpPr>
          <p:cNvPr id="3" name="Rectangle 2"/>
          <p:cNvSpPr/>
          <p:nvPr/>
        </p:nvSpPr>
        <p:spPr>
          <a:xfrm>
            <a:off x="4596294" y="1105886"/>
            <a:ext cx="7204409" cy="4893647"/>
          </a:xfrm>
          <a:prstGeom prst="rect">
            <a:avLst/>
          </a:prstGeom>
        </p:spPr>
        <p:txBody>
          <a:bodyPr wrap="square">
            <a:spAutoFit/>
          </a:bodyPr>
          <a:lstStyle/>
          <a:p>
            <a:pPr algn="r"/>
            <a:r>
              <a:rPr lang="ar-IQ" sz="2400" dirty="0">
                <a:latin typeface="Book Antiqua" panose="02040602050305030304" pitchFamily="18" charset="0"/>
              </a:rPr>
              <a:t>  يعتبر الغزو البيولوجي أحد الدوافع الرئيسية المباشرة لفقدان التنوع البيولوجي. وتتألف عملية الغزو البيولوجي من المراحل التالية:</a:t>
            </a:r>
          </a:p>
          <a:p>
            <a:pPr algn="r"/>
            <a:r>
              <a:rPr lang="ar-IQ" sz="2400" dirty="0">
                <a:latin typeface="Book Antiqua" panose="02040602050305030304" pitchFamily="18" charset="0"/>
              </a:rPr>
              <a:t>  النقل </a:t>
            </a:r>
            <a:r>
              <a:rPr lang="en-GB" sz="2400" dirty="0">
                <a:latin typeface="Book Antiqua" panose="02040602050305030304" pitchFamily="18" charset="0"/>
              </a:rPr>
              <a:t>Transport</a:t>
            </a:r>
          </a:p>
          <a:p>
            <a:pPr algn="r"/>
            <a:r>
              <a:rPr lang="ar-IQ" sz="2400" dirty="0">
                <a:latin typeface="Book Antiqua" panose="02040602050305030304" pitchFamily="18" charset="0"/>
              </a:rPr>
              <a:t>الإدخال </a:t>
            </a:r>
            <a:r>
              <a:rPr lang="en-GB" sz="2400" dirty="0">
                <a:latin typeface="Book Antiqua" panose="02040602050305030304" pitchFamily="18" charset="0"/>
              </a:rPr>
              <a:t>Introduction </a:t>
            </a:r>
          </a:p>
          <a:p>
            <a:pPr algn="r"/>
            <a:r>
              <a:rPr lang="en-GB" sz="2400" dirty="0">
                <a:latin typeface="Book Antiqua" panose="02040602050305030304" pitchFamily="18" charset="0"/>
              </a:rPr>
              <a:t> </a:t>
            </a:r>
            <a:r>
              <a:rPr lang="ar-IQ" sz="2400" dirty="0">
                <a:latin typeface="Book Antiqua" panose="02040602050305030304" pitchFamily="18" charset="0"/>
              </a:rPr>
              <a:t>الرسوخ </a:t>
            </a:r>
            <a:r>
              <a:rPr lang="en-GB" sz="2400" dirty="0">
                <a:latin typeface="Book Antiqua" panose="02040602050305030304" pitchFamily="18" charset="0"/>
              </a:rPr>
              <a:t>Establishment</a:t>
            </a:r>
          </a:p>
          <a:p>
            <a:pPr algn="r"/>
            <a:r>
              <a:rPr lang="en-GB" sz="2400" dirty="0">
                <a:latin typeface="Book Antiqua" panose="02040602050305030304" pitchFamily="18" charset="0"/>
              </a:rPr>
              <a:t> </a:t>
            </a:r>
            <a:r>
              <a:rPr lang="ar-IQ" sz="2400" dirty="0">
                <a:latin typeface="Book Antiqua" panose="02040602050305030304" pitchFamily="18" charset="0"/>
              </a:rPr>
              <a:t>الانتشار  </a:t>
            </a:r>
            <a:r>
              <a:rPr lang="en-GB" sz="2400" dirty="0">
                <a:latin typeface="Book Antiqua" panose="02040602050305030304" pitchFamily="18" charset="0"/>
              </a:rPr>
              <a:t>Spread</a:t>
            </a:r>
          </a:p>
          <a:p>
            <a:pPr algn="r"/>
            <a:r>
              <a:rPr lang="en-GB" sz="2400" dirty="0">
                <a:latin typeface="Book Antiqua" panose="02040602050305030304" pitchFamily="18" charset="0"/>
              </a:rPr>
              <a:t> </a:t>
            </a:r>
            <a:r>
              <a:rPr lang="ar-IQ" sz="2400" dirty="0">
                <a:latin typeface="Book Antiqua" panose="02040602050305030304" pitchFamily="18" charset="0"/>
              </a:rPr>
              <a:t>والتأثير </a:t>
            </a:r>
            <a:r>
              <a:rPr lang="en-GB" sz="2400" dirty="0">
                <a:latin typeface="Book Antiqua" panose="02040602050305030304" pitchFamily="18" charset="0"/>
              </a:rPr>
              <a:t>Impact .</a:t>
            </a:r>
          </a:p>
          <a:p>
            <a:pPr algn="r"/>
            <a:r>
              <a:rPr lang="en-GB" sz="2400" dirty="0" smtClean="0">
                <a:latin typeface="Book Antiqua" panose="02040602050305030304" pitchFamily="18" charset="0"/>
              </a:rPr>
              <a:t> </a:t>
            </a:r>
            <a:r>
              <a:rPr lang="ar-IQ" sz="2400" dirty="0" smtClean="0">
                <a:latin typeface="Book Antiqua" panose="02040602050305030304" pitchFamily="18" charset="0"/>
              </a:rPr>
              <a:t> المصطلحات الشائعة </a:t>
            </a:r>
            <a:r>
              <a:rPr lang="ar-IQ" sz="2400" dirty="0">
                <a:latin typeface="Book Antiqua" panose="02040602050305030304" pitchFamily="18" charset="0"/>
              </a:rPr>
              <a:t>"الأنواع المحلية"، و"الأنواع الغريبة"، والأنواع الغريبة الراسخة"، و"الأنواع الغريبة الغازية</a:t>
            </a:r>
          </a:p>
          <a:p>
            <a:pPr algn="r"/>
            <a:r>
              <a:rPr lang="en-GB" sz="2400" dirty="0" smtClean="0">
                <a:latin typeface="Book Antiqua" panose="02040602050305030304" pitchFamily="18" charset="0"/>
              </a:rPr>
              <a:t> </a:t>
            </a:r>
            <a:r>
              <a:rPr lang="en-GB" sz="2400" dirty="0">
                <a:latin typeface="Book Antiqua" panose="02040602050305030304" pitchFamily="18" charset="0"/>
              </a:rPr>
              <a:t>“native species”, “alien species”, “established alien species”, and “invasive alien species</a:t>
            </a:r>
            <a:r>
              <a:rPr lang="en-GB" sz="2400" dirty="0" smtClean="0">
                <a:latin typeface="Book Antiqua" panose="02040602050305030304" pitchFamily="18" charset="0"/>
              </a:rPr>
              <a:t>”</a:t>
            </a:r>
            <a:endParaRPr lang="en-US" sz="2400" dirty="0">
              <a:latin typeface="Book Antiqua" panose="02040602050305030304" pitchFamily="18" charset="0"/>
            </a:endParaRPr>
          </a:p>
        </p:txBody>
      </p:sp>
      <p:pic>
        <p:nvPicPr>
          <p:cNvPr id="4" name="Picture 3"/>
          <p:cNvPicPr>
            <a:picLocks noChangeAspect="1"/>
          </p:cNvPicPr>
          <p:nvPr/>
        </p:nvPicPr>
        <p:blipFill rotWithShape="1">
          <a:blip r:embed="rId2"/>
          <a:srcRect t="22262" b="16914"/>
          <a:stretch/>
        </p:blipFill>
        <p:spPr>
          <a:xfrm>
            <a:off x="207663" y="2416627"/>
            <a:ext cx="4499842" cy="4441373"/>
          </a:xfrm>
          <a:prstGeom prst="rect">
            <a:avLst/>
          </a:prstGeom>
        </p:spPr>
      </p:pic>
    </p:spTree>
    <p:extLst>
      <p:ext uri="{BB962C8B-B14F-4D97-AF65-F5344CB8AC3E}">
        <p14:creationId xmlns:p14="http://schemas.microsoft.com/office/powerpoint/2010/main" val="464260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464</TotalTime>
  <Words>2151</Words>
  <Application>Microsoft Office PowerPoint</Application>
  <PresentationFormat>Widescreen</PresentationFormat>
  <Paragraphs>112</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Book Antiqua</vt:lpstr>
      <vt:lpstr>Century Gothic</vt:lpstr>
      <vt:lpstr>Tahoma</vt:lpstr>
      <vt:lpstr>Wingdings 3</vt:lpstr>
      <vt:lpstr>Wisp</vt:lpstr>
      <vt:lpstr>محاضرة بعنوان: رصد الأنواع الدخيلة و الغريبة و الغازية على البيئة العراقية</vt:lpstr>
      <vt:lpstr>PowerPoint Presentation</vt:lpstr>
      <vt:lpstr>مقدمة</vt:lpstr>
      <vt:lpstr>PowerPoint Presentation</vt:lpstr>
      <vt:lpstr>PowerPoint Presentation</vt:lpstr>
      <vt:lpstr>INVASIVE ALIEN SPECIES, WHAT ARE THEY? الأنواع الغريبة الغازية، ما هي؟ </vt:lpstr>
      <vt:lpstr>PowerPoint Presentation</vt:lpstr>
      <vt:lpstr>PowerPoint Presentation</vt:lpstr>
      <vt:lpstr>الغزو البايولوجي     </vt:lpstr>
      <vt:lpstr>PowerPoint Presentation</vt:lpstr>
      <vt:lpstr> العوامل التي تؤثر على نقل الأنواع الغريبة الغازية وإدخالها ورسوخها وانتشارها </vt:lpstr>
      <vt:lpstr>PowerPoint Presentation</vt:lpstr>
      <vt:lpstr>آثار الأنواع الغريبة الغازية على الطبيعة والإنسان</vt:lpstr>
      <vt:lpstr>PowerPoint Presentation</vt:lpstr>
      <vt:lpstr>إدارة عمليات الغزو البيولوجي: التحديات والفرص والدروس المستفادة</vt:lpstr>
      <vt:lpstr>PowerPoint Presentation</vt:lpstr>
      <vt:lpstr>التخطيط   </vt:lpstr>
      <vt:lpstr>الحفاظ والاستعادة</vt:lpstr>
      <vt:lpstr>الوقاية</vt:lpstr>
      <vt:lpstr>Control                           السيطرة (التحكم)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التمويل</vt:lpstr>
      <vt:lpstr>ملخص لصناع السياسات حول التقييم الموضوعي للأنواع الغريبة الغازية ومكافحتها:</vt:lpstr>
      <vt:lpstr>PowerPoint Presentation</vt:lpstr>
      <vt:lpstr>PowerPoint Presentation</vt:lpstr>
      <vt:lpstr>PowerPoint Presentation</vt:lpstr>
      <vt:lpstr>PowerPoint Presentation</vt:lpstr>
      <vt:lpstr>كيف يمكن استخدام الحمض النووي الريبوزي منقوص الأكسجين لمراقبة الأنواع الغازية؟</vt:lpstr>
      <vt:lpstr>كيف يمكن استخدام الحمض النووي الريبوزي منقوص الأكسجين لمراقبة الأنواع الغازية؟</vt:lpstr>
      <vt:lpstr>التوصيات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acer</cp:lastModifiedBy>
  <cp:revision>55</cp:revision>
  <dcterms:created xsi:type="dcterms:W3CDTF">2025-02-13T09:13:10Z</dcterms:created>
  <dcterms:modified xsi:type="dcterms:W3CDTF">2025-02-18T12:11:17Z</dcterms:modified>
</cp:coreProperties>
</file>