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sldIdLst>
    <p:sldId id="293" r:id="rId2"/>
    <p:sldId id="256" r:id="rId3"/>
    <p:sldId id="257" r:id="rId4"/>
    <p:sldId id="258" r:id="rId5"/>
    <p:sldId id="282" r:id="rId6"/>
    <p:sldId id="294" r:id="rId7"/>
    <p:sldId id="265" r:id="rId8"/>
    <p:sldId id="266" r:id="rId9"/>
    <p:sldId id="295" r:id="rId10"/>
    <p:sldId id="267" r:id="rId11"/>
    <p:sldId id="268" r:id="rId12"/>
    <p:sldId id="296" r:id="rId13"/>
    <p:sldId id="269" r:id="rId14"/>
    <p:sldId id="283" r:id="rId15"/>
    <p:sldId id="270" r:id="rId16"/>
    <p:sldId id="271" r:id="rId17"/>
    <p:sldId id="284" r:id="rId18"/>
    <p:sldId id="272" r:id="rId19"/>
    <p:sldId id="273" r:id="rId20"/>
    <p:sldId id="274" r:id="rId21"/>
    <p:sldId id="275" r:id="rId22"/>
    <p:sldId id="276" r:id="rId23"/>
    <p:sldId id="277" r:id="rId24"/>
    <p:sldId id="278" r:id="rId25"/>
    <p:sldId id="279" r:id="rId26"/>
    <p:sldId id="286" r:id="rId27"/>
    <p:sldId id="287" r:id="rId28"/>
    <p:sldId id="288" r:id="rId29"/>
    <p:sldId id="285" r:id="rId30"/>
    <p:sldId id="289" r:id="rId31"/>
    <p:sldId id="290" r:id="rId32"/>
    <p:sldId id="291" r:id="rId33"/>
    <p:sldId id="297" r:id="rId34"/>
    <p:sldId id="292" r:id="rId35"/>
    <p:sldId id="28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8" autoAdjust="0"/>
    <p:restoredTop sz="94660"/>
  </p:normalViewPr>
  <p:slideViewPr>
    <p:cSldViewPr snapToGrid="0">
      <p:cViewPr varScale="1">
        <p:scale>
          <a:sx n="62" d="100"/>
          <a:sy n="62" d="100"/>
        </p:scale>
        <p:origin x="8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4E5CEF-F407-4DB5-B2F4-04E93812EE1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90AAB0C-00A7-4A19-8049-7CC11A698230}">
      <dgm:prSet phldrT="[Text]" custT="1"/>
      <dgm:spPr/>
      <dgm:t>
        <a:bodyPr/>
        <a:lstStyle/>
        <a:p>
          <a:r>
            <a:rPr lang="en-US" sz="5400" dirty="0" smtClean="0"/>
            <a:t>Speciation </a:t>
          </a:r>
          <a:endParaRPr lang="en-US" sz="5400" dirty="0"/>
        </a:p>
      </dgm:t>
    </dgm:pt>
    <dgm:pt modelId="{75007282-932C-43B8-AAE9-17AA94792D75}" type="parTrans" cxnId="{00A22317-A363-4A2A-A2E1-118113DD1330}">
      <dgm:prSet/>
      <dgm:spPr/>
      <dgm:t>
        <a:bodyPr/>
        <a:lstStyle/>
        <a:p>
          <a:endParaRPr lang="en-US"/>
        </a:p>
      </dgm:t>
    </dgm:pt>
    <dgm:pt modelId="{7433AB1B-9D85-4CB2-8A68-7A268A8E75CA}" type="sibTrans" cxnId="{00A22317-A363-4A2A-A2E1-118113DD1330}">
      <dgm:prSet/>
      <dgm:spPr/>
      <dgm:t>
        <a:bodyPr/>
        <a:lstStyle/>
        <a:p>
          <a:endParaRPr lang="en-US"/>
        </a:p>
      </dgm:t>
    </dgm:pt>
    <dgm:pt modelId="{42BFC653-BF05-45A5-BCD0-284364A01404}">
      <dgm:prSet phldrT="[Text]"/>
      <dgm:spPr/>
      <dgm:t>
        <a:bodyPr/>
        <a:lstStyle/>
        <a:p>
          <a:r>
            <a:rPr lang="en-US" b="0" i="0" dirty="0" err="1" smtClean="0"/>
            <a:t>Phylectic</a:t>
          </a:r>
          <a:r>
            <a:rPr lang="en-US" b="0" i="0" dirty="0" smtClean="0"/>
            <a:t> evolution</a:t>
          </a:r>
          <a:endParaRPr lang="en-US" dirty="0"/>
        </a:p>
      </dgm:t>
    </dgm:pt>
    <dgm:pt modelId="{47C09741-78C8-4F3C-B4E8-3239EE7EB4E0}" type="parTrans" cxnId="{740EF9F7-1A57-4F21-AD92-9D989513B195}">
      <dgm:prSet/>
      <dgm:spPr/>
      <dgm:t>
        <a:bodyPr/>
        <a:lstStyle/>
        <a:p>
          <a:endParaRPr lang="en-US"/>
        </a:p>
      </dgm:t>
    </dgm:pt>
    <dgm:pt modelId="{756E1D79-4D47-47CC-ACE7-54CF60F259BD}" type="sibTrans" cxnId="{740EF9F7-1A57-4F21-AD92-9D989513B195}">
      <dgm:prSet/>
      <dgm:spPr/>
      <dgm:t>
        <a:bodyPr/>
        <a:lstStyle/>
        <a:p>
          <a:endParaRPr lang="en-US"/>
        </a:p>
      </dgm:t>
    </dgm:pt>
    <dgm:pt modelId="{F3B71B78-73E8-4857-B84D-950B3703136A}">
      <dgm:prSet phldrT="[Text]"/>
      <dgm:spPr/>
      <dgm:t>
        <a:bodyPr/>
        <a:lstStyle/>
        <a:p>
          <a:r>
            <a:rPr lang="en-US" b="0" i="0" dirty="0" smtClean="0"/>
            <a:t>Branching evolution</a:t>
          </a:r>
          <a:endParaRPr lang="en-US" dirty="0"/>
        </a:p>
      </dgm:t>
    </dgm:pt>
    <dgm:pt modelId="{169B4F50-3540-431B-B934-47C3596341C8}" type="parTrans" cxnId="{239D7132-58CA-41A6-88E9-74B6F36E0ABA}">
      <dgm:prSet/>
      <dgm:spPr/>
      <dgm:t>
        <a:bodyPr/>
        <a:lstStyle/>
        <a:p>
          <a:endParaRPr lang="en-US"/>
        </a:p>
      </dgm:t>
    </dgm:pt>
    <dgm:pt modelId="{995BC475-D810-441F-9E4F-7966644221D2}" type="sibTrans" cxnId="{239D7132-58CA-41A6-88E9-74B6F36E0ABA}">
      <dgm:prSet/>
      <dgm:spPr/>
      <dgm:t>
        <a:bodyPr/>
        <a:lstStyle/>
        <a:p>
          <a:endParaRPr lang="en-US"/>
        </a:p>
      </dgm:t>
    </dgm:pt>
    <dgm:pt modelId="{F977D39E-936A-47BE-ACD0-9FE38301DDC1}" type="pres">
      <dgm:prSet presAssocID="{EC4E5CEF-F407-4DB5-B2F4-04E93812EE1D}" presName="hierChild1" presStyleCnt="0">
        <dgm:presLayoutVars>
          <dgm:chPref val="1"/>
          <dgm:dir/>
          <dgm:animOne val="branch"/>
          <dgm:animLvl val="lvl"/>
          <dgm:resizeHandles/>
        </dgm:presLayoutVars>
      </dgm:prSet>
      <dgm:spPr/>
      <dgm:t>
        <a:bodyPr/>
        <a:lstStyle/>
        <a:p>
          <a:endParaRPr lang="en-US"/>
        </a:p>
      </dgm:t>
    </dgm:pt>
    <dgm:pt modelId="{21ABE082-3964-4C0E-AB1D-17A51229DC65}" type="pres">
      <dgm:prSet presAssocID="{590AAB0C-00A7-4A19-8049-7CC11A698230}" presName="hierRoot1" presStyleCnt="0"/>
      <dgm:spPr/>
    </dgm:pt>
    <dgm:pt modelId="{537CD785-9237-4B6A-AC01-11E1CFCB0CE1}" type="pres">
      <dgm:prSet presAssocID="{590AAB0C-00A7-4A19-8049-7CC11A698230}" presName="composite" presStyleCnt="0"/>
      <dgm:spPr/>
    </dgm:pt>
    <dgm:pt modelId="{F1F11B27-F6F5-4E8F-9583-339E934E492D}" type="pres">
      <dgm:prSet presAssocID="{590AAB0C-00A7-4A19-8049-7CC11A698230}" presName="background" presStyleLbl="node0" presStyleIdx="0" presStyleCnt="1"/>
      <dgm:spPr/>
    </dgm:pt>
    <dgm:pt modelId="{241EF260-B1F3-4E52-8382-D520CB89B279}" type="pres">
      <dgm:prSet presAssocID="{590AAB0C-00A7-4A19-8049-7CC11A698230}" presName="text" presStyleLbl="fgAcc0" presStyleIdx="0" presStyleCnt="1" custScaleX="194084" custLinFactNeighborX="-8367" custLinFactNeighborY="941">
        <dgm:presLayoutVars>
          <dgm:chPref val="3"/>
        </dgm:presLayoutVars>
      </dgm:prSet>
      <dgm:spPr/>
      <dgm:t>
        <a:bodyPr/>
        <a:lstStyle/>
        <a:p>
          <a:endParaRPr lang="en-US"/>
        </a:p>
      </dgm:t>
    </dgm:pt>
    <dgm:pt modelId="{88A38DB7-03E0-47AC-BA55-60FE3A681A84}" type="pres">
      <dgm:prSet presAssocID="{590AAB0C-00A7-4A19-8049-7CC11A698230}" presName="hierChild2" presStyleCnt="0"/>
      <dgm:spPr/>
    </dgm:pt>
    <dgm:pt modelId="{397E4D47-D5A6-4A5C-8897-4D9C0F34C1E9}" type="pres">
      <dgm:prSet presAssocID="{47C09741-78C8-4F3C-B4E8-3239EE7EB4E0}" presName="Name10" presStyleLbl="parChTrans1D2" presStyleIdx="0" presStyleCnt="2"/>
      <dgm:spPr/>
      <dgm:t>
        <a:bodyPr/>
        <a:lstStyle/>
        <a:p>
          <a:endParaRPr lang="en-US"/>
        </a:p>
      </dgm:t>
    </dgm:pt>
    <dgm:pt modelId="{D3811531-D21C-4D63-9549-F0515084FD5D}" type="pres">
      <dgm:prSet presAssocID="{42BFC653-BF05-45A5-BCD0-284364A01404}" presName="hierRoot2" presStyleCnt="0"/>
      <dgm:spPr/>
    </dgm:pt>
    <dgm:pt modelId="{F3B5D093-191A-402B-A491-6C8A44830360}" type="pres">
      <dgm:prSet presAssocID="{42BFC653-BF05-45A5-BCD0-284364A01404}" presName="composite2" presStyleCnt="0"/>
      <dgm:spPr/>
    </dgm:pt>
    <dgm:pt modelId="{5F6F5946-68F2-4D02-B669-E918F42BEE27}" type="pres">
      <dgm:prSet presAssocID="{42BFC653-BF05-45A5-BCD0-284364A01404}" presName="background2" presStyleLbl="node2" presStyleIdx="0" presStyleCnt="2"/>
      <dgm:spPr/>
    </dgm:pt>
    <dgm:pt modelId="{00E0F782-F1BF-4D48-946D-1DC248E76BD0}" type="pres">
      <dgm:prSet presAssocID="{42BFC653-BF05-45A5-BCD0-284364A01404}" presName="text2" presStyleLbl="fgAcc2" presStyleIdx="0" presStyleCnt="2" custScaleX="194589">
        <dgm:presLayoutVars>
          <dgm:chPref val="3"/>
        </dgm:presLayoutVars>
      </dgm:prSet>
      <dgm:spPr/>
      <dgm:t>
        <a:bodyPr/>
        <a:lstStyle/>
        <a:p>
          <a:endParaRPr lang="en-US"/>
        </a:p>
      </dgm:t>
    </dgm:pt>
    <dgm:pt modelId="{F7D41FD2-4A0F-47BB-9680-2C44F5A25D2B}" type="pres">
      <dgm:prSet presAssocID="{42BFC653-BF05-45A5-BCD0-284364A01404}" presName="hierChild3" presStyleCnt="0"/>
      <dgm:spPr/>
    </dgm:pt>
    <dgm:pt modelId="{7989A74B-8AE6-4D26-992F-2693E8E6721E}" type="pres">
      <dgm:prSet presAssocID="{169B4F50-3540-431B-B934-47C3596341C8}" presName="Name10" presStyleLbl="parChTrans1D2" presStyleIdx="1" presStyleCnt="2"/>
      <dgm:spPr/>
      <dgm:t>
        <a:bodyPr/>
        <a:lstStyle/>
        <a:p>
          <a:endParaRPr lang="en-US"/>
        </a:p>
      </dgm:t>
    </dgm:pt>
    <dgm:pt modelId="{1EEA462C-C4E8-4332-9C8D-B7AFE5A357DC}" type="pres">
      <dgm:prSet presAssocID="{F3B71B78-73E8-4857-B84D-950B3703136A}" presName="hierRoot2" presStyleCnt="0"/>
      <dgm:spPr/>
    </dgm:pt>
    <dgm:pt modelId="{F5D22199-8A24-4671-B2DD-689A34F3CA40}" type="pres">
      <dgm:prSet presAssocID="{F3B71B78-73E8-4857-B84D-950B3703136A}" presName="composite2" presStyleCnt="0"/>
      <dgm:spPr/>
    </dgm:pt>
    <dgm:pt modelId="{F9020811-C992-4959-AA90-E67B78908606}" type="pres">
      <dgm:prSet presAssocID="{F3B71B78-73E8-4857-B84D-950B3703136A}" presName="background2" presStyleLbl="node2" presStyleIdx="1" presStyleCnt="2"/>
      <dgm:spPr/>
    </dgm:pt>
    <dgm:pt modelId="{C1880319-779B-4B80-88F2-2D55ADF5AFDB}" type="pres">
      <dgm:prSet presAssocID="{F3B71B78-73E8-4857-B84D-950B3703136A}" presName="text2" presStyleLbl="fgAcc2" presStyleIdx="1" presStyleCnt="2" custScaleX="231027">
        <dgm:presLayoutVars>
          <dgm:chPref val="3"/>
        </dgm:presLayoutVars>
      </dgm:prSet>
      <dgm:spPr/>
      <dgm:t>
        <a:bodyPr/>
        <a:lstStyle/>
        <a:p>
          <a:endParaRPr lang="en-US"/>
        </a:p>
      </dgm:t>
    </dgm:pt>
    <dgm:pt modelId="{F23EF322-CE95-43C9-A947-E6E1E24A277F}" type="pres">
      <dgm:prSet presAssocID="{F3B71B78-73E8-4857-B84D-950B3703136A}" presName="hierChild3" presStyleCnt="0"/>
      <dgm:spPr/>
    </dgm:pt>
  </dgm:ptLst>
  <dgm:cxnLst>
    <dgm:cxn modelId="{239D7132-58CA-41A6-88E9-74B6F36E0ABA}" srcId="{590AAB0C-00A7-4A19-8049-7CC11A698230}" destId="{F3B71B78-73E8-4857-B84D-950B3703136A}" srcOrd="1" destOrd="0" parTransId="{169B4F50-3540-431B-B934-47C3596341C8}" sibTransId="{995BC475-D810-441F-9E4F-7966644221D2}"/>
    <dgm:cxn modelId="{EE2978E6-6630-4148-A210-624A7D1620C5}" type="presOf" srcId="{EC4E5CEF-F407-4DB5-B2F4-04E93812EE1D}" destId="{F977D39E-936A-47BE-ACD0-9FE38301DDC1}" srcOrd="0" destOrd="0" presId="urn:microsoft.com/office/officeart/2005/8/layout/hierarchy1"/>
    <dgm:cxn modelId="{EAEE944E-7954-426E-AFA6-716F7FDC0D91}" type="presOf" srcId="{590AAB0C-00A7-4A19-8049-7CC11A698230}" destId="{241EF260-B1F3-4E52-8382-D520CB89B279}" srcOrd="0" destOrd="0" presId="urn:microsoft.com/office/officeart/2005/8/layout/hierarchy1"/>
    <dgm:cxn modelId="{676E83F4-552B-4D98-8FCA-5BC3448023E5}" type="presOf" srcId="{169B4F50-3540-431B-B934-47C3596341C8}" destId="{7989A74B-8AE6-4D26-992F-2693E8E6721E}" srcOrd="0" destOrd="0" presId="urn:microsoft.com/office/officeart/2005/8/layout/hierarchy1"/>
    <dgm:cxn modelId="{A4EDC10B-ACB5-44C9-830C-8E3E4CDA63D5}" type="presOf" srcId="{42BFC653-BF05-45A5-BCD0-284364A01404}" destId="{00E0F782-F1BF-4D48-946D-1DC248E76BD0}" srcOrd="0" destOrd="0" presId="urn:microsoft.com/office/officeart/2005/8/layout/hierarchy1"/>
    <dgm:cxn modelId="{E2AA229E-B42A-4CCB-BA9D-5DD8DA5A8966}" type="presOf" srcId="{F3B71B78-73E8-4857-B84D-950B3703136A}" destId="{C1880319-779B-4B80-88F2-2D55ADF5AFDB}" srcOrd="0" destOrd="0" presId="urn:microsoft.com/office/officeart/2005/8/layout/hierarchy1"/>
    <dgm:cxn modelId="{740EF9F7-1A57-4F21-AD92-9D989513B195}" srcId="{590AAB0C-00A7-4A19-8049-7CC11A698230}" destId="{42BFC653-BF05-45A5-BCD0-284364A01404}" srcOrd="0" destOrd="0" parTransId="{47C09741-78C8-4F3C-B4E8-3239EE7EB4E0}" sibTransId="{756E1D79-4D47-47CC-ACE7-54CF60F259BD}"/>
    <dgm:cxn modelId="{00A22317-A363-4A2A-A2E1-118113DD1330}" srcId="{EC4E5CEF-F407-4DB5-B2F4-04E93812EE1D}" destId="{590AAB0C-00A7-4A19-8049-7CC11A698230}" srcOrd="0" destOrd="0" parTransId="{75007282-932C-43B8-AAE9-17AA94792D75}" sibTransId="{7433AB1B-9D85-4CB2-8A68-7A268A8E75CA}"/>
    <dgm:cxn modelId="{5F5CD7B0-1A14-45A8-B1B7-2412811E65A2}" type="presOf" srcId="{47C09741-78C8-4F3C-B4E8-3239EE7EB4E0}" destId="{397E4D47-D5A6-4A5C-8897-4D9C0F34C1E9}" srcOrd="0" destOrd="0" presId="urn:microsoft.com/office/officeart/2005/8/layout/hierarchy1"/>
    <dgm:cxn modelId="{6A662881-6EA5-49C2-9489-5B1E4604652E}" type="presParOf" srcId="{F977D39E-936A-47BE-ACD0-9FE38301DDC1}" destId="{21ABE082-3964-4C0E-AB1D-17A51229DC65}" srcOrd="0" destOrd="0" presId="urn:microsoft.com/office/officeart/2005/8/layout/hierarchy1"/>
    <dgm:cxn modelId="{003C6B5F-DDBC-48D3-AD8D-893480FED7BE}" type="presParOf" srcId="{21ABE082-3964-4C0E-AB1D-17A51229DC65}" destId="{537CD785-9237-4B6A-AC01-11E1CFCB0CE1}" srcOrd="0" destOrd="0" presId="urn:microsoft.com/office/officeart/2005/8/layout/hierarchy1"/>
    <dgm:cxn modelId="{6A01E667-E4A5-44AD-A26E-00425697D1E8}" type="presParOf" srcId="{537CD785-9237-4B6A-AC01-11E1CFCB0CE1}" destId="{F1F11B27-F6F5-4E8F-9583-339E934E492D}" srcOrd="0" destOrd="0" presId="urn:microsoft.com/office/officeart/2005/8/layout/hierarchy1"/>
    <dgm:cxn modelId="{BE7A3382-FCE5-46EA-9162-5A35A35DF17C}" type="presParOf" srcId="{537CD785-9237-4B6A-AC01-11E1CFCB0CE1}" destId="{241EF260-B1F3-4E52-8382-D520CB89B279}" srcOrd="1" destOrd="0" presId="urn:microsoft.com/office/officeart/2005/8/layout/hierarchy1"/>
    <dgm:cxn modelId="{EB4FF31D-33A2-4FB2-9DF8-BFC445E0408A}" type="presParOf" srcId="{21ABE082-3964-4C0E-AB1D-17A51229DC65}" destId="{88A38DB7-03E0-47AC-BA55-60FE3A681A84}" srcOrd="1" destOrd="0" presId="urn:microsoft.com/office/officeart/2005/8/layout/hierarchy1"/>
    <dgm:cxn modelId="{33A4238C-964C-4038-8185-02F69B0C061A}" type="presParOf" srcId="{88A38DB7-03E0-47AC-BA55-60FE3A681A84}" destId="{397E4D47-D5A6-4A5C-8897-4D9C0F34C1E9}" srcOrd="0" destOrd="0" presId="urn:microsoft.com/office/officeart/2005/8/layout/hierarchy1"/>
    <dgm:cxn modelId="{127690C9-5109-4F6B-82A3-D3A52065986D}" type="presParOf" srcId="{88A38DB7-03E0-47AC-BA55-60FE3A681A84}" destId="{D3811531-D21C-4D63-9549-F0515084FD5D}" srcOrd="1" destOrd="0" presId="urn:microsoft.com/office/officeart/2005/8/layout/hierarchy1"/>
    <dgm:cxn modelId="{3421EF84-DC92-447C-AC64-BE599B456B6D}" type="presParOf" srcId="{D3811531-D21C-4D63-9549-F0515084FD5D}" destId="{F3B5D093-191A-402B-A491-6C8A44830360}" srcOrd="0" destOrd="0" presId="urn:microsoft.com/office/officeart/2005/8/layout/hierarchy1"/>
    <dgm:cxn modelId="{458B1E20-27A5-41D0-AD0A-AB977C5C6306}" type="presParOf" srcId="{F3B5D093-191A-402B-A491-6C8A44830360}" destId="{5F6F5946-68F2-4D02-B669-E918F42BEE27}" srcOrd="0" destOrd="0" presId="urn:microsoft.com/office/officeart/2005/8/layout/hierarchy1"/>
    <dgm:cxn modelId="{8BFFCD3D-228E-4C30-B001-34155E376A85}" type="presParOf" srcId="{F3B5D093-191A-402B-A491-6C8A44830360}" destId="{00E0F782-F1BF-4D48-946D-1DC248E76BD0}" srcOrd="1" destOrd="0" presId="urn:microsoft.com/office/officeart/2005/8/layout/hierarchy1"/>
    <dgm:cxn modelId="{CF14204E-D97B-47F0-9190-175134D35E96}" type="presParOf" srcId="{D3811531-D21C-4D63-9549-F0515084FD5D}" destId="{F7D41FD2-4A0F-47BB-9680-2C44F5A25D2B}" srcOrd="1" destOrd="0" presId="urn:microsoft.com/office/officeart/2005/8/layout/hierarchy1"/>
    <dgm:cxn modelId="{F6A6734C-1261-4715-AA69-D7350D0C8EB3}" type="presParOf" srcId="{88A38DB7-03E0-47AC-BA55-60FE3A681A84}" destId="{7989A74B-8AE6-4D26-992F-2693E8E6721E}" srcOrd="2" destOrd="0" presId="urn:microsoft.com/office/officeart/2005/8/layout/hierarchy1"/>
    <dgm:cxn modelId="{9E7FA12A-169B-49E3-B29D-0CE590C12412}" type="presParOf" srcId="{88A38DB7-03E0-47AC-BA55-60FE3A681A84}" destId="{1EEA462C-C4E8-4332-9C8D-B7AFE5A357DC}" srcOrd="3" destOrd="0" presId="urn:microsoft.com/office/officeart/2005/8/layout/hierarchy1"/>
    <dgm:cxn modelId="{E1097E16-9AC8-44DC-A8B9-9A224237CF62}" type="presParOf" srcId="{1EEA462C-C4E8-4332-9C8D-B7AFE5A357DC}" destId="{F5D22199-8A24-4671-B2DD-689A34F3CA40}" srcOrd="0" destOrd="0" presId="urn:microsoft.com/office/officeart/2005/8/layout/hierarchy1"/>
    <dgm:cxn modelId="{9D37B02F-32EC-4840-B65C-B53BA8BA62F6}" type="presParOf" srcId="{F5D22199-8A24-4671-B2DD-689A34F3CA40}" destId="{F9020811-C992-4959-AA90-E67B78908606}" srcOrd="0" destOrd="0" presId="urn:microsoft.com/office/officeart/2005/8/layout/hierarchy1"/>
    <dgm:cxn modelId="{5E09F8E1-3A59-4266-885B-99B9127EC9EC}" type="presParOf" srcId="{F5D22199-8A24-4671-B2DD-689A34F3CA40}" destId="{C1880319-779B-4B80-88F2-2D55ADF5AFDB}" srcOrd="1" destOrd="0" presId="urn:microsoft.com/office/officeart/2005/8/layout/hierarchy1"/>
    <dgm:cxn modelId="{4D83208B-CBBA-40E0-9056-7637A5B291AE}" type="presParOf" srcId="{1EEA462C-C4E8-4332-9C8D-B7AFE5A357DC}" destId="{F23EF322-CE95-43C9-A947-E6E1E24A277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9A74B-8AE6-4D26-992F-2693E8E6721E}">
      <dsp:nvSpPr>
        <dsp:cNvPr id="0" name=""/>
        <dsp:cNvSpPr/>
      </dsp:nvSpPr>
      <dsp:spPr>
        <a:xfrm>
          <a:off x="3817589" y="2369131"/>
          <a:ext cx="2066716" cy="504159"/>
        </a:xfrm>
        <a:custGeom>
          <a:avLst/>
          <a:gdLst/>
          <a:ahLst/>
          <a:cxnLst/>
          <a:rect l="0" t="0" r="0" b="0"/>
          <a:pathLst>
            <a:path>
              <a:moveTo>
                <a:pt x="0" y="0"/>
              </a:moveTo>
              <a:lnTo>
                <a:pt x="0" y="340201"/>
              </a:lnTo>
              <a:lnTo>
                <a:pt x="2066716" y="340201"/>
              </a:lnTo>
              <a:lnTo>
                <a:pt x="2066716" y="5041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7E4D47-D5A6-4A5C-8897-4D9C0F34C1E9}">
      <dsp:nvSpPr>
        <dsp:cNvPr id="0" name=""/>
        <dsp:cNvSpPr/>
      </dsp:nvSpPr>
      <dsp:spPr>
        <a:xfrm>
          <a:off x="1724590" y="2369131"/>
          <a:ext cx="2092998" cy="504159"/>
        </a:xfrm>
        <a:custGeom>
          <a:avLst/>
          <a:gdLst/>
          <a:ahLst/>
          <a:cxnLst/>
          <a:rect l="0" t="0" r="0" b="0"/>
          <a:pathLst>
            <a:path>
              <a:moveTo>
                <a:pt x="2092998" y="0"/>
              </a:moveTo>
              <a:lnTo>
                <a:pt x="2092998" y="340201"/>
              </a:lnTo>
              <a:lnTo>
                <a:pt x="0" y="340201"/>
              </a:lnTo>
              <a:lnTo>
                <a:pt x="0" y="5041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F11B27-F6F5-4E8F-9583-339E934E492D}">
      <dsp:nvSpPr>
        <dsp:cNvPr id="0" name=""/>
        <dsp:cNvSpPr/>
      </dsp:nvSpPr>
      <dsp:spPr>
        <a:xfrm>
          <a:off x="2100078" y="1245268"/>
          <a:ext cx="3435022" cy="11238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1EF260-B1F3-4E52-8382-D520CB89B279}">
      <dsp:nvSpPr>
        <dsp:cNvPr id="0" name=""/>
        <dsp:cNvSpPr/>
      </dsp:nvSpPr>
      <dsp:spPr>
        <a:xfrm>
          <a:off x="2296729" y="1432087"/>
          <a:ext cx="3435022" cy="11238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t>Speciation </a:t>
          </a:r>
          <a:endParaRPr lang="en-US" sz="5400" kern="1200" dirty="0"/>
        </a:p>
      </dsp:txBody>
      <dsp:txXfrm>
        <a:off x="2329646" y="1465004"/>
        <a:ext cx="3369188" cy="1058029"/>
      </dsp:txXfrm>
    </dsp:sp>
    <dsp:sp modelId="{5F6F5946-68F2-4D02-B669-E918F42BEE27}">
      <dsp:nvSpPr>
        <dsp:cNvPr id="0" name=""/>
        <dsp:cNvSpPr/>
      </dsp:nvSpPr>
      <dsp:spPr>
        <a:xfrm>
          <a:off x="2610" y="2873291"/>
          <a:ext cx="3443960" cy="11238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E0F782-F1BF-4D48-946D-1DC248E76BD0}">
      <dsp:nvSpPr>
        <dsp:cNvPr id="0" name=""/>
        <dsp:cNvSpPr/>
      </dsp:nvSpPr>
      <dsp:spPr>
        <a:xfrm>
          <a:off x="199261" y="3060110"/>
          <a:ext cx="3443960" cy="11238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i="0" kern="1200" dirty="0" err="1" smtClean="0"/>
            <a:t>Phylectic</a:t>
          </a:r>
          <a:r>
            <a:rPr lang="en-US" sz="3200" b="0" i="0" kern="1200" dirty="0" smtClean="0"/>
            <a:t> evolution</a:t>
          </a:r>
          <a:endParaRPr lang="en-US" sz="3200" kern="1200" dirty="0"/>
        </a:p>
      </dsp:txBody>
      <dsp:txXfrm>
        <a:off x="232178" y="3093027"/>
        <a:ext cx="3378126" cy="1058029"/>
      </dsp:txXfrm>
    </dsp:sp>
    <dsp:sp modelId="{F9020811-C992-4959-AA90-E67B78908606}">
      <dsp:nvSpPr>
        <dsp:cNvPr id="0" name=""/>
        <dsp:cNvSpPr/>
      </dsp:nvSpPr>
      <dsp:spPr>
        <a:xfrm>
          <a:off x="3839874" y="2873291"/>
          <a:ext cx="4088863" cy="11238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880319-779B-4B80-88F2-2D55ADF5AFDB}">
      <dsp:nvSpPr>
        <dsp:cNvPr id="0" name=""/>
        <dsp:cNvSpPr/>
      </dsp:nvSpPr>
      <dsp:spPr>
        <a:xfrm>
          <a:off x="4036525" y="3060110"/>
          <a:ext cx="4088863" cy="11238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i="0" kern="1200" dirty="0" smtClean="0"/>
            <a:t>Branching evolution</a:t>
          </a:r>
          <a:endParaRPr lang="en-US" sz="3200" kern="1200" dirty="0"/>
        </a:p>
      </dsp:txBody>
      <dsp:txXfrm>
        <a:off x="4069442" y="3093027"/>
        <a:ext cx="4023029" cy="105802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A14CFF-1573-4556-9643-0E9AB55411A1}" type="datetimeFigureOut">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B16D8-08F9-4C48-92ED-82DDE3705A08}" type="slidenum">
              <a:rPr lang="en-US" smtClean="0"/>
              <a:t>‹#›</a:t>
            </a:fld>
            <a:endParaRPr lang="en-US"/>
          </a:p>
        </p:txBody>
      </p:sp>
    </p:spTree>
    <p:extLst>
      <p:ext uri="{BB962C8B-B14F-4D97-AF65-F5344CB8AC3E}">
        <p14:creationId xmlns:p14="http://schemas.microsoft.com/office/powerpoint/2010/main" val="2537068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A14CFF-1573-4556-9643-0E9AB55411A1}" type="datetimeFigureOut">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B16D8-08F9-4C48-92ED-82DDE3705A08}" type="slidenum">
              <a:rPr lang="en-US" smtClean="0"/>
              <a:t>‹#›</a:t>
            </a:fld>
            <a:endParaRPr lang="en-US"/>
          </a:p>
        </p:txBody>
      </p:sp>
    </p:spTree>
    <p:extLst>
      <p:ext uri="{BB962C8B-B14F-4D97-AF65-F5344CB8AC3E}">
        <p14:creationId xmlns:p14="http://schemas.microsoft.com/office/powerpoint/2010/main" val="1165029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A14CFF-1573-4556-9643-0E9AB55411A1}" type="datetimeFigureOut">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B16D8-08F9-4C48-92ED-82DDE3705A08}" type="slidenum">
              <a:rPr lang="en-US" smtClean="0"/>
              <a:t>‹#›</a:t>
            </a:fld>
            <a:endParaRPr lang="en-US"/>
          </a:p>
        </p:txBody>
      </p:sp>
    </p:spTree>
    <p:extLst>
      <p:ext uri="{BB962C8B-B14F-4D97-AF65-F5344CB8AC3E}">
        <p14:creationId xmlns:p14="http://schemas.microsoft.com/office/powerpoint/2010/main" val="1064108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A14CFF-1573-4556-9643-0E9AB55411A1}" type="datetimeFigureOut">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B16D8-08F9-4C48-92ED-82DDE3705A08}" type="slidenum">
              <a:rPr lang="en-US" smtClean="0"/>
              <a:t>‹#›</a:t>
            </a:fld>
            <a:endParaRPr lang="en-US"/>
          </a:p>
        </p:txBody>
      </p:sp>
    </p:spTree>
    <p:extLst>
      <p:ext uri="{BB962C8B-B14F-4D97-AF65-F5344CB8AC3E}">
        <p14:creationId xmlns:p14="http://schemas.microsoft.com/office/powerpoint/2010/main" val="2763582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5A14CFF-1573-4556-9643-0E9AB55411A1}" type="datetimeFigureOut">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B16D8-08F9-4C48-92ED-82DDE3705A08}" type="slidenum">
              <a:rPr lang="en-US" smtClean="0"/>
              <a:t>‹#›</a:t>
            </a:fld>
            <a:endParaRPr lang="en-US"/>
          </a:p>
        </p:txBody>
      </p:sp>
    </p:spTree>
    <p:extLst>
      <p:ext uri="{BB962C8B-B14F-4D97-AF65-F5344CB8AC3E}">
        <p14:creationId xmlns:p14="http://schemas.microsoft.com/office/powerpoint/2010/main" val="2880099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A14CFF-1573-4556-9643-0E9AB55411A1}" type="datetimeFigureOut">
              <a:rPr lang="en-US" smtClean="0"/>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4B16D8-08F9-4C48-92ED-82DDE3705A08}" type="slidenum">
              <a:rPr lang="en-US" smtClean="0"/>
              <a:t>‹#›</a:t>
            </a:fld>
            <a:endParaRPr lang="en-US"/>
          </a:p>
        </p:txBody>
      </p:sp>
    </p:spTree>
    <p:extLst>
      <p:ext uri="{BB962C8B-B14F-4D97-AF65-F5344CB8AC3E}">
        <p14:creationId xmlns:p14="http://schemas.microsoft.com/office/powerpoint/2010/main" val="2508600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A14CFF-1573-4556-9643-0E9AB55411A1}" type="datetimeFigureOut">
              <a:rPr lang="en-US" smtClean="0"/>
              <a:t>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4B16D8-08F9-4C48-92ED-82DDE3705A08}" type="slidenum">
              <a:rPr lang="en-US" smtClean="0"/>
              <a:t>‹#›</a:t>
            </a:fld>
            <a:endParaRPr lang="en-US"/>
          </a:p>
        </p:txBody>
      </p:sp>
    </p:spTree>
    <p:extLst>
      <p:ext uri="{BB962C8B-B14F-4D97-AF65-F5344CB8AC3E}">
        <p14:creationId xmlns:p14="http://schemas.microsoft.com/office/powerpoint/2010/main" val="3139395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A14CFF-1573-4556-9643-0E9AB55411A1}" type="datetimeFigureOut">
              <a:rPr lang="en-US" smtClean="0"/>
              <a:t>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4B16D8-08F9-4C48-92ED-82DDE3705A08}" type="slidenum">
              <a:rPr lang="en-US" smtClean="0"/>
              <a:t>‹#›</a:t>
            </a:fld>
            <a:endParaRPr lang="en-US"/>
          </a:p>
        </p:txBody>
      </p:sp>
    </p:spTree>
    <p:extLst>
      <p:ext uri="{BB962C8B-B14F-4D97-AF65-F5344CB8AC3E}">
        <p14:creationId xmlns:p14="http://schemas.microsoft.com/office/powerpoint/2010/main" val="2393242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A14CFF-1573-4556-9643-0E9AB55411A1}" type="datetimeFigureOut">
              <a:rPr lang="en-US" smtClean="0"/>
              <a:t>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4B16D8-08F9-4C48-92ED-82DDE3705A08}" type="slidenum">
              <a:rPr lang="en-US" smtClean="0"/>
              <a:t>‹#›</a:t>
            </a:fld>
            <a:endParaRPr lang="en-US"/>
          </a:p>
        </p:txBody>
      </p:sp>
    </p:spTree>
    <p:extLst>
      <p:ext uri="{BB962C8B-B14F-4D97-AF65-F5344CB8AC3E}">
        <p14:creationId xmlns:p14="http://schemas.microsoft.com/office/powerpoint/2010/main" val="4254583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5A14CFF-1573-4556-9643-0E9AB55411A1}" type="datetimeFigureOut">
              <a:rPr lang="en-US" smtClean="0"/>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4B16D8-08F9-4C48-92ED-82DDE3705A08}" type="slidenum">
              <a:rPr lang="en-US" smtClean="0"/>
              <a:t>‹#›</a:t>
            </a:fld>
            <a:endParaRPr lang="en-US"/>
          </a:p>
        </p:txBody>
      </p:sp>
    </p:spTree>
    <p:extLst>
      <p:ext uri="{BB962C8B-B14F-4D97-AF65-F5344CB8AC3E}">
        <p14:creationId xmlns:p14="http://schemas.microsoft.com/office/powerpoint/2010/main" val="3709696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5A14CFF-1573-4556-9643-0E9AB55411A1}" type="datetimeFigureOut">
              <a:rPr lang="en-US" smtClean="0"/>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4B16D8-08F9-4C48-92ED-82DDE3705A08}" type="slidenum">
              <a:rPr lang="en-US" smtClean="0"/>
              <a:t>‹#›</a:t>
            </a:fld>
            <a:endParaRPr lang="en-US"/>
          </a:p>
        </p:txBody>
      </p:sp>
    </p:spTree>
    <p:extLst>
      <p:ext uri="{BB962C8B-B14F-4D97-AF65-F5344CB8AC3E}">
        <p14:creationId xmlns:p14="http://schemas.microsoft.com/office/powerpoint/2010/main" val="3067492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A14CFF-1573-4556-9643-0E9AB55411A1}" type="datetimeFigureOut">
              <a:rPr lang="en-US" smtClean="0"/>
              <a:t>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B16D8-08F9-4C48-92ED-82DDE3705A08}" type="slidenum">
              <a:rPr lang="en-US" smtClean="0"/>
              <a:t>‹#›</a:t>
            </a:fld>
            <a:endParaRPr lang="en-US"/>
          </a:p>
        </p:txBody>
      </p:sp>
    </p:spTree>
    <p:extLst>
      <p:ext uri="{BB962C8B-B14F-4D97-AF65-F5344CB8AC3E}">
        <p14:creationId xmlns:p14="http://schemas.microsoft.com/office/powerpoint/2010/main" val="268370975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2339" y="1989253"/>
            <a:ext cx="9634779" cy="5676248"/>
          </a:xfrm>
        </p:spPr>
        <p:txBody>
          <a:bodyPr>
            <a:normAutofit fontScale="32500" lnSpcReduction="20000"/>
          </a:bodyPr>
          <a:lstStyle/>
          <a:p>
            <a:r>
              <a:rPr lang="en-US" sz="16600" dirty="0"/>
              <a:t>The mechanism for confirming and registering new species for </a:t>
            </a:r>
            <a:r>
              <a:rPr lang="en-US" sz="16600" dirty="0" smtClean="0"/>
              <a:t>science</a:t>
            </a:r>
          </a:p>
          <a:p>
            <a:endParaRPr lang="en-US" sz="12300" dirty="0" smtClean="0"/>
          </a:p>
          <a:p>
            <a:r>
              <a:rPr lang="ar-IQ" sz="12300" dirty="0" smtClean="0"/>
              <a:t>الية تأكيد وتسجيل الانواع الجديدة للعلم </a:t>
            </a:r>
            <a:endParaRPr lang="en-US" sz="12300" dirty="0" smtClean="0"/>
          </a:p>
          <a:p>
            <a:endParaRPr lang="en-US" sz="16000" dirty="0" smtClean="0"/>
          </a:p>
          <a:p>
            <a:r>
              <a:rPr lang="ar-IQ" sz="9800" dirty="0" smtClean="0"/>
              <a:t>أ.د رزاق شعلان عكل</a:t>
            </a:r>
          </a:p>
          <a:p>
            <a:r>
              <a:rPr lang="ar-IQ" sz="9800" dirty="0" smtClean="0"/>
              <a:t>أ.م.د هناء هاني عبدالجسين</a:t>
            </a:r>
          </a:p>
          <a:p>
            <a:r>
              <a:rPr lang="ar-IQ" sz="9800" dirty="0" smtClean="0"/>
              <a:t>م.م شذى عبداللطيف</a:t>
            </a:r>
          </a:p>
          <a:p>
            <a:endParaRPr lang="en-US" sz="6600" dirty="0" smtClean="0"/>
          </a:p>
          <a:p>
            <a:endParaRPr lang="en-US" dirty="0"/>
          </a:p>
          <a:p>
            <a:endParaRPr lang="en-US" dirty="0"/>
          </a:p>
        </p:txBody>
      </p:sp>
      <p:pic>
        <p:nvPicPr>
          <p:cNvPr id="2" name="Picture 1"/>
          <p:cNvPicPr>
            <a:picLocks noChangeAspect="1"/>
          </p:cNvPicPr>
          <p:nvPr/>
        </p:nvPicPr>
        <p:blipFill>
          <a:blip r:embed="rId2"/>
          <a:stretch>
            <a:fillRect/>
          </a:stretch>
        </p:blipFill>
        <p:spPr>
          <a:xfrm>
            <a:off x="912362" y="337094"/>
            <a:ext cx="1719221" cy="1652159"/>
          </a:xfrm>
          <a:prstGeom prst="rect">
            <a:avLst/>
          </a:prstGeom>
        </p:spPr>
      </p:pic>
      <p:pic>
        <p:nvPicPr>
          <p:cNvPr id="5" name="صورة 0" descr="museum.JPG"/>
          <p:cNvPicPr/>
          <p:nvPr/>
        </p:nvPicPr>
        <p:blipFill>
          <a:blip r:embed="rId3" cstate="print"/>
          <a:srcRect/>
          <a:stretch>
            <a:fillRect/>
          </a:stretch>
        </p:blipFill>
        <p:spPr bwMode="auto">
          <a:xfrm>
            <a:off x="9075758" y="653848"/>
            <a:ext cx="1510665" cy="1335405"/>
          </a:xfrm>
          <a:prstGeom prst="rect">
            <a:avLst/>
          </a:prstGeom>
          <a:no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spTree>
    <p:extLst>
      <p:ext uri="{BB962C8B-B14F-4D97-AF65-F5344CB8AC3E}">
        <p14:creationId xmlns:p14="http://schemas.microsoft.com/office/powerpoint/2010/main" val="28744668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Step 2: Get specimens to a lab environment.</a:t>
            </a:r>
          </a:p>
        </p:txBody>
      </p:sp>
      <p:sp>
        <p:nvSpPr>
          <p:cNvPr id="3" name="Rectangle 2"/>
          <p:cNvSpPr/>
          <p:nvPr/>
        </p:nvSpPr>
        <p:spPr>
          <a:xfrm>
            <a:off x="838200" y="1690688"/>
            <a:ext cx="8617058" cy="1200329"/>
          </a:xfrm>
          <a:prstGeom prst="rect">
            <a:avLst/>
          </a:prstGeom>
        </p:spPr>
        <p:txBody>
          <a:bodyPr wrap="square">
            <a:spAutoFit/>
          </a:bodyPr>
          <a:lstStyle/>
          <a:p>
            <a:pPr algn="just"/>
            <a:r>
              <a:rPr lang="en-US" sz="2400" dirty="0"/>
              <a:t>Getting freshly collected specimens from the field to a setting where they can be carefully prepared, examined, and stored is a key step in the species description process.</a:t>
            </a:r>
          </a:p>
        </p:txBody>
      </p:sp>
      <p:pic>
        <p:nvPicPr>
          <p:cNvPr id="4" name="Picture 3"/>
          <p:cNvPicPr>
            <a:picLocks noChangeAspect="1"/>
          </p:cNvPicPr>
          <p:nvPr/>
        </p:nvPicPr>
        <p:blipFill rotWithShape="1">
          <a:blip r:embed="rId2"/>
          <a:srcRect t="21258"/>
          <a:stretch/>
        </p:blipFill>
        <p:spPr>
          <a:xfrm>
            <a:off x="2978419" y="3332136"/>
            <a:ext cx="5429250" cy="3195072"/>
          </a:xfrm>
          <a:prstGeom prst="rect">
            <a:avLst/>
          </a:prstGeom>
        </p:spPr>
      </p:pic>
    </p:spTree>
    <p:extLst>
      <p:ext uri="{BB962C8B-B14F-4D97-AF65-F5344CB8AC3E}">
        <p14:creationId xmlns:p14="http://schemas.microsoft.com/office/powerpoint/2010/main" val="33785952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471" y="0"/>
            <a:ext cx="11928529" cy="1325563"/>
          </a:xfrm>
        </p:spPr>
        <p:txBody>
          <a:bodyPr>
            <a:normAutofit/>
          </a:bodyPr>
          <a:lstStyle/>
          <a:p>
            <a:r>
              <a:rPr lang="en-US" sz="4100" i="1" dirty="0"/>
              <a:t>Step 3: Examine specimens and make sure they are new.</a:t>
            </a:r>
          </a:p>
        </p:txBody>
      </p:sp>
      <p:sp>
        <p:nvSpPr>
          <p:cNvPr id="3" name="Rectangle 2"/>
          <p:cNvSpPr/>
          <p:nvPr/>
        </p:nvSpPr>
        <p:spPr>
          <a:xfrm>
            <a:off x="263471" y="1142743"/>
            <a:ext cx="11639227" cy="5632311"/>
          </a:xfrm>
          <a:prstGeom prst="rect">
            <a:avLst/>
          </a:prstGeom>
        </p:spPr>
        <p:txBody>
          <a:bodyPr wrap="square">
            <a:spAutoFit/>
          </a:bodyPr>
          <a:lstStyle/>
          <a:p>
            <a:pPr algn="just"/>
            <a:r>
              <a:rPr lang="en-US" sz="2400" dirty="0"/>
              <a:t>Once held in laboratory conditions, a taxonomist can then begin the process of determining whether a species is new to science or not. This is a meticulous procedure that is often the longest part of the species description process, and typically the most difficult. It involves careful comparative analysis with specimens of closely related species, often supplemented with lab-based molecular phylogenetic analysis. In many cases, specialists from other institutions are consulted, and the taxonomist may need to request specimens on loan from other institutional collections for comparative analysis. Where appropriate, the taxonomist may also examine field-based data which can be suggestive of a species taxonomic status; for example, vocalization patterns in birds. It is this part of the process that requires the highest level of specialist skill – knowing what is ‘normal’ in a group of organisms, and how a specimen varies from this norm to the extent that it can be classified as a ‘new’ requires highly refined expertise. Sadly, such taxonomic skills are in decline for many taxa, and experts that are able to identify new species with certainty are becoming an increasingly rare resource. For example, only a handful of taxonomists are alive that have sufficient expertise to work on the </a:t>
            </a:r>
            <a:r>
              <a:rPr lang="en-US" sz="2400" dirty="0" err="1"/>
              <a:t>Laboulbeniales</a:t>
            </a:r>
            <a:r>
              <a:rPr lang="en-US" sz="2400" dirty="0"/>
              <a:t> — a group of microscopic insect-parasitizing fungi.</a:t>
            </a:r>
          </a:p>
        </p:txBody>
      </p:sp>
    </p:spTree>
    <p:extLst>
      <p:ext uri="{BB962C8B-B14F-4D97-AF65-F5344CB8AC3E}">
        <p14:creationId xmlns:p14="http://schemas.microsoft.com/office/powerpoint/2010/main" val="20516085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7707" y="782997"/>
            <a:ext cx="5848835" cy="5391464"/>
          </a:xfrm>
          <a:prstGeom prst="rect">
            <a:avLst/>
          </a:prstGeom>
        </p:spPr>
      </p:pic>
    </p:spTree>
    <p:extLst>
      <p:ext uri="{BB962C8B-B14F-4D97-AF65-F5344CB8AC3E}">
        <p14:creationId xmlns:p14="http://schemas.microsoft.com/office/powerpoint/2010/main" val="1219683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213" y="3123979"/>
            <a:ext cx="10515600" cy="1325563"/>
          </a:xfrm>
        </p:spPr>
        <p:txBody>
          <a:bodyPr/>
          <a:lstStyle/>
          <a:p>
            <a:r>
              <a:rPr lang="en-US" i="1" dirty="0"/>
              <a:t>Step 4: Name the </a:t>
            </a:r>
            <a:r>
              <a:rPr lang="en-US" i="1" dirty="0" smtClean="0"/>
              <a:t>taxon</a:t>
            </a:r>
            <a:endParaRPr lang="en-US" i="1" dirty="0"/>
          </a:p>
        </p:txBody>
      </p:sp>
      <p:sp>
        <p:nvSpPr>
          <p:cNvPr id="3" name="Rectangle 2"/>
          <p:cNvSpPr/>
          <p:nvPr/>
        </p:nvSpPr>
        <p:spPr>
          <a:xfrm>
            <a:off x="439764" y="4561522"/>
            <a:ext cx="11312472" cy="1938992"/>
          </a:xfrm>
          <a:prstGeom prst="rect">
            <a:avLst/>
          </a:prstGeom>
        </p:spPr>
        <p:txBody>
          <a:bodyPr wrap="square">
            <a:spAutoFit/>
          </a:bodyPr>
          <a:lstStyle/>
          <a:p>
            <a:pPr algn="just"/>
            <a:r>
              <a:rPr lang="en-US" sz="2400" dirty="0"/>
              <a:t>Once a specimen is recognized as a new species, it must be given a name! There are a huge range of naming possibilities open to taxonomists – species have been named after celebrities and catch-phrases, however, the taxonomists are generally encouraged to choose names which reflect the geography, ecology, or morphology of the species being described.</a:t>
            </a:r>
          </a:p>
        </p:txBody>
      </p:sp>
      <p:pic>
        <p:nvPicPr>
          <p:cNvPr id="4" name="Picture 3"/>
          <p:cNvPicPr>
            <a:picLocks noChangeAspect="1"/>
          </p:cNvPicPr>
          <p:nvPr/>
        </p:nvPicPr>
        <p:blipFill>
          <a:blip r:embed="rId2"/>
          <a:stretch>
            <a:fillRect/>
          </a:stretch>
        </p:blipFill>
        <p:spPr>
          <a:xfrm>
            <a:off x="0" y="0"/>
            <a:ext cx="12192000" cy="3228975"/>
          </a:xfrm>
          <a:prstGeom prst="rect">
            <a:avLst/>
          </a:prstGeom>
        </p:spPr>
      </p:pic>
    </p:spTree>
    <p:extLst>
      <p:ext uri="{BB962C8B-B14F-4D97-AF65-F5344CB8AC3E}">
        <p14:creationId xmlns:p14="http://schemas.microsoft.com/office/powerpoint/2010/main" val="3281343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24" t="7626" r="1924" b="17755"/>
          <a:stretch/>
        </p:blipFill>
        <p:spPr>
          <a:xfrm>
            <a:off x="7206712" y="0"/>
            <a:ext cx="4219414" cy="6807502"/>
          </a:xfrm>
          <a:prstGeom prst="rect">
            <a:avLst/>
          </a:prstGeom>
        </p:spPr>
      </p:pic>
      <p:sp>
        <p:nvSpPr>
          <p:cNvPr id="3" name="Rectangle 2"/>
          <p:cNvSpPr/>
          <p:nvPr/>
        </p:nvSpPr>
        <p:spPr>
          <a:xfrm>
            <a:off x="309966" y="1416520"/>
            <a:ext cx="7516678" cy="2000548"/>
          </a:xfrm>
          <a:prstGeom prst="rect">
            <a:avLst/>
          </a:prstGeom>
        </p:spPr>
        <p:txBody>
          <a:bodyPr wrap="square">
            <a:spAutoFit/>
          </a:bodyPr>
          <a:lstStyle/>
          <a:p>
            <a:pPr algn="ctr"/>
            <a:r>
              <a:rPr lang="en-US" sz="3200" b="1" dirty="0"/>
              <a:t>NEW TAXA OF DIGGER WASPS: TRIBE, OXYBELINI (CRABRONIDAE, HYMENOPTERA) FROM </a:t>
            </a:r>
            <a:r>
              <a:rPr lang="en-US" sz="3200" b="1" dirty="0" smtClean="0"/>
              <a:t>IRAQ</a:t>
            </a:r>
          </a:p>
          <a:p>
            <a:endParaRPr lang="en-US" sz="2800" dirty="0"/>
          </a:p>
        </p:txBody>
      </p:sp>
    </p:spTree>
    <p:extLst>
      <p:ext uri="{BB962C8B-B14F-4D97-AF65-F5344CB8AC3E}">
        <p14:creationId xmlns:p14="http://schemas.microsoft.com/office/powerpoint/2010/main" val="151312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946" y="365125"/>
            <a:ext cx="10857854" cy="1325563"/>
          </a:xfrm>
        </p:spPr>
        <p:txBody>
          <a:bodyPr/>
          <a:lstStyle/>
          <a:p>
            <a:r>
              <a:rPr lang="en-US" i="1" dirty="0"/>
              <a:t>Step 5: Deposit the new </a:t>
            </a:r>
            <a:r>
              <a:rPr lang="en-US" i="1" dirty="0" smtClean="0"/>
              <a:t>taxon </a:t>
            </a:r>
            <a:r>
              <a:rPr lang="en-US" i="1" dirty="0"/>
              <a:t>in a collection. </a:t>
            </a:r>
          </a:p>
        </p:txBody>
      </p:sp>
      <p:sp>
        <p:nvSpPr>
          <p:cNvPr id="3" name="Rectangle 2"/>
          <p:cNvSpPr/>
          <p:nvPr/>
        </p:nvSpPr>
        <p:spPr>
          <a:xfrm>
            <a:off x="679343" y="2203908"/>
            <a:ext cx="6137329" cy="2677656"/>
          </a:xfrm>
          <a:prstGeom prst="rect">
            <a:avLst/>
          </a:prstGeom>
        </p:spPr>
        <p:txBody>
          <a:bodyPr wrap="square">
            <a:spAutoFit/>
          </a:bodyPr>
          <a:lstStyle/>
          <a:p>
            <a:r>
              <a:rPr lang="en-US" sz="2400" dirty="0"/>
              <a:t>Once described, the specimens now representing a new species for science must be lodged in an internationally recognized collection. These can be insect and mammal collections "for example" as part of natural history museums or herbaria for plants and fungi. </a:t>
            </a:r>
          </a:p>
        </p:txBody>
      </p:sp>
      <p:sp>
        <p:nvSpPr>
          <p:cNvPr id="4" name="Rectangle 3"/>
          <p:cNvSpPr/>
          <p:nvPr/>
        </p:nvSpPr>
        <p:spPr>
          <a:xfrm>
            <a:off x="247974" y="5498158"/>
            <a:ext cx="10988297" cy="461665"/>
          </a:xfrm>
          <a:prstGeom prst="rect">
            <a:avLst/>
          </a:prstGeom>
        </p:spPr>
        <p:txBody>
          <a:bodyPr wrap="square">
            <a:spAutoFit/>
          </a:bodyPr>
          <a:lstStyle/>
          <a:p>
            <a:pPr algn="just"/>
            <a:r>
              <a:rPr lang="en-US" sz="2400" dirty="0" smtClean="0"/>
              <a:t>       There </a:t>
            </a:r>
            <a:r>
              <a:rPr lang="en-US" sz="2400" dirty="0"/>
              <a:t>are several reasons why such collections play a central role in </a:t>
            </a:r>
            <a:r>
              <a:rPr lang="en-US" sz="2400" dirty="0" smtClean="0"/>
              <a:t>taxonomy</a:t>
            </a:r>
            <a:endParaRPr lang="en-US" sz="2400" dirty="0"/>
          </a:p>
        </p:txBody>
      </p:sp>
      <p:pic>
        <p:nvPicPr>
          <p:cNvPr id="5" name="Picture 4"/>
          <p:cNvPicPr>
            <a:picLocks noChangeAspect="1"/>
          </p:cNvPicPr>
          <p:nvPr/>
        </p:nvPicPr>
        <p:blipFill rotWithShape="1">
          <a:blip r:embed="rId2"/>
          <a:srcRect l="5449" t="10053" r="6566" b="6243"/>
          <a:stretch/>
        </p:blipFill>
        <p:spPr>
          <a:xfrm>
            <a:off x="7000068" y="1690688"/>
            <a:ext cx="5191932" cy="3704096"/>
          </a:xfrm>
          <a:prstGeom prst="rect">
            <a:avLst/>
          </a:prstGeom>
        </p:spPr>
      </p:pic>
    </p:spTree>
    <p:extLst>
      <p:ext uri="{BB962C8B-B14F-4D97-AF65-F5344CB8AC3E}">
        <p14:creationId xmlns:p14="http://schemas.microsoft.com/office/powerpoint/2010/main" val="547241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447" y="494770"/>
            <a:ext cx="11391254" cy="5847755"/>
          </a:xfrm>
          <a:prstGeom prst="rect">
            <a:avLst/>
          </a:prstGeom>
        </p:spPr>
        <p:txBody>
          <a:bodyPr wrap="square">
            <a:spAutoFit/>
          </a:bodyPr>
          <a:lstStyle/>
          <a:p>
            <a:pPr algn="just"/>
            <a:r>
              <a:rPr lang="en-US" sz="2200" dirty="0"/>
              <a:t>Firstly, these collections represent a secure depository where specimens can be kept in appropriate storage for centuries. Scientists today regularly need to consult specimens that are hundreds of years old in order to characterize their morphology according to today’s standards (and use them for genetics work – DNA has been successfully extracted from specimens dating back to the 18th century!). Secondly, institutional collections represent concentrations of taxonomic expertise. For many organisms there are only a handful of experts skilled enough to be able to make accurate judgements about whether a species in that organism group is new or not, and many of these taxonomists work at (or are affiliated with) a museum or similar specimen-storing institute. Thirdly, concentrating many specimens of similar organisms together (as in a museum collection) makes it much easier for taxonomists to compare a prospective new species against existing species in the same group, as this means they only have to examine material from a limited number of collections rather than chase down scattered specimens held by individuals who could be all over the World! The Natural History Museum in London, for example, curates over 35 million biological specimens, and thus can sometimes act as a “one-stop shop” for taxonomists looking for comparative material to base a new species description on. Similarly, the Harvard University Herbaria is among the most important collections around the world for plants and fungi with 5.5 million specimens.</a:t>
            </a:r>
          </a:p>
        </p:txBody>
      </p:sp>
    </p:spTree>
    <p:extLst>
      <p:ext uri="{BB962C8B-B14F-4D97-AF65-F5344CB8AC3E}">
        <p14:creationId xmlns:p14="http://schemas.microsoft.com/office/powerpoint/2010/main" val="4247993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6199" y="1152184"/>
            <a:ext cx="6096000" cy="3416320"/>
          </a:xfrm>
          <a:prstGeom prst="rect">
            <a:avLst/>
          </a:prstGeom>
        </p:spPr>
        <p:txBody>
          <a:bodyPr>
            <a:spAutoFit/>
          </a:bodyPr>
          <a:lstStyle/>
          <a:p>
            <a:r>
              <a:rPr lang="en-US" sz="3600" dirty="0"/>
              <a:t>Three specimens of them are deposited in Iraq Natural History Research Center and Museum –University of Baghdad under the museum number (</a:t>
            </a:r>
            <a:r>
              <a:rPr lang="en-US" sz="3600" dirty="0">
                <a:solidFill>
                  <a:srgbClr val="FF0000"/>
                </a:solidFill>
              </a:rPr>
              <a:t>HYC.1.023</a:t>
            </a:r>
            <a:r>
              <a:rPr lang="en-US" sz="3600"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2199" y="937057"/>
            <a:ext cx="5569801" cy="3631447"/>
          </a:xfrm>
          <a:prstGeom prst="rect">
            <a:avLst/>
          </a:prstGeom>
        </p:spPr>
      </p:pic>
    </p:spTree>
    <p:extLst>
      <p:ext uri="{BB962C8B-B14F-4D97-AF65-F5344CB8AC3E}">
        <p14:creationId xmlns:p14="http://schemas.microsoft.com/office/powerpoint/2010/main" val="1001594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688" y="371240"/>
            <a:ext cx="8863738" cy="1325563"/>
          </a:xfrm>
        </p:spPr>
        <p:txBody>
          <a:bodyPr>
            <a:normAutofit/>
          </a:bodyPr>
          <a:lstStyle/>
          <a:p>
            <a:r>
              <a:rPr lang="en-US" sz="3600" i="1" dirty="0"/>
              <a:t>Step 6: Describe and publish the new species.</a:t>
            </a:r>
          </a:p>
        </p:txBody>
      </p:sp>
      <p:sp>
        <p:nvSpPr>
          <p:cNvPr id="3" name="Rectangle 2"/>
          <p:cNvSpPr/>
          <p:nvPr/>
        </p:nvSpPr>
        <p:spPr>
          <a:xfrm>
            <a:off x="729712" y="4207230"/>
            <a:ext cx="10515600" cy="2308324"/>
          </a:xfrm>
          <a:prstGeom prst="rect">
            <a:avLst/>
          </a:prstGeom>
        </p:spPr>
        <p:txBody>
          <a:bodyPr wrap="square">
            <a:spAutoFit/>
          </a:bodyPr>
          <a:lstStyle/>
          <a:p>
            <a:pPr algn="just"/>
            <a:r>
              <a:rPr lang="en-US" sz="2400" dirty="0" smtClean="0"/>
              <a:t>This </a:t>
            </a:r>
            <a:r>
              <a:rPr lang="en-US" sz="2400" dirty="0"/>
              <a:t>writing process (and subsequent reviews and corrections) can also be very time consuming. A wide variety of journals can be used as outlets for new species descriptions, including taxonomic “mega-journals” like ‘</a:t>
            </a:r>
            <a:r>
              <a:rPr lang="en-US" sz="2400" dirty="0" err="1"/>
              <a:t>Zootaxa</a:t>
            </a:r>
            <a:r>
              <a:rPr lang="en-US" sz="2400" dirty="0"/>
              <a:t>’, ‘</a:t>
            </a:r>
            <a:r>
              <a:rPr lang="en-US" sz="2400" dirty="0" err="1"/>
              <a:t>Phytotaxa</a:t>
            </a:r>
            <a:r>
              <a:rPr lang="en-US" sz="2400" dirty="0"/>
              <a:t>’ or ‘</a:t>
            </a:r>
            <a:r>
              <a:rPr lang="en-US" sz="2400" dirty="0" err="1"/>
              <a:t>MycoKeys</a:t>
            </a:r>
            <a:r>
              <a:rPr lang="en-US" sz="2400" dirty="0"/>
              <a:t>’ (which publish descriptions for any animal, plant or fungal species, respectively), or specialist journals that focus on very particular taxonomic groups (e.g. ‘The American Fern Journal’ or ‘The </a:t>
            </a:r>
            <a:r>
              <a:rPr lang="en-US" sz="2400" dirty="0" err="1"/>
              <a:t>Coleopterists</a:t>
            </a:r>
            <a:r>
              <a:rPr lang="en-US" sz="2400" dirty="0"/>
              <a:t> Bulletin’).</a:t>
            </a:r>
          </a:p>
        </p:txBody>
      </p:sp>
      <p:pic>
        <p:nvPicPr>
          <p:cNvPr id="4" name="Picture 3"/>
          <p:cNvPicPr>
            <a:picLocks noChangeAspect="1"/>
          </p:cNvPicPr>
          <p:nvPr/>
        </p:nvPicPr>
        <p:blipFill>
          <a:blip r:embed="rId2"/>
          <a:stretch>
            <a:fillRect/>
          </a:stretch>
        </p:blipFill>
        <p:spPr>
          <a:xfrm>
            <a:off x="9701938" y="86156"/>
            <a:ext cx="2490061" cy="3221295"/>
          </a:xfrm>
          <a:prstGeom prst="rect">
            <a:avLst/>
          </a:prstGeom>
        </p:spPr>
      </p:pic>
      <p:sp>
        <p:nvSpPr>
          <p:cNvPr id="5" name="Rectangle 4"/>
          <p:cNvSpPr/>
          <p:nvPr/>
        </p:nvSpPr>
        <p:spPr>
          <a:xfrm>
            <a:off x="838200" y="1529574"/>
            <a:ext cx="8863738" cy="2677656"/>
          </a:xfrm>
          <a:prstGeom prst="rect">
            <a:avLst/>
          </a:prstGeom>
        </p:spPr>
        <p:txBody>
          <a:bodyPr wrap="square">
            <a:spAutoFit/>
          </a:bodyPr>
          <a:lstStyle/>
          <a:p>
            <a:pPr algn="just"/>
            <a:r>
              <a:rPr lang="en-US" sz="2400" dirty="0"/>
              <a:t>When a taxonomist has compiled sufficient evidence to be absolutely certain a specimen represents a new species to science, they can write their findings up in a publication – typically a peer-reviewed journal, although other suitable outlets exist, such as specialist textbooks. The ‘description’ section of taxonomy articles tends to be fairly standardized; requiring commentary on a specific set of criteria that prove a species is new. </a:t>
            </a:r>
          </a:p>
        </p:txBody>
      </p:sp>
    </p:spTree>
    <p:extLst>
      <p:ext uri="{BB962C8B-B14F-4D97-AF65-F5344CB8AC3E}">
        <p14:creationId xmlns:p14="http://schemas.microsoft.com/office/powerpoint/2010/main" val="1611665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641" y="-146320"/>
            <a:ext cx="10515600" cy="1325563"/>
          </a:xfrm>
        </p:spPr>
        <p:txBody>
          <a:bodyPr>
            <a:normAutofit/>
          </a:bodyPr>
          <a:lstStyle/>
          <a:p>
            <a:r>
              <a:rPr lang="en-US" sz="3200" b="1" i="1" dirty="0"/>
              <a:t>The main difference between "new species" and "new records" </a:t>
            </a:r>
          </a:p>
        </p:txBody>
      </p:sp>
      <p:sp>
        <p:nvSpPr>
          <p:cNvPr id="3" name="Rectangle 2"/>
          <p:cNvSpPr/>
          <p:nvPr/>
        </p:nvSpPr>
        <p:spPr>
          <a:xfrm>
            <a:off x="216977" y="712465"/>
            <a:ext cx="5517396" cy="5693866"/>
          </a:xfrm>
          <a:prstGeom prst="rect">
            <a:avLst/>
          </a:prstGeom>
        </p:spPr>
        <p:txBody>
          <a:bodyPr wrap="square">
            <a:spAutoFit/>
          </a:bodyPr>
          <a:lstStyle/>
          <a:p>
            <a:r>
              <a:rPr lang="en-US" sz="2800" u="sng" dirty="0"/>
              <a:t>New Species</a:t>
            </a:r>
          </a:p>
          <a:p>
            <a:r>
              <a:rPr lang="en-US" sz="2400" dirty="0"/>
              <a:t>- A new species refers to a distinct type of organism that is identified and classified as a species for the first time.</a:t>
            </a:r>
          </a:p>
          <a:p>
            <a:r>
              <a:rPr lang="en-US" sz="2400" dirty="0"/>
              <a:t>- Discovering a new species typically involves finding individuals with unique characteristics that differentiate them from known species.</a:t>
            </a:r>
          </a:p>
          <a:p>
            <a:r>
              <a:rPr lang="en-US" sz="2400" dirty="0"/>
              <a:t>- The process of identifying a new species often involves detailed scientific analysis, including genetic, morphological, and ecological studies.</a:t>
            </a:r>
          </a:p>
          <a:p>
            <a:r>
              <a:rPr lang="en-US" sz="2400" dirty="0"/>
              <a:t>- Discovering a new species contributes to our understanding of biodiversity and evolution.</a:t>
            </a:r>
          </a:p>
        </p:txBody>
      </p:sp>
      <p:sp>
        <p:nvSpPr>
          <p:cNvPr id="4" name="Rectangle 3"/>
          <p:cNvSpPr/>
          <p:nvPr/>
        </p:nvSpPr>
        <p:spPr>
          <a:xfrm>
            <a:off x="6096000" y="712465"/>
            <a:ext cx="6096000" cy="5324535"/>
          </a:xfrm>
          <a:prstGeom prst="rect">
            <a:avLst/>
          </a:prstGeom>
        </p:spPr>
        <p:txBody>
          <a:bodyPr>
            <a:spAutoFit/>
          </a:bodyPr>
          <a:lstStyle/>
          <a:p>
            <a:r>
              <a:rPr lang="en-US" sz="2800" u="sng" dirty="0"/>
              <a:t>New Records </a:t>
            </a:r>
          </a:p>
          <a:p>
            <a:r>
              <a:rPr lang="en-US" sz="2400" dirty="0"/>
              <a:t>- New records refer to instances where a species is documented in a location where it has not been previously recorded.</a:t>
            </a:r>
          </a:p>
          <a:p>
            <a:r>
              <a:rPr lang="en-US" sz="2400" dirty="0"/>
              <a:t>- This could involve the first documented occurrence of a species in a specific geographic area, habitat, or ecosystem.</a:t>
            </a:r>
          </a:p>
          <a:p>
            <a:r>
              <a:rPr lang="en-US" sz="2400" dirty="0"/>
              <a:t>- Finding new records can result from increased survey efforts, improved detection methods, or changes in the distribution of species due to environmental factors or human activities.</a:t>
            </a:r>
          </a:p>
          <a:p>
            <a:r>
              <a:rPr lang="en-US" sz="2400" dirty="0"/>
              <a:t>- New records provide valuable information about species distributions, population dynamics, and environmental changes.</a:t>
            </a:r>
          </a:p>
        </p:txBody>
      </p:sp>
    </p:spTree>
    <p:extLst>
      <p:ext uri="{BB962C8B-B14F-4D97-AF65-F5344CB8AC3E}">
        <p14:creationId xmlns:p14="http://schemas.microsoft.com/office/powerpoint/2010/main" val="2444445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2339" y="1989253"/>
            <a:ext cx="9634779" cy="5676248"/>
          </a:xfrm>
        </p:spPr>
        <p:txBody>
          <a:bodyPr>
            <a:normAutofit fontScale="32500" lnSpcReduction="20000"/>
          </a:bodyPr>
          <a:lstStyle/>
          <a:p>
            <a:r>
              <a:rPr lang="en-US" sz="16600" dirty="0"/>
              <a:t>The mechanism for confirming and registering new species for </a:t>
            </a:r>
            <a:r>
              <a:rPr lang="en-US" sz="16600" dirty="0" smtClean="0"/>
              <a:t>science</a:t>
            </a:r>
          </a:p>
          <a:p>
            <a:endParaRPr lang="en-US" sz="12300" dirty="0" smtClean="0"/>
          </a:p>
          <a:p>
            <a:r>
              <a:rPr lang="ar-IQ" sz="12300" dirty="0" smtClean="0"/>
              <a:t>الية تأكيد وتسجيل الانواع الجديدة للعلم </a:t>
            </a:r>
            <a:endParaRPr lang="en-US" sz="12300" dirty="0" smtClean="0"/>
          </a:p>
          <a:p>
            <a:endParaRPr lang="en-US" sz="16000" dirty="0" smtClean="0"/>
          </a:p>
          <a:p>
            <a:r>
              <a:rPr lang="ar-IQ" sz="9800" dirty="0" smtClean="0"/>
              <a:t>أ.د رزاق شعلان عكل</a:t>
            </a:r>
          </a:p>
          <a:p>
            <a:r>
              <a:rPr lang="ar-IQ" sz="9800" dirty="0" smtClean="0"/>
              <a:t>أ.م.د هناء هاني عبدالجسين</a:t>
            </a:r>
          </a:p>
          <a:p>
            <a:r>
              <a:rPr lang="ar-IQ" sz="9800" dirty="0" smtClean="0"/>
              <a:t>م.م شذى عبداللطيف</a:t>
            </a:r>
          </a:p>
          <a:p>
            <a:endParaRPr lang="en-US" sz="6600" dirty="0" smtClean="0"/>
          </a:p>
          <a:p>
            <a:endParaRPr lang="en-US" dirty="0"/>
          </a:p>
          <a:p>
            <a:endParaRPr lang="en-US" dirty="0"/>
          </a:p>
        </p:txBody>
      </p:sp>
      <p:pic>
        <p:nvPicPr>
          <p:cNvPr id="2" name="Picture 1"/>
          <p:cNvPicPr>
            <a:picLocks noChangeAspect="1"/>
          </p:cNvPicPr>
          <p:nvPr/>
        </p:nvPicPr>
        <p:blipFill>
          <a:blip r:embed="rId2"/>
          <a:stretch>
            <a:fillRect/>
          </a:stretch>
        </p:blipFill>
        <p:spPr>
          <a:xfrm>
            <a:off x="912362" y="337094"/>
            <a:ext cx="1719221" cy="1652159"/>
          </a:xfrm>
          <a:prstGeom prst="rect">
            <a:avLst/>
          </a:prstGeom>
        </p:spPr>
      </p:pic>
      <p:pic>
        <p:nvPicPr>
          <p:cNvPr id="5" name="صورة 0" descr="museum.JPG"/>
          <p:cNvPicPr/>
          <p:nvPr/>
        </p:nvPicPr>
        <p:blipFill>
          <a:blip r:embed="rId3" cstate="print"/>
          <a:srcRect/>
          <a:stretch>
            <a:fillRect/>
          </a:stretch>
        </p:blipFill>
        <p:spPr bwMode="auto">
          <a:xfrm>
            <a:off x="9075758" y="653848"/>
            <a:ext cx="1510665" cy="1335405"/>
          </a:xfrm>
          <a:prstGeom prst="rect">
            <a:avLst/>
          </a:prstGeom>
          <a:noFill/>
        </p:spPr>
      </p:pic>
    </p:spTree>
    <p:extLst>
      <p:ext uri="{BB962C8B-B14F-4D97-AF65-F5344CB8AC3E}">
        <p14:creationId xmlns:p14="http://schemas.microsoft.com/office/powerpoint/2010/main" val="29169146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328" y="365125"/>
            <a:ext cx="9788471" cy="1325563"/>
          </a:xfrm>
        </p:spPr>
        <p:txBody>
          <a:bodyPr/>
          <a:lstStyle/>
          <a:p>
            <a:r>
              <a:rPr lang="en-US" i="1" dirty="0"/>
              <a:t>Etymology</a:t>
            </a:r>
          </a:p>
        </p:txBody>
      </p:sp>
      <p:pic>
        <p:nvPicPr>
          <p:cNvPr id="3" name="Picture 2"/>
          <p:cNvPicPr>
            <a:picLocks noChangeAspect="1"/>
          </p:cNvPicPr>
          <p:nvPr/>
        </p:nvPicPr>
        <p:blipFill>
          <a:blip r:embed="rId2"/>
          <a:stretch>
            <a:fillRect/>
          </a:stretch>
        </p:blipFill>
        <p:spPr>
          <a:xfrm>
            <a:off x="6385303" y="0"/>
            <a:ext cx="4391894" cy="2208814"/>
          </a:xfrm>
          <a:prstGeom prst="rect">
            <a:avLst/>
          </a:prstGeom>
        </p:spPr>
      </p:pic>
      <p:sp>
        <p:nvSpPr>
          <p:cNvPr id="4" name="Rectangle 3"/>
          <p:cNvSpPr/>
          <p:nvPr/>
        </p:nvSpPr>
        <p:spPr>
          <a:xfrm>
            <a:off x="237640" y="2326259"/>
            <a:ext cx="11716719" cy="4401205"/>
          </a:xfrm>
          <a:prstGeom prst="rect">
            <a:avLst/>
          </a:prstGeom>
        </p:spPr>
        <p:txBody>
          <a:bodyPr wrap="square">
            <a:spAutoFit/>
          </a:bodyPr>
          <a:lstStyle/>
          <a:p>
            <a:r>
              <a:rPr lang="en-US" sz="2800" dirty="0"/>
              <a:t>Etymology, aspect and length of </a:t>
            </a:r>
            <a:r>
              <a:rPr lang="en-US" sz="2800" dirty="0" err="1"/>
              <a:t>nomina</a:t>
            </a:r>
            <a:r>
              <a:rPr lang="en-US" sz="2800" dirty="0"/>
              <a:t>. This point is rarely discussed in taxonomic papers and books, because most taxonomists consider themselves as the creators, and often the “owners”, of the new </a:t>
            </a:r>
            <a:r>
              <a:rPr lang="en-US" sz="2800" dirty="0" err="1"/>
              <a:t>nomina</a:t>
            </a:r>
            <a:r>
              <a:rPr lang="en-US" sz="2800" dirty="0"/>
              <a:t> they publish, and demand in fact “full freedom” for the aspect and length of these </a:t>
            </a:r>
            <a:r>
              <a:rPr lang="en-US" sz="2800" dirty="0" err="1"/>
              <a:t>nomina</a:t>
            </a:r>
            <a:r>
              <a:rPr lang="en-US" sz="2800" dirty="0"/>
              <a:t>, feeling very “shocked” if someone questions their choice. However, the </a:t>
            </a:r>
            <a:r>
              <a:rPr lang="en-US" sz="2800" dirty="0" err="1"/>
              <a:t>nomina</a:t>
            </a:r>
            <a:r>
              <a:rPr lang="en-US" sz="2800" dirty="0"/>
              <a:t> they publish are not only for their personal pleasure and use, but must be at the service of a discipline (taxonomy), of a community (taxonomists) and in fact of all users of scientific </a:t>
            </a:r>
            <a:r>
              <a:rPr lang="en-US" sz="2800" dirty="0" err="1"/>
              <a:t>nomina</a:t>
            </a:r>
            <a:r>
              <a:rPr lang="en-US" sz="2800" dirty="0"/>
              <a:t>, which in some cases (laymen, farmers, lawyers, custom officers, etc.) are very far from biology. Some guidelines at least, if not rules, should exist regarding the characteristics of new </a:t>
            </a:r>
            <a:r>
              <a:rPr lang="en-US" sz="2800" dirty="0" err="1"/>
              <a:t>nomina</a:t>
            </a:r>
            <a:r>
              <a:rPr lang="en-US" sz="2800" dirty="0"/>
              <a:t>.</a:t>
            </a:r>
          </a:p>
        </p:txBody>
      </p:sp>
    </p:spTree>
    <p:extLst>
      <p:ext uri="{BB962C8B-B14F-4D97-AF65-F5344CB8AC3E}">
        <p14:creationId xmlns:p14="http://schemas.microsoft.com/office/powerpoint/2010/main" val="3778349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Form and function</a:t>
            </a:r>
          </a:p>
        </p:txBody>
      </p:sp>
      <p:sp>
        <p:nvSpPr>
          <p:cNvPr id="3" name="Rectangle 2"/>
          <p:cNvSpPr/>
          <p:nvPr/>
        </p:nvSpPr>
        <p:spPr>
          <a:xfrm>
            <a:off x="450743" y="1470896"/>
            <a:ext cx="8398790" cy="4832092"/>
          </a:xfrm>
          <a:prstGeom prst="rect">
            <a:avLst/>
          </a:prstGeom>
        </p:spPr>
        <p:txBody>
          <a:bodyPr wrap="square">
            <a:spAutoFit/>
          </a:bodyPr>
          <a:lstStyle/>
          <a:p>
            <a:pPr algn="just"/>
            <a:r>
              <a:rPr lang="en-US" sz="2800" dirty="0"/>
              <a:t>In the history of taxonomy, the most common animal names are probably those reflecting species morphology, habitat and sometimes even </a:t>
            </a:r>
            <a:r>
              <a:rPr lang="en-US" sz="2800" dirty="0" err="1"/>
              <a:t>behaviour</a:t>
            </a:r>
            <a:r>
              <a:rPr lang="en-US" sz="2800" dirty="0"/>
              <a:t>. Names referring to morphological features can be further divided into several subcategories such as size – one of the largest beetles ever described is </a:t>
            </a:r>
            <a:r>
              <a:rPr lang="en-US" sz="2800" i="1" dirty="0" err="1">
                <a:solidFill>
                  <a:srgbClr val="FF0000"/>
                </a:solidFill>
              </a:rPr>
              <a:t>Titanus</a:t>
            </a:r>
            <a:r>
              <a:rPr lang="en-US" sz="2800" i="1" dirty="0">
                <a:solidFill>
                  <a:srgbClr val="FF0000"/>
                </a:solidFill>
              </a:rPr>
              <a:t> </a:t>
            </a:r>
            <a:r>
              <a:rPr lang="en-US" sz="2800" i="1" dirty="0" err="1">
                <a:solidFill>
                  <a:srgbClr val="FF0000"/>
                </a:solidFill>
              </a:rPr>
              <a:t>giganteus</a:t>
            </a:r>
            <a:r>
              <a:rPr lang="en-US" sz="2800" dirty="0"/>
              <a:t> (Linnaeus 1771). A name may also reflect the </a:t>
            </a:r>
            <a:r>
              <a:rPr lang="en-US" sz="2800" dirty="0" err="1"/>
              <a:t>colour</a:t>
            </a:r>
            <a:r>
              <a:rPr lang="en-US" sz="2800" dirty="0"/>
              <a:t> of the animal (the black garden ant </a:t>
            </a:r>
            <a:r>
              <a:rPr lang="en-US" sz="2800" i="1" dirty="0">
                <a:solidFill>
                  <a:srgbClr val="FF0000"/>
                </a:solidFill>
              </a:rPr>
              <a:t>Lasius </a:t>
            </a:r>
            <a:r>
              <a:rPr lang="en-US" sz="2800" i="1" dirty="0" err="1">
                <a:solidFill>
                  <a:srgbClr val="FF0000"/>
                </a:solidFill>
              </a:rPr>
              <a:t>niger</a:t>
            </a:r>
            <a:r>
              <a:rPr lang="en-US" sz="2800" dirty="0"/>
              <a:t>) or a specific pattern present on the body of the described taxon, like zigzags, dots or stripes (the cowry </a:t>
            </a:r>
            <a:r>
              <a:rPr lang="en-US" sz="2800" i="1" dirty="0" err="1">
                <a:solidFill>
                  <a:srgbClr val="FF0000"/>
                </a:solidFill>
              </a:rPr>
              <a:t>Cypraea</a:t>
            </a:r>
            <a:r>
              <a:rPr lang="en-US" sz="2800" i="1" dirty="0">
                <a:solidFill>
                  <a:srgbClr val="FF0000"/>
                </a:solidFill>
              </a:rPr>
              <a:t> </a:t>
            </a:r>
            <a:r>
              <a:rPr lang="en-US" sz="2800" i="1" dirty="0" err="1">
                <a:solidFill>
                  <a:srgbClr val="FF0000"/>
                </a:solidFill>
              </a:rPr>
              <a:t>ziczac</a:t>
            </a:r>
            <a:r>
              <a:rPr lang="en-US" sz="2800" i="1" dirty="0">
                <a:solidFill>
                  <a:srgbClr val="FF0000"/>
                </a:solidFill>
              </a:rPr>
              <a:t> </a:t>
            </a:r>
            <a:r>
              <a:rPr lang="en-US" sz="2800" dirty="0"/>
              <a:t>(Linnaeus 1758).</a:t>
            </a:r>
          </a:p>
        </p:txBody>
      </p:sp>
      <p:pic>
        <p:nvPicPr>
          <p:cNvPr id="4" name="Picture 3"/>
          <p:cNvPicPr>
            <a:picLocks noChangeAspect="1"/>
          </p:cNvPicPr>
          <p:nvPr/>
        </p:nvPicPr>
        <p:blipFill rotWithShape="1">
          <a:blip r:embed="rId2"/>
          <a:srcRect l="79526" b="63216"/>
          <a:stretch/>
        </p:blipFill>
        <p:spPr>
          <a:xfrm>
            <a:off x="9236990" y="304505"/>
            <a:ext cx="2789695" cy="6002082"/>
          </a:xfrm>
          <a:prstGeom prst="rect">
            <a:avLst/>
          </a:prstGeom>
        </p:spPr>
      </p:pic>
    </p:spTree>
    <p:extLst>
      <p:ext uri="{BB962C8B-B14F-4D97-AF65-F5344CB8AC3E}">
        <p14:creationId xmlns:p14="http://schemas.microsoft.com/office/powerpoint/2010/main" val="593609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0586" y="196374"/>
            <a:ext cx="4790476" cy="3190476"/>
          </a:xfrm>
          <a:prstGeom prst="rect">
            <a:avLst/>
          </a:prstGeom>
        </p:spPr>
      </p:pic>
      <p:pic>
        <p:nvPicPr>
          <p:cNvPr id="3" name="Picture 2"/>
          <p:cNvPicPr>
            <a:picLocks noChangeAspect="1"/>
          </p:cNvPicPr>
          <p:nvPr/>
        </p:nvPicPr>
        <p:blipFill>
          <a:blip r:embed="rId3"/>
          <a:stretch>
            <a:fillRect/>
          </a:stretch>
        </p:blipFill>
        <p:spPr>
          <a:xfrm>
            <a:off x="6198830" y="175443"/>
            <a:ext cx="5707097" cy="3207533"/>
          </a:xfrm>
          <a:prstGeom prst="rect">
            <a:avLst/>
          </a:prstGeom>
        </p:spPr>
      </p:pic>
      <p:pic>
        <p:nvPicPr>
          <p:cNvPr id="4" name="Picture 3"/>
          <p:cNvPicPr>
            <a:picLocks noChangeAspect="1"/>
          </p:cNvPicPr>
          <p:nvPr/>
        </p:nvPicPr>
        <p:blipFill>
          <a:blip r:embed="rId4"/>
          <a:stretch>
            <a:fillRect/>
          </a:stretch>
        </p:blipFill>
        <p:spPr>
          <a:xfrm>
            <a:off x="3245733" y="3191333"/>
            <a:ext cx="5238427" cy="3666667"/>
          </a:xfrm>
          <a:prstGeom prst="rect">
            <a:avLst/>
          </a:prstGeom>
        </p:spPr>
      </p:pic>
    </p:spTree>
    <p:extLst>
      <p:ext uri="{BB962C8B-B14F-4D97-AF65-F5344CB8AC3E}">
        <p14:creationId xmlns:p14="http://schemas.microsoft.com/office/powerpoint/2010/main" val="2306130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You name the place and I will be there</a:t>
            </a:r>
          </a:p>
        </p:txBody>
      </p:sp>
      <p:sp>
        <p:nvSpPr>
          <p:cNvPr id="3" name="Rectangle 2"/>
          <p:cNvSpPr/>
          <p:nvPr/>
        </p:nvSpPr>
        <p:spPr>
          <a:xfrm>
            <a:off x="356461" y="1826373"/>
            <a:ext cx="11835539" cy="4401205"/>
          </a:xfrm>
          <a:prstGeom prst="rect">
            <a:avLst/>
          </a:prstGeom>
        </p:spPr>
        <p:txBody>
          <a:bodyPr wrap="square">
            <a:spAutoFit/>
          </a:bodyPr>
          <a:lstStyle/>
          <a:p>
            <a:r>
              <a:rPr lang="en-US" sz="2800" dirty="0"/>
              <a:t>Knowledge about the distribution of species is very important for the understanding of their biology and ecology. No wonder that there is a series of species named after their type locality or range. The name may point directly the place where the animal was found e.g., </a:t>
            </a:r>
            <a:endParaRPr lang="en-US" sz="2800" dirty="0" smtClean="0"/>
          </a:p>
          <a:p>
            <a:endParaRPr lang="en-US" sz="2800" dirty="0"/>
          </a:p>
          <a:p>
            <a:r>
              <a:rPr lang="en-US" sz="2800" i="1" dirty="0">
                <a:solidFill>
                  <a:srgbClr val="FF0000"/>
                </a:solidFill>
              </a:rPr>
              <a:t>Sphex </a:t>
            </a:r>
            <a:r>
              <a:rPr lang="en-US" sz="2800" i="1" dirty="0" err="1">
                <a:solidFill>
                  <a:srgbClr val="FF0000"/>
                </a:solidFill>
              </a:rPr>
              <a:t>zubaidiyacus</a:t>
            </a:r>
            <a:r>
              <a:rPr lang="en-US" sz="2800" i="1" dirty="0">
                <a:solidFill>
                  <a:srgbClr val="FF0000"/>
                </a:solidFill>
              </a:rPr>
              <a:t> </a:t>
            </a:r>
            <a:r>
              <a:rPr lang="en-US" sz="2800" dirty="0" err="1"/>
              <a:t>Augul</a:t>
            </a:r>
            <a:r>
              <a:rPr lang="en-US" sz="2800" dirty="0"/>
              <a:t>, 2013 </a:t>
            </a:r>
            <a:r>
              <a:rPr lang="en-US" sz="2800" dirty="0" smtClean="0"/>
              <a:t>–Hymenoptera</a:t>
            </a:r>
          </a:p>
          <a:p>
            <a:endParaRPr lang="en-US" sz="2800" dirty="0"/>
          </a:p>
          <a:p>
            <a:r>
              <a:rPr lang="en-US" sz="2800" i="1" dirty="0" err="1">
                <a:solidFill>
                  <a:srgbClr val="FF0000"/>
                </a:solidFill>
              </a:rPr>
              <a:t>Ammophila</a:t>
            </a:r>
            <a:r>
              <a:rPr lang="en-US" sz="2800" i="1" dirty="0">
                <a:solidFill>
                  <a:srgbClr val="FF0000"/>
                </a:solidFill>
              </a:rPr>
              <a:t> </a:t>
            </a:r>
            <a:r>
              <a:rPr lang="en-US" sz="2800" i="1" dirty="0" err="1">
                <a:solidFill>
                  <a:srgbClr val="FF0000"/>
                </a:solidFill>
              </a:rPr>
              <a:t>duhokensis</a:t>
            </a:r>
            <a:r>
              <a:rPr lang="en-US" sz="2800" i="1" dirty="0">
                <a:solidFill>
                  <a:srgbClr val="FF0000"/>
                </a:solidFill>
              </a:rPr>
              <a:t> </a:t>
            </a:r>
            <a:r>
              <a:rPr lang="en-US" sz="2800" dirty="0" err="1"/>
              <a:t>Augul</a:t>
            </a:r>
            <a:r>
              <a:rPr lang="en-US" sz="2800" dirty="0"/>
              <a:t>, </a:t>
            </a:r>
            <a:r>
              <a:rPr lang="en-US" sz="2800" dirty="0" err="1"/>
              <a:t>Abdoul-Rassoul</a:t>
            </a:r>
            <a:r>
              <a:rPr lang="en-US" sz="2800" dirty="0"/>
              <a:t> &amp; </a:t>
            </a:r>
            <a:r>
              <a:rPr lang="en-US" sz="2800" dirty="0" err="1"/>
              <a:t>Kaddou</a:t>
            </a:r>
            <a:r>
              <a:rPr lang="en-US" sz="2800" dirty="0"/>
              <a:t>, 2013- Hymenoptera </a:t>
            </a:r>
            <a:endParaRPr lang="en-US" sz="2800" dirty="0" smtClean="0"/>
          </a:p>
          <a:p>
            <a:endParaRPr lang="en-US" sz="2800" dirty="0"/>
          </a:p>
          <a:p>
            <a:r>
              <a:rPr lang="en-US" sz="2800" i="1" dirty="0" err="1">
                <a:solidFill>
                  <a:srgbClr val="FF0000"/>
                </a:solidFill>
              </a:rPr>
              <a:t>Cercotmetus</a:t>
            </a:r>
            <a:r>
              <a:rPr lang="en-US" sz="2800" i="1" dirty="0">
                <a:solidFill>
                  <a:srgbClr val="FF0000"/>
                </a:solidFill>
              </a:rPr>
              <a:t> </a:t>
            </a:r>
            <a:r>
              <a:rPr lang="en-US" sz="2800" i="1" dirty="0" err="1">
                <a:solidFill>
                  <a:srgbClr val="FF0000"/>
                </a:solidFill>
              </a:rPr>
              <a:t>asiaticus</a:t>
            </a:r>
            <a:r>
              <a:rPr lang="en-US" sz="2800" i="1" dirty="0">
                <a:solidFill>
                  <a:srgbClr val="FF0000"/>
                </a:solidFill>
              </a:rPr>
              <a:t> </a:t>
            </a:r>
            <a:r>
              <a:rPr lang="en-US" sz="2800" dirty="0" err="1"/>
              <a:t>Amyot</a:t>
            </a:r>
            <a:r>
              <a:rPr lang="en-US" sz="2800" dirty="0"/>
              <a:t> &amp; </a:t>
            </a:r>
            <a:r>
              <a:rPr lang="en-US" sz="2800" dirty="0" err="1"/>
              <a:t>Serville</a:t>
            </a:r>
            <a:r>
              <a:rPr lang="en-US" sz="2800" dirty="0"/>
              <a:t>, 1843 – </a:t>
            </a:r>
            <a:r>
              <a:rPr lang="en-US" sz="2800" dirty="0" err="1"/>
              <a:t>Hemiptera</a:t>
            </a:r>
            <a:endParaRPr lang="en-US" sz="2800" dirty="0"/>
          </a:p>
        </p:txBody>
      </p:sp>
    </p:spTree>
    <p:extLst>
      <p:ext uri="{BB962C8B-B14F-4D97-AF65-F5344CB8AC3E}">
        <p14:creationId xmlns:p14="http://schemas.microsoft.com/office/powerpoint/2010/main" val="443916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Gods and demons:</a:t>
            </a:r>
          </a:p>
        </p:txBody>
      </p:sp>
      <p:sp>
        <p:nvSpPr>
          <p:cNvPr id="3" name="Rectangle 2"/>
          <p:cNvSpPr/>
          <p:nvPr/>
        </p:nvSpPr>
        <p:spPr>
          <a:xfrm>
            <a:off x="1095213" y="2039407"/>
            <a:ext cx="6096000" cy="3108543"/>
          </a:xfrm>
          <a:prstGeom prst="rect">
            <a:avLst/>
          </a:prstGeom>
        </p:spPr>
        <p:txBody>
          <a:bodyPr>
            <a:spAutoFit/>
          </a:bodyPr>
          <a:lstStyle/>
          <a:p>
            <a:r>
              <a:rPr lang="en-US" sz="2800" dirty="0"/>
              <a:t>Little Owl </a:t>
            </a:r>
            <a:r>
              <a:rPr lang="en-US" sz="2800" i="1" dirty="0">
                <a:solidFill>
                  <a:srgbClr val="FF0000"/>
                </a:solidFill>
              </a:rPr>
              <a:t>Athene </a:t>
            </a:r>
            <a:r>
              <a:rPr lang="en-US" sz="2800" i="1" dirty="0" err="1">
                <a:solidFill>
                  <a:srgbClr val="FF0000"/>
                </a:solidFill>
              </a:rPr>
              <a:t>noctua</a:t>
            </a:r>
            <a:r>
              <a:rPr lang="en-US" sz="2800" i="1" dirty="0">
                <a:solidFill>
                  <a:srgbClr val="FF0000"/>
                </a:solidFill>
              </a:rPr>
              <a:t> </a:t>
            </a:r>
            <a:r>
              <a:rPr lang="en-US" sz="2800" dirty="0"/>
              <a:t>(</a:t>
            </a:r>
            <a:r>
              <a:rPr lang="en-US" sz="2800" dirty="0" err="1"/>
              <a:t>Scopoli</a:t>
            </a:r>
            <a:r>
              <a:rPr lang="en-US" sz="2800" dirty="0"/>
              <a:t>, 1769)- Aves, to the Greek goddess Athena. In this case it is easy to track the association between the species and its mythic archetype as both Athena and owls are symbols of wisdom; moreover the Little Owl was sacred to Athena.</a:t>
            </a:r>
          </a:p>
        </p:txBody>
      </p:sp>
      <p:pic>
        <p:nvPicPr>
          <p:cNvPr id="4" name="Picture 3"/>
          <p:cNvPicPr>
            <a:picLocks noChangeAspect="1"/>
          </p:cNvPicPr>
          <p:nvPr/>
        </p:nvPicPr>
        <p:blipFill>
          <a:blip r:embed="rId2"/>
          <a:stretch>
            <a:fillRect/>
          </a:stretch>
        </p:blipFill>
        <p:spPr>
          <a:xfrm>
            <a:off x="7191213" y="1917278"/>
            <a:ext cx="4762500" cy="3352800"/>
          </a:xfrm>
          <a:prstGeom prst="rect">
            <a:avLst/>
          </a:prstGeom>
        </p:spPr>
      </p:pic>
    </p:spTree>
    <p:extLst>
      <p:ext uri="{BB962C8B-B14F-4D97-AF65-F5344CB8AC3E}">
        <p14:creationId xmlns:p14="http://schemas.microsoft.com/office/powerpoint/2010/main" val="2291709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Monsters and cryptids</a:t>
            </a:r>
          </a:p>
        </p:txBody>
      </p:sp>
      <p:sp>
        <p:nvSpPr>
          <p:cNvPr id="3" name="Rectangle 2"/>
          <p:cNvSpPr/>
          <p:nvPr/>
        </p:nvSpPr>
        <p:spPr>
          <a:xfrm>
            <a:off x="371960" y="1855399"/>
            <a:ext cx="7175715" cy="3970318"/>
          </a:xfrm>
          <a:prstGeom prst="rect">
            <a:avLst/>
          </a:prstGeom>
        </p:spPr>
        <p:txBody>
          <a:bodyPr wrap="square">
            <a:spAutoFit/>
          </a:bodyPr>
          <a:lstStyle/>
          <a:p>
            <a:pPr algn="just"/>
            <a:r>
              <a:rPr lang="en-US" sz="2800" dirty="0"/>
              <a:t>Legendary or mythical animals can be found in civilizations from various regions of the world and taxonomists find inspirations from them and the related field of cryptozoology. One of the best known is the myth of the Yeti – a mysterious anthropoid cryptid inhabiting the Himalayan Mountains; a carabid beetle was named </a:t>
            </a:r>
            <a:r>
              <a:rPr lang="en-US" sz="2800" i="1" dirty="0">
                <a:solidFill>
                  <a:srgbClr val="FF0000"/>
                </a:solidFill>
              </a:rPr>
              <a:t>Agra yeti </a:t>
            </a:r>
            <a:r>
              <a:rPr lang="en-US" sz="2800" dirty="0"/>
              <a:t>(Erwin 1982) because of its big feet.</a:t>
            </a:r>
          </a:p>
        </p:txBody>
      </p:sp>
      <p:pic>
        <p:nvPicPr>
          <p:cNvPr id="4" name="Picture 3"/>
          <p:cNvPicPr>
            <a:picLocks noChangeAspect="1"/>
          </p:cNvPicPr>
          <p:nvPr/>
        </p:nvPicPr>
        <p:blipFill>
          <a:blip r:embed="rId2"/>
          <a:stretch>
            <a:fillRect/>
          </a:stretch>
        </p:blipFill>
        <p:spPr>
          <a:xfrm>
            <a:off x="7782171" y="977013"/>
            <a:ext cx="3942857" cy="2638095"/>
          </a:xfrm>
          <a:prstGeom prst="rect">
            <a:avLst/>
          </a:prstGeom>
        </p:spPr>
      </p:pic>
      <p:sp>
        <p:nvSpPr>
          <p:cNvPr id="5" name="Rectangle 4"/>
          <p:cNvSpPr/>
          <p:nvPr/>
        </p:nvSpPr>
        <p:spPr>
          <a:xfrm>
            <a:off x="7984486" y="3419832"/>
            <a:ext cx="3975038" cy="2523768"/>
          </a:xfrm>
          <a:prstGeom prst="rect">
            <a:avLst/>
          </a:prstGeom>
        </p:spPr>
        <p:txBody>
          <a:bodyPr wrap="square">
            <a:spAutoFit/>
          </a:bodyPr>
          <a:lstStyle/>
          <a:p>
            <a:endParaRPr lang="en-US" dirty="0"/>
          </a:p>
          <a:p>
            <a:r>
              <a:rPr lang="en-US" sz="2800" dirty="0"/>
              <a:t>Host name of the species:</a:t>
            </a:r>
          </a:p>
          <a:p>
            <a:r>
              <a:rPr lang="en-US" sz="2800" i="1" dirty="0" err="1"/>
              <a:t>Empoasca</a:t>
            </a:r>
            <a:r>
              <a:rPr lang="en-US" sz="2800" i="1" dirty="0"/>
              <a:t> </a:t>
            </a:r>
            <a:r>
              <a:rPr lang="en-US" sz="2800" i="1" dirty="0" err="1"/>
              <a:t>fabae</a:t>
            </a:r>
            <a:r>
              <a:rPr lang="en-US" sz="2800" i="1" dirty="0"/>
              <a:t> </a:t>
            </a:r>
            <a:r>
              <a:rPr lang="en-US" sz="2800" dirty="0"/>
              <a:t>(Harris, 1841)</a:t>
            </a:r>
          </a:p>
          <a:p>
            <a:r>
              <a:rPr lang="en-US" sz="2800" i="1" dirty="0" err="1"/>
              <a:t>Oryzaephilus</a:t>
            </a:r>
            <a:r>
              <a:rPr lang="en-US" sz="2800" dirty="0"/>
              <a:t> </a:t>
            </a:r>
            <a:r>
              <a:rPr lang="en-US" sz="2800" dirty="0" err="1"/>
              <a:t>Ganglbauer</a:t>
            </a:r>
            <a:r>
              <a:rPr lang="en-US" sz="2800" dirty="0"/>
              <a:t>, 1899</a:t>
            </a:r>
          </a:p>
        </p:txBody>
      </p:sp>
    </p:spTree>
    <p:extLst>
      <p:ext uri="{BB962C8B-B14F-4D97-AF65-F5344CB8AC3E}">
        <p14:creationId xmlns:p14="http://schemas.microsoft.com/office/powerpoint/2010/main" val="448270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9210" y="761122"/>
            <a:ext cx="9962612" cy="5267718"/>
          </a:xfrm>
          <a:prstGeom prst="rect">
            <a:avLst/>
          </a:prstGeom>
        </p:spPr>
      </p:pic>
    </p:spTree>
    <p:extLst>
      <p:ext uri="{BB962C8B-B14F-4D97-AF65-F5344CB8AC3E}">
        <p14:creationId xmlns:p14="http://schemas.microsoft.com/office/powerpoint/2010/main" val="3058596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3370" y="278969"/>
            <a:ext cx="10667904" cy="5828730"/>
          </a:xfrm>
          <a:prstGeom prst="rect">
            <a:avLst/>
          </a:prstGeom>
        </p:spPr>
      </p:pic>
    </p:spTree>
    <p:extLst>
      <p:ext uri="{BB962C8B-B14F-4D97-AF65-F5344CB8AC3E}">
        <p14:creationId xmlns:p14="http://schemas.microsoft.com/office/powerpoint/2010/main" val="3979078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270" y="430895"/>
            <a:ext cx="11419517" cy="5814922"/>
          </a:xfrm>
          <a:prstGeom prst="rect">
            <a:avLst/>
          </a:prstGeom>
        </p:spPr>
      </p:pic>
    </p:spTree>
    <p:extLst>
      <p:ext uri="{BB962C8B-B14F-4D97-AF65-F5344CB8AC3E}">
        <p14:creationId xmlns:p14="http://schemas.microsoft.com/office/powerpoint/2010/main" val="2844000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62987" y="471129"/>
            <a:ext cx="10350344" cy="4937779"/>
          </a:xfrm>
          <a:prstGeom prst="rect">
            <a:avLst/>
          </a:prstGeom>
        </p:spPr>
      </p:pic>
    </p:spTree>
    <p:extLst>
      <p:ext uri="{BB962C8B-B14F-4D97-AF65-F5344CB8AC3E}">
        <p14:creationId xmlns:p14="http://schemas.microsoft.com/office/powerpoint/2010/main" val="160415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988" y="99192"/>
            <a:ext cx="5749870" cy="3219927"/>
          </a:xfrm>
          <a:prstGeom prst="rect">
            <a:avLst/>
          </a:prstGeom>
        </p:spPr>
      </p:pic>
      <p:sp>
        <p:nvSpPr>
          <p:cNvPr id="3" name="Rectangle 2"/>
          <p:cNvSpPr/>
          <p:nvPr/>
        </p:nvSpPr>
        <p:spPr>
          <a:xfrm>
            <a:off x="852408" y="3582590"/>
            <a:ext cx="10631836" cy="2554545"/>
          </a:xfrm>
          <a:prstGeom prst="rect">
            <a:avLst/>
          </a:prstGeom>
        </p:spPr>
        <p:txBody>
          <a:bodyPr wrap="square">
            <a:spAutoFit/>
          </a:bodyPr>
          <a:lstStyle/>
          <a:p>
            <a:pPr algn="ctr"/>
            <a:r>
              <a:rPr lang="en-US" sz="3200" dirty="0" smtClean="0"/>
              <a:t>"Without taxonomy to give shape to the bricks, and systematics to tell us how to put them together, the house of biological science is a meaningless jumble".</a:t>
            </a:r>
          </a:p>
          <a:p>
            <a:pPr algn="ctr"/>
            <a:r>
              <a:rPr lang="ar-IQ" sz="3200" dirty="0" smtClean="0"/>
              <a:t>بدون علم التصنيف الذي يعطي شكل الهيكل الرئيسي، علم النظم التي تخبرنا بكيفية تجميعها معًا، فإن بيت العلوم البيولوجية يصبح مجرد فوضى لا معنى لها</a:t>
            </a:r>
            <a:r>
              <a:rPr lang="ar-IQ" dirty="0" smtClean="0"/>
              <a:t>.</a:t>
            </a:r>
            <a:endParaRPr lang="ar-IQ" dirty="0"/>
          </a:p>
        </p:txBody>
      </p:sp>
      <p:sp>
        <p:nvSpPr>
          <p:cNvPr id="4" name="Rectangle 3"/>
          <p:cNvSpPr/>
          <p:nvPr/>
        </p:nvSpPr>
        <p:spPr>
          <a:xfrm>
            <a:off x="6044102" y="1028076"/>
            <a:ext cx="3604256" cy="830997"/>
          </a:xfrm>
          <a:prstGeom prst="rect">
            <a:avLst/>
          </a:prstGeom>
        </p:spPr>
        <p:txBody>
          <a:bodyPr wrap="none">
            <a:spAutoFit/>
          </a:bodyPr>
          <a:lstStyle/>
          <a:p>
            <a:r>
              <a:rPr lang="en-US" sz="4800" dirty="0" smtClean="0"/>
              <a:t>Introduction: </a:t>
            </a:r>
            <a:endParaRPr lang="en-US" sz="4800" dirty="0"/>
          </a:p>
        </p:txBody>
      </p:sp>
    </p:spTree>
    <p:extLst>
      <p:ext uri="{BB962C8B-B14F-4D97-AF65-F5344CB8AC3E}">
        <p14:creationId xmlns:p14="http://schemas.microsoft.com/office/powerpoint/2010/main" val="17465665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1281" y="298935"/>
            <a:ext cx="7616359" cy="2909214"/>
          </a:xfrm>
          <a:prstGeom prst="rect">
            <a:avLst/>
          </a:prstGeom>
        </p:spPr>
      </p:pic>
      <p:pic>
        <p:nvPicPr>
          <p:cNvPr id="3" name="Picture 2"/>
          <p:cNvPicPr>
            <a:picLocks noChangeAspect="1"/>
          </p:cNvPicPr>
          <p:nvPr/>
        </p:nvPicPr>
        <p:blipFill>
          <a:blip r:embed="rId3"/>
          <a:stretch>
            <a:fillRect/>
          </a:stretch>
        </p:blipFill>
        <p:spPr>
          <a:xfrm>
            <a:off x="0" y="3276651"/>
            <a:ext cx="7051729" cy="3790718"/>
          </a:xfrm>
          <a:prstGeom prst="rect">
            <a:avLst/>
          </a:prstGeom>
        </p:spPr>
      </p:pic>
    </p:spTree>
    <p:extLst>
      <p:ext uri="{BB962C8B-B14F-4D97-AF65-F5344CB8AC3E}">
        <p14:creationId xmlns:p14="http://schemas.microsoft.com/office/powerpoint/2010/main" val="2252997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7522" y="867754"/>
            <a:ext cx="11974478" cy="4882118"/>
          </a:xfrm>
          <a:prstGeom prst="rect">
            <a:avLst/>
          </a:prstGeom>
        </p:spPr>
      </p:pic>
    </p:spTree>
    <p:extLst>
      <p:ext uri="{BB962C8B-B14F-4D97-AF65-F5344CB8AC3E}">
        <p14:creationId xmlns:p14="http://schemas.microsoft.com/office/powerpoint/2010/main" val="3445933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708" y="655828"/>
            <a:ext cx="11015369" cy="5171535"/>
          </a:xfrm>
          <a:prstGeom prst="rect">
            <a:avLst/>
          </a:prstGeom>
        </p:spPr>
      </p:pic>
    </p:spTree>
    <p:extLst>
      <p:ext uri="{BB962C8B-B14F-4D97-AF65-F5344CB8AC3E}">
        <p14:creationId xmlns:p14="http://schemas.microsoft.com/office/powerpoint/2010/main" val="1654022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0522" y="604433"/>
            <a:ext cx="6803756" cy="4401205"/>
          </a:xfrm>
          <a:prstGeom prst="rect">
            <a:avLst/>
          </a:prstGeom>
        </p:spPr>
        <p:txBody>
          <a:bodyPr wrap="square">
            <a:spAutoFit/>
          </a:bodyPr>
          <a:lstStyle/>
          <a:p>
            <a:pPr algn="r"/>
            <a:r>
              <a:rPr lang="ar-IQ" sz="2800" dirty="0"/>
              <a:t>نوع من </a:t>
            </a:r>
            <a:r>
              <a:rPr lang="ar-IQ" sz="2800" dirty="0" smtClean="0"/>
              <a:t>الأنواع</a:t>
            </a:r>
            <a:endParaRPr lang="en-US" sz="2800" dirty="0" smtClean="0"/>
          </a:p>
          <a:p>
            <a:pPr algn="r"/>
            <a:r>
              <a:rPr lang="en-US" sz="2800" dirty="0" smtClean="0"/>
              <a:t>The </a:t>
            </a:r>
            <a:r>
              <a:rPr lang="en-US" sz="2800" dirty="0"/>
              <a:t>Type:</a:t>
            </a:r>
          </a:p>
          <a:p>
            <a:pPr algn="r"/>
            <a:r>
              <a:rPr lang="ar-IQ" sz="2800" dirty="0" smtClean="0"/>
              <a:t>النموذج </a:t>
            </a:r>
            <a:r>
              <a:rPr lang="ar-IQ" sz="2800" dirty="0"/>
              <a:t>المثالي: </a:t>
            </a:r>
            <a:r>
              <a:rPr lang="en-US" sz="2800" dirty="0"/>
              <a:t>Primary </a:t>
            </a:r>
            <a:r>
              <a:rPr lang="en-US" sz="2800" dirty="0" smtClean="0"/>
              <a:t>types</a:t>
            </a:r>
          </a:p>
          <a:p>
            <a:pPr algn="r"/>
            <a:r>
              <a:rPr lang="en-US" sz="2800" dirty="0" smtClean="0"/>
              <a:t>  </a:t>
            </a:r>
            <a:r>
              <a:rPr lang="ar-IQ" sz="2800" dirty="0"/>
              <a:t>النموذج الاصلي الاوحد</a:t>
            </a:r>
            <a:r>
              <a:rPr lang="en-US" sz="2800" dirty="0" smtClean="0"/>
              <a:t>Holotype</a:t>
            </a:r>
          </a:p>
          <a:p>
            <a:pPr algn="r"/>
            <a:r>
              <a:rPr lang="en-US" sz="2800" dirty="0" smtClean="0"/>
              <a:t>، </a:t>
            </a:r>
            <a:r>
              <a:rPr lang="ar-IQ" sz="2800" dirty="0"/>
              <a:t>نموذج القرين المثالي</a:t>
            </a:r>
            <a:r>
              <a:rPr lang="en-US" sz="2800" dirty="0" err="1" smtClean="0"/>
              <a:t>Allotype</a:t>
            </a:r>
            <a:endParaRPr lang="en-US" sz="2800" dirty="0" smtClean="0"/>
          </a:p>
          <a:p>
            <a:pPr algn="r"/>
            <a:r>
              <a:rPr lang="en-US" sz="2800" dirty="0" smtClean="0"/>
              <a:t>،  </a:t>
            </a:r>
            <a:r>
              <a:rPr lang="ar-IQ" sz="2800" dirty="0"/>
              <a:t>نموذج الرفيق </a:t>
            </a:r>
            <a:r>
              <a:rPr lang="ar-IQ" sz="2800" dirty="0" smtClean="0"/>
              <a:t>المثالي</a:t>
            </a:r>
            <a:r>
              <a:rPr lang="en-US" sz="2800" dirty="0" err="1" smtClean="0"/>
              <a:t>Paratype</a:t>
            </a:r>
            <a:r>
              <a:rPr lang="en-US" sz="2800" dirty="0" smtClean="0"/>
              <a:t>، </a:t>
            </a:r>
          </a:p>
          <a:p>
            <a:pPr algn="r"/>
            <a:r>
              <a:rPr lang="ar-IQ" sz="2800" dirty="0" smtClean="0"/>
              <a:t> </a:t>
            </a:r>
            <a:r>
              <a:rPr lang="ar-IQ" sz="2800" dirty="0"/>
              <a:t>النضير </a:t>
            </a:r>
            <a:r>
              <a:rPr lang="en-US" sz="2800" dirty="0" err="1"/>
              <a:t>Syntype</a:t>
            </a:r>
            <a:endParaRPr lang="en-US" sz="2800" dirty="0"/>
          </a:p>
          <a:p>
            <a:pPr algn="r"/>
            <a:r>
              <a:rPr lang="ar-IQ" sz="2800" dirty="0"/>
              <a:t>النموذج المثالي المنتخب </a:t>
            </a:r>
            <a:r>
              <a:rPr lang="en-US" sz="2800" dirty="0" err="1" smtClean="0"/>
              <a:t>Lecotype</a:t>
            </a:r>
            <a:endParaRPr lang="en-US" sz="2800" dirty="0" smtClean="0"/>
          </a:p>
          <a:p>
            <a:pPr algn="r"/>
            <a:r>
              <a:rPr lang="en-US" sz="2800" dirty="0" smtClean="0"/>
              <a:t>  </a:t>
            </a:r>
            <a:r>
              <a:rPr lang="ar-IQ" sz="2800" dirty="0"/>
              <a:t>النموذج الحديث المثالي</a:t>
            </a:r>
            <a:r>
              <a:rPr lang="en-US" sz="2800" dirty="0" err="1"/>
              <a:t>Neotype</a:t>
            </a:r>
            <a:r>
              <a:rPr lang="en-US" sz="2800" dirty="0"/>
              <a:t>   </a:t>
            </a:r>
          </a:p>
          <a:p>
            <a:pPr algn="r"/>
            <a:r>
              <a:rPr lang="ar-IQ" sz="2800" dirty="0"/>
              <a:t>النموذج المثالي المشروح</a:t>
            </a:r>
            <a:r>
              <a:rPr lang="en-US" sz="2800" dirty="0" err="1"/>
              <a:t>Plesiotype</a:t>
            </a:r>
            <a:endParaRPr lang="en-US" sz="2800" dirty="0"/>
          </a:p>
        </p:txBody>
      </p:sp>
      <p:pic>
        <p:nvPicPr>
          <p:cNvPr id="5" name="Picture 4"/>
          <p:cNvPicPr>
            <a:picLocks noChangeAspect="1"/>
          </p:cNvPicPr>
          <p:nvPr/>
        </p:nvPicPr>
        <p:blipFill>
          <a:blip r:embed="rId2"/>
          <a:stretch>
            <a:fillRect/>
          </a:stretch>
        </p:blipFill>
        <p:spPr>
          <a:xfrm>
            <a:off x="1390729" y="1625869"/>
            <a:ext cx="4048125" cy="2800350"/>
          </a:xfrm>
          <a:prstGeom prst="rect">
            <a:avLst/>
          </a:prstGeom>
        </p:spPr>
      </p:pic>
    </p:spTree>
    <p:extLst>
      <p:ext uri="{BB962C8B-B14F-4D97-AF65-F5344CB8AC3E}">
        <p14:creationId xmlns:p14="http://schemas.microsoft.com/office/powerpoint/2010/main" val="3969620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IQ" dirty="0" smtClean="0"/>
              <a:t>التوصيات</a:t>
            </a:r>
            <a:endParaRPr lang="en-US" dirty="0"/>
          </a:p>
        </p:txBody>
      </p:sp>
      <p:sp>
        <p:nvSpPr>
          <p:cNvPr id="4" name="Rectangle 3"/>
          <p:cNvSpPr/>
          <p:nvPr/>
        </p:nvSpPr>
        <p:spPr>
          <a:xfrm>
            <a:off x="1549832" y="1690688"/>
            <a:ext cx="9484962" cy="4401205"/>
          </a:xfrm>
          <a:prstGeom prst="rect">
            <a:avLst/>
          </a:prstGeom>
        </p:spPr>
        <p:txBody>
          <a:bodyPr wrap="square">
            <a:spAutoFit/>
          </a:bodyPr>
          <a:lstStyle/>
          <a:p>
            <a:pPr algn="r"/>
            <a:r>
              <a:rPr lang="ar-IQ" sz="2800" dirty="0" smtClean="0"/>
              <a:t>1-ضرورة </a:t>
            </a:r>
            <a:r>
              <a:rPr lang="ar-IQ" sz="2800" dirty="0"/>
              <a:t>ايداع العينات التي تسجل لاول مرة للعلم وللمجموعة العراقية في المتاحف</a:t>
            </a:r>
            <a:r>
              <a:rPr lang="ar-IQ" sz="2800" dirty="0" smtClean="0"/>
              <a:t>.</a:t>
            </a:r>
          </a:p>
          <a:p>
            <a:pPr algn="r"/>
            <a:endParaRPr lang="ar-IQ" sz="2800" dirty="0" smtClean="0"/>
          </a:p>
          <a:p>
            <a:pPr algn="r"/>
            <a:r>
              <a:rPr lang="ar-IQ" sz="2800" dirty="0" smtClean="0"/>
              <a:t>2-إجراء </a:t>
            </a:r>
            <a:r>
              <a:rPr lang="ar-IQ" sz="2800" dirty="0"/>
              <a:t>المزيد من التحريات في مناطق العراق المختلفة وإمكانية الحصول على انواع جديدة مسجل للعراق أو انواع جديدة للعلم</a:t>
            </a:r>
            <a:r>
              <a:rPr lang="ar-IQ" sz="2800" dirty="0" smtClean="0"/>
              <a:t>.</a:t>
            </a:r>
          </a:p>
          <a:p>
            <a:pPr algn="r"/>
            <a:endParaRPr lang="ar-IQ" sz="2800" dirty="0" smtClean="0"/>
          </a:p>
          <a:p>
            <a:pPr algn="r"/>
            <a:r>
              <a:rPr lang="ar-IQ" sz="2800" dirty="0" smtClean="0"/>
              <a:t>3-نوصي </a:t>
            </a:r>
            <a:r>
              <a:rPr lang="ar-IQ" sz="2800" dirty="0"/>
              <a:t>بإجراء دراسات تصنيفية على المستوى الجزيئي لاستكمال الدراسات المورفولوجية وتسجيل الأنواع العراقية في بنك الجينات</a:t>
            </a:r>
            <a:r>
              <a:rPr lang="ar-IQ" sz="2800" dirty="0" smtClean="0"/>
              <a:t>.</a:t>
            </a:r>
          </a:p>
          <a:p>
            <a:pPr algn="r"/>
            <a:endParaRPr lang="ar-IQ" sz="2800" dirty="0"/>
          </a:p>
          <a:p>
            <a:pPr algn="r"/>
            <a:r>
              <a:rPr lang="ar-IQ" sz="2800" dirty="0" smtClean="0"/>
              <a:t>4-إجراء </a:t>
            </a:r>
            <a:r>
              <a:rPr lang="ar-IQ" sz="2800" dirty="0"/>
              <a:t>دراسات بيئية وبيولوجية على الأنواع المنتشرة في </a:t>
            </a:r>
            <a:r>
              <a:rPr lang="ar-IQ" sz="2800" dirty="0" smtClean="0"/>
              <a:t>العراق. </a:t>
            </a:r>
            <a:endParaRPr lang="en-US" sz="2800" dirty="0"/>
          </a:p>
        </p:txBody>
      </p:sp>
    </p:spTree>
    <p:extLst>
      <p:ext uri="{BB962C8B-B14F-4D97-AF65-F5344CB8AC3E}">
        <p14:creationId xmlns:p14="http://schemas.microsoft.com/office/powerpoint/2010/main" val="4172412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1789" y="216977"/>
            <a:ext cx="8524067" cy="6393051"/>
          </a:xfrm>
          <a:prstGeom prst="rect">
            <a:avLst/>
          </a:prstGeom>
        </p:spPr>
      </p:pic>
    </p:spTree>
    <p:extLst>
      <p:ext uri="{BB962C8B-B14F-4D97-AF65-F5344CB8AC3E}">
        <p14:creationId xmlns:p14="http://schemas.microsoft.com/office/powerpoint/2010/main" val="1246639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302" y="511444"/>
            <a:ext cx="11902698" cy="5693866"/>
          </a:xfrm>
          <a:prstGeom prst="rect">
            <a:avLst/>
          </a:prstGeom>
        </p:spPr>
        <p:txBody>
          <a:bodyPr wrap="square">
            <a:spAutoFit/>
          </a:bodyPr>
          <a:lstStyle/>
          <a:p>
            <a:pPr algn="just"/>
            <a:r>
              <a:rPr lang="en-US" sz="2800" dirty="0" smtClean="0"/>
              <a:t>Taxonomy is the science of discovering, naming, describing, diagnosing, documenting, recognizing, identifying, and classifying different kinds of organisms (</a:t>
            </a:r>
            <a:r>
              <a:rPr lang="en-US" sz="2800" dirty="0" err="1" smtClean="0"/>
              <a:t>Mayr</a:t>
            </a:r>
            <a:r>
              <a:rPr lang="en-US" sz="2800" dirty="0" smtClean="0"/>
              <a:t> 1969, </a:t>
            </a:r>
            <a:r>
              <a:rPr lang="en-US" sz="2800" dirty="0" err="1" smtClean="0"/>
              <a:t>Mayr</a:t>
            </a:r>
            <a:r>
              <a:rPr lang="en-US" sz="2800" dirty="0" smtClean="0"/>
              <a:t> and </a:t>
            </a:r>
            <a:r>
              <a:rPr lang="en-US" sz="2800" dirty="0" err="1" smtClean="0"/>
              <a:t>Ashlock</a:t>
            </a:r>
            <a:r>
              <a:rPr lang="en-US" sz="2800" dirty="0" smtClean="0"/>
              <a:t> 1991).</a:t>
            </a:r>
          </a:p>
          <a:p>
            <a:pPr algn="just"/>
            <a:r>
              <a:rPr lang="en-US" sz="2800" dirty="0" smtClean="0"/>
              <a:t>It is often viewed as a subset of systematics, which is the science that seeks to explore relationships between species in an evolutionary context by providing the framework into which species are classified—a categorical arrangement that gives order to the nature and patterns of variation of life on Earth. Taxonomy provides the international language for scientific communication, establishing clear, universal, and unambiguous terms of reference. It underpins all fields in the biological sciences, laying the foundation for ecology, evolutionary biology, conservation biology, biosecurity, primary industry (agriculture, aquaculture, and fisheries), medicine, and public health, all of which depend on a robust taxonomy. </a:t>
            </a:r>
            <a:endParaRPr lang="en-US" sz="2800" dirty="0"/>
          </a:p>
        </p:txBody>
      </p:sp>
    </p:spTree>
    <p:extLst>
      <p:ext uri="{BB962C8B-B14F-4D97-AF65-F5344CB8AC3E}">
        <p14:creationId xmlns:p14="http://schemas.microsoft.com/office/powerpoint/2010/main" val="24014165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905013192"/>
              </p:ext>
            </p:extLst>
          </p:nvPr>
        </p:nvGraphicFramePr>
        <p:xfrm>
          <a:off x="1753030" y="20075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2700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7493" y="0"/>
            <a:ext cx="9859809" cy="6427239"/>
          </a:xfrm>
          <a:prstGeom prst="rect">
            <a:avLst/>
          </a:prstGeom>
        </p:spPr>
      </p:pic>
    </p:spTree>
    <p:extLst>
      <p:ext uri="{BB962C8B-B14F-4D97-AF65-F5344CB8AC3E}">
        <p14:creationId xmlns:p14="http://schemas.microsoft.com/office/powerpoint/2010/main" val="3610428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64" y="154983"/>
            <a:ext cx="12008536" cy="6858000"/>
          </a:xfrm>
          <a:prstGeom prst="rect">
            <a:avLst/>
          </a:prstGeom>
        </p:spPr>
      </p:pic>
      <p:sp>
        <p:nvSpPr>
          <p:cNvPr id="5" name="Pentagon 4"/>
          <p:cNvSpPr/>
          <p:nvPr/>
        </p:nvSpPr>
        <p:spPr>
          <a:xfrm>
            <a:off x="183464" y="4734732"/>
            <a:ext cx="7658678" cy="2123268"/>
          </a:xfrm>
          <a:prstGeom prst="homePlate">
            <a:avLst/>
          </a:prstGeom>
          <a:solidFill>
            <a:schemeClr val="accent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How is a new species described?</a:t>
            </a:r>
          </a:p>
        </p:txBody>
      </p:sp>
    </p:spTree>
    <p:extLst>
      <p:ext uri="{BB962C8B-B14F-4D97-AF65-F5344CB8AC3E}">
        <p14:creationId xmlns:p14="http://schemas.microsoft.com/office/powerpoint/2010/main" val="37388757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437" y="846267"/>
            <a:ext cx="10515600" cy="1325563"/>
          </a:xfrm>
        </p:spPr>
        <p:txBody>
          <a:bodyPr/>
          <a:lstStyle/>
          <a:p>
            <a:r>
              <a:rPr lang="en-US" i="1" dirty="0"/>
              <a:t>Step 1: Collect specimens</a:t>
            </a:r>
          </a:p>
        </p:txBody>
      </p:sp>
      <p:sp>
        <p:nvSpPr>
          <p:cNvPr id="3" name="Rectangle 2"/>
          <p:cNvSpPr/>
          <p:nvPr/>
        </p:nvSpPr>
        <p:spPr>
          <a:xfrm>
            <a:off x="108488" y="3318151"/>
            <a:ext cx="12083512" cy="3416320"/>
          </a:xfrm>
          <a:prstGeom prst="rect">
            <a:avLst/>
          </a:prstGeom>
        </p:spPr>
        <p:txBody>
          <a:bodyPr wrap="square">
            <a:spAutoFit/>
          </a:bodyPr>
          <a:lstStyle/>
          <a:p>
            <a:pPr algn="just"/>
            <a:r>
              <a:rPr lang="en-US" sz="2400" dirty="0"/>
              <a:t>Taxonomy is fundamentally based on specimen collecting. With very few exceptions, a dead specimen (or specimens) is required to allow taxonomists to make a sufficiently detailed study to be absolutely sure a prospective new species is indeed actually new, and to ensure a physical example of that species is available to the scientific community for future examination. Amongst other things, this acts as reference material, which allows scientists to compare the specimen against future collections, and thus help establish if other specimens may be representative of new species as well. New species descriptions require a single ‘type’ individual on which the description is based (called holotype), and often several additional specimens showing variation in the species (</a:t>
            </a:r>
            <a:r>
              <a:rPr lang="en-US" sz="2400" dirty="0" err="1"/>
              <a:t>paratypes</a:t>
            </a:r>
            <a:r>
              <a:rPr lang="en-US" sz="2400" dirty="0"/>
              <a:t>). </a:t>
            </a:r>
          </a:p>
        </p:txBody>
      </p:sp>
      <p:pic>
        <p:nvPicPr>
          <p:cNvPr id="2050" name="Picture 2" descr="20 Pcs Insect in Resin Bug Preserved Specimen Collection Paperweights Resin  Insects Various Insect Specimen for Office Men Women Biology Science  Teacher Education Bug Collection Supplies (Insect) in Oman | Whizz Specim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7258" y="130629"/>
            <a:ext cx="3020786" cy="3020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100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858" t="7008" b="10062"/>
          <a:stretch/>
        </p:blipFill>
        <p:spPr>
          <a:xfrm>
            <a:off x="123987" y="0"/>
            <a:ext cx="7981626" cy="3301139"/>
          </a:xfrm>
          <a:prstGeom prst="rect">
            <a:avLst/>
          </a:prstGeom>
        </p:spPr>
      </p:pic>
      <p:pic>
        <p:nvPicPr>
          <p:cNvPr id="3" name="Picture 2"/>
          <p:cNvPicPr>
            <a:picLocks noChangeAspect="1"/>
          </p:cNvPicPr>
          <p:nvPr/>
        </p:nvPicPr>
        <p:blipFill rotWithShape="1">
          <a:blip r:embed="rId3"/>
          <a:srcRect b="15747"/>
          <a:stretch/>
        </p:blipFill>
        <p:spPr>
          <a:xfrm>
            <a:off x="6191572" y="3438445"/>
            <a:ext cx="5718875" cy="2992450"/>
          </a:xfrm>
          <a:prstGeom prst="rect">
            <a:avLst/>
          </a:prstGeom>
        </p:spPr>
      </p:pic>
    </p:spTree>
    <p:extLst>
      <p:ext uri="{BB962C8B-B14F-4D97-AF65-F5344CB8AC3E}">
        <p14:creationId xmlns:p14="http://schemas.microsoft.com/office/powerpoint/2010/main" val="26097040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459</TotalTime>
  <Words>2096</Words>
  <Application>Microsoft Office PowerPoint</Application>
  <PresentationFormat>Widescreen</PresentationFormat>
  <Paragraphs>91</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1: Collect specimens</vt:lpstr>
      <vt:lpstr>PowerPoint Presentation</vt:lpstr>
      <vt:lpstr>Step 2: Get specimens to a lab environment.</vt:lpstr>
      <vt:lpstr>Step 3: Examine specimens and make sure they are new.</vt:lpstr>
      <vt:lpstr>PowerPoint Presentation</vt:lpstr>
      <vt:lpstr>Step 4: Name the taxon</vt:lpstr>
      <vt:lpstr>PowerPoint Presentation</vt:lpstr>
      <vt:lpstr>Step 5: Deposit the new taxon in a collection. </vt:lpstr>
      <vt:lpstr>PowerPoint Presentation</vt:lpstr>
      <vt:lpstr>PowerPoint Presentation</vt:lpstr>
      <vt:lpstr>Step 6: Describe and publish the new species.</vt:lpstr>
      <vt:lpstr>The main difference between "new species" and "new records" </vt:lpstr>
      <vt:lpstr>Etymology</vt:lpstr>
      <vt:lpstr>Form and function</vt:lpstr>
      <vt:lpstr>PowerPoint Presentation</vt:lpstr>
      <vt:lpstr>You name the place and I will be there</vt:lpstr>
      <vt:lpstr>Gods and demons:</vt:lpstr>
      <vt:lpstr>Monsters and cryptids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التوصيات</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acer</cp:lastModifiedBy>
  <cp:revision>37</cp:revision>
  <dcterms:created xsi:type="dcterms:W3CDTF">2025-01-27T10:13:07Z</dcterms:created>
  <dcterms:modified xsi:type="dcterms:W3CDTF">2025-02-02T07:55:16Z</dcterms:modified>
</cp:coreProperties>
</file>