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2" r:id="rId7"/>
    <p:sldId id="263" r:id="rId8"/>
    <p:sldId id="260" r:id="rId9"/>
    <p:sldId id="264"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10" autoAdjust="0"/>
  </p:normalViewPr>
  <p:slideViewPr>
    <p:cSldViewPr snapToGrid="0">
      <p:cViewPr>
        <p:scale>
          <a:sx n="59" d="100"/>
          <a:sy n="59" d="100"/>
        </p:scale>
        <p:origin x="11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50BDE-5180-4B5E-A63F-1D29FD141E18}" type="datetimeFigureOut">
              <a:rPr lang="en-US" smtClean="0"/>
              <a:t>2024-12-12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7B174-ED06-4A3D-B4E4-81B9A5AFC717}" type="slidenum">
              <a:rPr lang="en-US" smtClean="0"/>
              <a:t>‹#›</a:t>
            </a:fld>
            <a:endParaRPr lang="en-US"/>
          </a:p>
        </p:txBody>
      </p:sp>
    </p:spTree>
    <p:extLst>
      <p:ext uri="{BB962C8B-B14F-4D97-AF65-F5344CB8AC3E}">
        <p14:creationId xmlns:p14="http://schemas.microsoft.com/office/powerpoint/2010/main" val="395296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B174-ED06-4A3D-B4E4-81B9A5AFC717}" type="slidenum">
              <a:rPr lang="en-US" smtClean="0"/>
              <a:t>1</a:t>
            </a:fld>
            <a:endParaRPr lang="en-US"/>
          </a:p>
        </p:txBody>
      </p:sp>
    </p:spTree>
    <p:extLst>
      <p:ext uri="{BB962C8B-B14F-4D97-AF65-F5344CB8AC3E}">
        <p14:creationId xmlns:p14="http://schemas.microsoft.com/office/powerpoint/2010/main" val="124643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B174-ED06-4A3D-B4E4-81B9A5AFC717}" type="slidenum">
              <a:rPr lang="en-US" smtClean="0"/>
              <a:t>2</a:t>
            </a:fld>
            <a:endParaRPr lang="en-US"/>
          </a:p>
        </p:txBody>
      </p:sp>
    </p:spTree>
    <p:extLst>
      <p:ext uri="{BB962C8B-B14F-4D97-AF65-F5344CB8AC3E}">
        <p14:creationId xmlns:p14="http://schemas.microsoft.com/office/powerpoint/2010/main" val="327207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B174-ED06-4A3D-B4E4-81B9A5AFC717}" type="slidenum">
              <a:rPr lang="en-US" smtClean="0"/>
              <a:t>3</a:t>
            </a:fld>
            <a:endParaRPr lang="en-US"/>
          </a:p>
        </p:txBody>
      </p:sp>
    </p:spTree>
    <p:extLst>
      <p:ext uri="{BB962C8B-B14F-4D97-AF65-F5344CB8AC3E}">
        <p14:creationId xmlns:p14="http://schemas.microsoft.com/office/powerpoint/2010/main" val="88341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B174-ED06-4A3D-B4E4-81B9A5AFC717}" type="slidenum">
              <a:rPr lang="en-US" smtClean="0"/>
              <a:t>5</a:t>
            </a:fld>
            <a:endParaRPr lang="en-US"/>
          </a:p>
        </p:txBody>
      </p:sp>
    </p:spTree>
    <p:extLst>
      <p:ext uri="{BB962C8B-B14F-4D97-AF65-F5344CB8AC3E}">
        <p14:creationId xmlns:p14="http://schemas.microsoft.com/office/powerpoint/2010/main" val="242860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B174-ED06-4A3D-B4E4-81B9A5AFC717}" type="slidenum">
              <a:rPr lang="en-US" smtClean="0"/>
              <a:t>7</a:t>
            </a:fld>
            <a:endParaRPr lang="en-US"/>
          </a:p>
        </p:txBody>
      </p:sp>
    </p:spTree>
    <p:extLst>
      <p:ext uri="{BB962C8B-B14F-4D97-AF65-F5344CB8AC3E}">
        <p14:creationId xmlns:p14="http://schemas.microsoft.com/office/powerpoint/2010/main" val="2510815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B174-ED06-4A3D-B4E4-81B9A5AFC717}" type="slidenum">
              <a:rPr lang="en-US" smtClean="0"/>
              <a:t>12</a:t>
            </a:fld>
            <a:endParaRPr lang="en-US"/>
          </a:p>
        </p:txBody>
      </p:sp>
    </p:spTree>
    <p:extLst>
      <p:ext uri="{BB962C8B-B14F-4D97-AF65-F5344CB8AC3E}">
        <p14:creationId xmlns:p14="http://schemas.microsoft.com/office/powerpoint/2010/main" val="313629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7B174-ED06-4A3D-B4E4-81B9A5AFC717}" type="slidenum">
              <a:rPr lang="en-US" smtClean="0"/>
              <a:t>15</a:t>
            </a:fld>
            <a:endParaRPr lang="en-US"/>
          </a:p>
        </p:txBody>
      </p:sp>
    </p:spTree>
    <p:extLst>
      <p:ext uri="{BB962C8B-B14F-4D97-AF65-F5344CB8AC3E}">
        <p14:creationId xmlns:p14="http://schemas.microsoft.com/office/powerpoint/2010/main" val="117112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1860D8-3062-41A9-9E3F-B4ED290B6B93}" type="datetimeFigureOut">
              <a:rPr lang="en-US" smtClean="0"/>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40012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860D8-3062-41A9-9E3F-B4ED290B6B93}" type="datetimeFigureOut">
              <a:rPr lang="en-US" smtClean="0"/>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8500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860D8-3062-41A9-9E3F-B4ED290B6B93}" type="datetimeFigureOut">
              <a:rPr lang="en-US" smtClean="0"/>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174445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860D8-3062-41A9-9E3F-B4ED290B6B93}" type="datetimeFigureOut">
              <a:rPr lang="en-US" smtClean="0"/>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18630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1860D8-3062-41A9-9E3F-B4ED290B6B93}" type="datetimeFigureOut">
              <a:rPr lang="en-US" smtClean="0"/>
              <a:t>2024-12-12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239276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1860D8-3062-41A9-9E3F-B4ED290B6B93}" type="datetimeFigureOut">
              <a:rPr lang="en-US" smtClean="0"/>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27826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1860D8-3062-41A9-9E3F-B4ED290B6B93}" type="datetimeFigureOut">
              <a:rPr lang="en-US" smtClean="0"/>
              <a:t>2024-12-12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119814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1860D8-3062-41A9-9E3F-B4ED290B6B93}" type="datetimeFigureOut">
              <a:rPr lang="en-US" smtClean="0"/>
              <a:t>2024-12-12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304892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860D8-3062-41A9-9E3F-B4ED290B6B93}" type="datetimeFigureOut">
              <a:rPr lang="en-US" smtClean="0"/>
              <a:t>2024-12-12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382472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1860D8-3062-41A9-9E3F-B4ED290B6B93}" type="datetimeFigureOut">
              <a:rPr lang="en-US" smtClean="0"/>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50366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1860D8-3062-41A9-9E3F-B4ED290B6B93}" type="datetimeFigureOut">
              <a:rPr lang="en-US" smtClean="0"/>
              <a:t>2024-12-12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1999C-4F44-4F66-BECF-B43EFC797D2B}" type="slidenum">
              <a:rPr lang="en-US" smtClean="0"/>
              <a:t>‹#›</a:t>
            </a:fld>
            <a:endParaRPr lang="en-US"/>
          </a:p>
        </p:txBody>
      </p:sp>
    </p:spTree>
    <p:extLst>
      <p:ext uri="{BB962C8B-B14F-4D97-AF65-F5344CB8AC3E}">
        <p14:creationId xmlns:p14="http://schemas.microsoft.com/office/powerpoint/2010/main" val="390598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860D8-3062-41A9-9E3F-B4ED290B6B93}" type="datetimeFigureOut">
              <a:rPr lang="en-US" smtClean="0"/>
              <a:t>2024-12-12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1999C-4F44-4F66-BECF-B43EFC797D2B}" type="slidenum">
              <a:rPr lang="en-US" smtClean="0"/>
              <a:t>‹#›</a:t>
            </a:fld>
            <a:endParaRPr lang="en-US"/>
          </a:p>
        </p:txBody>
      </p:sp>
    </p:spTree>
    <p:extLst>
      <p:ext uri="{BB962C8B-B14F-4D97-AF65-F5344CB8AC3E}">
        <p14:creationId xmlns:p14="http://schemas.microsoft.com/office/powerpoint/2010/main" val="29261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6857999"/>
          </a:xfrm>
          <a:prstGeom prst="rect">
            <a:avLst/>
          </a:prstGeom>
          <a:solidFill>
            <a:schemeClr val="accent1">
              <a:alpha val="50000"/>
            </a:schemeClr>
          </a:solidFill>
        </p:spPr>
      </p:pic>
      <p:sp>
        <p:nvSpPr>
          <p:cNvPr id="2" name="Title 1"/>
          <p:cNvSpPr>
            <a:spLocks noGrp="1"/>
          </p:cNvSpPr>
          <p:nvPr>
            <p:ph type="ctrTitle"/>
          </p:nvPr>
        </p:nvSpPr>
        <p:spPr>
          <a:xfrm>
            <a:off x="542442" y="185980"/>
            <a:ext cx="11313762" cy="573437"/>
          </a:xfrm>
          <a:solidFill>
            <a:schemeClr val="accent1">
              <a:lumMod val="40000"/>
              <a:lumOff val="60000"/>
              <a:alpha val="75000"/>
            </a:schemeClr>
          </a:solidFill>
          <a:ln>
            <a:solidFill>
              <a:schemeClr val="tx1"/>
            </a:solidFill>
          </a:ln>
        </p:spPr>
        <p:txBody>
          <a:bodyPr>
            <a:normAutofit/>
          </a:bodyPr>
          <a:lstStyle/>
          <a:p>
            <a:pPr rtl="1"/>
            <a:r>
              <a:rPr lang="ar-IQ" sz="3200" b="1" dirty="0">
                <a:ea typeface="Calibri" panose="020F0502020204030204" pitchFamily="34" charset="0"/>
              </a:rPr>
              <a:t>اختلال التوازن الهرموني في النبات بزيادة </a:t>
            </a:r>
            <a:r>
              <a:rPr lang="en-US" sz="3200" b="1" dirty="0">
                <a:latin typeface="Times New Roman" panose="02020603050405020304" pitchFamily="18" charset="0"/>
                <a:ea typeface="Calibri" panose="020F0502020204030204" pitchFamily="34" charset="0"/>
              </a:rPr>
              <a:t>CO</a:t>
            </a:r>
            <a:r>
              <a:rPr lang="en-US" sz="3200" b="1" baseline="-25000" dirty="0">
                <a:latin typeface="Times New Roman" panose="02020603050405020304" pitchFamily="18" charset="0"/>
                <a:ea typeface="Calibri" panose="020F0502020204030204" pitchFamily="34" charset="0"/>
              </a:rPr>
              <a:t>2</a:t>
            </a:r>
            <a:r>
              <a:rPr lang="ar-IQ" sz="3200" b="1" dirty="0">
                <a:latin typeface="Times New Roman" panose="02020603050405020304" pitchFamily="18" charset="0"/>
                <a:ea typeface="Calibri" panose="020F0502020204030204" pitchFamily="34" charset="0"/>
              </a:rPr>
              <a:t> بوصفه احد مظاهر التغير</a:t>
            </a:r>
            <a:r>
              <a:rPr lang="ar-IQ" sz="3200" b="1" dirty="0" smtClean="0">
                <a:ea typeface="Calibri" panose="020F0502020204030204" pitchFamily="34" charset="0"/>
              </a:rPr>
              <a:t> </a:t>
            </a:r>
            <a:r>
              <a:rPr lang="ar-IQ" sz="3200" b="1" dirty="0" smtClean="0">
                <a:latin typeface="Times New Roman" panose="02020603050405020304" pitchFamily="18" charset="0"/>
                <a:ea typeface="Calibri" panose="020F0502020204030204" pitchFamily="34" charset="0"/>
              </a:rPr>
              <a:t>المناخي</a:t>
            </a:r>
            <a:r>
              <a:rPr lang="ar-IQ" sz="3200" dirty="0" smtClean="0">
                <a:ea typeface="Calibri" panose="020F0502020204030204" pitchFamily="34" charset="0"/>
              </a:rPr>
              <a:t> </a:t>
            </a:r>
            <a:endParaRPr lang="en-US" sz="3200" dirty="0"/>
          </a:p>
        </p:txBody>
      </p:sp>
      <p:sp>
        <p:nvSpPr>
          <p:cNvPr id="3" name="Subtitle 2"/>
          <p:cNvSpPr>
            <a:spLocks noGrp="1"/>
          </p:cNvSpPr>
          <p:nvPr>
            <p:ph type="subTitle" idx="1"/>
          </p:nvPr>
        </p:nvSpPr>
        <p:spPr>
          <a:xfrm>
            <a:off x="139484" y="5734374"/>
            <a:ext cx="5408908" cy="774914"/>
          </a:xfrm>
          <a:solidFill>
            <a:srgbClr val="00B050">
              <a:alpha val="52000"/>
            </a:srgbClr>
          </a:solidFill>
        </p:spPr>
        <p:txBody>
          <a:bodyPr>
            <a:noAutofit/>
          </a:bodyPr>
          <a:lstStyle/>
          <a:p>
            <a:r>
              <a:rPr lang="ar-IQ" sz="2800" b="1" dirty="0" smtClean="0"/>
              <a:t>ورشة عمل يلقيها أ.م.د.بشير عبدالله ابراهيم يوم الأحد 15\12\2024</a:t>
            </a:r>
            <a:endParaRPr lang="en-US" sz="2800" b="1" dirty="0"/>
          </a:p>
        </p:txBody>
      </p:sp>
    </p:spTree>
    <p:extLst>
      <p:ext uri="{BB962C8B-B14F-4D97-AF65-F5344CB8AC3E}">
        <p14:creationId xmlns:p14="http://schemas.microsoft.com/office/powerpoint/2010/main" val="2693827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586" y="365125"/>
            <a:ext cx="5361214" cy="826861"/>
          </a:xfrm>
        </p:spPr>
        <p:txBody>
          <a:bodyPr/>
          <a:lstStyle/>
          <a:p>
            <a:pPr algn="r" rtl="1"/>
            <a:r>
              <a:rPr lang="ar-IQ" b="1" dirty="0" smtClean="0"/>
              <a:t>الأوكسينات </a:t>
            </a:r>
            <a:r>
              <a:rPr lang="ar-IQ" b="1" dirty="0"/>
              <a:t>(</a:t>
            </a:r>
            <a:r>
              <a:rPr lang="en-US" b="1" dirty="0"/>
              <a:t>IAA</a:t>
            </a:r>
            <a:r>
              <a:rPr lang="ar-IQ" b="1" dirty="0"/>
              <a:t>) </a:t>
            </a:r>
            <a:r>
              <a:rPr lang="en-US" b="1" dirty="0" smtClean="0">
                <a:latin typeface="Times New Roman" panose="02020603050405020304" pitchFamily="18" charset="0"/>
              </a:rPr>
              <a:t>Auxins</a:t>
            </a:r>
            <a:endParaRPr lang="en-US" b="1" dirty="0">
              <a:latin typeface="Times New Roman" panose="02020603050405020304" pitchFamily="18" charset="0"/>
            </a:endParaRPr>
          </a:p>
        </p:txBody>
      </p:sp>
      <p:sp>
        <p:nvSpPr>
          <p:cNvPr id="3" name="Content Placeholder 2"/>
          <p:cNvSpPr>
            <a:spLocks noGrp="1"/>
          </p:cNvSpPr>
          <p:nvPr>
            <p:ph idx="1"/>
          </p:nvPr>
        </p:nvSpPr>
        <p:spPr>
          <a:xfrm>
            <a:off x="3193344" y="2304113"/>
            <a:ext cx="8857141" cy="1766868"/>
          </a:xfrm>
        </p:spPr>
        <p:txBody>
          <a:bodyPr>
            <a:normAutofit fontScale="92500" lnSpcReduction="10000"/>
          </a:bodyPr>
          <a:lstStyle/>
          <a:p>
            <a:pPr marL="0" indent="0" algn="just" rtl="1">
              <a:buNone/>
            </a:pPr>
            <a:r>
              <a:rPr lang="en-US" dirty="0" smtClean="0">
                <a:ea typeface="Calibri" panose="020F0502020204030204" pitchFamily="34" charset="0"/>
                <a:cs typeface="Times New Roman" panose="02020603050405020304" pitchFamily="18" charset="0"/>
              </a:rPr>
              <a:t>  </a:t>
            </a:r>
            <a:r>
              <a:rPr lang="ar-SA" dirty="0" smtClean="0">
                <a:ea typeface="Calibri" panose="020F0502020204030204" pitchFamily="34" charset="0"/>
                <a:cs typeface="Times New Roman" panose="02020603050405020304" pitchFamily="18" charset="0"/>
              </a:rPr>
              <a:t>مجموع</a:t>
            </a:r>
            <a:r>
              <a:rPr lang="ar-IQ" dirty="0" smtClean="0">
                <a:ea typeface="Calibri" panose="020F0502020204030204" pitchFamily="34" charset="0"/>
                <a:cs typeface="Times New Roman" panose="02020603050405020304" pitchFamily="18" charset="0"/>
              </a:rPr>
              <a:t>ة</a:t>
            </a:r>
            <a:r>
              <a:rPr lang="ar-SA" dirty="0" smtClean="0">
                <a:ea typeface="Calibri" panose="020F0502020204030204" pitchFamily="34" charset="0"/>
                <a:cs typeface="Times New Roman" panose="02020603050405020304" pitchFamily="18" charset="0"/>
              </a:rPr>
              <a:t> مهمة </a:t>
            </a:r>
            <a:r>
              <a:rPr lang="ar-SA" dirty="0">
                <a:ea typeface="Calibri" panose="020F0502020204030204" pitchFamily="34" charset="0"/>
                <a:cs typeface="Times New Roman" panose="02020603050405020304" pitchFamily="18" charset="0"/>
              </a:rPr>
              <a:t>من الهرمونات النباتية </a:t>
            </a:r>
            <a:r>
              <a:rPr lang="ar-IQ" dirty="0" smtClean="0"/>
              <a:t>تعمل </a:t>
            </a:r>
            <a:r>
              <a:rPr lang="ar-IQ" dirty="0"/>
              <a:t>على تنظيم تكوين الجذور والفروع والنمو وهي تعمل اما بالتعاون أو بالضد من السايتوكاينينات في مختلف العمليات الخلوية أو الفسيولوجية مثل الدورة الخلوية، وتمدد الخلية، والسيادة القمية، وتطور الأوراق، والتطور الجنيني أثناء نضج </a:t>
            </a:r>
            <a:r>
              <a:rPr lang="ar-IQ" dirty="0" smtClean="0"/>
              <a:t>البذور </a:t>
            </a:r>
            <a:r>
              <a:rPr lang="ar-IQ" dirty="0"/>
              <a:t>و</a:t>
            </a:r>
            <a:r>
              <a:rPr lang="ar-SA" dirty="0" smtClean="0"/>
              <a:t>بنية </a:t>
            </a:r>
            <a:r>
              <a:rPr lang="ar-SA" dirty="0"/>
              <a:t>نظام الجذور وكفاءة  النبات في امتصاص المغذيات </a:t>
            </a:r>
            <a:r>
              <a:rPr lang="ar-SA" dirty="0" smtClean="0"/>
              <a:t>والماء</a:t>
            </a:r>
            <a:r>
              <a:rPr lang="ar-IQ" dirty="0" smtClean="0"/>
              <a:t>.</a:t>
            </a:r>
            <a:r>
              <a:rPr lang="ar-SA" dirty="0" smtClean="0"/>
              <a:t> </a:t>
            </a:r>
            <a:endParaRPr lang="en-US" dirty="0"/>
          </a:p>
        </p:txBody>
      </p:sp>
      <p:sp>
        <p:nvSpPr>
          <p:cNvPr id="4" name="Rectangle 3"/>
          <p:cNvSpPr/>
          <p:nvPr/>
        </p:nvSpPr>
        <p:spPr>
          <a:xfrm>
            <a:off x="3193344" y="4070981"/>
            <a:ext cx="8857141" cy="1815882"/>
          </a:xfrm>
          <a:prstGeom prst="rect">
            <a:avLst/>
          </a:prstGeom>
        </p:spPr>
        <p:txBody>
          <a:bodyPr wrap="square">
            <a:spAutoFit/>
          </a:bodyPr>
          <a:lstStyle/>
          <a:p>
            <a:pPr algn="just" rtl="1"/>
            <a:r>
              <a:rPr lang="ar-IQ" sz="2800" dirty="0" smtClean="0">
                <a:ea typeface="Calibri" panose="020F0502020204030204" pitchFamily="34" charset="0"/>
                <a:cs typeface="Times New Roman" panose="02020603050405020304" pitchFamily="18" charset="0"/>
              </a:rPr>
              <a:t> </a:t>
            </a:r>
            <a:r>
              <a:rPr lang="ar-IQ" sz="2800" b="1" dirty="0">
                <a:ea typeface="Calibri" panose="020F0502020204030204" pitchFamily="34" charset="0"/>
                <a:cs typeface="Times New Roman" panose="02020603050405020304" pitchFamily="18" charset="0"/>
              </a:rPr>
              <a:t>ارتفاع </a:t>
            </a:r>
            <a:r>
              <a:rPr lang="ar-IQ" sz="2800" b="1" dirty="0" smtClean="0">
                <a:ea typeface="Calibri" panose="020F0502020204030204" pitchFamily="34" charset="0"/>
                <a:cs typeface="Times New Roman" panose="02020603050405020304" pitchFamily="18" charset="0"/>
              </a:rPr>
              <a:t>تركيز</a:t>
            </a:r>
            <a:r>
              <a:rPr lang="en-US" sz="2800" b="1" dirty="0" smtClean="0">
                <a:latin typeface="Times New Roman" panose="02020603050405020304" pitchFamily="18" charset="0"/>
                <a:ea typeface="Calibri" panose="020F0502020204030204" pitchFamily="34" charset="0"/>
              </a:rPr>
              <a:t>CO</a:t>
            </a:r>
            <a:r>
              <a:rPr lang="en-US" sz="2800" b="1" baseline="-25000" dirty="0" smtClean="0">
                <a:latin typeface="Times New Roman" panose="02020603050405020304" pitchFamily="18" charset="0"/>
                <a:ea typeface="Calibri" panose="020F0502020204030204" pitchFamily="34" charset="0"/>
              </a:rPr>
              <a:t>2 </a:t>
            </a:r>
            <a:r>
              <a:rPr lang="ar-IQ" sz="2800" b="1" baseline="-25000" dirty="0" smtClean="0">
                <a:latin typeface="Times New Roman" panose="02020603050405020304" pitchFamily="18" charset="0"/>
                <a:ea typeface="Calibri" panose="020F0502020204030204" pitchFamily="34" charset="0"/>
              </a:rPr>
              <a:t> </a:t>
            </a:r>
            <a:r>
              <a:rPr lang="ar-IQ" sz="2800" b="1" dirty="0" smtClean="0">
                <a:latin typeface="Times New Roman" panose="02020603050405020304" pitchFamily="18" charset="0"/>
                <a:ea typeface="Calibri" panose="020F0502020204030204" pitchFamily="34" charset="0"/>
              </a:rPr>
              <a:t>يحفز </a:t>
            </a:r>
            <a:r>
              <a:rPr lang="ar-IQ" sz="2800" b="1" dirty="0">
                <a:latin typeface="Times New Roman" panose="02020603050405020304" pitchFamily="18" charset="0"/>
                <a:ea typeface="Calibri" panose="020F0502020204030204" pitchFamily="34" charset="0"/>
              </a:rPr>
              <a:t>تخليق الأوكسين</a:t>
            </a:r>
            <a:r>
              <a:rPr lang="en-US" sz="2800" b="1" dirty="0">
                <a:latin typeface="Times New Roman" panose="02020603050405020304" pitchFamily="18" charset="0"/>
                <a:ea typeface="Calibri" panose="020F0502020204030204" pitchFamily="34" charset="0"/>
              </a:rPr>
              <a:t>IAA) </a:t>
            </a:r>
            <a:r>
              <a:rPr lang="ar-IQ" sz="2800" b="1" dirty="0">
                <a:latin typeface="Times New Roman" panose="02020603050405020304" pitchFamily="18" charset="0"/>
                <a:ea typeface="Calibri" panose="020F0502020204030204" pitchFamily="34" charset="0"/>
              </a:rPr>
              <a:t>) في </a:t>
            </a:r>
            <a:r>
              <a:rPr lang="ar-IQ" sz="2800" b="1" dirty="0" smtClean="0">
                <a:latin typeface="Times New Roman" panose="02020603050405020304" pitchFamily="18" charset="0"/>
                <a:ea typeface="Calibri" panose="020F0502020204030204" pitchFamily="34" charset="0"/>
              </a:rPr>
              <a:t>البراعم</a:t>
            </a:r>
            <a:r>
              <a:rPr lang="ar-IQ" sz="2800" dirty="0" smtClean="0">
                <a:latin typeface="Times New Roman" panose="02020603050405020304" pitchFamily="18" charset="0"/>
                <a:ea typeface="Calibri" panose="020F0502020204030204" pitchFamily="34" charset="0"/>
              </a:rPr>
              <a:t>. </a:t>
            </a:r>
            <a:r>
              <a:rPr lang="ar-SA" sz="2800" dirty="0" smtClean="0">
                <a:ea typeface="Calibri" panose="020F0502020204030204" pitchFamily="34" charset="0"/>
                <a:cs typeface="Times New Roman" panose="02020603050405020304" pitchFamily="18" charset="0"/>
              </a:rPr>
              <a:t>إن </a:t>
            </a:r>
            <a:r>
              <a:rPr lang="ar-SA" sz="2800" dirty="0">
                <a:ea typeface="Calibri" panose="020F0502020204030204" pitchFamily="34" charset="0"/>
                <a:cs typeface="Times New Roman" panose="02020603050405020304" pitchFamily="18" charset="0"/>
              </a:rPr>
              <a:t>وفرة الكلوكوز والسكروز في النبات والتي قد تأتي من </a:t>
            </a:r>
            <a:r>
              <a:rPr lang="ar-SA" sz="2800" dirty="0" smtClean="0">
                <a:ea typeface="Calibri" panose="020F0502020204030204" pitchFamily="34" charset="0"/>
                <a:cs typeface="Times New Roman" panose="02020603050405020304" pitchFamily="18" charset="0"/>
              </a:rPr>
              <a:t>وفرة</a:t>
            </a:r>
            <a:r>
              <a:rPr lang="ar-IQ" sz="2800" dirty="0" smtClean="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rPr>
              <a:t>CO</a:t>
            </a:r>
            <a:r>
              <a:rPr lang="en-US" sz="2800" baseline="-25000" dirty="0" smtClean="0">
                <a:latin typeface="Times New Roman" panose="02020603050405020304" pitchFamily="18" charset="0"/>
                <a:ea typeface="Calibri" panose="020F0502020204030204" pitchFamily="34" charset="0"/>
              </a:rPr>
              <a:t>2 </a:t>
            </a:r>
            <a:r>
              <a:rPr lang="ar-IQ" sz="2800" dirty="0" smtClean="0">
                <a:latin typeface="Times New Roman" panose="02020603050405020304" pitchFamily="18" charset="0"/>
                <a:ea typeface="Calibri" panose="020F0502020204030204" pitchFamily="34" charset="0"/>
              </a:rPr>
              <a:t> في </a:t>
            </a:r>
            <a:r>
              <a:rPr lang="ar-IQ" sz="2800" dirty="0">
                <a:latin typeface="Times New Roman" panose="02020603050405020304" pitchFamily="18" charset="0"/>
                <a:ea typeface="Calibri" panose="020F0502020204030204" pitchFamily="34" charset="0"/>
              </a:rPr>
              <a:t>البيئة التي</a:t>
            </a:r>
            <a:r>
              <a:rPr lang="ar-IQ" sz="2800" baseline="-25000" dirty="0">
                <a:latin typeface="Times New Roman" panose="02020603050405020304" pitchFamily="18" charset="0"/>
                <a:ea typeface="Calibri" panose="020F0502020204030204" pitchFamily="34" charset="0"/>
              </a:rPr>
              <a:t> </a:t>
            </a:r>
            <a:r>
              <a:rPr lang="ar-SA" sz="2800" dirty="0">
                <a:ea typeface="Calibri" panose="020F0502020204030204" pitchFamily="34" charset="0"/>
                <a:cs typeface="Times New Roman" panose="02020603050405020304" pitchFamily="18" charset="0"/>
              </a:rPr>
              <a:t>تقود إلى تحفيز التخليق الحيوي للأوكسين، على الرغم من أن السكروز له تأثير أكبر في التخليق الحيوي </a:t>
            </a:r>
            <a:r>
              <a:rPr lang="ar-SA" sz="2800" dirty="0" smtClean="0">
                <a:ea typeface="Calibri" panose="020F0502020204030204" pitchFamily="34" charset="0"/>
                <a:cs typeface="Times New Roman" panose="02020603050405020304" pitchFamily="18" charset="0"/>
              </a:rPr>
              <a:t>للأوكسين</a:t>
            </a:r>
            <a:r>
              <a:rPr lang="ar-IQ" sz="2800" dirty="0" smtClean="0">
                <a:ea typeface="Calibri" panose="020F0502020204030204" pitchFamily="34" charset="0"/>
                <a:cs typeface="Times New Roman" panose="02020603050405020304" pitchFamily="18" charset="0"/>
              </a:rPr>
              <a:t>. </a:t>
            </a:r>
            <a:endParaRPr lang="en-US" sz="2800" dirty="0"/>
          </a:p>
        </p:txBody>
      </p:sp>
      <p:pic>
        <p:nvPicPr>
          <p:cNvPr id="5" name="Picture 4"/>
          <p:cNvPicPr>
            <a:picLocks noChangeAspect="1"/>
          </p:cNvPicPr>
          <p:nvPr/>
        </p:nvPicPr>
        <p:blipFill>
          <a:blip r:embed="rId2"/>
          <a:stretch>
            <a:fillRect/>
          </a:stretch>
        </p:blipFill>
        <p:spPr>
          <a:xfrm>
            <a:off x="3019576" y="0"/>
            <a:ext cx="3206448" cy="1975757"/>
          </a:xfrm>
          <a:prstGeom prst="rect">
            <a:avLst/>
          </a:prstGeom>
        </p:spPr>
      </p:pic>
      <p:pic>
        <p:nvPicPr>
          <p:cNvPr id="7" name="Picture 6"/>
          <p:cNvPicPr>
            <a:picLocks noChangeAspect="1"/>
          </p:cNvPicPr>
          <p:nvPr/>
        </p:nvPicPr>
        <p:blipFill>
          <a:blip r:embed="rId3"/>
          <a:stretch>
            <a:fillRect/>
          </a:stretch>
        </p:blipFill>
        <p:spPr>
          <a:xfrm>
            <a:off x="926647" y="114300"/>
            <a:ext cx="2266697" cy="6466114"/>
          </a:xfrm>
          <a:prstGeom prst="rect">
            <a:avLst/>
          </a:prstGeom>
        </p:spPr>
      </p:pic>
    </p:spTree>
    <p:extLst>
      <p:ext uri="{BB962C8B-B14F-4D97-AF65-F5344CB8AC3E}">
        <p14:creationId xmlns:p14="http://schemas.microsoft.com/office/powerpoint/2010/main" val="2113244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629" y="365126"/>
            <a:ext cx="5508170" cy="875846"/>
          </a:xfrm>
        </p:spPr>
        <p:txBody>
          <a:bodyPr>
            <a:noAutofit/>
          </a:bodyPr>
          <a:lstStyle/>
          <a:p>
            <a:pPr marL="0" marR="0" algn="r" rtl="1">
              <a:lnSpc>
                <a:spcPct val="150000"/>
              </a:lnSpc>
              <a:spcBef>
                <a:spcPts val="0"/>
              </a:spcBef>
              <a:spcAft>
                <a:spcPts val="800"/>
              </a:spcAft>
            </a:pPr>
            <a:r>
              <a:rPr lang="ar-IQ" sz="3600" b="1" dirty="0">
                <a:latin typeface="Calibri" panose="020F0502020204030204" pitchFamily="34" charset="0"/>
                <a:ea typeface="Calibri" panose="020F0502020204030204" pitchFamily="34" charset="0"/>
              </a:rPr>
              <a:t>الجبرلينات </a:t>
            </a:r>
            <a:r>
              <a:rPr lang="en-US" sz="3600" b="1" dirty="0">
                <a:latin typeface="Times New Roman" panose="02020603050405020304" pitchFamily="18" charset="0"/>
                <a:ea typeface="Calibri" panose="020F0502020204030204" pitchFamily="34" charset="0"/>
                <a:cs typeface="Arial" panose="020B0604020202020204" pitchFamily="34" charset="0"/>
              </a:rPr>
              <a:t>Gibberellins(GAs</a:t>
            </a:r>
            <a:r>
              <a:rPr lang="en-US" sz="3600" b="1" dirty="0" smtClean="0">
                <a:latin typeface="Times New Roman" panose="02020603050405020304" pitchFamily="18" charset="0"/>
                <a:ea typeface="Calibri" panose="020F0502020204030204" pitchFamily="34" charset="0"/>
                <a:cs typeface="Arial" panose="020B0604020202020204" pitchFamily="34" charset="0"/>
              </a:rPr>
              <a:t>)</a:t>
            </a:r>
            <a:endParaRPr lang="en-US" sz="3600" dirty="0"/>
          </a:p>
        </p:txBody>
      </p:sp>
      <p:sp>
        <p:nvSpPr>
          <p:cNvPr id="3" name="Content Placeholder 2"/>
          <p:cNvSpPr>
            <a:spLocks noGrp="1"/>
          </p:cNvSpPr>
          <p:nvPr>
            <p:ph idx="1"/>
          </p:nvPr>
        </p:nvSpPr>
        <p:spPr>
          <a:xfrm>
            <a:off x="408215" y="1779816"/>
            <a:ext cx="11527970" cy="5176156"/>
          </a:xfrm>
        </p:spPr>
        <p:txBody>
          <a:bodyPr>
            <a:normAutofit/>
          </a:bodyPr>
          <a:lstStyle/>
          <a:p>
            <a:pPr marL="0" indent="0" algn="just" rtl="1">
              <a:buNone/>
            </a:pPr>
            <a:r>
              <a:rPr lang="ar-SA" dirty="0" smtClean="0"/>
              <a:t> </a:t>
            </a:r>
            <a:r>
              <a:rPr lang="ar-SA" dirty="0">
                <a:cs typeface="+mj-cs"/>
              </a:rPr>
              <a:t>هي مجموعة كبيرة جداً من الهرمونات النباتية </a:t>
            </a:r>
            <a:r>
              <a:rPr lang="ar-SA" dirty="0" smtClean="0">
                <a:cs typeface="+mj-cs"/>
              </a:rPr>
              <a:t>وجد </a:t>
            </a:r>
            <a:r>
              <a:rPr lang="ar-SA" dirty="0">
                <a:cs typeface="+mj-cs"/>
              </a:rPr>
              <a:t>136 نوعاً </a:t>
            </a:r>
            <a:r>
              <a:rPr lang="ar-SA" dirty="0" smtClean="0">
                <a:cs typeface="+mj-cs"/>
              </a:rPr>
              <a:t>من</a:t>
            </a:r>
            <a:r>
              <a:rPr lang="ar-IQ" dirty="0" smtClean="0">
                <a:cs typeface="+mj-cs"/>
              </a:rPr>
              <a:t>ها </a:t>
            </a:r>
            <a:r>
              <a:rPr lang="ar-SA" dirty="0" smtClean="0">
                <a:cs typeface="+mj-cs"/>
              </a:rPr>
              <a:t>تم تحديده </a:t>
            </a:r>
            <a:r>
              <a:rPr lang="ar-SA" dirty="0">
                <a:cs typeface="+mj-cs"/>
              </a:rPr>
              <a:t>في 128 نوعاً نباتياً، الا ان عدداً قليلاً منها فقط نشط بيولوجياً مثل</a:t>
            </a:r>
            <a:r>
              <a:rPr lang="en-US" dirty="0">
                <a:cs typeface="+mj-cs"/>
              </a:rPr>
              <a:t>GA1  </a:t>
            </a:r>
            <a:r>
              <a:rPr lang="ar-IQ" dirty="0" smtClean="0">
                <a:cs typeface="+mj-cs"/>
              </a:rPr>
              <a:t> </a:t>
            </a:r>
            <a:r>
              <a:rPr lang="ar-SA" dirty="0" smtClean="0">
                <a:cs typeface="+mj-cs"/>
              </a:rPr>
              <a:t>و</a:t>
            </a:r>
            <a:r>
              <a:rPr lang="en-US" dirty="0" smtClean="0">
                <a:cs typeface="+mj-cs"/>
              </a:rPr>
              <a:t> </a:t>
            </a:r>
            <a:r>
              <a:rPr lang="en-US" dirty="0">
                <a:cs typeface="+mj-cs"/>
              </a:rPr>
              <a:t>GA3 </a:t>
            </a:r>
            <a:r>
              <a:rPr lang="ar-SA" dirty="0">
                <a:cs typeface="+mj-cs"/>
              </a:rPr>
              <a:t>و</a:t>
            </a:r>
            <a:r>
              <a:rPr lang="en-US" dirty="0">
                <a:cs typeface="+mj-cs"/>
              </a:rPr>
              <a:t> GA4 </a:t>
            </a:r>
            <a:r>
              <a:rPr lang="ar-SA" dirty="0">
                <a:cs typeface="+mj-cs"/>
              </a:rPr>
              <a:t>و</a:t>
            </a:r>
            <a:r>
              <a:rPr lang="en-US" dirty="0">
                <a:cs typeface="+mj-cs"/>
              </a:rPr>
              <a:t> </a:t>
            </a:r>
            <a:r>
              <a:rPr lang="en-US" dirty="0" smtClean="0">
                <a:cs typeface="+mj-cs"/>
              </a:rPr>
              <a:t>GA7</a:t>
            </a:r>
            <a:r>
              <a:rPr lang="ar-SA" dirty="0" smtClean="0">
                <a:cs typeface="+mj-cs"/>
              </a:rPr>
              <a:t>وقد </a:t>
            </a:r>
            <a:r>
              <a:rPr lang="ar-SA" dirty="0">
                <a:cs typeface="+mj-cs"/>
              </a:rPr>
              <a:t>وجد ان إنتاج</a:t>
            </a:r>
            <a:r>
              <a:rPr lang="en-US" dirty="0">
                <a:cs typeface="+mj-cs"/>
              </a:rPr>
              <a:t> GAs </a:t>
            </a:r>
            <a:r>
              <a:rPr lang="ar-SA" dirty="0">
                <a:cs typeface="+mj-cs"/>
              </a:rPr>
              <a:t>لا يقتصر على النباتات بل انتجته أنواع مختلفة من البكتريا وبعض </a:t>
            </a:r>
            <a:r>
              <a:rPr lang="ar-SA" dirty="0" smtClean="0">
                <a:cs typeface="+mj-cs"/>
              </a:rPr>
              <a:t>الفطريات</a:t>
            </a:r>
            <a:r>
              <a:rPr lang="ar-IQ" dirty="0" smtClean="0">
                <a:cs typeface="+mj-cs"/>
              </a:rPr>
              <a:t>. </a:t>
            </a:r>
          </a:p>
          <a:p>
            <a:pPr marL="0" indent="0" algn="just" rtl="1">
              <a:buNone/>
            </a:pPr>
            <a:r>
              <a:rPr lang="ar-SA" dirty="0" smtClean="0">
                <a:cs typeface="+mj-cs"/>
              </a:rPr>
              <a:t>تعمل </a:t>
            </a:r>
            <a:r>
              <a:rPr lang="ar-SA" dirty="0">
                <a:cs typeface="+mj-cs"/>
              </a:rPr>
              <a:t>الأنواع النشطة بيولوجياً من الجبريلينات على تحفيز إنبات البذور واستطالة الساق والتحكم في الإزهار وتكوين الثمار </a:t>
            </a:r>
            <a:r>
              <a:rPr lang="ar-IQ" dirty="0" smtClean="0">
                <a:cs typeface="+mj-cs"/>
              </a:rPr>
              <a:t>و</a:t>
            </a:r>
            <a:r>
              <a:rPr lang="ar-SA" dirty="0" smtClean="0">
                <a:solidFill>
                  <a:prstClr val="black"/>
                </a:solidFill>
                <a:cs typeface="+mj-cs"/>
              </a:rPr>
              <a:t>العديد </a:t>
            </a:r>
            <a:r>
              <a:rPr lang="ar-SA" dirty="0">
                <a:solidFill>
                  <a:prstClr val="black"/>
                </a:solidFill>
                <a:cs typeface="+mj-cs"/>
              </a:rPr>
              <a:t>من العمليات الفسيولوجية والتطورية في </a:t>
            </a:r>
            <a:r>
              <a:rPr lang="ar-SA" dirty="0" smtClean="0">
                <a:solidFill>
                  <a:prstClr val="black"/>
                </a:solidFill>
                <a:cs typeface="+mj-cs"/>
              </a:rPr>
              <a:t>النباتات</a:t>
            </a:r>
            <a:r>
              <a:rPr lang="ar-IQ" dirty="0" smtClean="0">
                <a:solidFill>
                  <a:prstClr val="black"/>
                </a:solidFill>
                <a:cs typeface="+mj-cs"/>
              </a:rPr>
              <a:t> </a:t>
            </a:r>
            <a:r>
              <a:rPr lang="ar-SA" dirty="0" smtClean="0">
                <a:cs typeface="+mj-cs"/>
              </a:rPr>
              <a:t>عن </a:t>
            </a:r>
            <a:r>
              <a:rPr lang="ar-SA" dirty="0">
                <a:cs typeface="+mj-cs"/>
              </a:rPr>
              <a:t>طريق تحفيز تحلل بروتيـــــــــــــــنات </a:t>
            </a:r>
            <a:r>
              <a:rPr lang="en-US" dirty="0" smtClean="0">
                <a:cs typeface="+mj-cs"/>
              </a:rPr>
              <a:t>DELLA</a:t>
            </a:r>
            <a:r>
              <a:rPr lang="ar-SA" dirty="0" smtClean="0">
                <a:cs typeface="+mj-cs"/>
              </a:rPr>
              <a:t>،</a:t>
            </a:r>
            <a:r>
              <a:rPr lang="ar-IQ" dirty="0" smtClean="0">
                <a:cs typeface="+mj-cs"/>
              </a:rPr>
              <a:t> </a:t>
            </a:r>
            <a:r>
              <a:rPr lang="ar-IQ" dirty="0">
                <a:cs typeface="+mj-cs"/>
              </a:rPr>
              <a:t>هذه البروتينات</a:t>
            </a:r>
            <a:r>
              <a:rPr lang="ar-SA" dirty="0">
                <a:cs typeface="+mj-cs"/>
              </a:rPr>
              <a:t> تعد من المكونات الرئيسة لمسارات الإشارات الهرمونية في </a:t>
            </a:r>
            <a:r>
              <a:rPr lang="ar-SA" dirty="0" smtClean="0">
                <a:cs typeface="+mj-cs"/>
              </a:rPr>
              <a:t>النباتات</a:t>
            </a:r>
            <a:r>
              <a:rPr lang="en-US" dirty="0" smtClean="0">
                <a:cs typeface="+mj-cs"/>
              </a:rPr>
              <a:t>.</a:t>
            </a:r>
            <a:r>
              <a:rPr lang="ar-IQ" dirty="0">
                <a:cs typeface="+mj-cs"/>
              </a:rPr>
              <a:t> </a:t>
            </a:r>
            <a:r>
              <a:rPr lang="ar-SA" dirty="0" smtClean="0">
                <a:cs typeface="+mj-cs"/>
              </a:rPr>
              <a:t>تنظم</a:t>
            </a:r>
            <a:r>
              <a:rPr lang="en-US" dirty="0" smtClean="0">
                <a:cs typeface="+mj-cs"/>
              </a:rPr>
              <a:t>GAs </a:t>
            </a:r>
            <a:r>
              <a:rPr lang="ar-SA" dirty="0" smtClean="0">
                <a:cs typeface="+mj-cs"/>
              </a:rPr>
              <a:t> </a:t>
            </a:r>
            <a:r>
              <a:rPr lang="ar-SA" dirty="0">
                <a:cs typeface="+mj-cs"/>
              </a:rPr>
              <a:t>أيضاً تكيف النبات مع الضغوط الحيوية وغير </a:t>
            </a:r>
            <a:r>
              <a:rPr lang="ar-SA" dirty="0" smtClean="0">
                <a:cs typeface="+mj-cs"/>
              </a:rPr>
              <a:t>الحيوية</a:t>
            </a:r>
            <a:r>
              <a:rPr lang="ar-IQ" dirty="0" smtClean="0">
                <a:cs typeface="+mj-cs"/>
              </a:rPr>
              <a:t>.</a:t>
            </a:r>
          </a:p>
          <a:p>
            <a:pPr marL="0" indent="0" algn="just" rtl="1">
              <a:buNone/>
            </a:pPr>
            <a:r>
              <a:rPr lang="ar-IQ" dirty="0">
                <a:cs typeface="+mj-cs"/>
              </a:rPr>
              <a:t> </a:t>
            </a:r>
            <a:r>
              <a:rPr lang="ar-IQ" b="1" dirty="0" smtClean="0">
                <a:cs typeface="+mj-cs"/>
              </a:rPr>
              <a:t>التركيز المرتفع من </a:t>
            </a:r>
            <a:r>
              <a:rPr lang="en-US" b="1" dirty="0" smtClean="0">
                <a:cs typeface="+mj-cs"/>
              </a:rPr>
              <a:t>CO</a:t>
            </a:r>
            <a:r>
              <a:rPr lang="en-US" b="1" baseline="-25000" dirty="0" smtClean="0">
                <a:cs typeface="+mj-cs"/>
              </a:rPr>
              <a:t>2</a:t>
            </a:r>
            <a:r>
              <a:rPr lang="ar-IQ" b="1" dirty="0" smtClean="0">
                <a:cs typeface="+mj-cs"/>
              </a:rPr>
              <a:t> يزيد تركيز</a:t>
            </a:r>
            <a:r>
              <a:rPr lang="en-US" b="1" dirty="0" smtClean="0">
                <a:latin typeface="Times New Roman" panose="02020603050405020304" pitchFamily="18" charset="0"/>
                <a:ea typeface="Calibri" panose="020F0502020204030204" pitchFamily="34" charset="0"/>
                <a:cs typeface="+mj-cs"/>
              </a:rPr>
              <a:t>GAs</a:t>
            </a:r>
            <a:r>
              <a:rPr lang="ar-IQ" dirty="0" smtClean="0">
                <a:latin typeface="Times New Roman" panose="02020603050405020304" pitchFamily="18" charset="0"/>
                <a:ea typeface="Calibri" panose="020F0502020204030204" pitchFamily="34" charset="0"/>
                <a:cs typeface="+mj-cs"/>
              </a:rPr>
              <a:t>،</a:t>
            </a:r>
            <a:r>
              <a:rPr lang="ar-IQ" dirty="0" smtClean="0">
                <a:cs typeface="+mj-cs"/>
              </a:rPr>
              <a:t> وقد وجد </a:t>
            </a:r>
            <a:r>
              <a:rPr lang="ar-SA" dirty="0" smtClean="0">
                <a:cs typeface="+mj-cs"/>
              </a:rPr>
              <a:t>دور مهم لـثنائي أوكسيد الكاربون </a:t>
            </a:r>
            <a:r>
              <a:rPr lang="ar-SA" dirty="0">
                <a:cs typeface="+mj-cs"/>
              </a:rPr>
              <a:t>بالتركيز المرتفع بوصفه إشارة تسمح بمعدلات نمو </a:t>
            </a:r>
            <a:r>
              <a:rPr lang="ar-SA" dirty="0" smtClean="0">
                <a:cs typeface="+mj-cs"/>
              </a:rPr>
              <a:t>أعلى </a:t>
            </a:r>
            <a:r>
              <a:rPr lang="ar-SA" dirty="0">
                <a:cs typeface="+mj-cs"/>
              </a:rPr>
              <a:t>للنباتات التي تعاني من </a:t>
            </a:r>
            <a:r>
              <a:rPr lang="ar-IQ" dirty="0">
                <a:cs typeface="+mj-cs"/>
              </a:rPr>
              <a:t>مستويات منخفضة من </a:t>
            </a:r>
            <a:r>
              <a:rPr lang="en-US" dirty="0">
                <a:cs typeface="+mj-cs"/>
              </a:rPr>
              <a:t>GA</a:t>
            </a:r>
            <a:r>
              <a:rPr lang="en-US" baseline="-25000" dirty="0">
                <a:cs typeface="+mj-cs"/>
              </a:rPr>
              <a:t>3</a:t>
            </a:r>
            <a:r>
              <a:rPr lang="ar-SA" dirty="0">
                <a:cs typeface="+mj-cs"/>
              </a:rPr>
              <a:t>، إذ </a:t>
            </a:r>
            <a:r>
              <a:rPr lang="ar-SA" dirty="0" smtClean="0">
                <a:cs typeface="+mj-cs"/>
              </a:rPr>
              <a:t>يحفز</a:t>
            </a:r>
            <a:r>
              <a:rPr lang="en-US" dirty="0" smtClean="0">
                <a:cs typeface="+mj-cs"/>
              </a:rPr>
              <a:t>CO</a:t>
            </a:r>
            <a:r>
              <a:rPr lang="en-US" baseline="-25000" dirty="0" smtClean="0">
                <a:cs typeface="+mj-cs"/>
              </a:rPr>
              <a:t>2</a:t>
            </a:r>
            <a:r>
              <a:rPr lang="en-US" dirty="0" smtClean="0">
                <a:cs typeface="+mj-cs"/>
              </a:rPr>
              <a:t> </a:t>
            </a:r>
            <a:r>
              <a:rPr lang="ar-IQ" dirty="0" smtClean="0">
                <a:cs typeface="+mj-cs"/>
              </a:rPr>
              <a:t> ت</a:t>
            </a:r>
            <a:r>
              <a:rPr lang="ar-SA" dirty="0" smtClean="0">
                <a:cs typeface="+mj-cs"/>
              </a:rPr>
              <a:t>راكم </a:t>
            </a:r>
            <a:r>
              <a:rPr lang="ar-SA" dirty="0">
                <a:cs typeface="+mj-cs"/>
              </a:rPr>
              <a:t>الكتلة الحيوية بطريقة مستقلة </a:t>
            </a:r>
            <a:r>
              <a:rPr lang="ar-SA" dirty="0" smtClean="0">
                <a:cs typeface="+mj-cs"/>
              </a:rPr>
              <a:t>عن</a:t>
            </a:r>
            <a:r>
              <a:rPr lang="en-US" dirty="0" smtClean="0">
                <a:cs typeface="+mj-cs"/>
              </a:rPr>
              <a:t> </a:t>
            </a:r>
            <a:r>
              <a:rPr lang="en-US" dirty="0">
                <a:cs typeface="+mj-cs"/>
              </a:rPr>
              <a:t>GA</a:t>
            </a:r>
            <a:r>
              <a:rPr lang="en-US" baseline="-25000" dirty="0">
                <a:cs typeface="+mj-cs"/>
              </a:rPr>
              <a:t>3</a:t>
            </a:r>
            <a:r>
              <a:rPr lang="en-US" dirty="0">
                <a:cs typeface="+mj-cs"/>
              </a:rPr>
              <a:t> </a:t>
            </a:r>
            <a:r>
              <a:rPr lang="ar-SA" dirty="0" smtClean="0">
                <a:cs typeface="+mj-cs"/>
              </a:rPr>
              <a:t>بتنظيم </a:t>
            </a:r>
            <a:r>
              <a:rPr lang="ar-SA" dirty="0">
                <a:cs typeface="+mj-cs"/>
              </a:rPr>
              <a:t>التعبير عن الجينات المرتبطة </a:t>
            </a:r>
            <a:r>
              <a:rPr lang="ar-SA" dirty="0" smtClean="0">
                <a:cs typeface="+mj-cs"/>
              </a:rPr>
              <a:t>بالنمو</a:t>
            </a:r>
            <a:r>
              <a:rPr lang="ar-IQ" dirty="0" smtClean="0">
                <a:cs typeface="+mj-cs"/>
              </a:rPr>
              <a:t>.</a:t>
            </a:r>
            <a:endParaRPr lang="en-US" dirty="0">
              <a:cs typeface="+mj-cs"/>
            </a:endParaRPr>
          </a:p>
        </p:txBody>
      </p:sp>
      <p:pic>
        <p:nvPicPr>
          <p:cNvPr id="5" name="Picture 4"/>
          <p:cNvPicPr>
            <a:picLocks noChangeAspect="1"/>
          </p:cNvPicPr>
          <p:nvPr/>
        </p:nvPicPr>
        <p:blipFill>
          <a:blip r:embed="rId2"/>
          <a:stretch>
            <a:fillRect/>
          </a:stretch>
        </p:blipFill>
        <p:spPr>
          <a:xfrm>
            <a:off x="3216729" y="365125"/>
            <a:ext cx="2258197" cy="1202417"/>
          </a:xfrm>
          <a:prstGeom prst="rect">
            <a:avLst/>
          </a:prstGeom>
        </p:spPr>
      </p:pic>
    </p:spTree>
    <p:extLst>
      <p:ext uri="{BB962C8B-B14F-4D97-AF65-F5344CB8AC3E}">
        <p14:creationId xmlns:p14="http://schemas.microsoft.com/office/powerpoint/2010/main" val="116470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786" y="365126"/>
            <a:ext cx="6047015" cy="1316718"/>
          </a:xfrm>
        </p:spPr>
        <p:txBody>
          <a:bodyPr>
            <a:normAutofit fontScale="90000"/>
          </a:bodyPr>
          <a:lstStyle/>
          <a:p>
            <a:pPr marL="0" marR="0" algn="r" rtl="1">
              <a:lnSpc>
                <a:spcPct val="107000"/>
              </a:lnSpc>
              <a:spcBef>
                <a:spcPts val="0"/>
              </a:spcBef>
              <a:spcAft>
                <a:spcPts val="800"/>
              </a:spcAft>
            </a:pPr>
            <a:r>
              <a:rPr lang="ar-IQ" b="1" dirty="0" smtClean="0">
                <a:latin typeface="Calibri" panose="020F0502020204030204" pitchFamily="34" charset="0"/>
                <a:ea typeface="Calibri" panose="020F0502020204030204" pitchFamily="34" charset="0"/>
              </a:rPr>
              <a:t>السايتوكاينينات </a:t>
            </a:r>
            <a:r>
              <a:rPr lang="en-US" b="1" dirty="0" smtClean="0">
                <a:latin typeface="Calibri" panose="020F0502020204030204" pitchFamily="34" charset="0"/>
                <a:ea typeface="Calibri" panose="020F0502020204030204" pitchFamily="34" charset="0"/>
              </a:rPr>
              <a:t>Cytokinins(CK)</a:t>
            </a:r>
            <a:endParaRPr lang="en-US" dirty="0"/>
          </a:p>
        </p:txBody>
      </p:sp>
      <p:sp>
        <p:nvSpPr>
          <p:cNvPr id="3" name="Content Placeholder 2"/>
          <p:cNvSpPr>
            <a:spLocks noGrp="1"/>
          </p:cNvSpPr>
          <p:nvPr>
            <p:ph idx="1"/>
          </p:nvPr>
        </p:nvSpPr>
        <p:spPr>
          <a:xfrm>
            <a:off x="228601" y="1681844"/>
            <a:ext cx="11754852" cy="5055840"/>
          </a:xfrm>
        </p:spPr>
        <p:txBody>
          <a:bodyPr>
            <a:normAutofit fontScale="70000" lnSpcReduction="20000"/>
          </a:bodyPr>
          <a:lstStyle/>
          <a:p>
            <a:pPr marL="0" algn="just" rtl="1">
              <a:lnSpc>
                <a:spcPct val="150000"/>
              </a:lnSpc>
              <a:spcBef>
                <a:spcPts val="0"/>
              </a:spcBef>
              <a:spcAft>
                <a:spcPts val="800"/>
              </a:spcAft>
            </a:pPr>
            <a:r>
              <a:rPr lang="ar-SA" dirty="0">
                <a:latin typeface="Calibri" panose="020F0502020204030204" pitchFamily="34" charset="0"/>
                <a:ea typeface="Calibri" panose="020F0502020204030204" pitchFamily="34" charset="0"/>
                <a:cs typeface="Times New Roman" panose="02020603050405020304" pitchFamily="18" charset="0"/>
              </a:rPr>
              <a:t> </a:t>
            </a:r>
            <a:r>
              <a:rPr lang="ar-IQ" dirty="0" smtClean="0">
                <a:latin typeface="Calibri" panose="020F0502020204030204" pitchFamily="34" charset="0"/>
                <a:ea typeface="Calibri" panose="020F0502020204030204" pitchFamily="34" charset="0"/>
                <a:cs typeface="Times New Roman" panose="02020603050405020304" pitchFamily="18" charset="0"/>
              </a:rPr>
              <a:t>اد</a:t>
            </a:r>
            <a:r>
              <a:rPr lang="ar-SA" dirty="0" smtClean="0">
                <a:latin typeface="Calibri" panose="020F0502020204030204" pitchFamily="34" charset="0"/>
                <a:ea typeface="Calibri" panose="020F0502020204030204" pitchFamily="34" charset="0"/>
                <a:cs typeface="Times New Roman" panose="02020603050405020304" pitchFamily="18" charset="0"/>
              </a:rPr>
              <a:t>وار</a:t>
            </a:r>
            <a:r>
              <a:rPr lang="ar-IQ" dirty="0" smtClean="0">
                <a:latin typeface="Calibri" panose="020F0502020204030204" pitchFamily="34" charset="0"/>
                <a:ea typeface="Calibri" panose="020F0502020204030204" pitchFamily="34" charset="0"/>
                <a:cs typeface="Times New Roman" panose="02020603050405020304" pitchFamily="18" charset="0"/>
              </a:rPr>
              <a:t>ها</a:t>
            </a:r>
            <a:r>
              <a:rPr lang="ar-SA" dirty="0" smtClean="0">
                <a:latin typeface="Calibri" panose="020F0502020204030204" pitchFamily="34" charset="0"/>
                <a:ea typeface="Calibri" panose="020F0502020204030204" pitchFamily="34" charset="0"/>
                <a:cs typeface="Times New Roman" panose="02020603050405020304" pitchFamily="18" charset="0"/>
              </a:rPr>
              <a:t> </a:t>
            </a:r>
            <a:r>
              <a:rPr lang="ar-SA" dirty="0">
                <a:latin typeface="Calibri" panose="020F0502020204030204" pitchFamily="34" charset="0"/>
                <a:ea typeface="Calibri" panose="020F0502020204030204" pitchFamily="34" charset="0"/>
                <a:cs typeface="Times New Roman" panose="02020603050405020304" pitchFamily="18" charset="0"/>
              </a:rPr>
              <a:t>متعددة في النباتات، منها زيادة </a:t>
            </a:r>
            <a:r>
              <a:rPr lang="ar-IQ" dirty="0" smtClean="0">
                <a:latin typeface="Calibri" panose="020F0502020204030204" pitchFamily="34" charset="0"/>
                <a:ea typeface="Calibri" panose="020F0502020204030204" pitchFamily="34" charset="0"/>
                <a:cs typeface="Times New Roman" panose="02020603050405020304" pitchFamily="18" charset="0"/>
              </a:rPr>
              <a:t>تركيز </a:t>
            </a:r>
            <a:r>
              <a:rPr lang="ar-SA" dirty="0" smtClean="0">
                <a:latin typeface="Calibri" panose="020F0502020204030204" pitchFamily="34" charset="0"/>
                <a:ea typeface="Calibri" panose="020F0502020204030204" pitchFamily="34" charset="0"/>
                <a:cs typeface="Times New Roman" panose="02020603050405020304" pitchFamily="18" charset="0"/>
              </a:rPr>
              <a:t>صبغة الكلوروفيل، </a:t>
            </a:r>
            <a:r>
              <a:rPr lang="ar-SA" dirty="0">
                <a:latin typeface="Calibri" panose="020F0502020204030204" pitchFamily="34" charset="0"/>
                <a:ea typeface="Calibri" panose="020F0502020204030204" pitchFamily="34" charset="0"/>
                <a:cs typeface="Times New Roman" panose="02020603050405020304" pitchFamily="18" charset="0"/>
              </a:rPr>
              <a:t>وتحفيز انقسام الخلايا، فضلاً عن  </a:t>
            </a:r>
            <a:r>
              <a:rPr lang="ar-SA" dirty="0" smtClean="0">
                <a:latin typeface="Calibri" panose="020F0502020204030204" pitchFamily="34" charset="0"/>
                <a:ea typeface="Calibri" panose="020F0502020204030204" pitchFamily="34" charset="0"/>
                <a:cs typeface="Times New Roman" panose="02020603050405020304" pitchFamily="18" charset="0"/>
              </a:rPr>
              <a:t>تأثيرها </a:t>
            </a:r>
            <a:r>
              <a:rPr lang="ar-IQ" dirty="0" smtClean="0">
                <a:latin typeface="Calibri" panose="020F0502020204030204" pitchFamily="34" charset="0"/>
                <a:ea typeface="Calibri" panose="020F0502020204030204" pitchFamily="34" charset="0"/>
                <a:cs typeface="Times New Roman" panose="02020603050405020304" pitchFamily="18" charset="0"/>
              </a:rPr>
              <a:t>في</a:t>
            </a:r>
            <a:r>
              <a:rPr lang="ar-SA" dirty="0" smtClean="0">
                <a:latin typeface="Calibri" panose="020F0502020204030204" pitchFamily="34" charset="0"/>
                <a:ea typeface="Calibri" panose="020F0502020204030204" pitchFamily="34" charset="0"/>
                <a:cs typeface="Times New Roman" panose="02020603050405020304" pitchFamily="18" charset="0"/>
              </a:rPr>
              <a:t> </a:t>
            </a:r>
            <a:r>
              <a:rPr lang="ar-SA" dirty="0">
                <a:latin typeface="Calibri" panose="020F0502020204030204" pitchFamily="34" charset="0"/>
                <a:ea typeface="Calibri" panose="020F0502020204030204" pitchFamily="34" charset="0"/>
                <a:cs typeface="Times New Roman" panose="02020603050405020304" pitchFamily="18" charset="0"/>
              </a:rPr>
              <a:t>التداخل مع الهرمونات النباتية </a:t>
            </a:r>
            <a:r>
              <a:rPr lang="ar-SA" dirty="0" smtClean="0">
                <a:latin typeface="Calibri" panose="020F0502020204030204" pitchFamily="34" charset="0"/>
                <a:ea typeface="Calibri" panose="020F0502020204030204" pitchFamily="34" charset="0"/>
                <a:cs typeface="Times New Roman" panose="02020603050405020304" pitchFamily="18" charset="0"/>
              </a:rPr>
              <a:t>الأخرى. </a:t>
            </a:r>
            <a:r>
              <a:rPr lang="ar-IQ" dirty="0" smtClean="0">
                <a:latin typeface="Calibri" panose="020F0502020204030204" pitchFamily="34" charset="0"/>
                <a:ea typeface="Calibri" panose="020F0502020204030204" pitchFamily="34" charset="0"/>
                <a:cs typeface="Times New Roman" panose="02020603050405020304" pitchFamily="18" charset="0"/>
              </a:rPr>
              <a:t>مثل </a:t>
            </a:r>
            <a:r>
              <a:rPr lang="ar-SA" dirty="0" smtClean="0">
                <a:latin typeface="Calibri" panose="020F0502020204030204" pitchFamily="34" charset="0"/>
                <a:ea typeface="Calibri" panose="020F0502020204030204" pitchFamily="34" charset="0"/>
                <a:cs typeface="Times New Roman" panose="02020603050405020304" pitchFamily="18" charset="0"/>
              </a:rPr>
              <a:t>تآزر فعل</a:t>
            </a:r>
            <a:r>
              <a:rPr lang="ar-IQ" dirty="0" smtClean="0">
                <a:latin typeface="Calibri" panose="020F0502020204030204" pitchFamily="34" charset="0"/>
                <a:ea typeface="Calibri" panose="020F0502020204030204" pitchFamily="34" charset="0"/>
                <a:cs typeface="Times New Roman" panose="02020603050405020304" pitchFamily="18" charset="0"/>
              </a:rPr>
              <a:t>ها</a:t>
            </a:r>
            <a:r>
              <a:rPr lang="ar-SA" dirty="0" smtClean="0">
                <a:latin typeface="Calibri" panose="020F0502020204030204" pitchFamily="34" charset="0"/>
                <a:ea typeface="Calibri" panose="020F0502020204030204" pitchFamily="34" charset="0"/>
                <a:cs typeface="Times New Roman" panose="02020603050405020304" pitchFamily="18" charset="0"/>
              </a:rPr>
              <a:t> مع </a:t>
            </a:r>
            <a:r>
              <a:rPr lang="ar-SA" dirty="0">
                <a:latin typeface="Calibri" panose="020F0502020204030204" pitchFamily="34" charset="0"/>
                <a:ea typeface="Calibri" panose="020F0502020204030204" pitchFamily="34" charset="0"/>
                <a:cs typeface="Times New Roman" panose="02020603050405020304" pitchFamily="18" charset="0"/>
              </a:rPr>
              <a:t>الاوكسين في انقسام الخلايا وتضادهما في السيادة القمية، </a:t>
            </a:r>
            <a:r>
              <a:rPr lang="ar-SA" dirty="0" smtClean="0">
                <a:latin typeface="Calibri" panose="020F0502020204030204" pitchFamily="34" charset="0"/>
                <a:ea typeface="Calibri" panose="020F0502020204030204" pitchFamily="34" charset="0"/>
                <a:cs typeface="Times New Roman" panose="02020603050405020304" pitchFamily="18" charset="0"/>
              </a:rPr>
              <a:t>تعمل </a:t>
            </a:r>
            <a:r>
              <a:rPr lang="ar-SA" dirty="0">
                <a:latin typeface="Calibri" panose="020F0502020204030204" pitchFamily="34" charset="0"/>
                <a:ea typeface="Calibri" panose="020F0502020204030204" pitchFamily="34" charset="0"/>
                <a:cs typeface="Times New Roman" panose="02020603050405020304" pitchFamily="18" charset="0"/>
              </a:rPr>
              <a:t>السيتوكاينينات على تحفيز تكون الكلوروفيل والحفاظ عليه من التحلل </a:t>
            </a:r>
            <a:r>
              <a:rPr lang="ar-IQ" dirty="0">
                <a:latin typeface="Calibri" panose="020F0502020204030204" pitchFamily="34" charset="0"/>
                <a:ea typeface="Calibri" panose="020F0502020204030204" pitchFamily="34" charset="0"/>
                <a:cs typeface="Times New Roman" panose="02020603050405020304" pitchFamily="18" charset="0"/>
              </a:rPr>
              <a:t>و</a:t>
            </a:r>
            <a:r>
              <a:rPr lang="ar-SA" dirty="0">
                <a:latin typeface="Calibri" panose="020F0502020204030204" pitchFamily="34" charset="0"/>
                <a:ea typeface="Calibri" panose="020F0502020204030204" pitchFamily="34" charset="0"/>
                <a:cs typeface="Times New Roman" panose="02020603050405020304" pitchFamily="18" charset="0"/>
              </a:rPr>
              <a:t>في نقل نواتج التمثيل الضوئي وتراكمها، والتأثير في العمليات الفسيولوجية والكيميائية الحيوية ونشاط </a:t>
            </a:r>
            <a:r>
              <a:rPr lang="ar-SA" dirty="0" smtClean="0">
                <a:latin typeface="Calibri" panose="020F0502020204030204" pitchFamily="34" charset="0"/>
                <a:ea typeface="Calibri" panose="020F0502020204030204" pitchFamily="34" charset="0"/>
                <a:cs typeface="Times New Roman" panose="02020603050405020304" pitchFamily="18" charset="0"/>
              </a:rPr>
              <a:t>الإنزيمات</a:t>
            </a:r>
            <a:r>
              <a:rPr lang="ar-IQ" dirty="0" smtClean="0">
                <a:latin typeface="Calibri" panose="020F0502020204030204" pitchFamily="34" charset="0"/>
                <a:ea typeface="Calibri" panose="020F0502020204030204" pitchFamily="34" charset="0"/>
                <a:cs typeface="Times New Roman" panose="02020603050405020304" pitchFamily="18" charset="0"/>
              </a:rPr>
              <a:t>. </a:t>
            </a:r>
            <a:r>
              <a:rPr lang="ar-SA" dirty="0" smtClean="0">
                <a:latin typeface="Calibri" panose="020F0502020204030204" pitchFamily="34" charset="0"/>
                <a:ea typeface="Calibri" panose="020F0502020204030204" pitchFamily="34" charset="0"/>
                <a:cs typeface="Times New Roman" panose="02020603050405020304" pitchFamily="18" charset="0"/>
              </a:rPr>
              <a:t>والس</a:t>
            </a:r>
            <a:r>
              <a:rPr lang="ar-IQ" dirty="0">
                <a:latin typeface="Calibri" panose="020F0502020204030204" pitchFamily="34" charset="0"/>
                <a:ea typeface="Calibri" panose="020F0502020204030204" pitchFamily="34" charset="0"/>
                <a:cs typeface="Times New Roman" panose="02020603050405020304" pitchFamily="18" charset="0"/>
              </a:rPr>
              <a:t>ا</a:t>
            </a:r>
            <a:r>
              <a:rPr lang="ar-SA" dirty="0">
                <a:latin typeface="Calibri" panose="020F0502020204030204" pitchFamily="34" charset="0"/>
                <a:ea typeface="Calibri" panose="020F0502020204030204" pitchFamily="34" charset="0"/>
                <a:cs typeface="Times New Roman" panose="02020603050405020304" pitchFamily="18" charset="0"/>
              </a:rPr>
              <a:t>يتوكاينينات تؤخر الانخفاض الناتج عن الشيخوخة في مستويات النتروجين والبروتين وانزيم </a:t>
            </a:r>
            <a:r>
              <a:rPr lang="en-US" dirty="0">
                <a:latin typeface="Times New Roman" panose="02020603050405020304" pitchFamily="18" charset="0"/>
                <a:ea typeface="Calibri" panose="020F0502020204030204" pitchFamily="34" charset="0"/>
                <a:cs typeface="Arial" panose="020B0604020202020204" pitchFamily="34" charset="0"/>
              </a:rPr>
              <a:t>ribulose-1,5-bisphosphate carboxylase/oxygenase</a:t>
            </a:r>
            <a:r>
              <a:rPr lang="ar-SA"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Arial" panose="020B0604020202020204" pitchFamily="34" charset="0"/>
              </a:rPr>
              <a:t>Rubisco</a:t>
            </a:r>
            <a:r>
              <a:rPr lang="ar-SA" dirty="0">
                <a:latin typeface="Calibri" panose="020F0502020204030204" pitchFamily="34" charset="0"/>
                <a:ea typeface="Calibri" panose="020F0502020204030204" pitchFamily="34" charset="0"/>
                <a:cs typeface="Times New Roman" panose="02020603050405020304" pitchFamily="18" charset="0"/>
              </a:rPr>
              <a:t>)، ومن ثم في معدلات التمثيل </a:t>
            </a:r>
            <a:r>
              <a:rPr lang="ar-SA" dirty="0" smtClean="0">
                <a:latin typeface="Calibri" panose="020F0502020204030204" pitchFamily="34" charset="0"/>
                <a:ea typeface="Calibri" panose="020F0502020204030204" pitchFamily="34" charset="0"/>
                <a:cs typeface="Times New Roman" panose="02020603050405020304" pitchFamily="18" charset="0"/>
              </a:rPr>
              <a:t>الضوئي، </a:t>
            </a:r>
            <a:r>
              <a:rPr lang="ar-SA" dirty="0">
                <a:latin typeface="Calibri" panose="020F0502020204030204" pitchFamily="34" charset="0"/>
                <a:ea typeface="Calibri" panose="020F0502020204030204" pitchFamily="34" charset="0"/>
                <a:cs typeface="Times New Roman" panose="02020603050405020304" pitchFamily="18" charset="0"/>
              </a:rPr>
              <a:t>وبذلك تساعد في تأخير شيخوخة النباتات في المراحل المتقدمة من </a:t>
            </a:r>
            <a:r>
              <a:rPr lang="ar-SA" dirty="0" smtClean="0">
                <a:latin typeface="Calibri" panose="020F0502020204030204" pitchFamily="34" charset="0"/>
                <a:ea typeface="Calibri" panose="020F0502020204030204" pitchFamily="34" charset="0"/>
                <a:cs typeface="Times New Roman" panose="02020603050405020304" pitchFamily="18" charset="0"/>
              </a:rPr>
              <a:t>عمرها،</a:t>
            </a:r>
            <a:r>
              <a:rPr lang="ar-IQ" dirty="0" smtClean="0">
                <a:latin typeface="Calibri" panose="020F0502020204030204" pitchFamily="34" charset="0"/>
                <a:ea typeface="Calibri" panose="020F0502020204030204" pitchFamily="34" charset="0"/>
                <a:cs typeface="Times New Roman" panose="02020603050405020304" pitchFamily="18" charset="0"/>
              </a:rPr>
              <a:t> وتتم هذه العمليات</a:t>
            </a:r>
            <a:r>
              <a:rPr lang="ar-SA" dirty="0" smtClean="0">
                <a:latin typeface="Calibri" panose="020F0502020204030204" pitchFamily="34" charset="0"/>
                <a:ea typeface="Calibri" panose="020F0502020204030204" pitchFamily="34" charset="0"/>
                <a:cs typeface="Times New Roman" panose="02020603050405020304" pitchFamily="18" charset="0"/>
              </a:rPr>
              <a:t> </a:t>
            </a:r>
            <a:r>
              <a:rPr lang="ar-SA" dirty="0">
                <a:latin typeface="Calibri" panose="020F0502020204030204" pitchFamily="34" charset="0"/>
                <a:ea typeface="Calibri" panose="020F0502020204030204" pitchFamily="34" charset="0"/>
                <a:cs typeface="Times New Roman" panose="02020603050405020304" pitchFamily="18" charset="0"/>
              </a:rPr>
              <a:t>بتنظيم التعبير الجيني للجينات المتعلقة بعملية امتصاص النتروجين وتثبيت الكاربون</a:t>
            </a:r>
            <a:r>
              <a:rPr lang="ar-IQ" dirty="0">
                <a:latin typeface="Calibri" panose="020F0502020204030204" pitchFamily="34" charset="0"/>
                <a:ea typeface="Calibri" panose="020F0502020204030204" pitchFamily="34" charset="0"/>
                <a:cs typeface="Times New Roman" panose="02020603050405020304" pitchFamily="18" charset="0"/>
              </a:rPr>
              <a:t>.</a:t>
            </a:r>
            <a:r>
              <a:rPr lang="ar-SA" dirty="0">
                <a:latin typeface="Calibri" panose="020F0502020204030204" pitchFamily="34" charset="0"/>
                <a:ea typeface="Calibri" panose="020F0502020204030204" pitchFamily="34" charset="0"/>
                <a:cs typeface="Times New Roman" panose="02020603050405020304" pitchFamily="18" charset="0"/>
              </a:rPr>
              <a:t> </a:t>
            </a:r>
            <a:endParaRPr lang="ar-IQ" dirty="0">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50000"/>
              </a:lnSpc>
              <a:spcBef>
                <a:spcPts val="0"/>
              </a:spcBef>
              <a:spcAft>
                <a:spcPts val="800"/>
              </a:spcAft>
            </a:pPr>
            <a:r>
              <a:rPr lang="ar-SA" dirty="0" smtClean="0">
                <a:latin typeface="Calibri" panose="020F0502020204030204" pitchFamily="34" charset="0"/>
                <a:ea typeface="Calibri" panose="020F0502020204030204" pitchFamily="34" charset="0"/>
                <a:cs typeface="Times New Roman" panose="02020603050405020304" pitchFamily="18" charset="0"/>
              </a:rPr>
              <a:t>ان </a:t>
            </a:r>
            <a:r>
              <a:rPr lang="ar-SA" dirty="0">
                <a:latin typeface="Calibri" panose="020F0502020204030204" pitchFamily="34" charset="0"/>
                <a:ea typeface="Calibri" panose="020F0502020204030204" pitchFamily="34" charset="0"/>
                <a:cs typeface="Times New Roman" panose="02020603050405020304" pitchFamily="18" charset="0"/>
              </a:rPr>
              <a:t>نشاط السايتوكاينين في النبات </a:t>
            </a:r>
            <a:r>
              <a:rPr lang="ar-IQ" dirty="0">
                <a:latin typeface="Calibri" panose="020F0502020204030204" pitchFamily="34" charset="0"/>
                <a:ea typeface="Calibri" panose="020F0502020204030204" pitchFamily="34" charset="0"/>
                <a:cs typeface="Times New Roman" panose="02020603050405020304" pitchFamily="18" charset="0"/>
              </a:rPr>
              <a:t>يكون متأثراً </a:t>
            </a:r>
            <a:r>
              <a:rPr lang="ar-SA" dirty="0">
                <a:latin typeface="Calibri" panose="020F0502020204030204" pitchFamily="34" charset="0"/>
                <a:ea typeface="Calibri" panose="020F0502020204030204" pitchFamily="34" charset="0"/>
                <a:cs typeface="Times New Roman" panose="02020603050405020304" pitchFamily="18" charset="0"/>
              </a:rPr>
              <a:t>بعوامل داخلية متمثلة </a:t>
            </a:r>
            <a:r>
              <a:rPr lang="ar-SA" b="1" dirty="0">
                <a:latin typeface="Calibri" panose="020F0502020204030204" pitchFamily="34" charset="0"/>
                <a:ea typeface="Calibri" panose="020F0502020204030204" pitchFamily="34" charset="0"/>
                <a:cs typeface="Times New Roman" panose="02020603050405020304" pitchFamily="18" charset="0"/>
              </a:rPr>
              <a:t>بالتوازن الهرموني </a:t>
            </a:r>
            <a:r>
              <a:rPr lang="ar-SA" dirty="0">
                <a:latin typeface="Calibri" panose="020F0502020204030204" pitchFamily="34" charset="0"/>
                <a:ea typeface="Calibri" panose="020F0502020204030204" pitchFamily="34" charset="0"/>
                <a:cs typeface="Times New Roman" panose="02020603050405020304" pitchFamily="18" charset="0"/>
              </a:rPr>
              <a:t>وخارجية مثل المدة الضوئية وشدة الاشعاع الشمسي والاجهادات المختلفة ووفرة المغذيات وكذلك المرحلة العمرية للأنسجة والنبات بأكمله</a:t>
            </a:r>
            <a:r>
              <a:rPr lang="ar-IQ" dirty="0">
                <a:latin typeface="Calibri" panose="020F0502020204030204" pitchFamily="34" charset="0"/>
                <a:ea typeface="Calibri" panose="020F0502020204030204" pitchFamily="34" charset="0"/>
                <a:cs typeface="Times New Roman" panose="02020603050405020304" pitchFamily="18" charset="0"/>
              </a:rPr>
              <a:t>،</a:t>
            </a:r>
            <a:endParaRPr lang="ar-IQ" dirty="0" smtClean="0">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50000"/>
              </a:lnSpc>
              <a:spcBef>
                <a:spcPts val="0"/>
              </a:spcBef>
              <a:spcAft>
                <a:spcPts val="800"/>
              </a:spcAft>
            </a:pPr>
            <a:r>
              <a:rPr lang="ar-SA" dirty="0" smtClean="0">
                <a:latin typeface="Calibri" panose="020F0502020204030204" pitchFamily="34" charset="0"/>
                <a:ea typeface="Calibri" panose="020F0502020204030204" pitchFamily="34" charset="0"/>
                <a:cs typeface="Times New Roman" panose="02020603050405020304" pitchFamily="18" charset="0"/>
              </a:rPr>
              <a:t>ارتبط </a:t>
            </a:r>
            <a:r>
              <a:rPr lang="ar-SA" dirty="0">
                <a:latin typeface="Calibri" panose="020F0502020204030204" pitchFamily="34" charset="0"/>
                <a:ea typeface="Calibri" panose="020F0502020204030204" pitchFamily="34" charset="0"/>
                <a:cs typeface="Times New Roman" panose="02020603050405020304" pitchFamily="18" charset="0"/>
              </a:rPr>
              <a:t>تأثير </a:t>
            </a:r>
            <a:r>
              <a:rPr lang="en-US" dirty="0">
                <a:latin typeface="Times New Roman" panose="02020603050405020304" pitchFamily="18" charset="0"/>
                <a:ea typeface="Calibri" panose="020F0502020204030204" pitchFamily="34" charset="0"/>
                <a:cs typeface="Arial" panose="020B0604020202020204" pitchFamily="34" charset="0"/>
              </a:rPr>
              <a:t>CO</a:t>
            </a:r>
            <a:r>
              <a:rPr lang="en-US" baseline="-25000" dirty="0">
                <a:latin typeface="Times New Roman" panose="02020603050405020304" pitchFamily="18" charset="0"/>
                <a:ea typeface="Calibri" panose="020F0502020204030204" pitchFamily="34" charset="0"/>
                <a:cs typeface="Arial" panose="020B0604020202020204" pitchFamily="34" charset="0"/>
              </a:rPr>
              <a:t>2</a:t>
            </a:r>
            <a:r>
              <a:rPr lang="ar-SA" dirty="0">
                <a:latin typeface="Calibri" panose="020F0502020204030204" pitchFamily="34" charset="0"/>
                <a:ea typeface="Calibri" panose="020F0502020204030204" pitchFamily="34" charset="0"/>
                <a:cs typeface="Times New Roman" panose="02020603050405020304" pitchFamily="18" charset="0"/>
              </a:rPr>
              <a:t> المرتفع </a:t>
            </a:r>
            <a:r>
              <a:rPr lang="ar-IQ" dirty="0" smtClean="0">
                <a:latin typeface="Calibri" panose="020F0502020204030204" pitchFamily="34" charset="0"/>
                <a:ea typeface="Calibri" panose="020F0502020204030204" pitchFamily="34" charset="0"/>
                <a:cs typeface="Times New Roman" panose="02020603050405020304" pitchFamily="18" charset="0"/>
              </a:rPr>
              <a:t>ب</a:t>
            </a:r>
            <a:r>
              <a:rPr lang="ar-SA" dirty="0" smtClean="0">
                <a:latin typeface="Calibri" panose="020F0502020204030204" pitchFamily="34" charset="0"/>
                <a:ea typeface="Calibri" panose="020F0502020204030204" pitchFamily="34" charset="0"/>
                <a:cs typeface="Times New Roman" panose="02020603050405020304" pitchFamily="18" charset="0"/>
              </a:rPr>
              <a:t>نمو الجذور </a:t>
            </a:r>
            <a:r>
              <a:rPr lang="ar-IQ" dirty="0" smtClean="0">
                <a:latin typeface="Calibri" panose="020F0502020204030204" pitchFamily="34" charset="0"/>
                <a:ea typeface="Calibri" panose="020F0502020204030204" pitchFamily="34" charset="0"/>
                <a:cs typeface="Times New Roman" panose="02020603050405020304" pitchFamily="18" charset="0"/>
              </a:rPr>
              <a:t>و</a:t>
            </a:r>
            <a:r>
              <a:rPr lang="ar-SA" dirty="0" smtClean="0">
                <a:latin typeface="Calibri" panose="020F0502020204030204" pitchFamily="34" charset="0"/>
                <a:ea typeface="Calibri" panose="020F0502020204030204" pitchFamily="34" charset="0"/>
                <a:cs typeface="Times New Roman" panose="02020603050405020304" pitchFamily="18" charset="0"/>
              </a:rPr>
              <a:t>زيادة </a:t>
            </a:r>
            <a:r>
              <a:rPr lang="ar-SA" dirty="0">
                <a:latin typeface="Calibri" panose="020F0502020204030204" pitchFamily="34" charset="0"/>
                <a:ea typeface="Calibri" panose="020F0502020204030204" pitchFamily="34" charset="0"/>
                <a:cs typeface="Times New Roman" panose="02020603050405020304" pitchFamily="18" charset="0"/>
              </a:rPr>
              <a:t>محتوى </a:t>
            </a:r>
            <a:r>
              <a:rPr lang="ar-SA" dirty="0" smtClean="0">
                <a:latin typeface="Calibri" panose="020F0502020204030204" pitchFamily="34" charset="0"/>
                <a:ea typeface="Calibri" panose="020F0502020204030204" pitchFamily="34" charset="0"/>
                <a:cs typeface="Times New Roman" panose="02020603050405020304" pitchFamily="18" charset="0"/>
              </a:rPr>
              <a:t>حامض</a:t>
            </a:r>
            <a:r>
              <a:rPr lang="en-US" dirty="0" smtClean="0">
                <a:latin typeface="Times New Roman" panose="02020603050405020304" pitchFamily="18" charset="0"/>
                <a:ea typeface="Calibri" panose="020F0502020204030204" pitchFamily="34" charset="0"/>
                <a:cs typeface="Arial" panose="020B0604020202020204" pitchFamily="34" charset="0"/>
              </a:rPr>
              <a:t>IAA  </a:t>
            </a:r>
            <a:r>
              <a:rPr lang="ar-IQ" dirty="0" smtClean="0">
                <a:latin typeface="Calibri" panose="020F0502020204030204" pitchFamily="34" charset="0"/>
                <a:ea typeface="Calibri" panose="020F0502020204030204" pitchFamily="34" charset="0"/>
                <a:cs typeface="Times New Roman" panose="02020603050405020304" pitchFamily="18" charset="0"/>
              </a:rPr>
              <a:t> و</a:t>
            </a:r>
            <a:r>
              <a:rPr lang="ar-SA" dirty="0" smtClean="0">
                <a:latin typeface="Calibri" panose="020F0502020204030204" pitchFamily="34" charset="0"/>
                <a:ea typeface="Calibri" panose="020F0502020204030204" pitchFamily="34" charset="0"/>
                <a:cs typeface="Times New Roman" panose="02020603050405020304" pitchFamily="18" charset="0"/>
              </a:rPr>
              <a:t>الأيزوبنتينيل </a:t>
            </a:r>
            <a:r>
              <a:rPr lang="ar-SA" dirty="0">
                <a:latin typeface="Calibri" panose="020F0502020204030204" pitchFamily="34" charset="0"/>
                <a:ea typeface="Calibri" panose="020F0502020204030204" pitchFamily="34" charset="0"/>
                <a:cs typeface="Times New Roman" panose="02020603050405020304" pitchFamily="18" charset="0"/>
              </a:rPr>
              <a:t>أدينوزين</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err="1">
                <a:latin typeface="Times New Roman" panose="02020603050405020304" pitchFamily="18" charset="0"/>
                <a:ea typeface="Calibri" panose="020F0502020204030204" pitchFamily="34" charset="0"/>
                <a:cs typeface="Arial" panose="020B0604020202020204" pitchFamily="34" charset="0"/>
              </a:rPr>
              <a:t>iPA</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عن طريق تنظيم الجينات المسؤولة عن تخليق الأوكسين وتخليق السايتوكاينين وتقليل جينات تحلل </a:t>
            </a:r>
            <a:r>
              <a:rPr lang="ar-SA" dirty="0" smtClean="0">
                <a:latin typeface="Calibri" panose="020F0502020204030204" pitchFamily="34" charset="0"/>
                <a:ea typeface="Calibri" panose="020F0502020204030204" pitchFamily="34" charset="0"/>
                <a:cs typeface="Times New Roman" panose="02020603050405020304" pitchFamily="18" charset="0"/>
              </a:rPr>
              <a:t>السايتوكاينين</a:t>
            </a:r>
            <a:r>
              <a:rPr lang="ar-IQ" dirty="0" smtClean="0">
                <a:latin typeface="Calibri" panose="020F0502020204030204" pitchFamily="34" charset="0"/>
                <a:ea typeface="Calibri" panose="020F0502020204030204" pitchFamily="34" charset="0"/>
                <a:cs typeface="Times New Roman" panose="02020603050405020304" pitchFamily="18" charset="0"/>
              </a:rPr>
              <a:t>،</a:t>
            </a:r>
            <a:r>
              <a:rPr lang="ar-SA" dirty="0" smtClean="0">
                <a:latin typeface="Calibri" panose="020F0502020204030204" pitchFamily="34" charset="0"/>
                <a:ea typeface="Calibri" panose="020F0502020204030204" pitchFamily="34" charset="0"/>
                <a:cs typeface="Times New Roman" panose="02020603050405020304" pitchFamily="18" charset="0"/>
              </a:rPr>
              <a:t> </a:t>
            </a:r>
            <a:r>
              <a:rPr lang="ar-SA" b="1" dirty="0" smtClean="0">
                <a:latin typeface="Calibri" panose="020F0502020204030204" pitchFamily="34" charset="0"/>
                <a:ea typeface="Calibri" panose="020F0502020204030204" pitchFamily="34" charset="0"/>
                <a:cs typeface="Times New Roman" panose="02020603050405020304" pitchFamily="18" charset="0"/>
              </a:rPr>
              <a:t>ولذلك </a:t>
            </a:r>
            <a:r>
              <a:rPr lang="ar-SA" b="1" dirty="0">
                <a:latin typeface="Calibri" panose="020F0502020204030204" pitchFamily="34" charset="0"/>
                <a:ea typeface="Calibri" panose="020F0502020204030204" pitchFamily="34" charset="0"/>
                <a:cs typeface="Times New Roman" panose="02020603050405020304" pitchFamily="18" charset="0"/>
              </a:rPr>
              <a:t>فان زيادة النمو بفعل زيادة </a:t>
            </a:r>
            <a:r>
              <a:rPr lang="en-US" b="1" dirty="0">
                <a:latin typeface="Times New Roman" panose="02020603050405020304" pitchFamily="18" charset="0"/>
                <a:ea typeface="Calibri" panose="020F0502020204030204" pitchFamily="34" charset="0"/>
                <a:cs typeface="Arial" panose="020B0604020202020204" pitchFamily="34" charset="0"/>
              </a:rPr>
              <a:t>CO</a:t>
            </a:r>
            <a:r>
              <a:rPr lang="en-US" b="1" baseline="-25000" dirty="0">
                <a:latin typeface="Times New Roman" panose="02020603050405020304" pitchFamily="18" charset="0"/>
                <a:ea typeface="Calibri" panose="020F0502020204030204" pitchFamily="34" charset="0"/>
                <a:cs typeface="Arial" panose="020B0604020202020204" pitchFamily="34" charset="0"/>
              </a:rPr>
              <a:t>2 </a:t>
            </a:r>
            <a:r>
              <a:rPr lang="ar-IQ" b="1" baseline="-25000" dirty="0" smtClean="0">
                <a:latin typeface="Times New Roman" panose="02020603050405020304" pitchFamily="18" charset="0"/>
                <a:ea typeface="Calibri" panose="020F0502020204030204" pitchFamily="34" charset="0"/>
                <a:cs typeface="Arial" panose="020B0604020202020204" pitchFamily="34" charset="0"/>
              </a:rPr>
              <a:t> </a:t>
            </a:r>
            <a:r>
              <a:rPr lang="ar-SA" b="1" dirty="0" smtClean="0">
                <a:latin typeface="Calibri" panose="020F0502020204030204" pitchFamily="34" charset="0"/>
                <a:ea typeface="Calibri" panose="020F0502020204030204" pitchFamily="34" charset="0"/>
                <a:cs typeface="Times New Roman" panose="02020603050405020304" pitchFamily="18" charset="0"/>
              </a:rPr>
              <a:t>لها </a:t>
            </a:r>
            <a:r>
              <a:rPr lang="ar-SA" b="1" dirty="0">
                <a:latin typeface="Calibri" panose="020F0502020204030204" pitchFamily="34" charset="0"/>
                <a:ea typeface="Calibri" panose="020F0502020204030204" pitchFamily="34" charset="0"/>
                <a:cs typeface="Times New Roman" panose="02020603050405020304" pitchFamily="18" charset="0"/>
              </a:rPr>
              <a:t>اوجه متعددة منها زيادة وفرة المواد الاساسية لبناء الخلايا ومن ثم بناء الانسجة، وتغيير التوازن الهرموني لصالح زيادة نمو النبات بزيادة نشاط اهم هرمونين لزيادة انقسام الخلايا وهما السايتوكاينين والاوكسين.</a:t>
            </a:r>
            <a:endParaRPr lang="en-US" b="1" dirty="0"/>
          </a:p>
        </p:txBody>
      </p:sp>
      <p:pic>
        <p:nvPicPr>
          <p:cNvPr id="4" name="Picture 3"/>
          <p:cNvPicPr>
            <a:picLocks noChangeAspect="1"/>
          </p:cNvPicPr>
          <p:nvPr/>
        </p:nvPicPr>
        <p:blipFill>
          <a:blip r:embed="rId3"/>
          <a:stretch>
            <a:fillRect/>
          </a:stretch>
        </p:blipFill>
        <p:spPr>
          <a:xfrm>
            <a:off x="1293978" y="218622"/>
            <a:ext cx="1230858" cy="1485821"/>
          </a:xfrm>
          <a:prstGeom prst="rect">
            <a:avLst/>
          </a:prstGeom>
        </p:spPr>
      </p:pic>
    </p:spTree>
    <p:extLst>
      <p:ext uri="{BB962C8B-B14F-4D97-AF65-F5344CB8AC3E}">
        <p14:creationId xmlns:p14="http://schemas.microsoft.com/office/powerpoint/2010/main" val="3494573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25" y="445335"/>
            <a:ext cx="4471737" cy="613444"/>
          </a:xfrm>
        </p:spPr>
        <p:txBody>
          <a:bodyPr>
            <a:normAutofit fontScale="90000"/>
          </a:bodyPr>
          <a:lstStyle/>
          <a:p>
            <a:pPr algn="r" rtl="1"/>
            <a:r>
              <a:rPr lang="ar-IQ" b="1" dirty="0"/>
              <a:t>الاثيلين </a:t>
            </a:r>
            <a:r>
              <a:rPr lang="en-US" b="1" dirty="0"/>
              <a:t>Ethylene(ET)</a:t>
            </a:r>
            <a:r>
              <a:rPr lang="ar-IQ" b="1" dirty="0"/>
              <a:t>  </a:t>
            </a:r>
            <a:endParaRPr lang="en-US" dirty="0"/>
          </a:p>
        </p:txBody>
      </p:sp>
      <p:sp>
        <p:nvSpPr>
          <p:cNvPr id="3" name="Content Placeholder 2"/>
          <p:cNvSpPr>
            <a:spLocks noGrp="1"/>
          </p:cNvSpPr>
          <p:nvPr>
            <p:ph idx="1"/>
          </p:nvPr>
        </p:nvSpPr>
        <p:spPr>
          <a:xfrm>
            <a:off x="240632" y="1058779"/>
            <a:ext cx="11694694" cy="2550694"/>
          </a:xfrm>
        </p:spPr>
        <p:txBody>
          <a:bodyPr>
            <a:normAutofit/>
          </a:bodyPr>
          <a:lstStyle/>
          <a:p>
            <a:pPr marL="342900" lvl="0" indent="-342900" algn="just" rtl="1">
              <a:spcBef>
                <a:spcPts val="0"/>
              </a:spcBef>
              <a:tabLst>
                <a:tab pos="457200" algn="l"/>
              </a:tabLst>
            </a:pPr>
            <a:r>
              <a:rPr lang="ar-SA" dirty="0">
                <a:solidFill>
                  <a:srgbClr val="000000"/>
                </a:solidFill>
                <a:latin typeface="Times New Roman" panose="02020603050405020304" pitchFamily="18" charset="0"/>
                <a:cs typeface="Times New Roman" panose="02020603050405020304" pitchFamily="18" charset="0"/>
              </a:rPr>
              <a:t>الإثيلين هو الوحيد من بين الهرمونات النباتية الذي يكون بالحالة الغازية، وله ادوار في عمليات فسيولوجية متعددة مثل </a:t>
            </a:r>
            <a:r>
              <a:rPr lang="ar-SA" b="1" dirty="0">
                <a:solidFill>
                  <a:srgbClr val="000000"/>
                </a:solidFill>
                <a:latin typeface="Times New Roman" panose="02020603050405020304" pitchFamily="18" charset="0"/>
                <a:cs typeface="Times New Roman" panose="02020603050405020304" pitchFamily="18" charset="0"/>
              </a:rPr>
              <a:t>التزهير وانضاج الثمار وتحفيز استجابات النبات ضد الاجهادات البيئية، مثل الحرارة المرتفعة والمنخفضة </a:t>
            </a:r>
            <a:r>
              <a:rPr lang="ar-SA" b="1" dirty="0" smtClean="0">
                <a:solidFill>
                  <a:srgbClr val="000000"/>
                </a:solidFill>
                <a:latin typeface="Times New Roman" panose="02020603050405020304" pitchFamily="18" charset="0"/>
                <a:cs typeface="Times New Roman" panose="02020603050405020304" pitchFamily="18" charset="0"/>
              </a:rPr>
              <a:t>والجفاف </a:t>
            </a:r>
            <a:r>
              <a:rPr lang="ar-SA" b="1" dirty="0">
                <a:solidFill>
                  <a:srgbClr val="000000"/>
                </a:solidFill>
                <a:latin typeface="Times New Roman" panose="02020603050405020304" pitchFamily="18" charset="0"/>
                <a:cs typeface="Times New Roman" panose="02020603050405020304" pitchFamily="18" charset="0"/>
              </a:rPr>
              <a:t>والملوحة والمعادن الثقيلة واجهاد الفيضان</a:t>
            </a:r>
            <a:r>
              <a:rPr lang="ar-SA" dirty="0">
                <a:solidFill>
                  <a:srgbClr val="000000"/>
                </a:solidFill>
                <a:latin typeface="Times New Roman" panose="02020603050405020304" pitchFamily="18" charset="0"/>
                <a:cs typeface="Times New Roman" panose="02020603050405020304" pitchFamily="18" charset="0"/>
              </a:rPr>
              <a:t>. تسهم</a:t>
            </a:r>
            <a:r>
              <a:rPr lang="ar-IQ" dirty="0">
                <a:solidFill>
                  <a:srgbClr val="000000"/>
                </a:solidFill>
                <a:latin typeface="Times New Roman" panose="02020603050405020304" pitchFamily="18" charset="0"/>
                <a:cs typeface="Times New Roman" panose="02020603050405020304" pitchFamily="18" charset="0"/>
              </a:rPr>
              <a:t> مستويات </a:t>
            </a:r>
            <a:r>
              <a:rPr lang="en-US" dirty="0">
                <a:solidFill>
                  <a:srgbClr val="000000"/>
                </a:solidFill>
                <a:latin typeface="Times New Roman" panose="02020603050405020304" pitchFamily="18" charset="0"/>
                <a:cs typeface="Times New Roman" panose="02020603050405020304" pitchFamily="18" charset="0"/>
              </a:rPr>
              <a:t>ET</a:t>
            </a:r>
            <a:r>
              <a:rPr lang="ar-IQ" dirty="0">
                <a:solidFill>
                  <a:srgbClr val="000000"/>
                </a:solidFill>
                <a:latin typeface="Times New Roman" panose="02020603050405020304" pitchFamily="18" charset="0"/>
                <a:cs typeface="Times New Roman" panose="02020603050405020304" pitchFamily="18" charset="0"/>
              </a:rPr>
              <a:t> المرتفعة في زيادة تحمل الإجهاد الملحي إذ يعمل على توازن </a:t>
            </a:r>
            <a:r>
              <a:rPr lang="ar-IQ" b="1" dirty="0" smtClean="0">
                <a:solidFill>
                  <a:srgbClr val="000000"/>
                </a:solidFill>
                <a:latin typeface="Times New Roman" panose="02020603050405020304" pitchFamily="18" charset="0"/>
                <a:cs typeface="Times New Roman" panose="02020603050405020304" pitchFamily="18" charset="0"/>
              </a:rPr>
              <a:t>الصوديوم : </a:t>
            </a:r>
            <a:r>
              <a:rPr lang="ar-IQ" b="1" dirty="0">
                <a:solidFill>
                  <a:srgbClr val="000000"/>
                </a:solidFill>
                <a:latin typeface="Times New Roman" panose="02020603050405020304" pitchFamily="18" charset="0"/>
                <a:cs typeface="Times New Roman" panose="02020603050405020304" pitchFamily="18" charset="0"/>
              </a:rPr>
              <a:t>البوتاسيوم </a:t>
            </a:r>
            <a:r>
              <a:rPr lang="ar-IQ" dirty="0">
                <a:solidFill>
                  <a:srgbClr val="000000"/>
                </a:solidFill>
                <a:latin typeface="Times New Roman" panose="02020603050405020304" pitchFamily="18" charset="0"/>
                <a:cs typeface="Times New Roman" panose="02020603050405020304" pitchFamily="18" charset="0"/>
              </a:rPr>
              <a:t>وإنتاج الجذور الحرة (</a:t>
            </a:r>
            <a:r>
              <a:rPr lang="en-US" dirty="0">
                <a:solidFill>
                  <a:srgbClr val="000000"/>
                </a:solidFill>
                <a:latin typeface="Times New Roman" panose="02020603050405020304" pitchFamily="18" charset="0"/>
                <a:cs typeface="Times New Roman" panose="02020603050405020304" pitchFamily="18" charset="0"/>
              </a:rPr>
              <a:t>ROS</a:t>
            </a:r>
            <a:r>
              <a:rPr lang="ar-IQ" dirty="0">
                <a:solidFill>
                  <a:srgbClr val="000000"/>
                </a:solidFill>
                <a:latin typeface="Times New Roman" panose="02020603050405020304" pitchFamily="18" charset="0"/>
                <a:cs typeface="Times New Roman" panose="02020603050405020304" pitchFamily="18" charset="0"/>
              </a:rPr>
              <a:t>)، كذلك في استجابة النباتات للإشعة فوق البنفسجية، ونقص المغذيات وهجمات مسببات الأمراض والجروح </a:t>
            </a:r>
            <a:r>
              <a:rPr lang="ar-IQ" dirty="0" smtClean="0">
                <a:solidFill>
                  <a:srgbClr val="000000"/>
                </a:solidFill>
                <a:latin typeface="Times New Roman" panose="02020603050405020304" pitchFamily="18" charset="0"/>
                <a:cs typeface="Times New Roman" panose="02020603050405020304" pitchFamily="18" charset="0"/>
              </a:rPr>
              <a:t>الميكانيكية.</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240632" y="3422698"/>
            <a:ext cx="11694694" cy="3108543"/>
          </a:xfrm>
          <a:prstGeom prst="rect">
            <a:avLst/>
          </a:prstGeom>
        </p:spPr>
        <p:txBody>
          <a:bodyPr wrap="square">
            <a:spAutoFit/>
          </a:bodyPr>
          <a:lstStyle/>
          <a:p>
            <a:pPr marL="342900" marR="0" lvl="0" indent="-342900" algn="just" rtl="1">
              <a:spcBef>
                <a:spcPts val="0"/>
              </a:spcBef>
              <a:spcAft>
                <a:spcPts val="0"/>
              </a:spcAft>
              <a:buFont typeface="Arial" panose="020B0604020202020204" pitchFamily="34" charset="0"/>
              <a:buChar char="•"/>
              <a:tabLst>
                <a:tab pos="388620" algn="r"/>
                <a:tab pos="457200" algn="l"/>
              </a:tabLst>
            </a:pPr>
            <a:r>
              <a:rPr lang="ar-IQ"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النباتات المزروعة تحت مستويات مرتفعة من </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t>
            </a:r>
            <a:r>
              <a:rPr lang="en-US" sz="2800" b="1"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ar-IQ"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قادرة </a:t>
            </a:r>
            <a:r>
              <a:rPr lang="ar-IQ"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على انتاج مستويات عالية من الإثيلين</a:t>
            </a:r>
            <a:r>
              <a:rPr lang="ar-IQ"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و</a:t>
            </a: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ذلك عن طريق تحويل</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ACC </a:t>
            </a: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(مركب وسطي) </a:t>
            </a:r>
            <a:r>
              <a:rPr lang="ar-IQ"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إ</a:t>
            </a: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لى اثيلين، يتم هذا التحويل بوساطة إنزيم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ACC oxidase</a:t>
            </a: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الذي يتم التعبير عنه بشكل كبير عند تعرض النباتات لثنائي أوكسيد الكاربون، هذا الإنزيم يستجيب طردياً مع تركيزات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t>
            </a:r>
            <a:r>
              <a:rPr lang="en-US" sz="2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وبالتالي يسهم في زيادة إنتاج الإثيلين.</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rtl="1">
              <a:spcBef>
                <a:spcPts val="0"/>
              </a:spcBef>
              <a:spcAft>
                <a:spcPts val="0"/>
              </a:spcAft>
              <a:buFont typeface="Arial" panose="020B0604020202020204" pitchFamily="34" charset="0"/>
              <a:buChar char="•"/>
              <a:tabLst>
                <a:tab pos="388620" algn="r"/>
                <a:tab pos="457200" algn="l"/>
              </a:tabLst>
            </a:pP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أن الزيادة في إنتاج الاثيلين لها خصوصية في نباتات الرز إذ تسرع النمو والتطور تحت تأثير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t>
            </a:r>
            <a:r>
              <a:rPr lang="en-US" sz="2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الذي يسرع عملية </a:t>
            </a:r>
            <a:r>
              <a:rPr lang="ar-IQ"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نمو</a:t>
            </a:r>
            <a:r>
              <a:rPr lang="ar-SA"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ar-SA"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الاشطاء وزيادة عددها، وهذا قد يؤدي إلى زيادة محصول الحبوب.</a:t>
            </a:r>
            <a:r>
              <a:rPr lang="ar-IQ"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والاثيلين يعد الهرمون الرئيس المشارك في تحمل درجات الحرارة المرتفعة الناتجة عن زيادة تركيز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a:t>
            </a:r>
            <a:r>
              <a:rPr lang="en-US" sz="28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ar-IQ"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636634" y="164378"/>
            <a:ext cx="947737" cy="894401"/>
          </a:xfrm>
          <a:prstGeom prst="rect">
            <a:avLst/>
          </a:prstGeom>
        </p:spPr>
      </p:pic>
    </p:spTree>
    <p:extLst>
      <p:ext uri="{BB962C8B-B14F-4D97-AF65-F5344CB8AC3E}">
        <p14:creationId xmlns:p14="http://schemas.microsoft.com/office/powerpoint/2010/main" val="2704474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810" y="236789"/>
            <a:ext cx="7648074" cy="436979"/>
          </a:xfrm>
        </p:spPr>
        <p:txBody>
          <a:bodyPr>
            <a:noAutofit/>
          </a:bodyPr>
          <a:lstStyle/>
          <a:p>
            <a:pPr algn="r" rtl="1"/>
            <a:r>
              <a:rPr lang="ar-IQ" sz="3600" b="1" dirty="0"/>
              <a:t>حامض الابسيسك </a:t>
            </a:r>
            <a:r>
              <a:rPr lang="en-US" sz="3600" b="1" dirty="0" err="1"/>
              <a:t>Abscisic</a:t>
            </a:r>
            <a:r>
              <a:rPr lang="en-US" sz="3600" b="1" dirty="0"/>
              <a:t> Acid(ABA</a:t>
            </a:r>
            <a:r>
              <a:rPr lang="en-US" sz="3600" b="1" dirty="0" smtClean="0"/>
              <a:t>)</a:t>
            </a:r>
            <a:endParaRPr lang="en-US" sz="3600" dirty="0"/>
          </a:p>
        </p:txBody>
      </p:sp>
      <p:sp>
        <p:nvSpPr>
          <p:cNvPr id="3" name="Content Placeholder 2"/>
          <p:cNvSpPr>
            <a:spLocks noGrp="1"/>
          </p:cNvSpPr>
          <p:nvPr>
            <p:ph idx="1"/>
          </p:nvPr>
        </p:nvSpPr>
        <p:spPr>
          <a:xfrm>
            <a:off x="240629" y="1233237"/>
            <a:ext cx="11806989" cy="2775283"/>
          </a:xfrm>
        </p:spPr>
        <p:txBody>
          <a:bodyPr>
            <a:normAutofit/>
          </a:bodyPr>
          <a:lstStyle/>
          <a:p>
            <a:pPr marL="0" indent="0" algn="just" rtl="1">
              <a:lnSpc>
                <a:spcPct val="110000"/>
              </a:lnSpc>
              <a:spcBef>
                <a:spcPts val="0"/>
              </a:spcBef>
              <a:spcAft>
                <a:spcPts val="800"/>
              </a:spcAft>
              <a:buNone/>
            </a:pPr>
            <a:r>
              <a:rPr lang="ar-SA" sz="2400" dirty="0"/>
              <a:t>قد يسمى </a:t>
            </a:r>
            <a:r>
              <a:rPr lang="ar-SA" sz="2400" dirty="0" smtClean="0"/>
              <a:t>بهرمون </a:t>
            </a:r>
            <a:r>
              <a:rPr lang="ar-SA" sz="2400" dirty="0"/>
              <a:t>الإجهاد فهو يتراكم في النباتات عند تعرضها </a:t>
            </a:r>
            <a:r>
              <a:rPr lang="ar-SA" sz="2400" dirty="0" smtClean="0"/>
              <a:t>ل</a:t>
            </a:r>
            <a:r>
              <a:rPr lang="ar-IQ" sz="2400" dirty="0" smtClean="0"/>
              <a:t>ه</a:t>
            </a:r>
            <a:r>
              <a:rPr lang="ar-SA" sz="2400" dirty="0" smtClean="0"/>
              <a:t>،</a:t>
            </a:r>
            <a:r>
              <a:rPr lang="ar-IQ" sz="2400" dirty="0" smtClean="0"/>
              <a:t> و</a:t>
            </a:r>
            <a:r>
              <a:rPr lang="ar-SA" sz="2400" dirty="0" smtClean="0"/>
              <a:t>يغلق </a:t>
            </a:r>
            <a:r>
              <a:rPr lang="ar-SA" sz="2400" dirty="0"/>
              <a:t>الثغور للحد من فقد الماء، ويرافق ذلك عملية دفاعية ضد </a:t>
            </a:r>
            <a:r>
              <a:rPr lang="ar-SA" sz="2400" dirty="0" smtClean="0"/>
              <a:t>الميكروبات، </a:t>
            </a:r>
            <a:r>
              <a:rPr lang="ar-SA" sz="2400" dirty="0"/>
              <a:t>ويمكن أن يعزز تراكم البولي امينات </a:t>
            </a:r>
            <a:r>
              <a:rPr lang="en-US" sz="2400" dirty="0"/>
              <a:t>polyamines</a:t>
            </a:r>
            <a:r>
              <a:rPr lang="ar-SA" sz="2400" dirty="0"/>
              <a:t> والسفونكولبيدات </a:t>
            </a:r>
            <a:r>
              <a:rPr lang="en-US" sz="2400" dirty="0"/>
              <a:t>sphingolipids</a:t>
            </a:r>
            <a:r>
              <a:rPr lang="ar-SA" sz="2400" dirty="0"/>
              <a:t> </a:t>
            </a:r>
            <a:r>
              <a:rPr lang="ar-IQ" sz="2400" dirty="0" smtClean="0"/>
              <a:t>و</a:t>
            </a:r>
            <a:r>
              <a:rPr lang="ar-SA" sz="2400" dirty="0" smtClean="0"/>
              <a:t>البرولين </a:t>
            </a:r>
            <a:r>
              <a:rPr lang="en-US" sz="2400" dirty="0" err="1" smtClean="0"/>
              <a:t>proline</a:t>
            </a:r>
            <a:r>
              <a:rPr lang="ar-SA" sz="2400" dirty="0" smtClean="0"/>
              <a:t> </a:t>
            </a:r>
            <a:r>
              <a:rPr lang="ar-IQ" sz="2400" dirty="0" smtClean="0"/>
              <a:t>و</a:t>
            </a:r>
            <a:r>
              <a:rPr lang="ar-SA" sz="2400" dirty="0" smtClean="0"/>
              <a:t>ميثيل </a:t>
            </a:r>
            <a:r>
              <a:rPr lang="ar-SA" sz="2400" dirty="0"/>
              <a:t>جاسمونيت</a:t>
            </a:r>
            <a:r>
              <a:rPr lang="en-US" sz="2400" dirty="0"/>
              <a:t> (MJ) </a:t>
            </a:r>
            <a:r>
              <a:rPr lang="ar-SA" sz="2400" dirty="0"/>
              <a:t>وحامض الساليسيلك</a:t>
            </a:r>
            <a:r>
              <a:rPr lang="en-US" sz="2400" dirty="0"/>
              <a:t> (SA) </a:t>
            </a:r>
            <a:r>
              <a:rPr lang="ar-SA" sz="2400" dirty="0" smtClean="0"/>
              <a:t>و</a:t>
            </a:r>
            <a:r>
              <a:rPr lang="ar-IQ" sz="2400" dirty="0" smtClean="0"/>
              <a:t>ايضاً </a:t>
            </a:r>
            <a:r>
              <a:rPr lang="ar-SA" sz="2400" dirty="0" smtClean="0"/>
              <a:t>مضادات </a:t>
            </a:r>
            <a:r>
              <a:rPr lang="ar-SA" sz="2400" dirty="0"/>
              <a:t>الأكسدة </a:t>
            </a:r>
            <a:r>
              <a:rPr lang="ar-SA" sz="2400" dirty="0" smtClean="0"/>
              <a:t>وبروتينات </a:t>
            </a:r>
            <a:r>
              <a:rPr lang="ar-SA" sz="2400" dirty="0"/>
              <a:t>الصدمة الحرارية وتقوية شمع طبقة الكيوتكل (</a:t>
            </a:r>
            <a:r>
              <a:rPr lang="en-US" sz="2400" dirty="0" err="1"/>
              <a:t>cuticular</a:t>
            </a:r>
            <a:r>
              <a:rPr lang="en-US" sz="2400" dirty="0"/>
              <a:t> waxes</a:t>
            </a:r>
            <a:r>
              <a:rPr lang="ar-SA" sz="2400" dirty="0"/>
              <a:t>)، والتي تمكن النباتات من تحمل اضرار الإجهاد غير الحيوي نسبياً.  </a:t>
            </a:r>
            <a:endParaRPr lang="en-US" sz="2400" dirty="0"/>
          </a:p>
        </p:txBody>
      </p:sp>
      <p:sp>
        <p:nvSpPr>
          <p:cNvPr id="4" name="Rectangle 3"/>
          <p:cNvSpPr/>
          <p:nvPr/>
        </p:nvSpPr>
        <p:spPr>
          <a:xfrm>
            <a:off x="240630" y="3208421"/>
            <a:ext cx="11806989" cy="3518912"/>
          </a:xfrm>
          <a:prstGeom prst="rect">
            <a:avLst/>
          </a:prstGeom>
        </p:spPr>
        <p:txBody>
          <a:bodyPr wrap="square">
            <a:spAutoFit/>
          </a:bodyPr>
          <a:lstStyle/>
          <a:p>
            <a:pPr algn="just" rtl="1">
              <a:lnSpc>
                <a:spcPct val="150000"/>
              </a:lnSpc>
              <a:spcAft>
                <a:spcPts val="800"/>
              </a:spcAft>
            </a:pPr>
            <a:r>
              <a:rPr lang="ar-IQ" sz="2400" b="1" dirty="0">
                <a:latin typeface="Calibri" panose="020F0502020204030204" pitchFamily="34" charset="0"/>
                <a:ea typeface="Calibri" panose="020F0502020204030204" pitchFamily="34" charset="0"/>
                <a:cs typeface="Times New Roman" panose="02020603050405020304" pitchFamily="18" charset="0"/>
              </a:rPr>
              <a:t>ارتفاع </a:t>
            </a:r>
            <a:r>
              <a:rPr lang="ar-IQ" sz="2400" b="1" dirty="0" smtClean="0">
                <a:latin typeface="Calibri" panose="020F0502020204030204" pitchFamily="34" charset="0"/>
                <a:ea typeface="Calibri" panose="020F0502020204030204" pitchFamily="34" charset="0"/>
                <a:cs typeface="Times New Roman" panose="02020603050405020304" pitchFamily="18" charset="0"/>
              </a:rPr>
              <a:t>مستوى</a:t>
            </a:r>
            <a:r>
              <a:rPr lang="en-US" sz="2400" b="1" dirty="0" smtClean="0">
                <a:latin typeface="Times New Roman" panose="02020603050405020304" pitchFamily="18" charset="0"/>
                <a:ea typeface="Calibri" panose="020F0502020204030204" pitchFamily="34" charset="0"/>
                <a:cs typeface="Arial" panose="020B0604020202020204" pitchFamily="34" charset="0"/>
              </a:rPr>
              <a:t>CO</a:t>
            </a:r>
            <a:r>
              <a:rPr lang="en-US" sz="2400" b="1" baseline="-25000" dirty="0" smtClean="0">
                <a:latin typeface="Times New Roman" panose="02020603050405020304" pitchFamily="18" charset="0"/>
                <a:ea typeface="Calibri" panose="020F0502020204030204" pitchFamily="34" charset="0"/>
                <a:cs typeface="Arial" panose="020B0604020202020204" pitchFamily="34" charset="0"/>
              </a:rPr>
              <a:t>2</a:t>
            </a:r>
            <a:r>
              <a:rPr lang="en-US" sz="2400" b="1" dirty="0" smtClean="0">
                <a:latin typeface="Times New Roman" panose="02020603050405020304" pitchFamily="18" charset="0"/>
                <a:ea typeface="Calibri" panose="020F0502020204030204" pitchFamily="34" charset="0"/>
                <a:cs typeface="Arial" panose="020B0604020202020204" pitchFamily="34" charset="0"/>
              </a:rPr>
              <a:t> </a:t>
            </a:r>
            <a:r>
              <a:rPr lang="ar-IQ" sz="2400" b="1" dirty="0" smtClean="0">
                <a:latin typeface="Times New Roman" panose="02020603050405020304" pitchFamily="18" charset="0"/>
                <a:ea typeface="Calibri" panose="020F0502020204030204" pitchFamily="34" charset="0"/>
                <a:cs typeface="Arial" panose="020B0604020202020204" pitchFamily="34" charset="0"/>
              </a:rPr>
              <a:t> </a:t>
            </a:r>
            <a:r>
              <a:rPr lang="ar-IQ" sz="2400" b="1" dirty="0" smtClean="0">
                <a:latin typeface="Times New Roman" panose="02020603050405020304" pitchFamily="18" charset="0"/>
                <a:ea typeface="Calibri" panose="020F0502020204030204" pitchFamily="34" charset="0"/>
              </a:rPr>
              <a:t>يثبط </a:t>
            </a:r>
            <a:r>
              <a:rPr lang="ar-IQ" sz="2400" b="1" dirty="0">
                <a:latin typeface="Times New Roman" panose="02020603050405020304" pitchFamily="18" charset="0"/>
                <a:ea typeface="Calibri" panose="020F0502020204030204" pitchFamily="34" charset="0"/>
              </a:rPr>
              <a:t>تراكم حامض </a:t>
            </a:r>
            <a:r>
              <a:rPr lang="en-US" sz="2400" b="1" dirty="0">
                <a:latin typeface="Times New Roman" panose="02020603050405020304" pitchFamily="18" charset="0"/>
                <a:ea typeface="Calibri" panose="020F0502020204030204" pitchFamily="34" charset="0"/>
                <a:cs typeface="Arial" panose="020B0604020202020204" pitchFamily="34" charset="0"/>
              </a:rPr>
              <a:t>ABA </a:t>
            </a:r>
            <a:r>
              <a:rPr lang="ar-IQ" sz="2400" b="1" dirty="0" smtClean="0">
                <a:latin typeface="Times New Roman" panose="02020603050405020304" pitchFamily="18" charset="0"/>
                <a:ea typeface="Calibri" panose="020F0502020204030204" pitchFamily="34" charset="0"/>
                <a:cs typeface="Arial" panose="020B0604020202020204" pitchFamily="34" charset="0"/>
              </a:rPr>
              <a:t> </a:t>
            </a:r>
            <a:r>
              <a:rPr lang="ar-IQ" sz="2400" dirty="0" smtClean="0">
                <a:latin typeface="Times New Roman" panose="02020603050405020304" pitchFamily="18" charset="0"/>
                <a:ea typeface="Calibri" panose="020F0502020204030204" pitchFamily="34" charset="0"/>
              </a:rPr>
              <a:t>وهذا </a:t>
            </a:r>
            <a:r>
              <a:rPr lang="ar-IQ" sz="2400" dirty="0">
                <a:latin typeface="Times New Roman" panose="02020603050405020304" pitchFamily="18" charset="0"/>
                <a:ea typeface="Calibri" panose="020F0502020204030204" pitchFamily="34" charset="0"/>
              </a:rPr>
              <a:t>يُعزى إلى تثبيط التعبير الجيني للجينات المسؤولة عن تصنيع حامض </a:t>
            </a:r>
            <a:r>
              <a:rPr lang="en-US" sz="2400" dirty="0">
                <a:latin typeface="Times New Roman" panose="02020603050405020304" pitchFamily="18" charset="0"/>
                <a:ea typeface="Calibri" panose="020F0502020204030204" pitchFamily="34" charset="0"/>
                <a:cs typeface="Arial" panose="020B0604020202020204" pitchFamily="34" charset="0"/>
              </a:rPr>
              <a:t>ABA</a:t>
            </a:r>
            <a:r>
              <a:rPr lang="ar-IQ" sz="2400" dirty="0">
                <a:latin typeface="Calibri" panose="020F0502020204030204" pitchFamily="34" charset="0"/>
                <a:ea typeface="Calibri" panose="020F0502020204030204" pitchFamily="34" charset="0"/>
                <a:cs typeface="Times New Roman" panose="02020603050405020304" pitchFamily="18" charset="0"/>
              </a:rPr>
              <a:t> وفي الوقت نفسه زيادة التعبير الجيني للجينات المسؤولة عن هدم هذا الحامض</a:t>
            </a:r>
            <a:r>
              <a:rPr lang="ar-SA" sz="2400" dirty="0">
                <a:latin typeface="Calibri" panose="020F0502020204030204" pitchFamily="34" charset="0"/>
                <a:ea typeface="Calibri" panose="020F0502020204030204" pitchFamily="34" charset="0"/>
                <a:cs typeface="Times New Roman" panose="02020603050405020304" pitchFamily="18" charset="0"/>
              </a:rPr>
              <a:t>، أن انخفاض تراكم حمض الأبسيسك قد يؤخر شيخوخة النباتات تحت تركيزات </a:t>
            </a:r>
            <a:r>
              <a:rPr lang="en-US" sz="2400" dirty="0">
                <a:latin typeface="Times New Roman" panose="02020603050405020304" pitchFamily="18" charset="0"/>
                <a:ea typeface="Calibri" panose="020F0502020204030204" pitchFamily="34" charset="0"/>
                <a:cs typeface="Arial" panose="020B0604020202020204" pitchFamily="34" charset="0"/>
              </a:rPr>
              <a:t>CO</a:t>
            </a:r>
            <a:r>
              <a:rPr lang="en-US" sz="2400" baseline="-25000" dirty="0">
                <a:latin typeface="Times New Roman" panose="02020603050405020304" pitchFamily="18" charset="0"/>
                <a:ea typeface="Calibri" panose="020F0502020204030204" pitchFamily="34" charset="0"/>
                <a:cs typeface="Arial" panose="020B0604020202020204" pitchFamily="34" charset="0"/>
              </a:rPr>
              <a:t>2</a:t>
            </a:r>
            <a:r>
              <a:rPr lang="ar-SA" sz="2400" dirty="0">
                <a:latin typeface="Calibri" panose="020F0502020204030204" pitchFamily="34" charset="0"/>
                <a:ea typeface="Calibri" panose="020F0502020204030204" pitchFamily="34" charset="0"/>
                <a:cs typeface="Times New Roman" panose="02020603050405020304" pitchFamily="18" charset="0"/>
              </a:rPr>
              <a:t> المرتفعة، لكنه يحرم النبات من ميزات </a:t>
            </a:r>
            <a:r>
              <a:rPr lang="ar-IQ" sz="2400" dirty="0">
                <a:latin typeface="Calibri" panose="020F0502020204030204" pitchFamily="34" charset="0"/>
                <a:ea typeface="Calibri" panose="020F0502020204030204" pitchFamily="34" charset="0"/>
                <a:cs typeface="Times New Roman" panose="02020603050405020304" pitchFamily="18" charset="0"/>
              </a:rPr>
              <a:t>حامض </a:t>
            </a:r>
            <a:r>
              <a:rPr lang="en-US" sz="2400" dirty="0">
                <a:latin typeface="Times New Roman" panose="02020603050405020304" pitchFamily="18" charset="0"/>
                <a:ea typeface="Calibri" panose="020F0502020204030204" pitchFamily="34" charset="0"/>
                <a:cs typeface="Arial" panose="020B0604020202020204" pitchFamily="34" charset="0"/>
              </a:rPr>
              <a:t>ABA</a:t>
            </a:r>
            <a:r>
              <a:rPr lang="ar-IQ" sz="2400" dirty="0">
                <a:latin typeface="Calibri" panose="020F0502020204030204" pitchFamily="34" charset="0"/>
                <a:ea typeface="Calibri" panose="020F0502020204030204" pitchFamily="34" charset="0"/>
                <a:cs typeface="Times New Roman" panose="02020603050405020304" pitchFamily="18" charset="0"/>
              </a:rPr>
              <a:t> في تحمل النبات للاجهادات </a:t>
            </a:r>
            <a:r>
              <a:rPr lang="ar-IQ" sz="2400" dirty="0" smtClean="0">
                <a:latin typeface="Calibri" panose="020F0502020204030204" pitchFamily="34" charset="0"/>
                <a:ea typeface="Calibri" panose="020F0502020204030204" pitchFamily="34" charset="0"/>
                <a:cs typeface="Times New Roman" panose="02020603050405020304" pitchFamily="18" charset="0"/>
              </a:rPr>
              <a:t>المختلفة</a:t>
            </a:r>
            <a:r>
              <a:rPr lang="ar-IQ"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IQ" sz="2400" dirty="0">
                <a:latin typeface="Calibri" panose="020F0502020204030204" pitchFamily="34" charset="0"/>
                <a:ea typeface="Calibri" panose="020F0502020204030204" pitchFamily="34" charset="0"/>
                <a:cs typeface="Times New Roman" panose="02020603050405020304" pitchFamily="18" charset="0"/>
              </a:rPr>
              <a:t>وهذا يعني خسارة لميزات تتحقق للنباتات عند وجود حامض </a:t>
            </a:r>
            <a:r>
              <a:rPr lang="en-US" sz="2400" dirty="0">
                <a:latin typeface="Times New Roman" panose="02020603050405020304" pitchFamily="18" charset="0"/>
                <a:ea typeface="Calibri" panose="020F0502020204030204" pitchFamily="34" charset="0"/>
                <a:cs typeface="Arial" panose="020B0604020202020204" pitchFamily="34" charset="0"/>
              </a:rPr>
              <a:t>ABA</a:t>
            </a:r>
            <a:r>
              <a:rPr lang="ar-IQ" sz="2400" dirty="0">
                <a:latin typeface="Calibri" panose="020F0502020204030204" pitchFamily="34" charset="0"/>
                <a:ea typeface="Calibri" panose="020F0502020204030204" pitchFamily="34" charset="0"/>
                <a:cs typeface="Times New Roman" panose="02020603050405020304" pitchFamily="18" charset="0"/>
              </a:rPr>
              <a:t> بالتركيزات والتوقيتات المناسبة مثل التوازن المائي ونضج الثمار وغيرها التي تحدث بصورة طبيعية دون تدخل زيادة غاز </a:t>
            </a:r>
            <a:r>
              <a:rPr lang="en-US" sz="2400" dirty="0">
                <a:latin typeface="Times New Roman" panose="02020603050405020304" pitchFamily="18" charset="0"/>
                <a:ea typeface="Calibri" panose="020F0502020204030204" pitchFamily="34" charset="0"/>
                <a:cs typeface="Arial" panose="020B0604020202020204" pitchFamily="34" charset="0"/>
              </a:rPr>
              <a:t>CO</a:t>
            </a:r>
            <a:r>
              <a:rPr lang="en-US" sz="2400" baseline="-25000" dirty="0">
                <a:latin typeface="Times New Roman" panose="02020603050405020304" pitchFamily="18" charset="0"/>
                <a:ea typeface="Calibri" panose="020F0502020204030204" pitchFamily="34" charset="0"/>
                <a:cs typeface="Arial" panose="020B0604020202020204" pitchFamily="34" charset="0"/>
              </a:rPr>
              <a:t>2</a:t>
            </a:r>
            <a:r>
              <a:rPr lang="ar-IQ" sz="2400" baseline="-25000" dirty="0">
                <a:latin typeface="Calibri" panose="020F0502020204030204" pitchFamily="34" charset="0"/>
                <a:ea typeface="Calibri" panose="020F0502020204030204" pitchFamily="34" charset="0"/>
                <a:cs typeface="Times New Roman" panose="02020603050405020304" pitchFamily="18" charset="0"/>
              </a:rPr>
              <a:t>  </a:t>
            </a:r>
            <a:r>
              <a:rPr lang="ar-IQ" sz="2400" dirty="0">
                <a:latin typeface="Calibri" panose="020F0502020204030204" pitchFamily="34" charset="0"/>
                <a:ea typeface="Calibri" panose="020F0502020204030204" pitchFamily="34" charset="0"/>
                <a:cs typeface="Times New Roman" panose="02020603050405020304" pitchFamily="18" charset="0"/>
              </a:rPr>
              <a:t>في خفض مستويات هذا الهرمون.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609375" y="-146956"/>
            <a:ext cx="2379377" cy="1500508"/>
          </a:xfrm>
          <a:prstGeom prst="rect">
            <a:avLst/>
          </a:prstGeom>
        </p:spPr>
      </p:pic>
    </p:spTree>
    <p:extLst>
      <p:ext uri="{BB962C8B-B14F-4D97-AF65-F5344CB8AC3E}">
        <p14:creationId xmlns:p14="http://schemas.microsoft.com/office/powerpoint/2010/main" val="4248242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3" y="365125"/>
            <a:ext cx="11690684" cy="805949"/>
          </a:xfrm>
        </p:spPr>
        <p:txBody>
          <a:bodyPr>
            <a:noAutofit/>
          </a:bodyPr>
          <a:lstStyle/>
          <a:p>
            <a:pPr marL="0" marR="0" algn="r" rtl="1">
              <a:lnSpc>
                <a:spcPct val="150000"/>
              </a:lnSpc>
              <a:spcBef>
                <a:spcPts val="0"/>
              </a:spcBef>
              <a:spcAft>
                <a:spcPts val="800"/>
              </a:spcAft>
            </a:pPr>
            <a:r>
              <a:rPr lang="ar-IQ" sz="3600" b="1" dirty="0">
                <a:latin typeface="Calibri" panose="020F0502020204030204" pitchFamily="34" charset="0"/>
                <a:ea typeface="Calibri" panose="020F0502020204030204" pitchFamily="34" charset="0"/>
              </a:rPr>
              <a:t>حامض </a:t>
            </a:r>
            <a:r>
              <a:rPr lang="en-US" sz="3600" b="1" dirty="0" smtClean="0">
                <a:latin typeface="Times New Roman" panose="02020603050405020304" pitchFamily="18" charset="0"/>
                <a:ea typeface="Calibri" panose="020F0502020204030204" pitchFamily="34" charset="0"/>
                <a:cs typeface="Arial" panose="020B0604020202020204" pitchFamily="34" charset="0"/>
              </a:rPr>
              <a:t>Salicylic(SA</a:t>
            </a:r>
            <a:r>
              <a:rPr lang="en-US" sz="3600" b="1" dirty="0">
                <a:latin typeface="Times New Roman" panose="02020603050405020304" pitchFamily="18" charset="0"/>
                <a:ea typeface="Calibri" panose="020F0502020204030204" pitchFamily="34" charset="0"/>
                <a:cs typeface="Arial" panose="020B0604020202020204" pitchFamily="34" charset="0"/>
              </a:rPr>
              <a:t>) </a:t>
            </a:r>
            <a:r>
              <a:rPr lang="ar-IQ" sz="3600" b="1" dirty="0" smtClean="0">
                <a:latin typeface="Times New Roman" panose="02020603050405020304" pitchFamily="18" charset="0"/>
                <a:ea typeface="Calibri" panose="020F0502020204030204" pitchFamily="34" charset="0"/>
                <a:cs typeface="Arial" panose="020B0604020202020204" pitchFamily="34" charset="0"/>
              </a:rPr>
              <a:t>                و </a:t>
            </a:r>
            <a:r>
              <a:rPr lang="ar-IQ" sz="3600" b="1" dirty="0">
                <a:latin typeface="Times New Roman" panose="02020603050405020304" pitchFamily="18" charset="0"/>
                <a:ea typeface="Calibri" panose="020F0502020204030204" pitchFamily="34" charset="0"/>
                <a:cs typeface="Arial" panose="020B0604020202020204" pitchFamily="34" charset="0"/>
              </a:rPr>
              <a:t>حامض </a:t>
            </a:r>
            <a:r>
              <a:rPr lang="en-US" sz="3600" b="1" dirty="0" err="1">
                <a:latin typeface="Times New Roman" panose="02020603050405020304" pitchFamily="18" charset="0"/>
                <a:ea typeface="Calibri" panose="020F0502020204030204" pitchFamily="34" charset="0"/>
                <a:cs typeface="Arial" panose="020B0604020202020204" pitchFamily="34" charset="0"/>
              </a:rPr>
              <a:t>jasmonic</a:t>
            </a:r>
            <a:r>
              <a:rPr lang="en-US" sz="3600" b="1" dirty="0">
                <a:latin typeface="Times New Roman" panose="02020603050405020304" pitchFamily="18" charset="0"/>
                <a:ea typeface="Calibri" panose="020F0502020204030204" pitchFamily="34" charset="0"/>
                <a:cs typeface="Arial" panose="020B0604020202020204" pitchFamily="34" charset="0"/>
              </a:rPr>
              <a:t> (JA</a:t>
            </a:r>
            <a:r>
              <a:rPr lang="en-US" sz="3600" b="1" dirty="0" smtClean="0">
                <a:latin typeface="Times New Roman" panose="02020603050405020304" pitchFamily="18" charset="0"/>
                <a:ea typeface="Calibri" panose="020F0502020204030204" pitchFamily="34" charset="0"/>
                <a:cs typeface="Arial" panose="020B0604020202020204" pitchFamily="34" charset="0"/>
              </a:rPr>
              <a:t>)</a:t>
            </a:r>
            <a:endParaRPr lang="en-US" sz="3600" dirty="0"/>
          </a:p>
        </p:txBody>
      </p:sp>
      <p:sp>
        <p:nvSpPr>
          <p:cNvPr id="3" name="Content Placeholder 2"/>
          <p:cNvSpPr>
            <a:spLocks noGrp="1"/>
          </p:cNvSpPr>
          <p:nvPr>
            <p:ph idx="1"/>
          </p:nvPr>
        </p:nvSpPr>
        <p:spPr>
          <a:xfrm>
            <a:off x="240632" y="1171074"/>
            <a:ext cx="11690684" cy="1430922"/>
          </a:xfrm>
        </p:spPr>
        <p:txBody>
          <a:bodyPr>
            <a:normAutofit/>
          </a:bodyPr>
          <a:lstStyle/>
          <a:p>
            <a:pPr marL="0" marR="0" algn="just" rtl="1">
              <a:lnSpc>
                <a:spcPct val="107000"/>
              </a:lnSpc>
              <a:spcBef>
                <a:spcPts val="0"/>
              </a:spcBef>
              <a:spcAft>
                <a:spcPts val="800"/>
              </a:spcAft>
            </a:pPr>
            <a:r>
              <a:rPr lang="ar-IQ" sz="2600" dirty="0">
                <a:latin typeface="Calibri" panose="020F0502020204030204" pitchFamily="34" charset="0"/>
                <a:ea typeface="Calibri" panose="020F0502020204030204" pitchFamily="34" charset="0"/>
                <a:cs typeface="Times New Roman" panose="02020603050405020304" pitchFamily="18" charset="0"/>
              </a:rPr>
              <a:t>للساليسلك أدوار مهمة في امتصاص المغذيات والنمو والتأثير في بناء صبغات الكلوروفيل والكاروتين وزيادة سرعة عملية البناء الضوئي والتزهير وإنتاج الأثيلين والتوازن الهرموني وحركة الثغور وزيادة تحمل النبات للأجهادات البيئية وزيادة الكتلة الحيوية واستحثاث الدفاعات الطبيعية للنبات ضد المسببات المرضية</a:t>
            </a:r>
            <a:r>
              <a:rPr lang="ar-IQ" sz="2600" dirty="0" smtClean="0">
                <a:latin typeface="Calibri" panose="020F0502020204030204" pitchFamily="34"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40632" y="2601996"/>
            <a:ext cx="11690684" cy="2048766"/>
          </a:xfrm>
          <a:prstGeom prst="rect">
            <a:avLst/>
          </a:prstGeom>
        </p:spPr>
        <p:txBody>
          <a:bodyPr wrap="square">
            <a:spAutoFit/>
          </a:bodyPr>
          <a:lstStyle/>
          <a:p>
            <a:pPr algn="just" rtl="1">
              <a:lnSpc>
                <a:spcPct val="107000"/>
              </a:lnSpc>
              <a:spcAft>
                <a:spcPts val="800"/>
              </a:spcAft>
            </a:pPr>
            <a:r>
              <a:rPr lang="ar-IQ" sz="2400" dirty="0">
                <a:latin typeface="Calibri" panose="020F0502020204030204" pitchFamily="34" charset="0"/>
                <a:ea typeface="Calibri" panose="020F0502020204030204" pitchFamily="34" charset="0"/>
                <a:cs typeface="Times New Roman" panose="02020603050405020304" pitchFamily="18" charset="0"/>
              </a:rPr>
              <a:t>تعد </a:t>
            </a:r>
            <a:r>
              <a:rPr lang="en-US" sz="2400" dirty="0">
                <a:latin typeface="Times New Roman" panose="02020603050405020304" pitchFamily="18" charset="0"/>
                <a:ea typeface="Calibri" panose="020F0502020204030204" pitchFamily="34" charset="0"/>
                <a:cs typeface="Arial" panose="020B0604020202020204" pitchFamily="34" charset="0"/>
              </a:rPr>
              <a:t>JAs </a:t>
            </a:r>
            <a:r>
              <a:rPr lang="ar-IQ" sz="2400" dirty="0" smtClean="0">
                <a:latin typeface="Times New Roman" panose="02020603050405020304" pitchFamily="18" charset="0"/>
                <a:ea typeface="Calibri" panose="020F0502020204030204" pitchFamily="34" charset="0"/>
                <a:cs typeface="Arial" panose="020B0604020202020204" pitchFamily="34" charset="0"/>
              </a:rPr>
              <a:t> </a:t>
            </a:r>
            <a:r>
              <a:rPr lang="ar-IQ" sz="2400" dirty="0" smtClean="0">
                <a:latin typeface="Calibri" panose="020F0502020204030204" pitchFamily="34" charset="0"/>
                <a:ea typeface="Calibri" panose="020F0502020204030204" pitchFamily="34" charset="0"/>
                <a:cs typeface="Times New Roman" panose="02020603050405020304" pitchFamily="18" charset="0"/>
              </a:rPr>
              <a:t>من </a:t>
            </a:r>
            <a:r>
              <a:rPr lang="ar-IQ" sz="2400" dirty="0">
                <a:latin typeface="Calibri" panose="020F0502020204030204" pitchFamily="34" charset="0"/>
                <a:ea typeface="Calibri" panose="020F0502020204030204" pitchFamily="34" charset="0"/>
                <a:cs typeface="Times New Roman" panose="02020603050405020304" pitchFamily="18" charset="0"/>
              </a:rPr>
              <a:t>المركبات الفينولية المهمة في النباتات وتدخل في التوازن الهرموني والاستجابة للظروف البيئية المحيطة، وتقلل </a:t>
            </a:r>
            <a:r>
              <a:rPr lang="ar-SA" sz="2400" dirty="0">
                <a:latin typeface="Calibri" panose="020F0502020204030204" pitchFamily="34" charset="0"/>
                <a:ea typeface="Calibri" panose="020F0502020204030204" pitchFamily="34" charset="0"/>
                <a:cs typeface="Times New Roman" panose="02020603050405020304" pitchFamily="18" charset="0"/>
              </a:rPr>
              <a:t>من الآثار </a:t>
            </a:r>
            <a:r>
              <a:rPr lang="ar-IQ" sz="2400" dirty="0">
                <a:latin typeface="Calibri" panose="020F0502020204030204" pitchFamily="34" charset="0"/>
                <a:ea typeface="Calibri" panose="020F0502020204030204" pitchFamily="34" charset="0"/>
                <a:cs typeface="Times New Roman" panose="02020603050405020304" pitchFamily="18" charset="0"/>
              </a:rPr>
              <a:t>الضارة للملوحة عند رشها على النبات، ولها دور مهم في تحفيز المقاومة الجهازية المكتسبة لمختلف مسببات الأمراض على نطاق واسع في النباتات. </a:t>
            </a:r>
            <a:r>
              <a:rPr lang="ar-SA" sz="2400" dirty="0">
                <a:latin typeface="Calibri" panose="020F0502020204030204" pitchFamily="34" charset="0"/>
                <a:ea typeface="Calibri" panose="020F0502020204030204" pitchFamily="34" charset="0"/>
                <a:cs typeface="Times New Roman" panose="02020603050405020304" pitchFamily="18" charset="0"/>
              </a:rPr>
              <a:t>أن تطور الجنين والأعضاء التكاثرية، وتحديد جنس الازهار، وإنبات البذور وتطور الشتلات ونمو الجذور ونضج الثمار وحركة الأوراق والشيخوخة والاستجابة للجاذبية وتكوين الدرنات تتم بتدخل </a:t>
            </a:r>
            <a:r>
              <a:rPr lang="en-US" sz="2400" dirty="0">
                <a:latin typeface="Times New Roman" panose="02020603050405020304" pitchFamily="18" charset="0"/>
                <a:ea typeface="Calibri" panose="020F0502020204030204" pitchFamily="34" charset="0"/>
                <a:cs typeface="Arial" panose="020B0604020202020204" pitchFamily="34" charset="0"/>
              </a:rPr>
              <a:t>JAs</a:t>
            </a:r>
            <a:r>
              <a:rPr lang="ar-SA"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40632" y="4881439"/>
            <a:ext cx="11690684" cy="1673022"/>
          </a:xfrm>
          <a:prstGeom prst="rect">
            <a:avLst/>
          </a:prstGeom>
        </p:spPr>
        <p:txBody>
          <a:bodyPr wrap="square">
            <a:spAutoFit/>
          </a:bodyPr>
          <a:lstStyle/>
          <a:p>
            <a:pPr algn="just" rtl="1">
              <a:lnSpc>
                <a:spcPct val="107000"/>
              </a:lnSpc>
              <a:spcAft>
                <a:spcPts val="800"/>
              </a:spcAft>
            </a:pPr>
            <a:r>
              <a:rPr lang="ar-IQ" sz="2400" dirty="0">
                <a:latin typeface="Calibri" panose="020F0502020204030204" pitchFamily="34" charset="0"/>
                <a:ea typeface="Calibri" panose="020F0502020204030204" pitchFamily="34" charset="0"/>
                <a:cs typeface="Times New Roman" panose="02020603050405020304" pitchFamily="18" charset="0"/>
              </a:rPr>
              <a:t>هنالك بعض الغموض في تأثير زيادة غاز </a:t>
            </a:r>
            <a:r>
              <a:rPr lang="en-US" sz="2400" dirty="0">
                <a:latin typeface="Times New Roman" panose="02020603050405020304" pitchFamily="18" charset="0"/>
                <a:ea typeface="Calibri" panose="020F0502020204030204" pitchFamily="34" charset="0"/>
                <a:cs typeface="Arial" panose="020B0604020202020204" pitchFamily="34" charset="0"/>
              </a:rPr>
              <a:t>CO</a:t>
            </a:r>
            <a:r>
              <a:rPr lang="en-US" sz="2400" baseline="-25000" dirty="0">
                <a:latin typeface="Times New Roman" panose="02020603050405020304" pitchFamily="18" charset="0"/>
                <a:ea typeface="Calibri" panose="020F0502020204030204" pitchFamily="34" charset="0"/>
                <a:cs typeface="Arial" panose="020B0604020202020204" pitchFamily="34" charset="0"/>
              </a:rPr>
              <a:t>2</a:t>
            </a:r>
            <a:r>
              <a:rPr lang="ar-IQ" sz="2400" baseline="-25000" dirty="0">
                <a:latin typeface="Calibri" panose="020F0502020204030204" pitchFamily="34" charset="0"/>
                <a:ea typeface="Calibri" panose="020F0502020204030204" pitchFamily="34" charset="0"/>
                <a:cs typeface="Times New Roman" panose="02020603050405020304" pitchFamily="18" charset="0"/>
              </a:rPr>
              <a:t>  </a:t>
            </a:r>
            <a:r>
              <a:rPr lang="ar-IQ" sz="2400" dirty="0">
                <a:latin typeface="Calibri" panose="020F0502020204030204" pitchFamily="34" charset="0"/>
                <a:ea typeface="Calibri" panose="020F0502020204030204" pitchFamily="34" charset="0"/>
                <a:cs typeface="Times New Roman" panose="02020603050405020304" pitchFamily="18" charset="0"/>
              </a:rPr>
              <a:t>في حامض </a:t>
            </a:r>
            <a:r>
              <a:rPr lang="en-US" sz="2400" dirty="0">
                <a:latin typeface="Times New Roman" panose="02020603050405020304" pitchFamily="18" charset="0"/>
                <a:ea typeface="Calibri" panose="020F0502020204030204" pitchFamily="34" charset="0"/>
                <a:cs typeface="Arial" panose="020B0604020202020204" pitchFamily="34" charset="0"/>
              </a:rPr>
              <a:t>salicylic (SA)</a:t>
            </a:r>
            <a:r>
              <a:rPr lang="ar-IQ" sz="2400" dirty="0">
                <a:latin typeface="Calibri" panose="020F0502020204030204" pitchFamily="34" charset="0"/>
                <a:ea typeface="Calibri" panose="020F0502020204030204" pitchFamily="34" charset="0"/>
                <a:cs typeface="Times New Roman" panose="02020603050405020304" pitchFamily="18" charset="0"/>
              </a:rPr>
              <a:t> و حامض </a:t>
            </a:r>
            <a:r>
              <a:rPr lang="en-US" sz="2400" dirty="0" err="1">
                <a:latin typeface="Times New Roman" panose="02020603050405020304" pitchFamily="18" charset="0"/>
                <a:ea typeface="Calibri" panose="020F0502020204030204" pitchFamily="34" charset="0"/>
                <a:cs typeface="Arial" panose="020B0604020202020204" pitchFamily="34" charset="0"/>
              </a:rPr>
              <a:t>jasmonic</a:t>
            </a:r>
            <a:r>
              <a:rPr lang="en-US" sz="2400" dirty="0">
                <a:latin typeface="Times New Roman" panose="02020603050405020304" pitchFamily="18" charset="0"/>
                <a:ea typeface="Calibri" panose="020F0502020204030204" pitchFamily="34" charset="0"/>
                <a:cs typeface="Arial" panose="020B0604020202020204" pitchFamily="34" charset="0"/>
              </a:rPr>
              <a:t> (JA)</a:t>
            </a:r>
            <a:r>
              <a:rPr lang="ar-IQ" sz="2400" dirty="0">
                <a:latin typeface="Calibri" panose="020F0502020204030204" pitchFamily="34" charset="0"/>
                <a:ea typeface="Calibri" panose="020F0502020204030204" pitchFamily="34" charset="0"/>
                <a:cs typeface="Times New Roman" panose="02020603050405020304" pitchFamily="18" charset="0"/>
              </a:rPr>
              <a:t>، لكن عموماً فان التصور حول هذا الموضوع هو ان </a:t>
            </a:r>
            <a:r>
              <a:rPr lang="ar-IQ" sz="2400" b="1" dirty="0">
                <a:latin typeface="Calibri" panose="020F0502020204030204" pitchFamily="34" charset="0"/>
                <a:ea typeface="Calibri" panose="020F0502020204030204" pitchFamily="34" charset="0"/>
                <a:cs typeface="Times New Roman" panose="02020603050405020304" pitchFamily="18" charset="0"/>
              </a:rPr>
              <a:t>ارتفاع مستوى </a:t>
            </a:r>
            <a:r>
              <a:rPr lang="en-US" sz="2400" b="1" dirty="0">
                <a:latin typeface="Times New Roman" panose="02020603050405020304" pitchFamily="18" charset="0"/>
                <a:ea typeface="Calibri" panose="020F0502020204030204" pitchFamily="34" charset="0"/>
                <a:cs typeface="Arial" panose="020B0604020202020204" pitchFamily="34" charset="0"/>
              </a:rPr>
              <a:t>CO</a:t>
            </a:r>
            <a:r>
              <a:rPr lang="en-US" sz="2400" b="1" baseline="-25000" dirty="0">
                <a:latin typeface="Times New Roman" panose="02020603050405020304" pitchFamily="18" charset="0"/>
                <a:ea typeface="Calibri" panose="020F0502020204030204" pitchFamily="34" charset="0"/>
                <a:cs typeface="Arial" panose="020B0604020202020204" pitchFamily="34" charset="0"/>
              </a:rPr>
              <a:t>2 </a:t>
            </a:r>
            <a:r>
              <a:rPr lang="ar-IQ" sz="2400" b="1" baseline="-25000" dirty="0" smtClean="0">
                <a:latin typeface="Times New Roman" panose="02020603050405020304" pitchFamily="18" charset="0"/>
                <a:ea typeface="Calibri" panose="020F0502020204030204" pitchFamily="34" charset="0"/>
                <a:cs typeface="Arial" panose="020B0604020202020204" pitchFamily="34" charset="0"/>
              </a:rPr>
              <a:t> </a:t>
            </a:r>
            <a:r>
              <a:rPr lang="ar-IQ" sz="2400" b="1" dirty="0" smtClean="0">
                <a:latin typeface="Calibri" panose="020F0502020204030204" pitchFamily="34" charset="0"/>
                <a:ea typeface="Calibri" panose="020F0502020204030204" pitchFamily="34" charset="0"/>
                <a:cs typeface="Times New Roman" panose="02020603050405020304" pitchFamily="18" charset="0"/>
              </a:rPr>
              <a:t>يحفز </a:t>
            </a:r>
            <a:r>
              <a:rPr lang="ar-IQ" sz="2400" b="1" dirty="0">
                <a:latin typeface="Calibri" panose="020F0502020204030204" pitchFamily="34" charset="0"/>
                <a:ea typeface="Calibri" panose="020F0502020204030204" pitchFamily="34" charset="0"/>
                <a:cs typeface="Times New Roman" panose="02020603050405020304" pitchFamily="18" charset="0"/>
              </a:rPr>
              <a:t>تخليق حامض </a:t>
            </a:r>
            <a:r>
              <a:rPr lang="en-US" sz="2400" b="1" dirty="0">
                <a:latin typeface="Times New Roman" panose="02020603050405020304" pitchFamily="18" charset="0"/>
                <a:ea typeface="Calibri" panose="020F0502020204030204" pitchFamily="34" charset="0"/>
                <a:cs typeface="Arial" panose="020B0604020202020204" pitchFamily="34" charset="0"/>
              </a:rPr>
              <a:t>SA</a:t>
            </a:r>
            <a:r>
              <a:rPr lang="en-US" sz="2400" b="1" baseline="-25000" dirty="0">
                <a:latin typeface="Times New Roman" panose="02020603050405020304" pitchFamily="18" charset="0"/>
                <a:ea typeface="Calibri" panose="020F0502020204030204" pitchFamily="34" charset="0"/>
                <a:cs typeface="Arial" panose="020B0604020202020204" pitchFamily="34" charset="0"/>
              </a:rPr>
              <a:t> </a:t>
            </a:r>
            <a:r>
              <a:rPr lang="ar-IQ" sz="2400" b="1" baseline="-25000" dirty="0" smtClean="0">
                <a:latin typeface="Times New Roman" panose="02020603050405020304" pitchFamily="18" charset="0"/>
                <a:ea typeface="Calibri" panose="020F0502020204030204" pitchFamily="34" charset="0"/>
                <a:cs typeface="Arial" panose="020B0604020202020204" pitchFamily="34" charset="0"/>
              </a:rPr>
              <a:t> </a:t>
            </a:r>
            <a:r>
              <a:rPr lang="ar-IQ" sz="2400" b="1" dirty="0" smtClean="0">
                <a:latin typeface="Calibri" panose="020F0502020204030204" pitchFamily="34" charset="0"/>
                <a:ea typeface="Calibri" panose="020F0502020204030204" pitchFamily="34" charset="0"/>
                <a:cs typeface="Times New Roman" panose="02020603050405020304" pitchFamily="18" charset="0"/>
              </a:rPr>
              <a:t>وهذا </a:t>
            </a:r>
            <a:r>
              <a:rPr lang="ar-IQ" sz="2400" b="1" dirty="0">
                <a:latin typeface="Calibri" panose="020F0502020204030204" pitchFamily="34" charset="0"/>
                <a:ea typeface="Calibri" panose="020F0502020204030204" pitchFamily="34" charset="0"/>
                <a:cs typeface="Times New Roman" panose="02020603050405020304" pitchFamily="18" charset="0"/>
              </a:rPr>
              <a:t>يؤدي إلى تثبيط انتاج حامض </a:t>
            </a:r>
            <a:r>
              <a:rPr lang="en-US" sz="2400" b="1" dirty="0" err="1">
                <a:latin typeface="Times New Roman" panose="02020603050405020304" pitchFamily="18" charset="0"/>
                <a:ea typeface="Calibri" panose="020F0502020204030204" pitchFamily="34" charset="0"/>
                <a:cs typeface="Arial" panose="020B0604020202020204" pitchFamily="34" charset="0"/>
              </a:rPr>
              <a:t>jasmonic</a:t>
            </a:r>
            <a:r>
              <a:rPr lang="ar-IQ" sz="2400" dirty="0">
                <a:latin typeface="Calibri" panose="020F0502020204030204" pitchFamily="34" charset="0"/>
                <a:ea typeface="Calibri" panose="020F0502020204030204" pitchFamily="34" charset="0"/>
                <a:cs typeface="Times New Roman" panose="02020603050405020304" pitchFamily="18" charset="0"/>
              </a:rPr>
              <a:t>، تمنع زيادة </a:t>
            </a:r>
            <a:r>
              <a:rPr lang="en-US" sz="2400" dirty="0">
                <a:latin typeface="Times New Roman" panose="02020603050405020304" pitchFamily="18" charset="0"/>
                <a:ea typeface="Calibri" panose="020F0502020204030204" pitchFamily="34" charset="0"/>
                <a:cs typeface="Arial" panose="020B0604020202020204" pitchFamily="34" charset="0"/>
              </a:rPr>
              <a:t>CO</a:t>
            </a:r>
            <a:r>
              <a:rPr lang="en-US" sz="2400" baseline="-25000" dirty="0">
                <a:latin typeface="Times New Roman" panose="02020603050405020304" pitchFamily="18" charset="0"/>
                <a:ea typeface="Calibri" panose="020F0502020204030204" pitchFamily="34" charset="0"/>
                <a:cs typeface="Arial" panose="020B0604020202020204" pitchFamily="34" charset="0"/>
              </a:rPr>
              <a:t>2</a:t>
            </a:r>
            <a:r>
              <a:rPr lang="ar-IQ" sz="2400" dirty="0">
                <a:latin typeface="Calibri" panose="020F0502020204030204" pitchFamily="34" charset="0"/>
                <a:ea typeface="Calibri" panose="020F0502020204030204" pitchFamily="34" charset="0"/>
                <a:cs typeface="Times New Roman" panose="02020603050405020304" pitchFamily="18" charset="0"/>
              </a:rPr>
              <a:t> تراكم حامض </a:t>
            </a:r>
            <a:r>
              <a:rPr lang="en-US" sz="2400" dirty="0">
                <a:latin typeface="Times New Roman" panose="02020603050405020304" pitchFamily="18" charset="0"/>
                <a:ea typeface="Calibri" panose="020F0502020204030204" pitchFamily="34" charset="0"/>
                <a:cs typeface="Arial" panose="020B0604020202020204" pitchFamily="34" charset="0"/>
              </a:rPr>
              <a:t>JA</a:t>
            </a:r>
            <a:r>
              <a:rPr lang="ar-IQ" sz="2400" dirty="0">
                <a:latin typeface="Calibri" panose="020F0502020204030204" pitchFamily="34" charset="0"/>
                <a:ea typeface="Calibri" panose="020F0502020204030204" pitchFamily="34" charset="0"/>
                <a:cs typeface="Times New Roman" panose="02020603050405020304" pitchFamily="18" charset="0"/>
              </a:rPr>
              <a:t> في أوراق الشاي عن طريق تثبيط نشاط انزيم </a:t>
            </a:r>
            <a:r>
              <a:rPr lang="en-US" sz="2400" dirty="0">
                <a:latin typeface="Times New Roman" panose="02020603050405020304" pitchFamily="18" charset="0"/>
                <a:ea typeface="Calibri" panose="020F0502020204030204" pitchFamily="34" charset="0"/>
                <a:cs typeface="Arial" panose="020B0604020202020204" pitchFamily="34" charset="0"/>
              </a:rPr>
              <a:t>lipoxygenase (LOX)</a:t>
            </a:r>
            <a:r>
              <a:rPr lang="ar-IQ" sz="2400" dirty="0">
                <a:latin typeface="Calibri" panose="020F0502020204030204" pitchFamily="34" charset="0"/>
                <a:ea typeface="Calibri" panose="020F0502020204030204" pitchFamily="34" charset="0"/>
                <a:cs typeface="Times New Roman" panose="02020603050405020304" pitchFamily="18" charset="0"/>
              </a:rPr>
              <a:t> أونسخه وهو يعد أحد الإنزيمات الرئيسة في تصنيع هذا الهرمون.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371260" y="121557"/>
            <a:ext cx="1441211" cy="1181793"/>
          </a:xfrm>
          <a:prstGeom prst="rect">
            <a:avLst/>
          </a:prstGeom>
        </p:spPr>
      </p:pic>
      <p:pic>
        <p:nvPicPr>
          <p:cNvPr id="8" name="Picture 7"/>
          <p:cNvPicPr>
            <a:picLocks noChangeAspect="1"/>
          </p:cNvPicPr>
          <p:nvPr/>
        </p:nvPicPr>
        <p:blipFill>
          <a:blip r:embed="rId4"/>
          <a:stretch>
            <a:fillRect/>
          </a:stretch>
        </p:blipFill>
        <p:spPr>
          <a:xfrm>
            <a:off x="6539258" y="121557"/>
            <a:ext cx="1155851" cy="1090803"/>
          </a:xfrm>
          <a:prstGeom prst="rect">
            <a:avLst/>
          </a:prstGeom>
        </p:spPr>
      </p:pic>
    </p:spTree>
    <p:extLst>
      <p:ext uri="{BB962C8B-B14F-4D97-AF65-F5344CB8AC3E}">
        <p14:creationId xmlns:p14="http://schemas.microsoft.com/office/powerpoint/2010/main" val="678094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304" y="349082"/>
            <a:ext cx="8145379" cy="533233"/>
          </a:xfrm>
        </p:spPr>
        <p:txBody>
          <a:bodyPr>
            <a:normAutofit fontScale="90000"/>
          </a:bodyPr>
          <a:lstStyle/>
          <a:p>
            <a:pPr marL="0" marR="0" algn="r" rtl="1">
              <a:lnSpc>
                <a:spcPct val="107000"/>
              </a:lnSpc>
              <a:spcBef>
                <a:spcPts val="0"/>
              </a:spcBef>
              <a:spcAft>
                <a:spcPts val="800"/>
              </a:spcAft>
            </a:pPr>
            <a:r>
              <a:rPr lang="ar-IQ" b="1" dirty="0">
                <a:latin typeface="Calibri" panose="020F0502020204030204" pitchFamily="34" charset="0"/>
                <a:ea typeface="Calibri" panose="020F0502020204030204" pitchFamily="34" charset="0"/>
              </a:rPr>
              <a:t>البراسينوسترويدات</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b="1" dirty="0" err="1">
                <a:latin typeface="Times New Roman" panose="02020603050405020304" pitchFamily="18" charset="0"/>
                <a:ea typeface="Calibri" panose="020F0502020204030204" pitchFamily="34" charset="0"/>
                <a:cs typeface="Arial" panose="020B0604020202020204" pitchFamily="34" charset="0"/>
              </a:rPr>
              <a:t>Brassinosteroid</a:t>
            </a:r>
            <a:r>
              <a:rPr lang="en-US" b="1" dirty="0">
                <a:latin typeface="Times New Roman" panose="02020603050405020304" pitchFamily="18" charset="0"/>
                <a:ea typeface="Calibri" panose="020F0502020204030204" pitchFamily="34" charset="0"/>
                <a:cs typeface="Arial" panose="020B0604020202020204" pitchFamily="34" charset="0"/>
              </a:rPr>
              <a:t> (BR</a:t>
            </a:r>
            <a:r>
              <a:rPr lang="en-US" b="1" dirty="0" smtClean="0">
                <a:latin typeface="Times New Roman" panose="02020603050405020304" pitchFamily="18" charset="0"/>
                <a:ea typeface="Calibri" panose="020F0502020204030204" pitchFamily="34" charset="0"/>
                <a:cs typeface="Arial" panose="020B0604020202020204" pitchFamily="34" charset="0"/>
              </a:rPr>
              <a:t>)</a:t>
            </a:r>
            <a:endParaRPr lang="en-US" dirty="0"/>
          </a:p>
        </p:txBody>
      </p:sp>
      <p:sp>
        <p:nvSpPr>
          <p:cNvPr id="3" name="Content Placeholder 2"/>
          <p:cNvSpPr>
            <a:spLocks noGrp="1"/>
          </p:cNvSpPr>
          <p:nvPr>
            <p:ph idx="1"/>
          </p:nvPr>
        </p:nvSpPr>
        <p:spPr>
          <a:xfrm>
            <a:off x="272431" y="2706819"/>
            <a:ext cx="11694694" cy="3840939"/>
          </a:xfrm>
        </p:spPr>
        <p:txBody>
          <a:bodyPr/>
          <a:lstStyle/>
          <a:p>
            <a:pPr algn="just" rtl="1"/>
            <a:r>
              <a:rPr lang="ar-SA" dirty="0">
                <a:ea typeface="Calibri" panose="020F0502020204030204" pitchFamily="34" charset="0"/>
                <a:cs typeface="Times New Roman" panose="02020603050405020304" pitchFamily="18" charset="0"/>
              </a:rPr>
              <a:t>اكتُشفت</a:t>
            </a:r>
            <a:r>
              <a:rPr lang="en-US" dirty="0">
                <a:latin typeface="Times New Roman" panose="02020603050405020304" pitchFamily="18" charset="0"/>
                <a:ea typeface="Calibri" panose="020F0502020204030204" pitchFamily="34" charset="0"/>
              </a:rPr>
              <a:t> BRs </a:t>
            </a:r>
            <a:r>
              <a:rPr lang="ar-SA" dirty="0">
                <a:latin typeface="Times New Roman" panose="02020603050405020304" pitchFamily="18" charset="0"/>
                <a:ea typeface="Calibri" panose="020F0502020204030204" pitchFamily="34" charset="0"/>
              </a:rPr>
              <a:t>في حبوب لقاح نبات السلجم </a:t>
            </a:r>
            <a:r>
              <a:rPr lang="en-US" i="1" dirty="0">
                <a:latin typeface="Times New Roman" panose="02020603050405020304" pitchFamily="18" charset="0"/>
                <a:ea typeface="Calibri" panose="020F0502020204030204" pitchFamily="34" charset="0"/>
                <a:cs typeface="Times New Roman" panose="02020603050405020304" pitchFamily="18" charset="0"/>
              </a:rPr>
              <a:t>Brassica </a:t>
            </a:r>
            <a:r>
              <a:rPr lang="en-US" i="1" dirty="0" err="1">
                <a:latin typeface="Times New Roman" panose="02020603050405020304" pitchFamily="18" charset="0"/>
                <a:ea typeface="Calibri" panose="020F0502020204030204" pitchFamily="34" charset="0"/>
                <a:cs typeface="Times New Roman" panose="02020603050405020304" pitchFamily="18" charset="0"/>
              </a:rPr>
              <a:t>napus</a:t>
            </a:r>
            <a:r>
              <a:rPr lang="ar-SA" dirty="0">
                <a:latin typeface="Times New Roman" panose="02020603050405020304" pitchFamily="18" charset="0"/>
                <a:ea typeface="Calibri" panose="020F0502020204030204" pitchFamily="34" charset="0"/>
              </a:rPr>
              <a:t> بقدرتها على تنشيط </a:t>
            </a:r>
            <a:r>
              <a:rPr lang="ar-SA" dirty="0" smtClean="0">
                <a:latin typeface="Times New Roman" panose="02020603050405020304" pitchFamily="18" charset="0"/>
                <a:ea typeface="Calibri" panose="020F0502020204030204" pitchFamily="34" charset="0"/>
              </a:rPr>
              <a:t>النمو</a:t>
            </a:r>
            <a:r>
              <a:rPr lang="ar-SA" dirty="0" smtClean="0">
                <a:ea typeface="Calibri" panose="020F0502020204030204" pitchFamily="34" charset="0"/>
                <a:cs typeface="Times New Roman" panose="02020603050405020304" pitchFamily="18" charset="0"/>
              </a:rPr>
              <a:t>. </a:t>
            </a:r>
            <a:r>
              <a:rPr lang="ar-IQ" dirty="0">
                <a:ea typeface="Calibri" panose="020F0502020204030204" pitchFamily="34" charset="0"/>
                <a:cs typeface="Times New Roman" panose="02020603050405020304" pitchFamily="18" charset="0"/>
              </a:rPr>
              <a:t>تعمل</a:t>
            </a:r>
            <a:r>
              <a:rPr lang="en-US" dirty="0">
                <a:latin typeface="Times New Roman" panose="02020603050405020304" pitchFamily="18" charset="0"/>
                <a:ea typeface="Calibri" panose="020F0502020204030204" pitchFamily="34" charset="0"/>
              </a:rPr>
              <a:t> </a:t>
            </a:r>
            <a:r>
              <a:rPr lang="ar-IQ" dirty="0" smtClean="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BRs</a:t>
            </a:r>
            <a:r>
              <a:rPr lang="ar-IQ" dirty="0" smtClean="0">
                <a:latin typeface="Times New Roman" panose="02020603050405020304" pitchFamily="18" charset="0"/>
                <a:ea typeface="Calibri" panose="020F0502020204030204" pitchFamily="34" charset="0"/>
              </a:rPr>
              <a:t> ب</a:t>
            </a:r>
            <a:r>
              <a:rPr lang="ar-SA" dirty="0" smtClean="0">
                <a:latin typeface="Times New Roman" panose="02020603050405020304" pitchFamily="18" charset="0"/>
                <a:ea typeface="Calibri" panose="020F0502020204030204" pitchFamily="34" charset="0"/>
              </a:rPr>
              <a:t>وصفها </a:t>
            </a:r>
            <a:r>
              <a:rPr lang="ar-SA" dirty="0">
                <a:latin typeface="Times New Roman" panose="02020603050405020304" pitchFamily="18" charset="0"/>
                <a:ea typeface="Calibri" panose="020F0502020204030204" pitchFamily="34" charset="0"/>
              </a:rPr>
              <a:t>محفزات لاستطالة الخلايا النباتية وانقسامها، واكتشف عدد كبير من</a:t>
            </a:r>
            <a:r>
              <a:rPr lang="en-US" dirty="0">
                <a:latin typeface="Times New Roman" panose="02020603050405020304" pitchFamily="18" charset="0"/>
                <a:ea typeface="Calibri" panose="020F0502020204030204" pitchFamily="34" charset="0"/>
              </a:rPr>
              <a:t> BRs </a:t>
            </a:r>
            <a:r>
              <a:rPr lang="ar-SA" dirty="0">
                <a:latin typeface="Times New Roman" panose="02020603050405020304" pitchFamily="18" charset="0"/>
                <a:ea typeface="Calibri" panose="020F0502020204030204" pitchFamily="34" charset="0"/>
              </a:rPr>
              <a:t>المتنوعة كيميائياً في المملكة النباتية، بما في ذلك الطحالب الخضراء، وعثر عليها في جميع أجزاء النباتات مثل الأوراق والسوق والجذور والأزهار وحبوب اللقاح </a:t>
            </a:r>
            <a:r>
              <a:rPr lang="ar-SA" dirty="0" smtClean="0">
                <a:latin typeface="Times New Roman" panose="02020603050405020304" pitchFamily="18" charset="0"/>
                <a:ea typeface="Calibri" panose="020F0502020204030204" pitchFamily="34" charset="0"/>
              </a:rPr>
              <a:t>والبذور</a:t>
            </a:r>
            <a:r>
              <a:rPr lang="ar-IQ" dirty="0" smtClean="0">
                <a:latin typeface="Times New Roman" panose="02020603050405020304" pitchFamily="18" charset="0"/>
                <a:ea typeface="Calibri" panose="020F0502020204030204" pitchFamily="34" charset="0"/>
              </a:rPr>
              <a:t>. </a:t>
            </a:r>
            <a:r>
              <a:rPr lang="ar-SA" dirty="0" smtClean="0">
                <a:latin typeface="Times New Roman" panose="02020603050405020304" pitchFamily="18" charset="0"/>
                <a:ea typeface="Calibri" panose="020F0502020204030204" pitchFamily="34" charset="0"/>
              </a:rPr>
              <a:t>وهي </a:t>
            </a:r>
            <a:r>
              <a:rPr lang="ar-SA" dirty="0">
                <a:latin typeface="Times New Roman" panose="02020603050405020304" pitchFamily="18" charset="0"/>
                <a:ea typeface="Calibri" panose="020F0502020204030204" pitchFamily="34" charset="0"/>
              </a:rPr>
              <a:t>مجموعة من الهرمونات الستيرويدية المهمة </a:t>
            </a:r>
            <a:r>
              <a:rPr lang="ar-IQ" dirty="0">
                <a:ea typeface="Calibri" panose="020F0502020204030204" pitchFamily="34" charset="0"/>
                <a:cs typeface="Times New Roman" panose="02020603050405020304" pitchFamily="18" charset="0"/>
              </a:rPr>
              <a:t>في </a:t>
            </a:r>
            <a:r>
              <a:rPr lang="ar-IQ" dirty="0" smtClean="0">
                <a:ea typeface="Calibri" panose="020F0502020204030204" pitchFamily="34" charset="0"/>
                <a:cs typeface="Times New Roman" panose="02020603050405020304" pitchFamily="18" charset="0"/>
              </a:rPr>
              <a:t>عمليتي نمو النبات و</a:t>
            </a:r>
            <a:r>
              <a:rPr lang="ar-SA" dirty="0" smtClean="0">
                <a:ea typeface="Calibri" panose="020F0502020204030204" pitchFamily="34" charset="0"/>
                <a:cs typeface="Times New Roman" panose="02020603050405020304" pitchFamily="18" charset="0"/>
              </a:rPr>
              <a:t>تطور</a:t>
            </a:r>
            <a:r>
              <a:rPr lang="ar-IQ" dirty="0" smtClean="0">
                <a:ea typeface="Calibri" panose="020F0502020204030204" pitchFamily="34" charset="0"/>
                <a:cs typeface="Times New Roman" panose="02020603050405020304" pitchFamily="18" charset="0"/>
              </a:rPr>
              <a:t>ه</a:t>
            </a:r>
            <a:r>
              <a:rPr lang="ar-SA" dirty="0" smtClean="0">
                <a:ea typeface="Calibri" panose="020F0502020204030204" pitchFamily="34" charset="0"/>
                <a:cs typeface="Times New Roman" panose="02020603050405020304" pitchFamily="18" charset="0"/>
              </a:rPr>
              <a:t>، </a:t>
            </a:r>
            <a:r>
              <a:rPr lang="ar-SA" dirty="0">
                <a:ea typeface="Calibri" panose="020F0502020204030204" pitchFamily="34" charset="0"/>
                <a:cs typeface="Times New Roman" panose="02020603050405020304" pitchFamily="18" charset="0"/>
              </a:rPr>
              <a:t>ولها أهمية في تكاثر النباتات وللنباتات التي تنمو تحت شدة اضاءة منخفضة، ورغم وجودها في اجزاء النبات جميعها الا انه تم اكتشاف تركيزات أعلى بكثير في البذور وحبوب اللقاح </a:t>
            </a:r>
            <a:r>
              <a:rPr lang="ar-SA" dirty="0" smtClean="0">
                <a:ea typeface="Calibri" panose="020F0502020204030204" pitchFamily="34" charset="0"/>
                <a:cs typeface="Times New Roman" panose="02020603050405020304" pitchFamily="18" charset="0"/>
              </a:rPr>
              <a:t>والفاكهة.</a:t>
            </a:r>
            <a:endParaRPr lang="ar-IQ" dirty="0" smtClean="0">
              <a:ea typeface="Calibri" panose="020F0502020204030204" pitchFamily="34" charset="0"/>
              <a:cs typeface="Times New Roman" panose="02020603050405020304" pitchFamily="18" charset="0"/>
            </a:endParaRPr>
          </a:p>
          <a:p>
            <a:pPr algn="just" rtl="1"/>
            <a:r>
              <a:rPr lang="ar-SA" dirty="0" smtClean="0">
                <a:ea typeface="Calibri" panose="020F0502020204030204" pitchFamily="34" charset="0"/>
                <a:cs typeface="Times New Roman" panose="02020603050405020304" pitchFamily="18" charset="0"/>
              </a:rPr>
              <a:t> </a:t>
            </a:r>
            <a:r>
              <a:rPr lang="ar-IQ" dirty="0" smtClean="0">
                <a:ea typeface="Calibri" panose="020F0502020204030204" pitchFamily="34" charset="0"/>
                <a:cs typeface="Times New Roman" panose="02020603050405020304" pitchFamily="18" charset="0"/>
              </a:rPr>
              <a:t>بين الباحثين </a:t>
            </a:r>
            <a:r>
              <a:rPr lang="en-US" dirty="0" smtClean="0">
                <a:latin typeface="Times New Roman" panose="02020603050405020304" pitchFamily="18" charset="0"/>
                <a:ea typeface="Calibri" panose="020F0502020204030204" pitchFamily="34" charset="0"/>
              </a:rPr>
              <a:t>Wu et al. (2019) </a:t>
            </a:r>
            <a:r>
              <a:rPr lang="ar-IQ" dirty="0" smtClean="0">
                <a:latin typeface="Times New Roman" panose="02020603050405020304" pitchFamily="18" charset="0"/>
                <a:ea typeface="Calibri" panose="020F0502020204030204" pitchFamily="34" charset="0"/>
              </a:rPr>
              <a:t> أن </a:t>
            </a:r>
            <a:r>
              <a:rPr lang="ar-IQ" dirty="0">
                <a:latin typeface="Times New Roman" panose="02020603050405020304" pitchFamily="18" charset="0"/>
                <a:ea typeface="Calibri" panose="020F0502020204030204" pitchFamily="34" charset="0"/>
              </a:rPr>
              <a:t>الجينات المشاركة في مسارات تصنيع </a:t>
            </a:r>
            <a:r>
              <a:rPr lang="en-US" dirty="0">
                <a:latin typeface="Times New Roman" panose="02020603050405020304" pitchFamily="18" charset="0"/>
                <a:ea typeface="Calibri" panose="020F0502020204030204" pitchFamily="34" charset="0"/>
              </a:rPr>
              <a:t>BRs</a:t>
            </a:r>
            <a:r>
              <a:rPr lang="ar-IQ" dirty="0">
                <a:ea typeface="Calibri" panose="020F0502020204030204" pitchFamily="34" charset="0"/>
                <a:cs typeface="Times New Roman" panose="02020603050405020304" pitchFamily="18" charset="0"/>
              </a:rPr>
              <a:t> المبكرة والمتقدمة تُنظم </a:t>
            </a:r>
            <a:r>
              <a:rPr lang="ar-IQ" b="1" dirty="0">
                <a:ea typeface="Calibri" panose="020F0502020204030204" pitchFamily="34" charset="0"/>
                <a:cs typeface="Times New Roman" panose="02020603050405020304" pitchFamily="18" charset="0"/>
              </a:rPr>
              <a:t>وتتناسب طردياً مع </a:t>
            </a:r>
            <a:r>
              <a:rPr lang="ar-IQ" b="1" dirty="0" smtClean="0">
                <a:ea typeface="Calibri" panose="020F0502020204030204" pitchFamily="34" charset="0"/>
                <a:cs typeface="Times New Roman" panose="02020603050405020304" pitchFamily="18" charset="0"/>
              </a:rPr>
              <a:t>تركيزات</a:t>
            </a:r>
            <a:r>
              <a:rPr lang="en-US" b="1" dirty="0" smtClean="0">
                <a:latin typeface="Times New Roman" panose="02020603050405020304" pitchFamily="18" charset="0"/>
                <a:ea typeface="Calibri" panose="020F0502020204030204" pitchFamily="34" charset="0"/>
              </a:rPr>
              <a:t>CO</a:t>
            </a:r>
            <a:r>
              <a:rPr lang="en-US" b="1" baseline="-25000" dirty="0" smtClean="0">
                <a:latin typeface="Times New Roman" panose="02020603050405020304" pitchFamily="18" charset="0"/>
                <a:ea typeface="Calibri" panose="020F0502020204030204" pitchFamily="34" charset="0"/>
              </a:rPr>
              <a:t>2</a:t>
            </a:r>
            <a:r>
              <a:rPr lang="en-US" b="1" dirty="0" smtClean="0">
                <a:latin typeface="Times New Roman" panose="02020603050405020304" pitchFamily="18" charset="0"/>
                <a:ea typeface="Calibri" panose="020F0502020204030204" pitchFamily="34" charset="0"/>
              </a:rPr>
              <a:t> </a:t>
            </a:r>
            <a:r>
              <a:rPr lang="ar-IQ" b="1" dirty="0" smtClean="0">
                <a:latin typeface="Times New Roman" panose="02020603050405020304" pitchFamily="18" charset="0"/>
                <a:ea typeface="Calibri" panose="020F0502020204030204" pitchFamily="34" charset="0"/>
              </a:rPr>
              <a:t> المرتفعة</a:t>
            </a:r>
            <a:r>
              <a:rPr lang="ar-IQ" dirty="0">
                <a:latin typeface="Times New Roman" panose="02020603050405020304" pitchFamily="18" charset="0"/>
                <a:ea typeface="Calibri" panose="020F0502020204030204" pitchFamily="34" charset="0"/>
              </a:rPr>
              <a:t>، وهذا </a:t>
            </a:r>
            <a:r>
              <a:rPr lang="ar-IQ" dirty="0" smtClean="0">
                <a:latin typeface="Times New Roman" panose="02020603050405020304" pitchFamily="18" charset="0"/>
                <a:ea typeface="Calibri" panose="020F0502020204030204" pitchFamily="34" charset="0"/>
              </a:rPr>
              <a:t>يؤدي </a:t>
            </a:r>
            <a:r>
              <a:rPr lang="ar-IQ" dirty="0">
                <a:latin typeface="Times New Roman" panose="02020603050405020304" pitchFamily="18" charset="0"/>
                <a:ea typeface="Calibri" panose="020F0502020204030204" pitchFamily="34" charset="0"/>
              </a:rPr>
              <a:t>إلى زيادة تركيز</a:t>
            </a:r>
            <a:r>
              <a:rPr lang="ar-IQ" dirty="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rPr>
              <a:t>BRs</a:t>
            </a:r>
            <a:r>
              <a:rPr lang="ar-IQ" dirty="0" smtClean="0">
                <a:latin typeface="Times New Roman" panose="02020603050405020304" pitchFamily="18" charset="0"/>
                <a:ea typeface="Calibri" panose="020F0502020204030204" pitchFamily="34" charset="0"/>
              </a:rPr>
              <a:t>.</a:t>
            </a:r>
            <a:endParaRPr lang="en-US" dirty="0"/>
          </a:p>
        </p:txBody>
      </p:sp>
      <p:pic>
        <p:nvPicPr>
          <p:cNvPr id="4" name="Picture 3"/>
          <p:cNvPicPr>
            <a:picLocks noChangeAspect="1"/>
          </p:cNvPicPr>
          <p:nvPr/>
        </p:nvPicPr>
        <p:blipFill>
          <a:blip r:embed="rId2"/>
          <a:stretch>
            <a:fillRect/>
          </a:stretch>
        </p:blipFill>
        <p:spPr>
          <a:xfrm>
            <a:off x="966108" y="571500"/>
            <a:ext cx="2631840" cy="2081546"/>
          </a:xfrm>
          <a:prstGeom prst="rect">
            <a:avLst/>
          </a:prstGeom>
        </p:spPr>
      </p:pic>
    </p:spTree>
    <p:extLst>
      <p:ext uri="{BB962C8B-B14F-4D97-AF65-F5344CB8AC3E}">
        <p14:creationId xmlns:p14="http://schemas.microsoft.com/office/powerpoint/2010/main" val="2692575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042" y="365126"/>
            <a:ext cx="5785757" cy="1137104"/>
          </a:xfrm>
        </p:spPr>
        <p:txBody>
          <a:bodyPr/>
          <a:lstStyle/>
          <a:p>
            <a:pPr algn="r" rtl="1"/>
            <a:r>
              <a:rPr lang="ar-IQ" dirty="0" smtClean="0"/>
              <a:t>وشكراً لكم على حسن الاصغاء</a:t>
            </a:r>
            <a:endParaRPr lang="en-US" dirty="0"/>
          </a:p>
        </p:txBody>
      </p:sp>
      <p:pic>
        <p:nvPicPr>
          <p:cNvPr id="12" name="Content Placeholder 11"/>
          <p:cNvPicPr>
            <a:picLocks noGrp="1" noChangeAspect="1"/>
          </p:cNvPicPr>
          <p:nvPr>
            <p:ph idx="1"/>
          </p:nvPr>
        </p:nvPicPr>
        <p:blipFill>
          <a:blip r:embed="rId2"/>
          <a:stretch>
            <a:fillRect/>
          </a:stretch>
        </p:blipFill>
        <p:spPr>
          <a:xfrm>
            <a:off x="155121" y="120377"/>
            <a:ext cx="11772900" cy="6617347"/>
          </a:xfrm>
          <a:prstGeom prst="rect">
            <a:avLst/>
          </a:prstGeom>
        </p:spPr>
      </p:pic>
      <p:sp>
        <p:nvSpPr>
          <p:cNvPr id="15" name="Explosion 2 14"/>
          <p:cNvSpPr/>
          <p:nvPr/>
        </p:nvSpPr>
        <p:spPr>
          <a:xfrm>
            <a:off x="5421087" y="669472"/>
            <a:ext cx="4457700" cy="334735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2800" dirty="0">
                <a:solidFill>
                  <a:prstClr val="white"/>
                </a:solidFill>
              </a:rPr>
              <a:t>شكراً لكم على حسن الإضغاء</a:t>
            </a:r>
            <a:endParaRPr lang="en-US" sz="2800" dirty="0">
              <a:solidFill>
                <a:prstClr val="white"/>
              </a:solidFill>
            </a:endParaRPr>
          </a:p>
        </p:txBody>
      </p:sp>
    </p:spTree>
    <p:extLst>
      <p:ext uri="{BB962C8B-B14F-4D97-AF65-F5344CB8AC3E}">
        <p14:creationId xmlns:p14="http://schemas.microsoft.com/office/powerpoint/2010/main" val="187712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758" y="262610"/>
            <a:ext cx="3722914" cy="2154020"/>
          </a:xfrm>
        </p:spPr>
        <p:txBody>
          <a:bodyPr>
            <a:normAutofit/>
          </a:bodyPr>
          <a:lstStyle/>
          <a:p>
            <a:pPr marL="342900" marR="0" lvl="0" indent="-342900" algn="ctr" rtl="1">
              <a:tabLst>
                <a:tab pos="457200" algn="l"/>
              </a:tabLst>
            </a:pPr>
            <a:r>
              <a:rPr lang="ar-IQ" sz="3600" b="1" dirty="0" smtClean="0">
                <a:solidFill>
                  <a:srgbClr val="FF0000"/>
                </a:solidFill>
                <a:latin typeface="Times New Roman" panose="02020603050405020304" pitchFamily="18" charset="0"/>
                <a:ea typeface="Times New Roman" panose="02020603050405020304" pitchFamily="18" charset="0"/>
              </a:rPr>
              <a:t>   </a:t>
            </a:r>
            <a:r>
              <a:rPr lang="ar-SA" sz="3600" b="1" dirty="0" smtClean="0">
                <a:solidFill>
                  <a:srgbClr val="FF0000"/>
                </a:solidFill>
                <a:latin typeface="Times New Roman" panose="02020603050405020304" pitchFamily="18" charset="0"/>
                <a:ea typeface="Times New Roman" panose="02020603050405020304" pitchFamily="18" charset="0"/>
              </a:rPr>
              <a:t>التغير المناخي:</a:t>
            </a:r>
            <a:r>
              <a:rPr lang="ar-IQ" sz="3600" b="1" dirty="0" smtClean="0">
                <a:solidFill>
                  <a:srgbClr val="FF0000"/>
                </a:solidFill>
                <a:latin typeface="Times New Roman" panose="02020603050405020304" pitchFamily="18" charset="0"/>
                <a:ea typeface="Times New Roman" panose="02020603050405020304" pitchFamily="18" charset="0"/>
              </a:rPr>
              <a:t>غول قادم قد يجعل كوكبنا الجميل غير صالح للحياة</a:t>
            </a:r>
            <a:r>
              <a:rPr lang="ar-SA" sz="3600" b="1" dirty="0" smtClean="0">
                <a:solidFill>
                  <a:srgbClr val="FF0000"/>
                </a:solidFill>
                <a:latin typeface="Times New Roman" panose="02020603050405020304" pitchFamily="18" charset="0"/>
                <a:ea typeface="Times New Roman" panose="02020603050405020304" pitchFamily="18" charset="0"/>
              </a:rPr>
              <a:t> </a:t>
            </a:r>
            <a:endParaRPr lang="en-US" b="1" dirty="0">
              <a:solidFill>
                <a:srgbClr val="FF0000"/>
              </a:solidFill>
            </a:endParaRPr>
          </a:p>
        </p:txBody>
      </p:sp>
      <p:pic>
        <p:nvPicPr>
          <p:cNvPr id="6" name="Content Placeholder 5"/>
          <p:cNvPicPr>
            <a:picLocks noGrp="1" noChangeAspect="1"/>
          </p:cNvPicPr>
          <p:nvPr>
            <p:ph idx="1"/>
          </p:nvPr>
        </p:nvPicPr>
        <p:blipFill>
          <a:blip r:embed="rId3"/>
          <a:stretch>
            <a:fillRect/>
          </a:stretch>
        </p:blipFill>
        <p:spPr>
          <a:xfrm>
            <a:off x="8241671" y="3996250"/>
            <a:ext cx="3816010" cy="2745513"/>
          </a:xfrm>
          <a:prstGeom prst="rect">
            <a:avLst/>
          </a:prstGeom>
        </p:spPr>
      </p:pic>
      <p:pic>
        <p:nvPicPr>
          <p:cNvPr id="7" name="Picture 6"/>
          <p:cNvPicPr>
            <a:picLocks noChangeAspect="1"/>
          </p:cNvPicPr>
          <p:nvPr/>
        </p:nvPicPr>
        <p:blipFill>
          <a:blip r:embed="rId4"/>
          <a:stretch>
            <a:fillRect/>
          </a:stretch>
        </p:blipFill>
        <p:spPr>
          <a:xfrm>
            <a:off x="143258" y="3996250"/>
            <a:ext cx="3938885" cy="2745513"/>
          </a:xfrm>
          <a:prstGeom prst="rect">
            <a:avLst/>
          </a:prstGeom>
        </p:spPr>
      </p:pic>
      <p:pic>
        <p:nvPicPr>
          <p:cNvPr id="8" name="Picture 7"/>
          <p:cNvPicPr>
            <a:picLocks noChangeAspect="1"/>
          </p:cNvPicPr>
          <p:nvPr/>
        </p:nvPicPr>
        <p:blipFill>
          <a:blip r:embed="rId5"/>
          <a:stretch>
            <a:fillRect/>
          </a:stretch>
        </p:blipFill>
        <p:spPr>
          <a:xfrm>
            <a:off x="143258" y="133916"/>
            <a:ext cx="3938885" cy="2508216"/>
          </a:xfrm>
          <a:prstGeom prst="rect">
            <a:avLst/>
          </a:prstGeom>
        </p:spPr>
      </p:pic>
      <p:pic>
        <p:nvPicPr>
          <p:cNvPr id="11" name="Picture 10"/>
          <p:cNvPicPr>
            <a:picLocks noChangeAspect="1"/>
          </p:cNvPicPr>
          <p:nvPr/>
        </p:nvPicPr>
        <p:blipFill>
          <a:blip r:embed="rId6"/>
          <a:stretch>
            <a:fillRect/>
          </a:stretch>
        </p:blipFill>
        <p:spPr>
          <a:xfrm>
            <a:off x="8241907" y="134746"/>
            <a:ext cx="3815774" cy="2507386"/>
          </a:xfrm>
          <a:prstGeom prst="rect">
            <a:avLst/>
          </a:prstGeom>
        </p:spPr>
      </p:pic>
      <p:sp>
        <p:nvSpPr>
          <p:cNvPr id="14" name="Rectangle 13"/>
          <p:cNvSpPr/>
          <p:nvPr/>
        </p:nvSpPr>
        <p:spPr>
          <a:xfrm>
            <a:off x="4261758" y="4030178"/>
            <a:ext cx="3979913" cy="2677656"/>
          </a:xfrm>
          <a:prstGeom prst="rect">
            <a:avLst/>
          </a:prstGeom>
        </p:spPr>
        <p:txBody>
          <a:bodyPr wrap="square">
            <a:spAutoFit/>
          </a:bodyPr>
          <a:lstStyle/>
          <a:p>
            <a:pPr marR="0" lvl="0" algn="just" rtl="1">
              <a:buSzPts val="1000"/>
              <a:tabLst>
                <a:tab pos="457200" algn="l"/>
              </a:tabLst>
            </a:pPr>
            <a:r>
              <a:rPr lang="ar-IQ" sz="2400" dirty="0" smtClean="0">
                <a:solidFill>
                  <a:srgbClr val="FF0000"/>
                </a:solidFill>
                <a:latin typeface="Times New Roman" panose="02020603050405020304" pitchFamily="18" charset="0"/>
                <a:ea typeface="Times New Roman" panose="02020603050405020304" pitchFamily="18" charset="0"/>
              </a:rPr>
              <a:t>ا</a:t>
            </a:r>
            <a:r>
              <a:rPr lang="ar-SA" sz="2400" b="1" dirty="0" smtClean="0">
                <a:solidFill>
                  <a:srgbClr val="FF0000"/>
                </a:solidFill>
                <a:latin typeface="Times New Roman" panose="02020603050405020304" pitchFamily="18" charset="0"/>
                <a:ea typeface="Times New Roman" panose="02020603050405020304" pitchFamily="18" charset="0"/>
              </a:rPr>
              <a:t>لتغير </a:t>
            </a:r>
            <a:r>
              <a:rPr lang="ar-SA" sz="2400" b="1" dirty="0">
                <a:solidFill>
                  <a:srgbClr val="FF0000"/>
                </a:solidFill>
                <a:latin typeface="Times New Roman" panose="02020603050405020304" pitchFamily="18" charset="0"/>
                <a:ea typeface="Times New Roman" panose="02020603050405020304" pitchFamily="18" charset="0"/>
              </a:rPr>
              <a:t>المناخي </a:t>
            </a:r>
            <a:r>
              <a:rPr lang="ar-SA" sz="2400" dirty="0">
                <a:latin typeface="Times New Roman" panose="02020603050405020304" pitchFamily="18" charset="0"/>
                <a:ea typeface="Times New Roman" panose="02020603050405020304" pitchFamily="18" charset="0"/>
              </a:rPr>
              <a:t>هو تغير طويل الأمد في أنماط </a:t>
            </a:r>
            <a:r>
              <a:rPr lang="ar-SA" sz="2400" dirty="0" smtClean="0">
                <a:latin typeface="Times New Roman" panose="02020603050405020304" pitchFamily="18" charset="0"/>
                <a:ea typeface="Times New Roman" panose="02020603050405020304" pitchFamily="18" charset="0"/>
              </a:rPr>
              <a:t>الطقس</a:t>
            </a:r>
            <a:r>
              <a:rPr lang="ar-IQ" sz="2400" dirty="0" smtClean="0">
                <a:latin typeface="Times New Roman" panose="02020603050405020304" pitchFamily="18" charset="0"/>
                <a:ea typeface="Times New Roman" panose="02020603050405020304" pitchFamily="18" charset="0"/>
              </a:rPr>
              <a:t>،</a:t>
            </a:r>
            <a:r>
              <a:rPr lang="ar-SA" sz="2400" dirty="0" smtClean="0">
                <a:latin typeface="Times New Roman" panose="02020603050405020304" pitchFamily="18" charset="0"/>
                <a:ea typeface="Times New Roman" panose="02020603050405020304" pitchFamily="18" charset="0"/>
              </a:rPr>
              <a:t> </a:t>
            </a:r>
            <a:r>
              <a:rPr lang="ar-IQ" sz="2400" dirty="0" smtClean="0">
                <a:latin typeface="Times New Roman" panose="02020603050405020304" pitchFamily="18" charset="0"/>
                <a:ea typeface="Times New Roman" panose="02020603050405020304" pitchFamily="18" charset="0"/>
              </a:rPr>
              <a:t>وتعد</a:t>
            </a:r>
            <a:r>
              <a:rPr lang="ar-SA" sz="2400" dirty="0" smtClean="0">
                <a:latin typeface="Times New Roman" panose="02020603050405020304" pitchFamily="18" charset="0"/>
                <a:ea typeface="Times New Roman" panose="02020603050405020304" pitchFamily="18" charset="0"/>
              </a:rPr>
              <a:t> </a:t>
            </a:r>
            <a:r>
              <a:rPr lang="ar-SA" sz="2400" dirty="0">
                <a:latin typeface="Times New Roman" panose="02020603050405020304" pitchFamily="18" charset="0"/>
                <a:ea typeface="Times New Roman" panose="02020603050405020304" pitchFamily="18" charset="0"/>
              </a:rPr>
              <a:t>زيادة تركيز غازات الدفيئة، مثل </a:t>
            </a:r>
            <a:r>
              <a:rPr lang="ar-SA" sz="2400" dirty="0" smtClean="0">
                <a:latin typeface="Times New Roman" panose="02020603050405020304" pitchFamily="18" charset="0"/>
                <a:ea typeface="Times New Roman" panose="02020603050405020304" pitchFamily="18" charset="0"/>
              </a:rPr>
              <a:t>ث</a:t>
            </a:r>
            <a:r>
              <a:rPr lang="ar-IQ" sz="2400" dirty="0" smtClean="0">
                <a:latin typeface="Times New Roman" panose="02020603050405020304" pitchFamily="18" charset="0"/>
                <a:ea typeface="Times New Roman" panose="02020603050405020304" pitchFamily="18" charset="0"/>
              </a:rPr>
              <a:t>ن</a:t>
            </a:r>
            <a:r>
              <a:rPr lang="ar-SA" sz="2400" dirty="0" smtClean="0">
                <a:latin typeface="Times New Roman" panose="02020603050405020304" pitchFamily="18" charset="0"/>
                <a:ea typeface="Times New Roman" panose="02020603050405020304" pitchFamily="18" charset="0"/>
              </a:rPr>
              <a:t>ا</a:t>
            </a:r>
            <a:r>
              <a:rPr lang="ar-IQ" sz="2400" dirty="0" smtClean="0">
                <a:latin typeface="Times New Roman" panose="02020603050405020304" pitchFamily="18" charset="0"/>
                <a:ea typeface="Times New Roman" panose="02020603050405020304" pitchFamily="18" charset="0"/>
              </a:rPr>
              <a:t>ئ</a:t>
            </a:r>
            <a:r>
              <a:rPr lang="ar-SA" sz="2400" dirty="0" smtClean="0">
                <a:latin typeface="Times New Roman" panose="02020603050405020304" pitchFamily="18" charset="0"/>
                <a:ea typeface="Times New Roman" panose="02020603050405020304" pitchFamily="18" charset="0"/>
              </a:rPr>
              <a:t>ي أ</a:t>
            </a:r>
            <a:r>
              <a:rPr lang="ar-IQ" sz="2400" dirty="0" smtClean="0">
                <a:latin typeface="Times New Roman" panose="02020603050405020304" pitchFamily="18" charset="0"/>
                <a:ea typeface="Times New Roman" panose="02020603050405020304" pitchFamily="18" charset="0"/>
              </a:rPr>
              <a:t>و</a:t>
            </a:r>
            <a:r>
              <a:rPr lang="ar-SA" sz="2400" dirty="0" smtClean="0">
                <a:latin typeface="Times New Roman" panose="02020603050405020304" pitchFamily="18" charset="0"/>
                <a:ea typeface="Times New Roman" panose="02020603050405020304" pitchFamily="18" charset="0"/>
              </a:rPr>
              <a:t>كسيد الك</a:t>
            </a:r>
            <a:r>
              <a:rPr lang="ar-IQ" sz="2400" dirty="0" smtClean="0">
                <a:latin typeface="Times New Roman" panose="02020603050405020304" pitchFamily="18" charset="0"/>
                <a:ea typeface="Times New Roman" panose="02020603050405020304" pitchFamily="18" charset="0"/>
              </a:rPr>
              <a:t>ا</a:t>
            </a:r>
            <a:r>
              <a:rPr lang="ar-SA" sz="2400" dirty="0" smtClean="0">
                <a:latin typeface="Times New Roman" panose="02020603050405020304" pitchFamily="18" charset="0"/>
                <a:ea typeface="Times New Roman" panose="02020603050405020304" pitchFamily="18" charset="0"/>
              </a:rPr>
              <a:t>ربون</a:t>
            </a:r>
            <a:r>
              <a:rPr lang="ar-SA" sz="2400" dirty="0">
                <a:latin typeface="Times New Roman" panose="02020603050405020304" pitchFamily="18" charset="0"/>
                <a:ea typeface="Times New Roman" panose="02020603050405020304" pitchFamily="18" charset="0"/>
              </a:rPr>
              <a:t>، السبب </a:t>
            </a:r>
            <a:r>
              <a:rPr lang="ar-SA" sz="2400" dirty="0" smtClean="0">
                <a:latin typeface="Times New Roman" panose="02020603050405020304" pitchFamily="18" charset="0"/>
                <a:ea typeface="Times New Roman" panose="02020603050405020304" pitchFamily="18" charset="0"/>
              </a:rPr>
              <a:t>الرئيس </a:t>
            </a:r>
            <a:r>
              <a:rPr lang="ar-SA" sz="2400" dirty="0">
                <a:latin typeface="Times New Roman" panose="02020603050405020304" pitchFamily="18" charset="0"/>
                <a:ea typeface="Times New Roman" panose="02020603050405020304" pitchFamily="18" charset="0"/>
              </a:rPr>
              <a:t>لهذا </a:t>
            </a:r>
            <a:r>
              <a:rPr lang="ar-SA" sz="2400" dirty="0" smtClean="0">
                <a:latin typeface="Times New Roman" panose="02020603050405020304" pitchFamily="18" charset="0"/>
                <a:ea typeface="Times New Roman" panose="02020603050405020304" pitchFamily="18" charset="0"/>
              </a:rPr>
              <a:t>التغير</a:t>
            </a:r>
            <a:r>
              <a:rPr lang="ar-IQ" sz="2400" dirty="0" smtClean="0">
                <a:latin typeface="Times New Roman" panose="02020603050405020304" pitchFamily="18" charset="0"/>
                <a:ea typeface="Times New Roman" panose="02020603050405020304" pitchFamily="18" charset="0"/>
              </a:rPr>
              <a:t>،</a:t>
            </a:r>
            <a:r>
              <a:rPr lang="ar-SA" sz="2400" dirty="0" smtClean="0">
                <a:latin typeface="Times New Roman" panose="02020603050405020304" pitchFamily="18" charset="0"/>
                <a:ea typeface="Times New Roman" panose="02020603050405020304" pitchFamily="18" charset="0"/>
              </a:rPr>
              <a:t> </a:t>
            </a:r>
            <a:r>
              <a:rPr lang="ar-SA" sz="2400" dirty="0">
                <a:latin typeface="Times New Roman" panose="02020603050405020304" pitchFamily="18" charset="0"/>
                <a:ea typeface="Times New Roman" panose="02020603050405020304" pitchFamily="18" charset="0"/>
              </a:rPr>
              <a:t>يؤثر التغير المناخي </a:t>
            </a:r>
            <a:r>
              <a:rPr lang="ar-IQ" sz="2400" dirty="0" smtClean="0">
                <a:latin typeface="Times New Roman" panose="02020603050405020304" pitchFamily="18" charset="0"/>
                <a:ea typeface="Times New Roman" panose="02020603050405020304" pitchFamily="18" charset="0"/>
              </a:rPr>
              <a:t>في</a:t>
            </a:r>
            <a:r>
              <a:rPr lang="ar-SA" sz="2400" dirty="0" smtClean="0">
                <a:latin typeface="Times New Roman" panose="02020603050405020304" pitchFamily="18" charset="0"/>
                <a:ea typeface="Times New Roman" panose="02020603050405020304" pitchFamily="18" charset="0"/>
              </a:rPr>
              <a:t> الجوانب الحياة</a:t>
            </a:r>
            <a:r>
              <a:rPr lang="ar-IQ" sz="2400" dirty="0" smtClean="0">
                <a:latin typeface="Times New Roman" panose="02020603050405020304" pitchFamily="18" charset="0"/>
                <a:ea typeface="Times New Roman" panose="02020603050405020304" pitchFamily="18" charset="0"/>
              </a:rPr>
              <a:t> المتعددة</a:t>
            </a:r>
            <a:r>
              <a:rPr lang="ar-SA" sz="2400" dirty="0" smtClean="0">
                <a:latin typeface="Times New Roman" panose="02020603050405020304" pitchFamily="18" charset="0"/>
                <a:ea typeface="Times New Roman" panose="02020603050405020304" pitchFamily="18" charset="0"/>
              </a:rPr>
              <a:t>، </a:t>
            </a:r>
            <a:r>
              <a:rPr lang="ar-SA" sz="2400" dirty="0">
                <a:latin typeface="Times New Roman" panose="02020603050405020304" pitchFamily="18" charset="0"/>
                <a:ea typeface="Times New Roman" panose="02020603050405020304" pitchFamily="18" charset="0"/>
              </a:rPr>
              <a:t>بما في ذلك </a:t>
            </a:r>
            <a:r>
              <a:rPr lang="ar-SA" sz="2400" dirty="0" smtClean="0">
                <a:latin typeface="Times New Roman" panose="02020603050405020304" pitchFamily="18" charset="0"/>
                <a:ea typeface="Times New Roman" panose="02020603050405020304" pitchFamily="18" charset="0"/>
              </a:rPr>
              <a:t>الزراعة والصحة والاقتصاد</a:t>
            </a:r>
            <a:r>
              <a:rPr lang="ar-IQ" sz="2400" dirty="0" smtClean="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143258" y="2850569"/>
            <a:ext cx="12048742" cy="954107"/>
          </a:xfrm>
          <a:prstGeom prst="rect">
            <a:avLst/>
          </a:prstGeom>
        </p:spPr>
        <p:txBody>
          <a:bodyPr wrap="square">
            <a:spAutoFit/>
          </a:bodyPr>
          <a:lstStyle/>
          <a:p>
            <a:pPr algn="r" rtl="1"/>
            <a:r>
              <a:rPr lang="ar-IQ" sz="2800" b="1" dirty="0">
                <a:solidFill>
                  <a:srgbClr val="FF0000"/>
                </a:solidFill>
                <a:latin typeface="Arial" panose="020B0604020202020204" pitchFamily="34" charset="0"/>
                <a:ea typeface="+mj-ea"/>
                <a:cs typeface="Times New Roman" panose="02020603050405020304" pitchFamily="18" charset="0"/>
              </a:rPr>
              <a:t>المناخ:</a:t>
            </a:r>
            <a:r>
              <a:rPr lang="ar-IQ" sz="2800" dirty="0">
                <a:solidFill>
                  <a:srgbClr val="FF0000"/>
                </a:solidFill>
                <a:latin typeface="Arial" panose="020B0604020202020204" pitchFamily="34" charset="0"/>
                <a:ea typeface="+mj-ea"/>
                <a:cs typeface="Times New Roman" panose="02020603050405020304" pitchFamily="18" charset="0"/>
              </a:rPr>
              <a:t> </a:t>
            </a:r>
            <a:r>
              <a:rPr lang="ar-IQ" sz="2800" dirty="0">
                <a:solidFill>
                  <a:srgbClr val="474747"/>
                </a:solidFill>
                <a:latin typeface="Arial" panose="020B0604020202020204" pitchFamily="34" charset="0"/>
                <a:ea typeface="+mj-ea"/>
                <a:cs typeface="Times New Roman" panose="02020603050405020304" pitchFamily="18" charset="0"/>
              </a:rPr>
              <a:t>هو </a:t>
            </a:r>
            <a:r>
              <a:rPr lang="ar-IQ" sz="2800" dirty="0">
                <a:solidFill>
                  <a:srgbClr val="040C28"/>
                </a:solidFill>
                <a:latin typeface="Arial" panose="020B0604020202020204" pitchFamily="34" charset="0"/>
                <a:ea typeface="+mj-ea"/>
                <a:cs typeface="Times New Roman" panose="02020603050405020304" pitchFamily="18" charset="0"/>
              </a:rPr>
              <a:t>حالة الطقس العامة لمدة طويلة</a:t>
            </a:r>
            <a:r>
              <a:rPr lang="ar-IQ" sz="2800" dirty="0">
                <a:solidFill>
                  <a:srgbClr val="474747"/>
                </a:solidFill>
                <a:latin typeface="Arial" panose="020B0604020202020204" pitchFamily="34" charset="0"/>
                <a:ea typeface="+mj-ea"/>
                <a:cs typeface="Times New Roman" panose="02020603050405020304" pitchFamily="18" charset="0"/>
              </a:rPr>
              <a:t>، ويمكن أن يشمل هطول الأمطار و درجة الحرارة والرياح والثلوج وأي حالة طقس أخرى.</a:t>
            </a:r>
            <a:endParaRPr lang="en-US" sz="2800" dirty="0"/>
          </a:p>
        </p:txBody>
      </p:sp>
    </p:spTree>
    <p:extLst>
      <p:ext uri="{BB962C8B-B14F-4D97-AF65-F5344CB8AC3E}">
        <p14:creationId xmlns:p14="http://schemas.microsoft.com/office/powerpoint/2010/main" val="218524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529" y="321695"/>
            <a:ext cx="6663417" cy="1861456"/>
          </a:xfrm>
        </p:spPr>
        <p:txBody>
          <a:bodyPr>
            <a:normAutofit/>
          </a:bodyPr>
          <a:lstStyle/>
          <a:p>
            <a:pPr lvl="0" algn="r" rtl="1">
              <a:spcBef>
                <a:spcPts val="1000"/>
              </a:spcBef>
            </a:pPr>
            <a:r>
              <a:rPr lang="ar-IQ" sz="3200" b="1" dirty="0" smtClean="0">
                <a:solidFill>
                  <a:srgbClr val="474747"/>
                </a:solidFill>
                <a:latin typeface="Arial" panose="020B0604020202020204" pitchFamily="34" charset="0"/>
              </a:rPr>
              <a:t>اسباب التغير المناخي:</a:t>
            </a:r>
            <a:br>
              <a:rPr lang="ar-IQ" sz="3200" b="1" dirty="0" smtClean="0">
                <a:solidFill>
                  <a:srgbClr val="474747"/>
                </a:solidFill>
                <a:latin typeface="Arial" panose="020B0604020202020204" pitchFamily="34" charset="0"/>
              </a:rPr>
            </a:br>
            <a:endParaRPr lang="en-US" sz="3100" dirty="0"/>
          </a:p>
        </p:txBody>
      </p:sp>
      <p:sp>
        <p:nvSpPr>
          <p:cNvPr id="5" name="Rectangle 4"/>
          <p:cNvSpPr/>
          <p:nvPr/>
        </p:nvSpPr>
        <p:spPr>
          <a:xfrm>
            <a:off x="4477481" y="1250833"/>
            <a:ext cx="7634235" cy="2677656"/>
          </a:xfrm>
          <a:prstGeom prst="rect">
            <a:avLst/>
          </a:prstGeom>
        </p:spPr>
        <p:txBody>
          <a:bodyPr wrap="square">
            <a:spAutoFit/>
          </a:bodyPr>
          <a:lstStyle/>
          <a:p>
            <a:pPr algn="just" rtl="1"/>
            <a:r>
              <a:rPr lang="ar-IQ" sz="2800" dirty="0" smtClean="0">
                <a:solidFill>
                  <a:srgbClr val="FF0000"/>
                </a:solidFill>
                <a:latin typeface="Times New Roman" panose="02020603050405020304" pitchFamily="18" charset="0"/>
                <a:ea typeface="Times New Roman" panose="02020603050405020304" pitchFamily="18" charset="0"/>
              </a:rPr>
              <a:t>1- الظواهر الطبيعية </a:t>
            </a:r>
            <a:r>
              <a:rPr lang="ar-IQ" sz="2800" dirty="0" smtClean="0">
                <a:latin typeface="Times New Roman" panose="02020603050405020304" pitchFamily="18" charset="0"/>
                <a:ea typeface="Times New Roman" panose="02020603050405020304" pitchFamily="18" charset="0"/>
              </a:rPr>
              <a:t>مثل التغيرات </a:t>
            </a:r>
            <a:r>
              <a:rPr lang="ar-IQ" sz="2800" dirty="0">
                <a:latin typeface="Times New Roman" panose="02020603050405020304" pitchFamily="18" charset="0"/>
                <a:ea typeface="Times New Roman" panose="02020603050405020304" pitchFamily="18" charset="0"/>
              </a:rPr>
              <a:t>في نشاط الشمس والانفجارات </a:t>
            </a:r>
            <a:r>
              <a:rPr lang="ar-IQ" sz="2800" dirty="0" smtClean="0">
                <a:latin typeface="Times New Roman" panose="02020603050405020304" pitchFamily="18" charset="0"/>
                <a:ea typeface="Times New Roman" panose="02020603050405020304" pitchFamily="18" charset="0"/>
              </a:rPr>
              <a:t>البركانية على الارض.</a:t>
            </a:r>
          </a:p>
          <a:p>
            <a:pPr algn="just" rtl="1"/>
            <a:r>
              <a:rPr lang="ar-IQ" sz="2800" dirty="0" smtClean="0">
                <a:latin typeface="Times New Roman" panose="02020603050405020304" pitchFamily="18" charset="0"/>
                <a:ea typeface="Times New Roman" panose="02020603050405020304" pitchFamily="18" charset="0"/>
              </a:rPr>
              <a:t> </a:t>
            </a:r>
            <a:r>
              <a:rPr lang="ar-IQ" sz="2800" dirty="0" smtClean="0">
                <a:solidFill>
                  <a:srgbClr val="FF0000"/>
                </a:solidFill>
                <a:latin typeface="Times New Roman" panose="02020603050405020304" pitchFamily="18" charset="0"/>
                <a:ea typeface="Times New Roman" panose="02020603050405020304" pitchFamily="18" charset="0"/>
              </a:rPr>
              <a:t>2-</a:t>
            </a:r>
            <a:r>
              <a:rPr lang="ar-IQ" sz="2800" dirty="0" smtClean="0">
                <a:latin typeface="Times New Roman" panose="02020603050405020304" pitchFamily="18" charset="0"/>
                <a:ea typeface="Times New Roman" panose="02020603050405020304" pitchFamily="18" charset="0"/>
              </a:rPr>
              <a:t> </a:t>
            </a:r>
            <a:r>
              <a:rPr lang="ar-IQ" sz="2800" dirty="0" smtClean="0">
                <a:solidFill>
                  <a:srgbClr val="FF0000"/>
                </a:solidFill>
                <a:latin typeface="Times New Roman" panose="02020603050405020304" pitchFamily="18" charset="0"/>
                <a:ea typeface="Times New Roman" panose="02020603050405020304" pitchFamily="18" charset="0"/>
              </a:rPr>
              <a:t>الأنشطة البشرية (الصناعية)</a:t>
            </a:r>
            <a:r>
              <a:rPr lang="ar-IQ" sz="2800" dirty="0" smtClean="0">
                <a:latin typeface="Times New Roman" panose="02020603050405020304" pitchFamily="18" charset="0"/>
                <a:ea typeface="Times New Roman" panose="02020603050405020304" pitchFamily="18" charset="0"/>
              </a:rPr>
              <a:t>، </a:t>
            </a:r>
            <a:r>
              <a:rPr lang="ar-IQ" sz="2800" dirty="0">
                <a:latin typeface="Times New Roman" panose="02020603050405020304" pitchFamily="18" charset="0"/>
                <a:ea typeface="Times New Roman" panose="02020603050405020304" pitchFamily="18" charset="0"/>
              </a:rPr>
              <a:t>فمنذ القرن التاسع عشر صارت الأنشطة البشرية هي العامل الرئيس لتغير المناخ، وهذا ناتج اساساً عن حرق الوقود الأحفوري مثل الفحم والنفط والغاز</a:t>
            </a:r>
            <a:r>
              <a:rPr lang="ar-IQ" sz="2800" dirty="0" smtClean="0">
                <a:latin typeface="Times New Roman" panose="02020603050405020304" pitchFamily="18" charset="0"/>
                <a:ea typeface="Times New Roman" panose="02020603050405020304" pitchFamily="18" charset="0"/>
              </a:rPr>
              <a:t>. وهذا يزيد من تركيز غازات الدفيئة.</a:t>
            </a:r>
            <a:endParaRPr lang="en-US" sz="28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 y="395854"/>
            <a:ext cx="4477481" cy="2526959"/>
          </a:xfrm>
          <a:prstGeom prst="rect">
            <a:avLst/>
          </a:prstGeom>
        </p:spPr>
      </p:pic>
      <p:pic>
        <p:nvPicPr>
          <p:cNvPr id="7" name="Picture 6"/>
          <p:cNvPicPr>
            <a:picLocks noChangeAspect="1"/>
          </p:cNvPicPr>
          <p:nvPr/>
        </p:nvPicPr>
        <p:blipFill>
          <a:blip r:embed="rId4"/>
          <a:stretch>
            <a:fillRect/>
          </a:stretch>
        </p:blipFill>
        <p:spPr>
          <a:xfrm>
            <a:off x="300718" y="3304945"/>
            <a:ext cx="3666484" cy="3357112"/>
          </a:xfrm>
          <a:prstGeom prst="rect">
            <a:avLst/>
          </a:prstGeom>
        </p:spPr>
      </p:pic>
      <p:pic>
        <p:nvPicPr>
          <p:cNvPr id="8" name="Picture 7"/>
          <p:cNvPicPr>
            <a:picLocks noChangeAspect="1"/>
          </p:cNvPicPr>
          <p:nvPr/>
        </p:nvPicPr>
        <p:blipFill>
          <a:blip r:embed="rId5"/>
          <a:stretch>
            <a:fillRect/>
          </a:stretch>
        </p:blipFill>
        <p:spPr>
          <a:xfrm>
            <a:off x="7635594" y="3902890"/>
            <a:ext cx="4247522" cy="2759167"/>
          </a:xfrm>
          <a:prstGeom prst="rect">
            <a:avLst/>
          </a:prstGeom>
        </p:spPr>
      </p:pic>
      <p:sp>
        <p:nvSpPr>
          <p:cNvPr id="9" name="Rectangle 8"/>
          <p:cNvSpPr/>
          <p:nvPr/>
        </p:nvSpPr>
        <p:spPr>
          <a:xfrm>
            <a:off x="4678930" y="3749457"/>
            <a:ext cx="2090737" cy="3108543"/>
          </a:xfrm>
          <a:prstGeom prst="rect">
            <a:avLst/>
          </a:prstGeom>
        </p:spPr>
        <p:txBody>
          <a:bodyPr wrap="square">
            <a:spAutoFit/>
          </a:bodyPr>
          <a:lstStyle/>
          <a:p>
            <a:pPr lvl="0" algn="r" rtl="1"/>
            <a:r>
              <a:rPr lang="ar-IQ" sz="2800" b="1" dirty="0">
                <a:solidFill>
                  <a:srgbClr val="FF0000"/>
                </a:solidFill>
                <a:latin typeface="Times New Roman" panose="02020603050405020304" pitchFamily="18" charset="0"/>
                <a:ea typeface="Times New Roman" panose="02020603050405020304" pitchFamily="18" charset="0"/>
              </a:rPr>
              <a:t>ومنها</a:t>
            </a:r>
            <a:r>
              <a:rPr lang="ar-IQ" sz="2800" dirty="0">
                <a:solidFill>
                  <a:prstClr val="black"/>
                </a:solidFill>
                <a:latin typeface="Times New Roman" panose="02020603050405020304" pitchFamily="18" charset="0"/>
                <a:ea typeface="Times New Roman" panose="02020603050405020304" pitchFamily="18" charset="0"/>
              </a:rPr>
              <a:t>  </a:t>
            </a:r>
            <a:endParaRPr lang="en-US" sz="2800" dirty="0" smtClean="0">
              <a:solidFill>
                <a:prstClr val="black"/>
              </a:solidFill>
              <a:latin typeface="Times New Roman" panose="02020603050405020304" pitchFamily="18" charset="0"/>
              <a:ea typeface="Times New Roman" panose="02020603050405020304" pitchFamily="18" charset="0"/>
            </a:endParaRPr>
          </a:p>
          <a:p>
            <a:pPr lvl="0" algn="r" rtl="1"/>
            <a:r>
              <a:rPr lang="en-US" sz="2800" dirty="0" smtClean="0">
                <a:solidFill>
                  <a:prstClr val="black"/>
                </a:solidFill>
                <a:latin typeface="Times New Roman" panose="02020603050405020304" pitchFamily="18" charset="0"/>
                <a:ea typeface="Times New Roman" panose="02020603050405020304" pitchFamily="18" charset="0"/>
              </a:rPr>
              <a:t>CO2</a:t>
            </a:r>
            <a:r>
              <a:rPr lang="ar-IQ" sz="2800" dirty="0" smtClean="0">
                <a:solidFill>
                  <a:prstClr val="black"/>
                </a:solidFill>
                <a:latin typeface="Times New Roman" panose="02020603050405020304" pitchFamily="18" charset="0"/>
                <a:ea typeface="Times New Roman" panose="02020603050405020304" pitchFamily="18" charset="0"/>
              </a:rPr>
              <a:t> </a:t>
            </a:r>
            <a:endParaRPr lang="en-US" sz="2800" dirty="0" smtClean="0">
              <a:solidFill>
                <a:prstClr val="black"/>
              </a:solidFill>
              <a:latin typeface="Times New Roman" panose="02020603050405020304" pitchFamily="18" charset="0"/>
              <a:ea typeface="Times New Roman" panose="02020603050405020304" pitchFamily="18" charset="0"/>
            </a:endParaRPr>
          </a:p>
          <a:p>
            <a:pPr lvl="0" algn="r" rtl="1"/>
            <a:r>
              <a:rPr lang="ar-IQ" sz="2800" dirty="0" smtClean="0">
                <a:solidFill>
                  <a:prstClr val="black"/>
                </a:solidFill>
                <a:latin typeface="Times New Roman" panose="02020603050405020304" pitchFamily="18" charset="0"/>
                <a:ea typeface="Times New Roman" panose="02020603050405020304" pitchFamily="18" charset="0"/>
              </a:rPr>
              <a:t>والميثان </a:t>
            </a:r>
            <a:endParaRPr lang="en-US" sz="2800" dirty="0" smtClean="0">
              <a:solidFill>
                <a:prstClr val="black"/>
              </a:solidFill>
              <a:latin typeface="Times New Roman" panose="02020603050405020304" pitchFamily="18" charset="0"/>
              <a:ea typeface="Times New Roman" panose="02020603050405020304" pitchFamily="18" charset="0"/>
            </a:endParaRPr>
          </a:p>
          <a:p>
            <a:pPr lvl="0" algn="r" rtl="1"/>
            <a:r>
              <a:rPr lang="ar-IQ" sz="2800" dirty="0" smtClean="0">
                <a:solidFill>
                  <a:prstClr val="black"/>
                </a:solidFill>
                <a:latin typeface="Times New Roman" panose="02020603050405020304" pitchFamily="18" charset="0"/>
                <a:ea typeface="Times New Roman" panose="02020603050405020304" pitchFamily="18" charset="0"/>
              </a:rPr>
              <a:t>وأوكسيد </a:t>
            </a:r>
            <a:r>
              <a:rPr lang="ar-IQ" sz="2800" dirty="0">
                <a:solidFill>
                  <a:prstClr val="black"/>
                </a:solidFill>
                <a:latin typeface="Times New Roman" panose="02020603050405020304" pitchFamily="18" charset="0"/>
                <a:ea typeface="Times New Roman" panose="02020603050405020304" pitchFamily="18" charset="0"/>
              </a:rPr>
              <a:t>النتروز </a:t>
            </a:r>
            <a:endParaRPr lang="en-US" sz="2800" dirty="0" smtClean="0">
              <a:solidFill>
                <a:prstClr val="black"/>
              </a:solidFill>
              <a:latin typeface="Times New Roman" panose="02020603050405020304" pitchFamily="18" charset="0"/>
              <a:ea typeface="Times New Roman" panose="02020603050405020304" pitchFamily="18" charset="0"/>
            </a:endParaRPr>
          </a:p>
          <a:p>
            <a:pPr lvl="0" algn="r" rtl="1"/>
            <a:r>
              <a:rPr lang="ar-IQ" sz="2800" dirty="0" smtClean="0">
                <a:solidFill>
                  <a:prstClr val="black"/>
                </a:solidFill>
                <a:latin typeface="Times New Roman" panose="02020603050405020304" pitchFamily="18" charset="0"/>
                <a:ea typeface="Times New Roman" panose="02020603050405020304" pitchFamily="18" charset="0"/>
              </a:rPr>
              <a:t>و</a:t>
            </a:r>
            <a:r>
              <a:rPr lang="en-US" sz="2800" dirty="0" smtClean="0">
                <a:solidFill>
                  <a:prstClr val="black"/>
                </a:solidFill>
                <a:latin typeface="Times New Roman" panose="02020603050405020304" pitchFamily="18" charset="0"/>
                <a:ea typeface="Times New Roman" panose="02020603050405020304" pitchFamily="18" charset="0"/>
              </a:rPr>
              <a:t>HFCs</a:t>
            </a:r>
            <a:r>
              <a:rPr lang="ar-IQ" sz="2800" dirty="0" smtClean="0">
                <a:solidFill>
                  <a:prstClr val="black"/>
                </a:solidFill>
                <a:latin typeface="Times New Roman" panose="02020603050405020304" pitchFamily="18" charset="0"/>
                <a:ea typeface="Times New Roman" panose="02020603050405020304" pitchFamily="18" charset="0"/>
              </a:rPr>
              <a:t> </a:t>
            </a:r>
            <a:endParaRPr lang="en-US" sz="2800" dirty="0" smtClean="0">
              <a:solidFill>
                <a:prstClr val="black"/>
              </a:solidFill>
              <a:latin typeface="Times New Roman" panose="02020603050405020304" pitchFamily="18" charset="0"/>
              <a:ea typeface="Times New Roman" panose="02020603050405020304" pitchFamily="18" charset="0"/>
            </a:endParaRPr>
          </a:p>
          <a:p>
            <a:pPr lvl="0" algn="r" rtl="1"/>
            <a:r>
              <a:rPr lang="ar-IQ" sz="2800" dirty="0" smtClean="0">
                <a:solidFill>
                  <a:prstClr val="black"/>
                </a:solidFill>
                <a:latin typeface="Times New Roman" panose="02020603050405020304" pitchFamily="18" charset="0"/>
                <a:ea typeface="Times New Roman" panose="02020603050405020304" pitchFamily="18" charset="0"/>
              </a:rPr>
              <a:t>و</a:t>
            </a:r>
            <a:r>
              <a:rPr lang="en-US" sz="2800" dirty="0" smtClean="0">
                <a:solidFill>
                  <a:prstClr val="black"/>
                </a:solidFill>
                <a:latin typeface="Times New Roman" panose="02020603050405020304" pitchFamily="18" charset="0"/>
                <a:ea typeface="Times New Roman" panose="02020603050405020304" pitchFamily="18" charset="0"/>
              </a:rPr>
              <a:t>PFCs</a:t>
            </a:r>
            <a:r>
              <a:rPr lang="ar-IQ" sz="2800" dirty="0" smtClean="0">
                <a:solidFill>
                  <a:prstClr val="black"/>
                </a:solidFill>
                <a:latin typeface="Times New Roman" panose="02020603050405020304" pitchFamily="18" charset="0"/>
                <a:ea typeface="Times New Roman" panose="02020603050405020304" pitchFamily="18" charset="0"/>
              </a:rPr>
              <a:t> </a:t>
            </a:r>
            <a:endParaRPr lang="en-US" sz="2800" dirty="0" smtClean="0">
              <a:solidFill>
                <a:prstClr val="black"/>
              </a:solidFill>
              <a:latin typeface="Times New Roman" panose="02020603050405020304" pitchFamily="18" charset="0"/>
              <a:ea typeface="Times New Roman" panose="02020603050405020304" pitchFamily="18" charset="0"/>
            </a:endParaRPr>
          </a:p>
          <a:p>
            <a:pPr lvl="0" algn="r" rtl="1"/>
            <a:r>
              <a:rPr lang="ar-IQ" sz="2800" dirty="0" smtClean="0">
                <a:solidFill>
                  <a:prstClr val="black"/>
                </a:solidFill>
                <a:latin typeface="Times New Roman" panose="02020603050405020304" pitchFamily="18" charset="0"/>
                <a:ea typeface="Times New Roman" panose="02020603050405020304" pitchFamily="18" charset="0"/>
              </a:rPr>
              <a:t>و </a:t>
            </a:r>
            <a:r>
              <a:rPr lang="en-US" sz="2800" dirty="0" smtClean="0">
                <a:solidFill>
                  <a:prstClr val="black"/>
                </a:solidFill>
                <a:latin typeface="Times New Roman" panose="02020603050405020304" pitchFamily="18" charset="0"/>
                <a:ea typeface="Times New Roman" panose="02020603050405020304" pitchFamily="18" charset="0"/>
              </a:rPr>
              <a:t>SF6</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760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985" y="857063"/>
            <a:ext cx="8507185" cy="875845"/>
          </a:xfrm>
        </p:spPr>
        <p:txBody>
          <a:bodyPr>
            <a:noAutofit/>
          </a:bodyPr>
          <a:lstStyle/>
          <a:p>
            <a:pPr algn="just" rtl="1"/>
            <a:r>
              <a:rPr lang="ar-IQ" sz="2800" b="1" dirty="0" smtClean="0">
                <a:solidFill>
                  <a:srgbClr val="FF0000"/>
                </a:solidFill>
              </a:rPr>
              <a:t>الهرمونات</a:t>
            </a:r>
            <a:r>
              <a:rPr lang="ar-IQ" sz="2800" dirty="0" smtClean="0">
                <a:solidFill>
                  <a:srgbClr val="FF0000"/>
                </a:solidFill>
              </a:rPr>
              <a:t> </a:t>
            </a:r>
            <a:r>
              <a:rPr lang="ar-IQ" sz="2800" b="1" dirty="0" smtClean="0">
                <a:solidFill>
                  <a:srgbClr val="FF0000"/>
                </a:solidFill>
              </a:rPr>
              <a:t>النباتية</a:t>
            </a:r>
            <a:r>
              <a:rPr lang="ar-IQ" sz="2800" dirty="0" smtClean="0"/>
              <a:t>: مركبات عضوية غير مغذية بتركيزات قليلة جداً تنشط أو تثبط أو تحور النمو ولها دخل كبير في الأستجابة للظروف البيئية.</a:t>
            </a:r>
            <a:br>
              <a:rPr lang="ar-IQ" sz="2800" dirty="0" smtClean="0"/>
            </a:br>
            <a:endParaRPr lang="en-US" sz="2800" dirty="0"/>
          </a:p>
        </p:txBody>
      </p:sp>
      <p:pic>
        <p:nvPicPr>
          <p:cNvPr id="13" name="Picture 12"/>
          <p:cNvPicPr>
            <a:picLocks noChangeAspect="1"/>
          </p:cNvPicPr>
          <p:nvPr/>
        </p:nvPicPr>
        <p:blipFill>
          <a:blip r:embed="rId2"/>
          <a:stretch>
            <a:fillRect/>
          </a:stretch>
        </p:blipFill>
        <p:spPr>
          <a:xfrm>
            <a:off x="238803" y="3753154"/>
            <a:ext cx="4218897" cy="2878967"/>
          </a:xfrm>
          <a:prstGeom prst="rect">
            <a:avLst/>
          </a:prstGeom>
        </p:spPr>
      </p:pic>
      <p:sp>
        <p:nvSpPr>
          <p:cNvPr id="16" name="Rectangle 15"/>
          <p:cNvSpPr/>
          <p:nvPr/>
        </p:nvSpPr>
        <p:spPr>
          <a:xfrm>
            <a:off x="4147457" y="3753154"/>
            <a:ext cx="7707085" cy="3046988"/>
          </a:xfrm>
          <a:prstGeom prst="rect">
            <a:avLst/>
          </a:prstGeom>
        </p:spPr>
        <p:txBody>
          <a:bodyPr wrap="square">
            <a:spAutoFit/>
          </a:bodyPr>
          <a:lstStyle/>
          <a:p>
            <a:pPr algn="just" rtl="1"/>
            <a:r>
              <a:rPr lang="ar-IQ" sz="2400" b="1" dirty="0">
                <a:solidFill>
                  <a:srgbClr val="FF0000"/>
                </a:solidFill>
              </a:rPr>
              <a:t>اجهاد اختلال التوازن الهرموني</a:t>
            </a:r>
            <a:r>
              <a:rPr lang="ar-IQ" sz="2400" dirty="0"/>
              <a:t>: هو أحد أنواع الإجهادات التي يتعرض لها النبات وتتمثل في عدم انتظام التوازن الهرموني حسب المرحلة العمرية للنبات وحاجته لنوع معين من الهرمونات وبتركيز معين، مثلاً في مرحلة النمو الخضري يجب ان تكون الغلبة لمشجعات النمو ولكن عند اختلال التوازن الهرموني قد تكون الغلبة لمثبطات النمو مما ينعكس في تقزم النمو او </a:t>
            </a:r>
            <a:r>
              <a:rPr lang="ar-IQ" sz="2400" dirty="0" smtClean="0"/>
              <a:t>تشوهه </a:t>
            </a:r>
            <a:r>
              <a:rPr lang="ar-IQ" sz="2400" dirty="0"/>
              <a:t>وضعفه وعدم الحصول على المساحة الورقية المطلوبة ولا تركيز الكلوروفيل وغيرها من مقومات النمو الخضري الذي ينعكس أثره في النمو الجذري والثمري.</a:t>
            </a:r>
            <a:r>
              <a:rPr lang="ar-IQ" sz="2400" dirty="0">
                <a:ea typeface="Calibri" panose="020F0502020204030204" pitchFamily="34" charset="0"/>
              </a:rPr>
              <a:t> </a:t>
            </a:r>
            <a:endParaRPr lang="en-US" sz="2400" dirty="0"/>
          </a:p>
        </p:txBody>
      </p:sp>
      <p:pic>
        <p:nvPicPr>
          <p:cNvPr id="17" name="Picture 16"/>
          <p:cNvPicPr>
            <a:picLocks noChangeAspect="1"/>
          </p:cNvPicPr>
          <p:nvPr/>
        </p:nvPicPr>
        <p:blipFill>
          <a:blip r:embed="rId3"/>
          <a:stretch>
            <a:fillRect/>
          </a:stretch>
        </p:blipFill>
        <p:spPr>
          <a:xfrm>
            <a:off x="238802" y="302545"/>
            <a:ext cx="3239184" cy="3167678"/>
          </a:xfrm>
          <a:prstGeom prst="rect">
            <a:avLst/>
          </a:prstGeom>
        </p:spPr>
      </p:pic>
      <p:sp>
        <p:nvSpPr>
          <p:cNvPr id="18" name="Rectangle 17"/>
          <p:cNvSpPr/>
          <p:nvPr/>
        </p:nvSpPr>
        <p:spPr>
          <a:xfrm>
            <a:off x="3477986" y="1732908"/>
            <a:ext cx="8714014" cy="2246769"/>
          </a:xfrm>
          <a:prstGeom prst="rect">
            <a:avLst/>
          </a:prstGeom>
        </p:spPr>
        <p:txBody>
          <a:bodyPr wrap="square">
            <a:spAutoFit/>
          </a:bodyPr>
          <a:lstStyle/>
          <a:p>
            <a:pPr algn="just" rtl="1"/>
            <a:r>
              <a:rPr lang="ar-IQ" sz="2800" b="1" dirty="0">
                <a:solidFill>
                  <a:srgbClr val="FF0000"/>
                </a:solidFill>
                <a:latin typeface="Calibri Light" panose="020F0302020204030204"/>
                <a:ea typeface="+mj-ea"/>
                <a:cs typeface="Times New Roman" panose="02020603050405020304" pitchFamily="18" charset="0"/>
              </a:rPr>
              <a:t>التوازن</a:t>
            </a:r>
            <a:r>
              <a:rPr lang="ar-IQ" sz="2800" dirty="0">
                <a:solidFill>
                  <a:prstClr val="black"/>
                </a:solidFill>
                <a:latin typeface="Calibri Light" panose="020F0302020204030204"/>
                <a:ea typeface="+mj-ea"/>
                <a:cs typeface="Times New Roman" panose="02020603050405020304" pitchFamily="18" charset="0"/>
              </a:rPr>
              <a:t> </a:t>
            </a:r>
            <a:r>
              <a:rPr lang="ar-IQ" sz="2800" b="1" dirty="0">
                <a:solidFill>
                  <a:srgbClr val="FF0000"/>
                </a:solidFill>
                <a:latin typeface="Calibri Light" panose="020F0302020204030204"/>
                <a:ea typeface="+mj-ea"/>
                <a:cs typeface="Times New Roman" panose="02020603050405020304" pitchFamily="18" charset="0"/>
              </a:rPr>
              <a:t>الهرموني</a:t>
            </a:r>
            <a:r>
              <a:rPr lang="ar-IQ" sz="2800" dirty="0">
                <a:solidFill>
                  <a:prstClr val="black"/>
                </a:solidFill>
                <a:latin typeface="Calibri Light" panose="020F0302020204030204"/>
                <a:ea typeface="+mj-ea"/>
                <a:cs typeface="Times New Roman" panose="02020603050405020304" pitchFamily="18" charset="0"/>
              </a:rPr>
              <a:t>: هو حالة الاتزان بين نشاط مشجعات النمو ومثبطاته وتعتمد على المرحلة العمرية للنبات والتركيب الوراثي والظروف البيئية، والتدخل الخارجي سواء كان بمنظمات النمو أو بأي وسيلة اُخرى تزيح كفة التوازن الهرموني، فتحدث خلالاً في هذا التوازن، ويترتب عليه استجابات مختلفة.</a:t>
            </a:r>
            <a:endParaRPr lang="en-US" dirty="0"/>
          </a:p>
        </p:txBody>
      </p:sp>
      <p:sp>
        <p:nvSpPr>
          <p:cNvPr id="19" name="Rectangle 18"/>
          <p:cNvSpPr/>
          <p:nvPr/>
        </p:nvSpPr>
        <p:spPr>
          <a:xfrm>
            <a:off x="5758542" y="94397"/>
            <a:ext cx="2520044" cy="923330"/>
          </a:xfrm>
          <a:prstGeom prst="rect">
            <a:avLst/>
          </a:prstGeom>
        </p:spPr>
        <p:txBody>
          <a:bodyPr wrap="square">
            <a:spAutoFit/>
          </a:bodyPr>
          <a:lstStyle/>
          <a:p>
            <a:r>
              <a:rPr lang="ar-IQ" sz="3600" b="1" dirty="0">
                <a:solidFill>
                  <a:srgbClr val="FF0000"/>
                </a:solidFill>
                <a:latin typeface="Calibri Light" panose="020F0302020204030204"/>
                <a:ea typeface="+mj-ea"/>
                <a:cs typeface="Times New Roman" panose="02020603050405020304" pitchFamily="18" charset="0"/>
              </a:rPr>
              <a:t>مفاهيم اساسية:</a:t>
            </a:r>
            <a:br>
              <a:rPr lang="ar-IQ" sz="3600" b="1" dirty="0">
                <a:solidFill>
                  <a:srgbClr val="FF0000"/>
                </a:solidFill>
                <a:latin typeface="Calibri Light" panose="020F0302020204030204"/>
                <a:ea typeface="+mj-ea"/>
                <a:cs typeface="Times New Roman" panose="02020603050405020304" pitchFamily="18" charset="0"/>
              </a:rPr>
            </a:br>
            <a:endParaRPr lang="en-US" dirty="0"/>
          </a:p>
        </p:txBody>
      </p:sp>
    </p:spTree>
    <p:extLst>
      <p:ext uri="{BB962C8B-B14F-4D97-AF65-F5344CB8AC3E}">
        <p14:creationId xmlns:p14="http://schemas.microsoft.com/office/powerpoint/2010/main" val="2477441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128" y="365126"/>
            <a:ext cx="3793671" cy="1088118"/>
          </a:xfrm>
        </p:spPr>
        <p:txBody>
          <a:bodyPr>
            <a:normAutofit fontScale="90000"/>
          </a:bodyPr>
          <a:lstStyle/>
          <a:p>
            <a:pPr algn="r" rtl="1"/>
            <a:r>
              <a:rPr lang="ar-IQ" b="1" dirty="0" smtClean="0">
                <a:solidFill>
                  <a:srgbClr val="FF0000"/>
                </a:solidFill>
              </a:rPr>
              <a:t>ايجابيات زيادة </a:t>
            </a:r>
            <a:r>
              <a:rPr lang="en-US" b="1" dirty="0" smtClean="0">
                <a:solidFill>
                  <a:srgbClr val="FF0000"/>
                </a:solidFill>
                <a:latin typeface="Times New Roman" panose="02020603050405020304" pitchFamily="18" charset="0"/>
                <a:ea typeface="Calibri" panose="020F0502020204030204" pitchFamily="34" charset="0"/>
              </a:rPr>
              <a:t>CO</a:t>
            </a:r>
            <a:r>
              <a:rPr lang="en-US" b="1" baseline="-25000" dirty="0" smtClean="0">
                <a:solidFill>
                  <a:srgbClr val="FF0000"/>
                </a:solidFill>
                <a:latin typeface="Times New Roman" panose="02020603050405020304" pitchFamily="18" charset="0"/>
                <a:ea typeface="Calibri" panose="020F0502020204030204" pitchFamily="34" charset="0"/>
              </a:rPr>
              <a:t>2</a:t>
            </a:r>
            <a:r>
              <a:rPr lang="ar-IQ" b="1" baseline="-25000" dirty="0" smtClean="0">
                <a:solidFill>
                  <a:srgbClr val="FF0000"/>
                </a:solidFill>
                <a:latin typeface="Times New Roman" panose="02020603050405020304" pitchFamily="18" charset="0"/>
                <a:ea typeface="Calibri" panose="020F0502020204030204" pitchFamily="34" charset="0"/>
              </a:rPr>
              <a:t> </a:t>
            </a:r>
            <a:endParaRPr lang="en-US" b="1" dirty="0">
              <a:solidFill>
                <a:srgbClr val="FF0000"/>
              </a:solidFill>
            </a:endParaRPr>
          </a:p>
        </p:txBody>
      </p:sp>
      <p:sp>
        <p:nvSpPr>
          <p:cNvPr id="3" name="Content Placeholder 2"/>
          <p:cNvSpPr>
            <a:spLocks noGrp="1"/>
          </p:cNvSpPr>
          <p:nvPr>
            <p:ph idx="1"/>
          </p:nvPr>
        </p:nvSpPr>
        <p:spPr/>
        <p:txBody>
          <a:bodyPr/>
          <a:lstStyle/>
          <a:p>
            <a:pPr algn="just" rtl="1"/>
            <a:r>
              <a:rPr lang="ar-IQ" dirty="0" smtClean="0">
                <a:ea typeface="Calibri" panose="020F0502020204030204" pitchFamily="34" charset="0"/>
                <a:cs typeface="Times New Roman" panose="02020603050405020304" pitchFamily="18" charset="0"/>
              </a:rPr>
              <a:t> </a:t>
            </a:r>
            <a:r>
              <a:rPr lang="ar-IQ" dirty="0">
                <a:ea typeface="Calibri" panose="020F0502020204030204" pitchFamily="34" charset="0"/>
                <a:cs typeface="Times New Roman" panose="02020603050405020304" pitchFamily="18" charset="0"/>
              </a:rPr>
              <a:t>ان زيادة </a:t>
            </a:r>
            <a:r>
              <a:rPr lang="en-US" dirty="0">
                <a:latin typeface="Times New Roman" panose="02020603050405020304" pitchFamily="18" charset="0"/>
                <a:ea typeface="Calibri" panose="020F0502020204030204" pitchFamily="34" charset="0"/>
              </a:rPr>
              <a:t>CO</a:t>
            </a:r>
            <a:r>
              <a:rPr lang="en-US" baseline="-25000" dirty="0">
                <a:latin typeface="Times New Roman" panose="02020603050405020304" pitchFamily="18" charset="0"/>
                <a:ea typeface="Calibri" panose="020F0502020204030204" pitchFamily="34" charset="0"/>
              </a:rPr>
              <a:t>2</a:t>
            </a:r>
            <a:r>
              <a:rPr lang="ar-IQ" baseline="-25000" dirty="0">
                <a:latin typeface="Times New Roman" panose="02020603050405020304" pitchFamily="18" charset="0"/>
                <a:ea typeface="Calibri" panose="020F0502020204030204" pitchFamily="34" charset="0"/>
              </a:rPr>
              <a:t>  </a:t>
            </a:r>
            <a:r>
              <a:rPr lang="ar-IQ" dirty="0">
                <a:latin typeface="Times New Roman" panose="02020603050405020304" pitchFamily="18" charset="0"/>
                <a:ea typeface="Calibri" panose="020F0502020204030204" pitchFamily="34" charset="0"/>
              </a:rPr>
              <a:t>لها اوجه متعددة بالتأثير في التوازن الهرموني ومن ثم نمو النباتات وانتاجيتها، فهي تزيد الهرمونات المشجعة للنمو الخضري وتقلل مثبطاته وبذلك تحفز عمليات مهمة </a:t>
            </a:r>
            <a:r>
              <a:rPr lang="ar-IQ" dirty="0" smtClean="0">
                <a:latin typeface="Times New Roman" panose="02020603050405020304" pitchFamily="18" charset="0"/>
                <a:ea typeface="Calibri" panose="020F0502020204030204" pitchFamily="34" charset="0"/>
              </a:rPr>
              <a:t>مثل:</a:t>
            </a:r>
          </a:p>
          <a:p>
            <a:pPr algn="just" rtl="1"/>
            <a:r>
              <a:rPr lang="ar-IQ" dirty="0" smtClean="0">
                <a:latin typeface="Times New Roman" panose="02020603050405020304" pitchFamily="18" charset="0"/>
                <a:ea typeface="Calibri" panose="020F0502020204030204" pitchFamily="34" charset="0"/>
              </a:rPr>
              <a:t> </a:t>
            </a:r>
            <a:r>
              <a:rPr lang="ar-IQ" dirty="0">
                <a:latin typeface="Times New Roman" panose="02020603050405020304" pitchFamily="18" charset="0"/>
                <a:ea typeface="Calibri" panose="020F0502020204030204" pitchFamily="34" charset="0"/>
              </a:rPr>
              <a:t>انتاج الكلوروفيل والحفاظ عليه من </a:t>
            </a:r>
            <a:r>
              <a:rPr lang="ar-IQ" dirty="0" smtClean="0">
                <a:latin typeface="Times New Roman" panose="02020603050405020304" pitchFamily="18" charset="0"/>
                <a:ea typeface="Calibri" panose="020F0502020204030204" pitchFamily="34" charset="0"/>
              </a:rPr>
              <a:t>التحلل. </a:t>
            </a:r>
          </a:p>
          <a:p>
            <a:pPr algn="just" rtl="1"/>
            <a:r>
              <a:rPr lang="ar-IQ" dirty="0">
                <a:latin typeface="Times New Roman" panose="02020603050405020304" pitchFamily="18" charset="0"/>
                <a:ea typeface="Calibri" panose="020F0502020204030204" pitchFamily="34" charset="0"/>
              </a:rPr>
              <a:t> </a:t>
            </a:r>
            <a:r>
              <a:rPr lang="ar-IQ" dirty="0" smtClean="0">
                <a:latin typeface="Times New Roman" panose="02020603050405020304" pitchFamily="18" charset="0"/>
                <a:ea typeface="Calibri" panose="020F0502020204030204" pitchFamily="34" charset="0"/>
              </a:rPr>
              <a:t>زيادة </a:t>
            </a:r>
            <a:r>
              <a:rPr lang="ar-IQ" dirty="0">
                <a:latin typeface="Times New Roman" panose="02020603050405020304" pitchFamily="18" charset="0"/>
                <a:ea typeface="Calibri" panose="020F0502020204030204" pitchFamily="34" charset="0"/>
              </a:rPr>
              <a:t>كفاءة عملية البناء </a:t>
            </a:r>
            <a:r>
              <a:rPr lang="ar-IQ" dirty="0" smtClean="0">
                <a:latin typeface="Times New Roman" panose="02020603050405020304" pitchFamily="18" charset="0"/>
                <a:ea typeface="Calibri" panose="020F0502020204030204" pitchFamily="34" charset="0"/>
              </a:rPr>
              <a:t>الضوئي. </a:t>
            </a:r>
          </a:p>
          <a:p>
            <a:pPr algn="just" rtl="1"/>
            <a:r>
              <a:rPr lang="ar-IQ" dirty="0" smtClean="0">
                <a:latin typeface="Times New Roman" panose="02020603050405020304" pitchFamily="18" charset="0"/>
                <a:ea typeface="Calibri" panose="020F0502020204030204" pitchFamily="34" charset="0"/>
              </a:rPr>
              <a:t> زيادة امتصاص </a:t>
            </a:r>
            <a:r>
              <a:rPr lang="ar-IQ" dirty="0">
                <a:latin typeface="Times New Roman" panose="02020603050405020304" pitchFamily="18" charset="0"/>
                <a:ea typeface="Calibri" panose="020F0502020204030204" pitchFamily="34" charset="0"/>
              </a:rPr>
              <a:t>العناصر المغذية من </a:t>
            </a:r>
            <a:r>
              <a:rPr lang="ar-IQ" dirty="0" smtClean="0">
                <a:latin typeface="Times New Roman" panose="02020603050405020304" pitchFamily="18" charset="0"/>
                <a:ea typeface="Calibri" panose="020F0502020204030204" pitchFamily="34" charset="0"/>
              </a:rPr>
              <a:t>التربة.</a:t>
            </a:r>
          </a:p>
          <a:p>
            <a:pPr algn="just" rtl="1"/>
            <a:r>
              <a:rPr lang="ar-IQ" dirty="0">
                <a:latin typeface="Times New Roman" panose="02020603050405020304" pitchFamily="18" charset="0"/>
                <a:ea typeface="Calibri" panose="020F0502020204030204" pitchFamily="34" charset="0"/>
              </a:rPr>
              <a:t> </a:t>
            </a:r>
            <a:r>
              <a:rPr lang="ar-IQ" dirty="0" smtClean="0">
                <a:latin typeface="Times New Roman" panose="02020603050405020304" pitchFamily="18" charset="0"/>
                <a:ea typeface="Calibri" panose="020F0502020204030204" pitchFamily="34" charset="0"/>
              </a:rPr>
              <a:t>حفظ </a:t>
            </a:r>
            <a:r>
              <a:rPr lang="ar-IQ" dirty="0">
                <a:latin typeface="Times New Roman" panose="02020603050405020304" pitchFamily="18" charset="0"/>
                <a:ea typeface="Calibri" panose="020F0502020204030204" pitchFamily="34" charset="0"/>
              </a:rPr>
              <a:t>التوازن </a:t>
            </a:r>
            <a:r>
              <a:rPr lang="ar-IQ" dirty="0" smtClean="0">
                <a:latin typeface="Times New Roman" panose="02020603050405020304" pitchFamily="18" charset="0"/>
                <a:ea typeface="Calibri" panose="020F0502020204030204" pitchFamily="34" charset="0"/>
              </a:rPr>
              <a:t>المائي.</a:t>
            </a:r>
          </a:p>
          <a:p>
            <a:pPr algn="just" rtl="1"/>
            <a:r>
              <a:rPr lang="ar-IQ" dirty="0" smtClean="0">
                <a:latin typeface="Times New Roman" panose="02020603050405020304" pitchFamily="18" charset="0"/>
                <a:ea typeface="Calibri" panose="020F0502020204030204" pitchFamily="34" charset="0"/>
              </a:rPr>
              <a:t> زيادة </a:t>
            </a:r>
            <a:r>
              <a:rPr lang="ar-IQ" dirty="0">
                <a:latin typeface="Times New Roman" panose="02020603050405020304" pitchFamily="18" charset="0"/>
                <a:ea typeface="Calibri" panose="020F0502020204030204" pitchFamily="34" charset="0"/>
              </a:rPr>
              <a:t>كفاءة عمليات النقل داخل </a:t>
            </a:r>
            <a:r>
              <a:rPr lang="ar-IQ" dirty="0" smtClean="0">
                <a:latin typeface="Times New Roman" panose="02020603050405020304" pitchFamily="18" charset="0"/>
                <a:ea typeface="Calibri" panose="020F0502020204030204" pitchFamily="34" charset="0"/>
              </a:rPr>
              <a:t>النبات</a:t>
            </a:r>
            <a:r>
              <a:rPr lang="ar-IQ" dirty="0">
                <a:latin typeface="Times New Roman" panose="02020603050405020304" pitchFamily="18" charset="0"/>
                <a:ea typeface="Calibri" panose="020F0502020204030204" pitchFamily="34" charset="0"/>
              </a:rPr>
              <a:t>.</a:t>
            </a:r>
            <a:endParaRPr lang="ar-IQ" dirty="0" smtClean="0">
              <a:latin typeface="Times New Roman" panose="02020603050405020304" pitchFamily="18" charset="0"/>
              <a:ea typeface="Calibri" panose="020F0502020204030204" pitchFamily="34" charset="0"/>
            </a:endParaRPr>
          </a:p>
          <a:p>
            <a:pPr algn="just" rtl="1"/>
            <a:r>
              <a:rPr lang="ar-IQ" dirty="0" smtClean="0">
                <a:latin typeface="Times New Roman" panose="02020603050405020304" pitchFamily="18" charset="0"/>
                <a:ea typeface="Calibri" panose="020F0502020204030204" pitchFamily="34" charset="0"/>
              </a:rPr>
              <a:t> </a:t>
            </a:r>
            <a:r>
              <a:rPr lang="ar-IQ" dirty="0">
                <a:latin typeface="Times New Roman" panose="02020603050405020304" pitchFamily="18" charset="0"/>
                <a:ea typeface="Calibri" panose="020F0502020204030204" pitchFamily="34" charset="0"/>
              </a:rPr>
              <a:t>وهذا </a:t>
            </a:r>
            <a:r>
              <a:rPr lang="ar-IQ" dirty="0" smtClean="0">
                <a:latin typeface="Times New Roman" panose="02020603050405020304" pitchFamily="18" charset="0"/>
                <a:ea typeface="Calibri" panose="020F0502020204030204" pitchFamily="34" charset="0"/>
              </a:rPr>
              <a:t>كله يعني </a:t>
            </a:r>
            <a:r>
              <a:rPr lang="ar-IQ" dirty="0">
                <a:latin typeface="Times New Roman" panose="02020603050405020304" pitchFamily="18" charset="0"/>
                <a:ea typeface="Calibri" panose="020F0502020204030204" pitchFamily="34" charset="0"/>
              </a:rPr>
              <a:t>زيادة الكتلة الحية المنتجة من وحدة </a:t>
            </a:r>
            <a:r>
              <a:rPr lang="ar-IQ" dirty="0" smtClean="0">
                <a:latin typeface="Times New Roman" panose="02020603050405020304" pitchFamily="18" charset="0"/>
                <a:ea typeface="Calibri" panose="020F0502020204030204" pitchFamily="34" charset="0"/>
              </a:rPr>
              <a:t>المساحة.</a:t>
            </a:r>
            <a:endParaRPr lang="en-US" dirty="0"/>
          </a:p>
        </p:txBody>
      </p:sp>
      <p:pic>
        <p:nvPicPr>
          <p:cNvPr id="4" name="Picture 3"/>
          <p:cNvPicPr>
            <a:picLocks noChangeAspect="1"/>
          </p:cNvPicPr>
          <p:nvPr/>
        </p:nvPicPr>
        <p:blipFill>
          <a:blip r:embed="rId3"/>
          <a:stretch>
            <a:fillRect/>
          </a:stretch>
        </p:blipFill>
        <p:spPr>
          <a:xfrm>
            <a:off x="5323454" y="136639"/>
            <a:ext cx="1545092" cy="1545092"/>
          </a:xfrm>
          <a:prstGeom prst="rect">
            <a:avLst/>
          </a:prstGeom>
        </p:spPr>
      </p:pic>
      <p:pic>
        <p:nvPicPr>
          <p:cNvPr id="5" name="Picture 4"/>
          <p:cNvPicPr>
            <a:picLocks noChangeAspect="1"/>
          </p:cNvPicPr>
          <p:nvPr/>
        </p:nvPicPr>
        <p:blipFill>
          <a:blip r:embed="rId4"/>
          <a:stretch>
            <a:fillRect/>
          </a:stretch>
        </p:blipFill>
        <p:spPr>
          <a:xfrm>
            <a:off x="218394" y="2642051"/>
            <a:ext cx="3504520" cy="4041097"/>
          </a:xfrm>
          <a:prstGeom prst="rect">
            <a:avLst/>
          </a:prstGeom>
        </p:spPr>
      </p:pic>
    </p:spTree>
    <p:extLst>
      <p:ext uri="{BB962C8B-B14F-4D97-AF65-F5344CB8AC3E}">
        <p14:creationId xmlns:p14="http://schemas.microsoft.com/office/powerpoint/2010/main" val="160798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756" y="365125"/>
            <a:ext cx="3663043" cy="549275"/>
          </a:xfrm>
        </p:spPr>
        <p:txBody>
          <a:bodyPr>
            <a:normAutofit fontScale="90000"/>
          </a:bodyPr>
          <a:lstStyle/>
          <a:p>
            <a:pPr algn="r" rtl="1"/>
            <a:r>
              <a:rPr lang="ar-IQ" b="1" dirty="0" smtClean="0">
                <a:solidFill>
                  <a:srgbClr val="FF0000"/>
                </a:solidFill>
              </a:rPr>
              <a:t>سلبيات</a:t>
            </a:r>
            <a:r>
              <a:rPr lang="ar-IQ" sz="4000" b="1" dirty="0" smtClean="0">
                <a:solidFill>
                  <a:srgbClr val="FF0000"/>
                </a:solidFill>
              </a:rPr>
              <a:t> </a:t>
            </a:r>
            <a:r>
              <a:rPr lang="ar-IQ" sz="4000" b="1" dirty="0">
                <a:solidFill>
                  <a:srgbClr val="FF0000"/>
                </a:solidFill>
              </a:rPr>
              <a:t>زيادة </a:t>
            </a:r>
            <a:r>
              <a:rPr lang="en-US" sz="4000" b="1" dirty="0">
                <a:solidFill>
                  <a:srgbClr val="FF0000"/>
                </a:solidFill>
                <a:latin typeface="Times New Roman" panose="02020603050405020304" pitchFamily="18" charset="0"/>
                <a:ea typeface="Calibri" panose="020F0502020204030204" pitchFamily="34" charset="0"/>
              </a:rPr>
              <a:t>CO</a:t>
            </a:r>
            <a:r>
              <a:rPr lang="en-US" sz="4000" b="1" baseline="-25000" dirty="0">
                <a:solidFill>
                  <a:srgbClr val="FF0000"/>
                </a:solidFill>
                <a:latin typeface="Times New Roman" panose="02020603050405020304" pitchFamily="18" charset="0"/>
                <a:ea typeface="Calibri" panose="020F0502020204030204" pitchFamily="34" charset="0"/>
              </a:rPr>
              <a:t>2</a:t>
            </a:r>
            <a:r>
              <a:rPr lang="ar-IQ" sz="4000" b="1" baseline="-25000" dirty="0">
                <a:solidFill>
                  <a:srgbClr val="FF0000"/>
                </a:solidFill>
                <a:latin typeface="Times New Roman" panose="02020603050405020304" pitchFamily="18" charset="0"/>
                <a:ea typeface="Calibri" panose="020F0502020204030204" pitchFamily="34" charset="0"/>
              </a:rPr>
              <a:t> </a:t>
            </a:r>
            <a:endParaRPr lang="en-US" dirty="0"/>
          </a:p>
        </p:txBody>
      </p:sp>
      <p:sp>
        <p:nvSpPr>
          <p:cNvPr id="3" name="Content Placeholder 2"/>
          <p:cNvSpPr>
            <a:spLocks noGrp="1"/>
          </p:cNvSpPr>
          <p:nvPr>
            <p:ph idx="1"/>
          </p:nvPr>
        </p:nvSpPr>
        <p:spPr>
          <a:xfrm>
            <a:off x="4131129" y="914400"/>
            <a:ext cx="7854042" cy="5731329"/>
          </a:xfrm>
        </p:spPr>
        <p:txBody>
          <a:bodyPr>
            <a:normAutofit lnSpcReduction="10000"/>
          </a:bodyPr>
          <a:lstStyle/>
          <a:p>
            <a:pPr algn="r" rtl="1"/>
            <a:r>
              <a:rPr lang="ar-IQ" dirty="0" smtClean="0"/>
              <a:t>المبالغة </a:t>
            </a:r>
            <a:r>
              <a:rPr lang="ar-IQ" dirty="0"/>
              <a:t>في تحفيز النمو </a:t>
            </a:r>
            <a:r>
              <a:rPr lang="ar-IQ" dirty="0" smtClean="0"/>
              <a:t>الخضري، وحصول </a:t>
            </a:r>
            <a:r>
              <a:rPr lang="ar-IQ" dirty="0"/>
              <a:t>تظليل للأوراق السفلى والتجاوز على مرحلة النمو الثمري وبالتالي انخفاض دليل الحصاد رغم زيادة المادة الجافة </a:t>
            </a:r>
            <a:r>
              <a:rPr lang="ar-IQ" dirty="0" smtClean="0"/>
              <a:t>الكلية.</a:t>
            </a:r>
          </a:p>
          <a:p>
            <a:pPr algn="just" rtl="1"/>
            <a:r>
              <a:rPr lang="ar-IQ" dirty="0" smtClean="0"/>
              <a:t>ورغم </a:t>
            </a:r>
            <a:r>
              <a:rPr lang="ar-IQ" dirty="0"/>
              <a:t>ان زيادة </a:t>
            </a:r>
            <a:r>
              <a:rPr lang="en-US" dirty="0"/>
              <a:t>CO</a:t>
            </a:r>
            <a:r>
              <a:rPr lang="en-US" baseline="-25000" dirty="0"/>
              <a:t>2 </a:t>
            </a:r>
            <a:r>
              <a:rPr lang="ar-IQ" baseline="-25000" dirty="0"/>
              <a:t> </a:t>
            </a:r>
            <a:r>
              <a:rPr lang="ar-IQ" dirty="0"/>
              <a:t>تزيد من تحمل النبات للإجهاد الحراري إلا ان الحرارة المرتفعة لا تعني فقط اجهاد حراري للنبات لكنها تعني ايضاً </a:t>
            </a:r>
            <a:r>
              <a:rPr lang="ar-IQ" b="1" dirty="0">
                <a:solidFill>
                  <a:srgbClr val="FF0000"/>
                </a:solidFill>
              </a:rPr>
              <a:t>اجهاد رطوبي </a:t>
            </a:r>
            <a:r>
              <a:rPr lang="ar-IQ" dirty="0"/>
              <a:t>بنقص الماء نتيجة التبخر السريع وهذا يعني </a:t>
            </a:r>
            <a:r>
              <a:rPr lang="ar-IQ" b="1" dirty="0">
                <a:solidFill>
                  <a:srgbClr val="FF0000"/>
                </a:solidFill>
              </a:rPr>
              <a:t>زيادة تملح التربة </a:t>
            </a:r>
            <a:r>
              <a:rPr lang="ar-IQ" dirty="0"/>
              <a:t>بسبب تراكم الاملاح وما يجره من اجهاد </a:t>
            </a:r>
            <a:r>
              <a:rPr lang="ar-IQ" b="1" dirty="0">
                <a:solidFill>
                  <a:srgbClr val="FF0000"/>
                </a:solidFill>
              </a:rPr>
              <a:t>ايوني واكسدي</a:t>
            </a:r>
            <a:r>
              <a:rPr lang="ar-IQ" dirty="0"/>
              <a:t>، هذا الاختلال في التوازن الهرموني والتغذوي والأكسدي لا يمكن التنبؤ بنتائجه بدقة، لكنه بشكل عام خلل في النظام ويعيق النمو الصحي </a:t>
            </a:r>
            <a:r>
              <a:rPr lang="ar-IQ" dirty="0" smtClean="0"/>
              <a:t>للنبات.</a:t>
            </a:r>
          </a:p>
          <a:p>
            <a:pPr algn="r" rtl="1"/>
            <a:r>
              <a:rPr lang="ar-IQ" dirty="0" smtClean="0"/>
              <a:t>زيادة </a:t>
            </a:r>
            <a:r>
              <a:rPr lang="ar-IQ" dirty="0"/>
              <a:t>قابلية النبات للإصابة بالامراض الفطرية الخطيرة. </a:t>
            </a:r>
            <a:endParaRPr lang="ar-IQ" dirty="0" smtClean="0"/>
          </a:p>
          <a:p>
            <a:pPr algn="just" rtl="1"/>
            <a:r>
              <a:rPr lang="ar-IQ" dirty="0" smtClean="0"/>
              <a:t>وعليه </a:t>
            </a:r>
            <a:r>
              <a:rPr lang="ar-IQ" dirty="0"/>
              <a:t>فان مواجهة </a:t>
            </a:r>
            <a:r>
              <a:rPr lang="ar-IQ" dirty="0" smtClean="0"/>
              <a:t>زيادة</a:t>
            </a:r>
            <a:r>
              <a:rPr lang="en-US" dirty="0" smtClean="0"/>
              <a:t>CO</a:t>
            </a:r>
            <a:r>
              <a:rPr lang="en-US" baseline="-25000" dirty="0" smtClean="0"/>
              <a:t>2 </a:t>
            </a:r>
            <a:r>
              <a:rPr lang="ar-IQ" dirty="0" smtClean="0"/>
              <a:t> بالوسائل</a:t>
            </a:r>
            <a:r>
              <a:rPr lang="ar-IQ" b="1" dirty="0" smtClean="0"/>
              <a:t> </a:t>
            </a:r>
            <a:r>
              <a:rPr lang="ar-SA" dirty="0"/>
              <a:t>المتاحة كلها تعد ضرورة  وليس ترفاً، فقد يحصل تغير دائم في المناخ لا يمكن الرجوع عنه، مثل الفيضانات الكبيرة والاعاصير والحرائق وموجات الجفاف والغبار وما يترتب عليها من مجاعات وكوارث مركبة.</a:t>
            </a:r>
            <a:endParaRPr lang="en-US" dirty="0"/>
          </a:p>
          <a:p>
            <a:pPr algn="r" rtl="1"/>
            <a:endParaRPr lang="en-US" dirty="0"/>
          </a:p>
        </p:txBody>
      </p:sp>
      <p:pic>
        <p:nvPicPr>
          <p:cNvPr id="5" name="Picture 4"/>
          <p:cNvPicPr>
            <a:picLocks noChangeAspect="1"/>
          </p:cNvPicPr>
          <p:nvPr/>
        </p:nvPicPr>
        <p:blipFill>
          <a:blip r:embed="rId2"/>
          <a:stretch>
            <a:fillRect/>
          </a:stretch>
        </p:blipFill>
        <p:spPr>
          <a:xfrm>
            <a:off x="212861" y="1763486"/>
            <a:ext cx="3689668" cy="4882243"/>
          </a:xfrm>
          <a:prstGeom prst="rect">
            <a:avLst/>
          </a:prstGeom>
        </p:spPr>
      </p:pic>
    </p:spTree>
    <p:extLst>
      <p:ext uri="{BB962C8B-B14F-4D97-AF65-F5344CB8AC3E}">
        <p14:creationId xmlns:p14="http://schemas.microsoft.com/office/powerpoint/2010/main" val="2663128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30629"/>
            <a:ext cx="8153400" cy="718457"/>
          </a:xfrm>
        </p:spPr>
        <p:txBody>
          <a:bodyPr>
            <a:normAutofit/>
          </a:bodyPr>
          <a:lstStyle/>
          <a:p>
            <a:pPr algn="r" rtl="1"/>
            <a:r>
              <a:rPr lang="ar-IQ" sz="3200" b="1" dirty="0">
                <a:solidFill>
                  <a:srgbClr val="FF0000"/>
                </a:solidFill>
              </a:rPr>
              <a:t>الأثر غير المباشر لزيادة </a:t>
            </a:r>
            <a:r>
              <a:rPr lang="en-US" sz="3200" b="1" dirty="0">
                <a:solidFill>
                  <a:srgbClr val="FF0000"/>
                </a:solidFill>
              </a:rPr>
              <a:t>CO</a:t>
            </a:r>
            <a:r>
              <a:rPr lang="en-US" sz="3200" b="1" baseline="-25000" dirty="0">
                <a:solidFill>
                  <a:srgbClr val="FF0000"/>
                </a:solidFill>
              </a:rPr>
              <a:t>2</a:t>
            </a:r>
            <a:r>
              <a:rPr lang="ar-IQ" sz="3200" b="1" dirty="0">
                <a:solidFill>
                  <a:srgbClr val="FF0000"/>
                </a:solidFill>
              </a:rPr>
              <a:t> في تغير التوازن </a:t>
            </a:r>
            <a:r>
              <a:rPr lang="ar-IQ" sz="3200" b="1" dirty="0" smtClean="0">
                <a:solidFill>
                  <a:srgbClr val="FF0000"/>
                </a:solidFill>
              </a:rPr>
              <a:t>الهرموني</a:t>
            </a:r>
            <a:endParaRPr lang="en-US" dirty="0"/>
          </a:p>
        </p:txBody>
      </p:sp>
      <p:sp>
        <p:nvSpPr>
          <p:cNvPr id="3" name="Content Placeholder 2"/>
          <p:cNvSpPr>
            <a:spLocks noGrp="1"/>
          </p:cNvSpPr>
          <p:nvPr>
            <p:ph idx="1"/>
          </p:nvPr>
        </p:nvSpPr>
        <p:spPr>
          <a:xfrm>
            <a:off x="3886199" y="849086"/>
            <a:ext cx="8082643" cy="5747657"/>
          </a:xfrm>
        </p:spPr>
        <p:txBody>
          <a:bodyPr>
            <a:normAutofit fontScale="92500" lnSpcReduction="10000"/>
          </a:bodyPr>
          <a:lstStyle/>
          <a:p>
            <a:pPr marL="0" indent="0" algn="just" rtl="1">
              <a:buNone/>
            </a:pPr>
            <a:r>
              <a:rPr lang="ar-IQ" sz="3200" dirty="0" smtClean="0">
                <a:cs typeface="+mj-cs"/>
              </a:rPr>
              <a:t> </a:t>
            </a:r>
            <a:r>
              <a:rPr lang="ar-IQ" sz="3200" dirty="0">
                <a:cs typeface="+mj-cs"/>
              </a:rPr>
              <a:t>يكون </a:t>
            </a:r>
            <a:r>
              <a:rPr lang="ar-IQ" sz="3200" dirty="0" smtClean="0">
                <a:cs typeface="+mj-cs"/>
              </a:rPr>
              <a:t>هذا عن طريق </a:t>
            </a:r>
            <a:r>
              <a:rPr lang="ar-IQ" sz="3200" b="1" dirty="0">
                <a:solidFill>
                  <a:srgbClr val="00B050"/>
                </a:solidFill>
                <a:cs typeface="+mj-cs"/>
              </a:rPr>
              <a:t>زيادة معدل البناء </a:t>
            </a:r>
            <a:r>
              <a:rPr lang="ar-IQ" sz="3200" b="1" dirty="0" smtClean="0">
                <a:solidFill>
                  <a:srgbClr val="00B050"/>
                </a:solidFill>
                <a:cs typeface="+mj-cs"/>
              </a:rPr>
              <a:t>الضوئي</a:t>
            </a:r>
            <a:r>
              <a:rPr lang="ar-IQ" sz="3200" dirty="0" smtClean="0"/>
              <a:t>: </a:t>
            </a:r>
            <a:endParaRPr lang="en-US" sz="3200" b="1" dirty="0" smtClean="0">
              <a:solidFill>
                <a:srgbClr val="00B050"/>
              </a:solidFill>
              <a:cs typeface="+mj-cs"/>
            </a:endParaRPr>
          </a:p>
          <a:p>
            <a:pPr algn="just" rtl="1"/>
            <a:r>
              <a:rPr lang="ar-IQ" sz="3200" dirty="0" smtClean="0">
                <a:cs typeface="+mj-cs"/>
              </a:rPr>
              <a:t>توفير </a:t>
            </a:r>
            <a:r>
              <a:rPr lang="ar-IQ" sz="3200" dirty="0">
                <a:cs typeface="+mj-cs"/>
              </a:rPr>
              <a:t>كتل بنائية لزيادة انقسام الخلايا ومن ثم زيادة حجم الانسجة التي تتطلب تفعيل نشاط الهرمونات النباتية المشجعة للنمو وكبح مثبطات النمو وكذلك توفير المواد الاساس لبناء الهرمونات وبذلك يزداد نشاط الانسجة الفعالة في تصنيع هذه الهرمونات، مثل الأنسجة المرستيمية في قمم السوق النباتية أو نهايات الجذور </a:t>
            </a:r>
            <a:r>
              <a:rPr lang="ar-IQ" sz="3200" dirty="0" smtClean="0">
                <a:cs typeface="+mj-cs"/>
              </a:rPr>
              <a:t>وغيرها </a:t>
            </a:r>
            <a:r>
              <a:rPr lang="ar-IQ" sz="3200" dirty="0">
                <a:cs typeface="+mj-cs"/>
              </a:rPr>
              <a:t>من الانسجة التي تعد مصانع للهرمونات النباتية. </a:t>
            </a:r>
            <a:endParaRPr lang="en-US" sz="3200" dirty="0" smtClean="0">
              <a:cs typeface="+mj-cs"/>
            </a:endParaRPr>
          </a:p>
          <a:p>
            <a:pPr algn="just" rtl="1"/>
            <a:r>
              <a:rPr lang="ar-SA" sz="3200" dirty="0" smtClean="0">
                <a:cs typeface="+mj-cs"/>
              </a:rPr>
              <a:t>التدخل </a:t>
            </a:r>
            <a:r>
              <a:rPr lang="ar-SA" sz="3200" dirty="0">
                <a:cs typeface="+mj-cs"/>
              </a:rPr>
              <a:t>في انتقائية نظام النقل للهرمونات وبذلك </a:t>
            </a:r>
            <a:r>
              <a:rPr lang="ar-IQ" sz="3200" dirty="0" smtClean="0">
                <a:cs typeface="+mj-cs"/>
              </a:rPr>
              <a:t>ي</a:t>
            </a:r>
            <a:r>
              <a:rPr lang="ar-SA" sz="3200" dirty="0" smtClean="0">
                <a:cs typeface="+mj-cs"/>
              </a:rPr>
              <a:t>تغير </a:t>
            </a:r>
            <a:r>
              <a:rPr lang="ar-SA" sz="3200" dirty="0">
                <a:cs typeface="+mj-cs"/>
              </a:rPr>
              <a:t>التوازن الهرموني في النباتات عن طريق التحكم في نوعية وكمية الهرمون </a:t>
            </a:r>
            <a:r>
              <a:rPr lang="ar-SA" sz="3200" dirty="0" smtClean="0">
                <a:cs typeface="+mj-cs"/>
              </a:rPr>
              <a:t>المنتقل</a:t>
            </a:r>
            <a:r>
              <a:rPr lang="ar-IQ" sz="3200" dirty="0" smtClean="0">
                <a:cs typeface="+mj-cs"/>
              </a:rPr>
              <a:t>.</a:t>
            </a:r>
          </a:p>
          <a:p>
            <a:pPr algn="just" rtl="1"/>
            <a:r>
              <a:rPr lang="ar-IQ" sz="3200" dirty="0" smtClean="0">
                <a:cs typeface="+mj-cs"/>
              </a:rPr>
              <a:t>قد تزداد حموضة المياه وبالتالي التربة مما يعني سمية بعض العناصر (</a:t>
            </a:r>
            <a:r>
              <a:rPr lang="en-US" sz="3200" dirty="0" smtClean="0">
                <a:cs typeface="+mj-cs"/>
              </a:rPr>
              <a:t>Fe</a:t>
            </a:r>
            <a:r>
              <a:rPr lang="ar-IQ" sz="3200" dirty="0" smtClean="0">
                <a:cs typeface="+mj-cs"/>
              </a:rPr>
              <a:t> و</a:t>
            </a:r>
            <a:r>
              <a:rPr lang="en-US" sz="3200" dirty="0" err="1" smtClean="0">
                <a:cs typeface="+mj-cs"/>
              </a:rPr>
              <a:t>Mn</a:t>
            </a:r>
            <a:r>
              <a:rPr lang="ar-IQ" sz="3200" dirty="0" smtClean="0">
                <a:cs typeface="+mj-cs"/>
              </a:rPr>
              <a:t> و</a:t>
            </a:r>
            <a:r>
              <a:rPr lang="en-US" sz="3200" dirty="0" smtClean="0">
                <a:cs typeface="+mj-cs"/>
              </a:rPr>
              <a:t>Zn</a:t>
            </a:r>
            <a:r>
              <a:rPr lang="ar-IQ" sz="3200" dirty="0" smtClean="0">
                <a:cs typeface="+mj-cs"/>
              </a:rPr>
              <a:t> و</a:t>
            </a:r>
            <a:r>
              <a:rPr lang="en-US" sz="3200" dirty="0" smtClean="0">
                <a:cs typeface="+mj-cs"/>
              </a:rPr>
              <a:t>Cu</a:t>
            </a:r>
            <a:r>
              <a:rPr lang="ar-IQ" sz="3200" dirty="0" smtClean="0">
                <a:cs typeface="+mj-cs"/>
              </a:rPr>
              <a:t>) للنباتات وانخفاض جاهزية عناصر اخرى (</a:t>
            </a:r>
            <a:r>
              <a:rPr lang="en-US" sz="3200" dirty="0" smtClean="0">
                <a:cs typeface="+mj-cs"/>
              </a:rPr>
              <a:t>P</a:t>
            </a:r>
            <a:r>
              <a:rPr lang="ar-IQ" sz="3200" dirty="0" smtClean="0">
                <a:cs typeface="+mj-cs"/>
              </a:rPr>
              <a:t> و</a:t>
            </a:r>
            <a:r>
              <a:rPr lang="en-US" sz="3200" dirty="0" smtClean="0">
                <a:cs typeface="+mj-cs"/>
              </a:rPr>
              <a:t>Ca</a:t>
            </a:r>
            <a:r>
              <a:rPr lang="ar-IQ" sz="3200" dirty="0" smtClean="0">
                <a:cs typeface="+mj-cs"/>
              </a:rPr>
              <a:t> و</a:t>
            </a:r>
            <a:r>
              <a:rPr lang="en-US" sz="3200" dirty="0" smtClean="0">
                <a:cs typeface="+mj-cs"/>
              </a:rPr>
              <a:t>Mo</a:t>
            </a:r>
            <a:r>
              <a:rPr lang="ar-IQ" sz="3200" dirty="0" smtClean="0">
                <a:cs typeface="+mj-cs"/>
              </a:rPr>
              <a:t>)</a:t>
            </a:r>
            <a:r>
              <a:rPr lang="en-US" sz="3200" dirty="0" smtClean="0">
                <a:cs typeface="+mj-cs"/>
              </a:rPr>
              <a:t> </a:t>
            </a:r>
            <a:r>
              <a:rPr lang="ar-IQ" sz="3200" dirty="0" smtClean="0">
                <a:cs typeface="+mj-cs"/>
              </a:rPr>
              <a:t>وتداخل هذه العناصر مع الهرمونات النباتية يحدث خلالاً في النمو.</a:t>
            </a:r>
            <a:endParaRPr lang="en-US" sz="3200" dirty="0">
              <a:cs typeface="+mj-cs"/>
            </a:endParaRPr>
          </a:p>
        </p:txBody>
      </p:sp>
      <p:pic>
        <p:nvPicPr>
          <p:cNvPr id="5" name="Picture 4"/>
          <p:cNvPicPr>
            <a:picLocks noChangeAspect="1"/>
          </p:cNvPicPr>
          <p:nvPr/>
        </p:nvPicPr>
        <p:blipFill>
          <a:blip r:embed="rId3"/>
          <a:stretch>
            <a:fillRect/>
          </a:stretch>
        </p:blipFill>
        <p:spPr>
          <a:xfrm>
            <a:off x="0" y="500742"/>
            <a:ext cx="3923193" cy="1801587"/>
          </a:xfrm>
          <a:prstGeom prst="rect">
            <a:avLst/>
          </a:prstGeom>
        </p:spPr>
      </p:pic>
      <p:pic>
        <p:nvPicPr>
          <p:cNvPr id="8" name="Picture 7"/>
          <p:cNvPicPr>
            <a:picLocks noChangeAspect="1"/>
          </p:cNvPicPr>
          <p:nvPr/>
        </p:nvPicPr>
        <p:blipFill>
          <a:blip r:embed="rId4"/>
          <a:stretch>
            <a:fillRect/>
          </a:stretch>
        </p:blipFill>
        <p:spPr>
          <a:xfrm>
            <a:off x="172159" y="2845709"/>
            <a:ext cx="3751034" cy="3751034"/>
          </a:xfrm>
          <a:prstGeom prst="rect">
            <a:avLst/>
          </a:prstGeom>
        </p:spPr>
      </p:pic>
    </p:spTree>
    <p:extLst>
      <p:ext uri="{BB962C8B-B14F-4D97-AF65-F5344CB8AC3E}">
        <p14:creationId xmlns:p14="http://schemas.microsoft.com/office/powerpoint/2010/main" val="2697906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271"/>
            <a:ext cx="10515600" cy="1478417"/>
          </a:xfrm>
        </p:spPr>
        <p:txBody>
          <a:bodyPr/>
          <a:lstStyle/>
          <a:p>
            <a:pPr algn="r" rtl="1"/>
            <a:r>
              <a:rPr lang="ar-IQ" b="1" dirty="0">
                <a:solidFill>
                  <a:srgbClr val="FF0000"/>
                </a:solidFill>
              </a:rPr>
              <a:t>الأثر المباشر لزيادة </a:t>
            </a:r>
            <a:r>
              <a:rPr lang="en-US" b="1" dirty="0">
                <a:solidFill>
                  <a:srgbClr val="FF0000"/>
                </a:solidFill>
              </a:rPr>
              <a:t>CO</a:t>
            </a:r>
            <a:r>
              <a:rPr lang="en-US" b="1" baseline="-25000" dirty="0">
                <a:solidFill>
                  <a:srgbClr val="FF0000"/>
                </a:solidFill>
              </a:rPr>
              <a:t>2</a:t>
            </a:r>
            <a:r>
              <a:rPr lang="ar-IQ" b="1" dirty="0">
                <a:solidFill>
                  <a:srgbClr val="FF0000"/>
                </a:solidFill>
              </a:rPr>
              <a:t> في تغير التوازن الهرموني</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825322" y="1298167"/>
            <a:ext cx="10528478" cy="5412876"/>
          </a:xfrm>
          <a:prstGeom prst="rect">
            <a:avLst/>
          </a:prstGeom>
        </p:spPr>
      </p:pic>
    </p:spTree>
    <p:extLst>
      <p:ext uri="{BB962C8B-B14F-4D97-AF65-F5344CB8AC3E}">
        <p14:creationId xmlns:p14="http://schemas.microsoft.com/office/powerpoint/2010/main" val="3915025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257" y="152854"/>
            <a:ext cx="8341178" cy="663575"/>
          </a:xfrm>
        </p:spPr>
        <p:txBody>
          <a:bodyPr>
            <a:normAutofit fontScale="90000"/>
          </a:bodyPr>
          <a:lstStyle/>
          <a:p>
            <a:pPr algn="r" rtl="1"/>
            <a:r>
              <a:rPr lang="ar-IQ" sz="3600" b="1" dirty="0" smtClean="0">
                <a:solidFill>
                  <a:srgbClr val="FF0000"/>
                </a:solidFill>
              </a:rPr>
              <a:t>1-زيادة تركيز الهرمونات المشجعة للنمو</a:t>
            </a:r>
            <a:r>
              <a:rPr lang="en-US" sz="3600" b="1" dirty="0" smtClean="0">
                <a:solidFill>
                  <a:srgbClr val="FF0000"/>
                </a:solidFill>
              </a:rPr>
              <a:t> </a:t>
            </a:r>
            <a:r>
              <a:rPr lang="ar-IQ" sz="3600" b="1" dirty="0" smtClean="0">
                <a:solidFill>
                  <a:srgbClr val="FF0000"/>
                </a:solidFill>
              </a:rPr>
              <a:t>والبعض من المثبطة</a:t>
            </a:r>
            <a:endParaRPr lang="en-US" sz="3600" b="1" dirty="0">
              <a:solidFill>
                <a:srgbClr val="FF0000"/>
              </a:solidFill>
            </a:endParaRPr>
          </a:p>
        </p:txBody>
      </p:sp>
      <p:sp>
        <p:nvSpPr>
          <p:cNvPr id="6" name="Rectangle 5"/>
          <p:cNvSpPr/>
          <p:nvPr/>
        </p:nvSpPr>
        <p:spPr>
          <a:xfrm>
            <a:off x="405492" y="1795158"/>
            <a:ext cx="11383737" cy="4042132"/>
          </a:xfrm>
          <a:prstGeom prst="rect">
            <a:avLst/>
          </a:prstGeom>
        </p:spPr>
        <p:txBody>
          <a:bodyPr wrap="square">
            <a:spAutoFit/>
          </a:bodyPr>
          <a:lstStyle/>
          <a:p>
            <a:pPr algn="just" rtl="1">
              <a:lnSpc>
                <a:spcPct val="150000"/>
              </a:lnSpc>
              <a:spcAft>
                <a:spcPts val="800"/>
              </a:spcAft>
            </a:pPr>
            <a:r>
              <a:rPr lang="ar-IQ"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2-</a:t>
            </a:r>
            <a:r>
              <a:rPr lang="ar-SA"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مقاومة </a:t>
            </a:r>
            <a:r>
              <a:rPr lang="ar-SA"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مسببات </a:t>
            </a:r>
            <a:r>
              <a:rPr lang="ar-SA"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الأمراض</a:t>
            </a:r>
            <a:endParaRPr lang="ar-IQ"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rtl="1">
              <a:spcAft>
                <a:spcPts val="800"/>
              </a:spcAft>
            </a:pPr>
            <a:r>
              <a:rPr lang="ar-IQ" sz="36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ar-SA" sz="3200" dirty="0" smtClean="0">
                <a:latin typeface="Calibri" panose="020F0502020204030204" pitchFamily="34" charset="0"/>
                <a:ea typeface="Calibri" panose="020F0502020204030204" pitchFamily="34" charset="0"/>
                <a:cs typeface="Times New Roman" panose="02020603050405020304" pitchFamily="18" charset="0"/>
              </a:rPr>
              <a:t>ز</a:t>
            </a:r>
            <a:r>
              <a:rPr lang="ar-IQ" sz="3200" dirty="0" smtClean="0">
                <a:latin typeface="Calibri" panose="020F0502020204030204" pitchFamily="34" charset="0"/>
                <a:ea typeface="Calibri" panose="020F0502020204030204" pitchFamily="34" charset="0"/>
                <a:cs typeface="Times New Roman" panose="02020603050405020304" pitchFamily="18" charset="0"/>
              </a:rPr>
              <a:t>ادت </a:t>
            </a:r>
            <a:r>
              <a:rPr lang="ar-SA" sz="3200" dirty="0" smtClean="0">
                <a:latin typeface="Calibri" panose="020F0502020204030204" pitchFamily="34" charset="0"/>
                <a:ea typeface="Calibri" panose="020F0502020204030204" pitchFamily="34" charset="0"/>
                <a:cs typeface="Times New Roman" panose="02020603050405020304" pitchFamily="18" charset="0"/>
              </a:rPr>
              <a:t>حامض </a:t>
            </a:r>
            <a:r>
              <a:rPr lang="ar-SA" sz="3200" dirty="0">
                <a:latin typeface="Calibri" panose="020F0502020204030204" pitchFamily="34" charset="0"/>
                <a:ea typeface="Calibri" panose="020F0502020204030204" pitchFamily="34" charset="0"/>
                <a:cs typeface="Times New Roman" panose="02020603050405020304" pitchFamily="18" charset="0"/>
              </a:rPr>
              <a:t>الساليسيليك</a:t>
            </a:r>
            <a:r>
              <a:rPr lang="en-US" sz="3200" dirty="0">
                <a:latin typeface="Times New Roman" panose="02020603050405020304" pitchFamily="18" charset="0"/>
                <a:ea typeface="Calibri" panose="020F0502020204030204" pitchFamily="34" charset="0"/>
                <a:cs typeface="Arial" panose="020B0604020202020204" pitchFamily="34" charset="0"/>
              </a:rPr>
              <a:t> (SA) </a:t>
            </a:r>
            <a:r>
              <a:rPr lang="ar-SA" sz="3200" dirty="0" smtClean="0">
                <a:latin typeface="Calibri" panose="020F0502020204030204" pitchFamily="34" charset="0"/>
                <a:ea typeface="Calibri" panose="020F0502020204030204" pitchFamily="34" charset="0"/>
                <a:cs typeface="Times New Roman" panose="02020603050405020304" pitchFamily="18" charset="0"/>
              </a:rPr>
              <a:t>وثبط</a:t>
            </a:r>
            <a:r>
              <a:rPr lang="ar-IQ" sz="3200" dirty="0" smtClean="0">
                <a:latin typeface="Calibri" panose="020F0502020204030204" pitchFamily="34" charset="0"/>
                <a:ea typeface="Calibri" panose="020F0502020204030204" pitchFamily="34" charset="0"/>
                <a:cs typeface="Times New Roman" panose="02020603050405020304" pitchFamily="18" charset="0"/>
              </a:rPr>
              <a:t>ت</a:t>
            </a:r>
            <a:r>
              <a:rPr lang="ar-SA" sz="3200" dirty="0" smtClean="0">
                <a:latin typeface="Calibri" panose="020F0502020204030204" pitchFamily="34" charset="0"/>
                <a:ea typeface="Calibri" panose="020F0502020204030204" pitchFamily="34" charset="0"/>
                <a:cs typeface="Times New Roman" panose="02020603050405020304" pitchFamily="18" charset="0"/>
              </a:rPr>
              <a:t> </a:t>
            </a:r>
            <a:r>
              <a:rPr lang="ar-SA" sz="3200" dirty="0">
                <a:latin typeface="Calibri" panose="020F0502020204030204" pitchFamily="34" charset="0"/>
                <a:ea typeface="Calibri" panose="020F0502020204030204" pitchFamily="34" charset="0"/>
                <a:cs typeface="Times New Roman" panose="02020603050405020304" pitchFamily="18" charset="0"/>
              </a:rPr>
              <a:t>حامض الجاسمونك </a:t>
            </a:r>
            <a:r>
              <a:rPr lang="en-US" sz="3200" dirty="0">
                <a:latin typeface="Times New Roman" panose="02020603050405020304" pitchFamily="18" charset="0"/>
                <a:ea typeface="Calibri" panose="020F0502020204030204" pitchFamily="34" charset="0"/>
                <a:cs typeface="Arial" panose="020B0604020202020204" pitchFamily="34" charset="0"/>
              </a:rPr>
              <a:t>(JA)</a:t>
            </a:r>
            <a:r>
              <a:rPr lang="ar-IQ" sz="3200" dirty="0">
                <a:latin typeface="Calibri" panose="020F0502020204030204" pitchFamily="34" charset="0"/>
                <a:ea typeface="Calibri" panose="020F0502020204030204" pitchFamily="34" charset="0"/>
                <a:cs typeface="Times New Roman" panose="02020603050405020304" pitchFamily="18" charset="0"/>
              </a:rPr>
              <a:t> ، وذلك عبر تفعيل إشارات </a:t>
            </a:r>
            <a:r>
              <a:rPr lang="en-US" sz="3200" dirty="0">
                <a:latin typeface="Times New Roman" panose="02020603050405020304" pitchFamily="18" charset="0"/>
                <a:ea typeface="Calibri" panose="020F0502020204030204" pitchFamily="34" charset="0"/>
                <a:cs typeface="Arial" panose="020B0604020202020204" pitchFamily="34" charset="0"/>
              </a:rPr>
              <a:t>SA</a:t>
            </a:r>
            <a:r>
              <a:rPr lang="ar-IQ" sz="3200" dirty="0">
                <a:latin typeface="Calibri" panose="020F0502020204030204" pitchFamily="34" charset="0"/>
                <a:ea typeface="Calibri" panose="020F0502020204030204" pitchFamily="34" charset="0"/>
                <a:cs typeface="Times New Roman" panose="02020603050405020304" pitchFamily="18" charset="0"/>
              </a:rPr>
              <a:t> وتثبيط مسار </a:t>
            </a:r>
            <a:r>
              <a:rPr lang="en-US" sz="3200" dirty="0">
                <a:latin typeface="Times New Roman" panose="02020603050405020304" pitchFamily="18" charset="0"/>
                <a:ea typeface="Calibri" panose="020F0502020204030204" pitchFamily="34" charset="0"/>
                <a:cs typeface="Arial" panose="020B0604020202020204" pitchFamily="34" charset="0"/>
              </a:rPr>
              <a:t>JA</a:t>
            </a:r>
            <a:r>
              <a:rPr lang="ar-IQ" sz="3200" dirty="0">
                <a:latin typeface="Calibri" panose="020F0502020204030204" pitchFamily="34" charset="0"/>
                <a:ea typeface="Calibri" panose="020F0502020204030204" pitchFamily="34" charset="0"/>
                <a:cs typeface="Times New Roman" panose="02020603050405020304" pitchFamily="18" charset="0"/>
              </a:rPr>
              <a:t>، وبالتالي </a:t>
            </a:r>
            <a:r>
              <a:rPr lang="ar-IQ" sz="3200" dirty="0" smtClean="0">
                <a:latin typeface="Calibri" panose="020F0502020204030204" pitchFamily="34" charset="0"/>
                <a:ea typeface="Calibri" panose="020F0502020204030204" pitchFamily="34" charset="0"/>
                <a:cs typeface="Times New Roman" panose="02020603050405020304" pitchFamily="18" charset="0"/>
              </a:rPr>
              <a:t>تمت </a:t>
            </a:r>
            <a:r>
              <a:rPr lang="ar-IQ" sz="3200" dirty="0">
                <a:latin typeface="Calibri" panose="020F0502020204030204" pitchFamily="34" charset="0"/>
                <a:ea typeface="Calibri" panose="020F0502020204030204" pitchFamily="34" charset="0"/>
                <a:cs typeface="Times New Roman" panose="02020603050405020304" pitchFamily="18" charset="0"/>
              </a:rPr>
              <a:t>مقاومة </a:t>
            </a:r>
            <a:r>
              <a:rPr lang="ar-IQ" sz="3200" dirty="0" smtClean="0">
                <a:latin typeface="Calibri" panose="020F0502020204030204" pitchFamily="34" charset="0"/>
                <a:ea typeface="Calibri" panose="020F0502020204030204" pitchFamily="34" charset="0"/>
                <a:cs typeface="Times New Roman" panose="02020603050405020304" pitchFamily="18" charset="0"/>
              </a:rPr>
              <a:t>بعض الأمراض، </a:t>
            </a:r>
            <a:r>
              <a:rPr lang="ar-IQ" sz="3200" dirty="0">
                <a:latin typeface="Calibri" panose="020F0502020204030204" pitchFamily="34" charset="0"/>
                <a:ea typeface="Calibri" panose="020F0502020204030204" pitchFamily="34" charset="0"/>
                <a:cs typeface="Times New Roman" panose="02020603050405020304" pitchFamily="18" charset="0"/>
              </a:rPr>
              <a:t>في حين </a:t>
            </a:r>
            <a:r>
              <a:rPr lang="ar-IQ"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يتم تعزيز </a:t>
            </a:r>
            <a:r>
              <a:rPr lang="ar-IQ"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حدوث</a:t>
            </a:r>
            <a:r>
              <a:rPr lang="ar-IQ"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ar-IQ"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الأمراض</a:t>
            </a:r>
            <a:r>
              <a:rPr lang="ar-IQ"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الفطرية</a:t>
            </a:r>
            <a:r>
              <a:rPr lang="ar-IQ"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ar-IQ" sz="3200" dirty="0" smtClean="0">
                <a:latin typeface="Calibri" panose="020F0502020204030204" pitchFamily="34" charset="0"/>
                <a:ea typeface="Calibri" panose="020F0502020204030204" pitchFamily="34" charset="0"/>
                <a:cs typeface="Times New Roman" panose="02020603050405020304" pitchFamily="18" charset="0"/>
              </a:rPr>
              <a:t>وزيادة </a:t>
            </a:r>
            <a:r>
              <a:rPr lang="ar-IQ" sz="3200" dirty="0">
                <a:latin typeface="Calibri" panose="020F0502020204030204" pitchFamily="34" charset="0"/>
                <a:ea typeface="Calibri" panose="020F0502020204030204" pitchFamily="34" charset="0"/>
                <a:cs typeface="Times New Roman" panose="02020603050405020304" pitchFamily="18" charset="0"/>
              </a:rPr>
              <a:t>شدتها، مثل مرض العفن الرمادي </a:t>
            </a:r>
            <a:r>
              <a:rPr lang="en-US" sz="3200" i="1" dirty="0">
                <a:latin typeface="Times New Roman" panose="02020603050405020304" pitchFamily="18" charset="0"/>
                <a:ea typeface="Calibri" panose="020F0502020204030204" pitchFamily="34" charset="0"/>
              </a:rPr>
              <a:t>Botrytis cinerea</a:t>
            </a:r>
            <a:r>
              <a:rPr lang="ar-IQ" sz="3200" dirty="0" smtClean="0">
                <a:latin typeface="Calibri" panose="020F0502020204030204" pitchFamily="34" charset="0"/>
                <a:ea typeface="Calibri" panose="020F0502020204030204" pitchFamily="34" charset="0"/>
                <a:cs typeface="Times New Roman" panose="02020603050405020304" pitchFamily="18" charset="0"/>
              </a:rPr>
              <a:t> وهو من أخطر </a:t>
            </a:r>
            <a:r>
              <a:rPr lang="ar-SA" sz="3200" dirty="0" smtClean="0">
                <a:latin typeface="Calibri" panose="020F0502020204030204" pitchFamily="34" charset="0"/>
                <a:ea typeface="Calibri" panose="020F0502020204030204" pitchFamily="34" charset="0"/>
                <a:cs typeface="Times New Roman" panose="02020603050405020304" pitchFamily="18" charset="0"/>
              </a:rPr>
              <a:t>الامراض </a:t>
            </a:r>
            <a:r>
              <a:rPr lang="ar-SA" sz="3200" dirty="0">
                <a:latin typeface="Calibri" panose="020F0502020204030204" pitchFamily="34" charset="0"/>
                <a:ea typeface="Calibri" panose="020F0502020204030204" pitchFamily="34" charset="0"/>
                <a:cs typeface="Times New Roman" panose="02020603050405020304" pitchFamily="18" charset="0"/>
              </a:rPr>
              <a:t>الفطرية الواسعة الانتشار حول العالم </a:t>
            </a:r>
            <a:r>
              <a:rPr lang="ar-IQ" sz="3200" dirty="0" smtClean="0">
                <a:latin typeface="Calibri" panose="020F0502020204030204" pitchFamily="34" charset="0"/>
                <a:ea typeface="Calibri" panose="020F0502020204030204" pitchFamily="34" charset="0"/>
                <a:cs typeface="Times New Roman" panose="02020603050405020304" pitchFamily="18" charset="0"/>
              </a:rPr>
              <a:t>و</a:t>
            </a:r>
            <a:r>
              <a:rPr lang="ar-SA" sz="3200" dirty="0" smtClean="0">
                <a:latin typeface="Calibri" panose="020F0502020204030204" pitchFamily="34" charset="0"/>
                <a:ea typeface="Calibri" panose="020F0502020204030204" pitchFamily="34" charset="0"/>
                <a:cs typeface="Times New Roman" panose="02020603050405020304" pitchFamily="18" charset="0"/>
              </a:rPr>
              <a:t>التي </a:t>
            </a:r>
            <a:r>
              <a:rPr lang="ar-SA" sz="3200" dirty="0">
                <a:latin typeface="Calibri" panose="020F0502020204030204" pitchFamily="34" charset="0"/>
                <a:ea typeface="Calibri" panose="020F0502020204030204" pitchFamily="34" charset="0"/>
                <a:cs typeface="Times New Roman" panose="02020603050405020304" pitchFamily="18" charset="0"/>
              </a:rPr>
              <a:t>تهدد وجود </a:t>
            </a:r>
            <a:r>
              <a:rPr lang="ar-SA" sz="3200" dirty="0" smtClean="0">
                <a:latin typeface="Calibri" panose="020F0502020204030204" pitchFamily="34" charset="0"/>
                <a:ea typeface="Calibri" panose="020F0502020204030204" pitchFamily="34" charset="0"/>
                <a:cs typeface="Times New Roman" panose="02020603050405020304" pitchFamily="18" charset="0"/>
              </a:rPr>
              <a:t>المحاصيل</a:t>
            </a:r>
            <a:r>
              <a:rPr lang="ar-IQ" sz="3200" dirty="0" smtClean="0">
                <a:latin typeface="Calibri" panose="020F0502020204030204" pitchFamily="34" charset="0"/>
                <a:ea typeface="Calibri" panose="020F0502020204030204" pitchFamily="34" charset="0"/>
                <a:cs typeface="Times New Roman" panose="02020603050405020304" pitchFamily="18" charset="0"/>
              </a:rPr>
              <a:t>، </a:t>
            </a:r>
            <a:r>
              <a:rPr lang="ar-SA" sz="3200" dirty="0" smtClean="0">
                <a:latin typeface="Calibri" panose="020F0502020204030204" pitchFamily="34" charset="0"/>
                <a:ea typeface="Calibri" panose="020F0502020204030204" pitchFamily="34" charset="0"/>
                <a:cs typeface="Times New Roman" panose="02020603050405020304" pitchFamily="18" charset="0"/>
              </a:rPr>
              <a:t>وهذا </a:t>
            </a:r>
            <a:r>
              <a:rPr lang="ar-SA" sz="3200" dirty="0">
                <a:latin typeface="Calibri" panose="020F0502020204030204" pitchFamily="34" charset="0"/>
                <a:ea typeface="Calibri" panose="020F0502020204030204" pitchFamily="34" charset="0"/>
                <a:cs typeface="Times New Roman" panose="02020603050405020304" pitchFamily="18" charset="0"/>
              </a:rPr>
              <a:t>يشير الى امكانية حصول خسائر كبيرة في المحاصيل بسبب انتشار الامراض الفطرية نتيجة زيادة </a:t>
            </a:r>
            <a:r>
              <a:rPr lang="ar-SA" sz="3200" dirty="0" smtClean="0">
                <a:latin typeface="Calibri" panose="020F0502020204030204" pitchFamily="34" charset="0"/>
                <a:ea typeface="Calibri" panose="020F0502020204030204" pitchFamily="34" charset="0"/>
                <a:cs typeface="Times New Roman" panose="02020603050405020304" pitchFamily="18" charset="0"/>
              </a:rPr>
              <a:t>تركيزات</a:t>
            </a:r>
            <a:r>
              <a:rPr lang="en-US" sz="3200" dirty="0" smtClean="0">
                <a:latin typeface="Times New Roman" panose="02020603050405020304" pitchFamily="18" charset="0"/>
                <a:ea typeface="Calibri" panose="020F0502020204030204" pitchFamily="34" charset="0"/>
                <a:cs typeface="Arial" panose="020B0604020202020204" pitchFamily="34" charset="0"/>
              </a:rPr>
              <a:t>CO</a:t>
            </a:r>
            <a:r>
              <a:rPr lang="en-US" sz="3200" baseline="-25000" dirty="0" smtClean="0">
                <a:latin typeface="Times New Roman" panose="02020603050405020304" pitchFamily="18" charset="0"/>
                <a:ea typeface="Calibri" panose="020F0502020204030204" pitchFamily="34" charset="0"/>
                <a:cs typeface="Arial" panose="020B0604020202020204" pitchFamily="34" charset="0"/>
              </a:rPr>
              <a:t>2  </a:t>
            </a:r>
            <a:r>
              <a:rPr lang="ar-IQ" sz="3200" dirty="0" smtClean="0">
                <a:latin typeface="Calibri" panose="020F0502020204030204" pitchFamily="34" charset="0"/>
                <a:ea typeface="Calibri" panose="020F0502020204030204" pitchFamily="34" charset="0"/>
                <a:cs typeface="Times New Roman" panose="02020603050405020304" pitchFamily="18" charset="0"/>
              </a:rPr>
              <a:t> في </a:t>
            </a:r>
            <a:r>
              <a:rPr lang="ar-IQ" sz="3200" dirty="0">
                <a:latin typeface="Calibri" panose="020F0502020204030204" pitchFamily="34" charset="0"/>
                <a:ea typeface="Calibri" panose="020F0502020204030204" pitchFamily="34" charset="0"/>
                <a:cs typeface="Times New Roman" panose="02020603050405020304" pitchFamily="18" charset="0"/>
              </a:rPr>
              <a:t>البيئة.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63287" y="816429"/>
            <a:ext cx="11868148" cy="978729"/>
          </a:xfrm>
          <a:prstGeom prst="rect">
            <a:avLst/>
          </a:prstGeom>
        </p:spPr>
        <p:txBody>
          <a:bodyPr wrap="square">
            <a:spAutoFit/>
          </a:bodyPr>
          <a:lstStyle/>
          <a:p>
            <a:pPr lvl="0" algn="just" rtl="1">
              <a:lnSpc>
                <a:spcPct val="90000"/>
              </a:lnSpc>
              <a:spcBef>
                <a:spcPts val="1000"/>
              </a:spcBef>
            </a:pPr>
            <a:r>
              <a:rPr lang="ar-IQ" sz="3200" dirty="0" smtClean="0">
                <a:solidFill>
                  <a:prstClr val="black"/>
                </a:solidFill>
                <a:ea typeface="Calibri" panose="020F0502020204030204" pitchFamily="34" charset="0"/>
                <a:cs typeface="Times New Roman" panose="02020603050405020304" pitchFamily="18" charset="0"/>
              </a:rPr>
              <a:t>عملت </a:t>
            </a:r>
            <a:r>
              <a:rPr lang="ar-IQ" sz="3200" dirty="0">
                <a:solidFill>
                  <a:prstClr val="black"/>
                </a:solidFill>
                <a:ea typeface="Calibri" panose="020F0502020204030204" pitchFamily="34" charset="0"/>
                <a:cs typeface="Times New Roman" panose="02020603050405020304" pitchFamily="18" charset="0"/>
              </a:rPr>
              <a:t>على تراكم مستويات عالية من </a:t>
            </a:r>
            <a:r>
              <a:rPr lang="ar-IQ" sz="3200" dirty="0" smtClean="0">
                <a:solidFill>
                  <a:prstClr val="black"/>
                </a:solidFill>
                <a:ea typeface="Calibri" panose="020F0502020204030204" pitchFamily="34" charset="0"/>
                <a:cs typeface="Times New Roman" panose="02020603050405020304" pitchFamily="18" charset="0"/>
              </a:rPr>
              <a:t>الأوكسين، والجبريلين، </a:t>
            </a:r>
            <a:r>
              <a:rPr lang="ar-IQ" sz="3200" dirty="0">
                <a:solidFill>
                  <a:prstClr val="black"/>
                </a:solidFill>
                <a:ea typeface="Calibri" panose="020F0502020204030204" pitchFamily="34" charset="0"/>
                <a:cs typeface="Times New Roman" panose="02020603050405020304" pitchFamily="18" charset="0"/>
              </a:rPr>
              <a:t>والسايتوكاينين</a:t>
            </a:r>
            <a:r>
              <a:rPr lang="ar-IQ" sz="3200" dirty="0">
                <a:solidFill>
                  <a:prstClr val="black"/>
                </a:solidFill>
                <a:ea typeface="Calibri" panose="020F0502020204030204" pitchFamily="34" charset="0"/>
              </a:rPr>
              <a:t> في </a:t>
            </a:r>
            <a:r>
              <a:rPr lang="ar-IQ" sz="3200" dirty="0" smtClean="0">
                <a:solidFill>
                  <a:prstClr val="black"/>
                </a:solidFill>
                <a:ea typeface="Calibri" panose="020F0502020204030204" pitchFamily="34" charset="0"/>
              </a:rPr>
              <a:t>الأوراق</a:t>
            </a:r>
            <a:r>
              <a:rPr lang="ar-IQ" sz="3200" dirty="0" smtClean="0">
                <a:solidFill>
                  <a:prstClr val="black"/>
                </a:solidFill>
                <a:ea typeface="Calibri" panose="020F0502020204030204" pitchFamily="34" charset="0"/>
                <a:cs typeface="Times New Roman" panose="02020603050405020304" pitchFamily="18" charset="0"/>
              </a:rPr>
              <a:t>، </a:t>
            </a:r>
            <a:r>
              <a:rPr lang="ar-IQ" sz="3200" dirty="0">
                <a:solidFill>
                  <a:prstClr val="black"/>
                </a:solidFill>
                <a:ea typeface="Calibri" panose="020F0502020204030204" pitchFamily="34" charset="0"/>
                <a:cs typeface="Times New Roman" panose="02020603050405020304" pitchFamily="18" charset="0"/>
              </a:rPr>
              <a:t>وقد يكون هذا بسبب زيادة مستويات نسخ الجينات المشاركة في تخليق </a:t>
            </a:r>
            <a:r>
              <a:rPr lang="ar-IQ" sz="3200" dirty="0" smtClean="0">
                <a:solidFill>
                  <a:prstClr val="black"/>
                </a:solidFill>
                <a:ea typeface="Calibri" panose="020F0502020204030204" pitchFamily="34" charset="0"/>
                <a:cs typeface="Times New Roman" panose="02020603050405020304" pitchFamily="18" charset="0"/>
              </a:rPr>
              <a:t>هذه الهرمونات ونقلها.</a:t>
            </a:r>
            <a:endParaRPr lang="ar-IQ"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421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3293</TotalTime>
  <Words>2032</Words>
  <Application>Microsoft Office PowerPoint</Application>
  <PresentationFormat>Widescreen</PresentationFormat>
  <Paragraphs>77</Paragraphs>
  <Slides>17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اختلال التوازن الهرموني في النبات بزيادة CO2 بوصفه احد مظاهر التغير المناخي </vt:lpstr>
      <vt:lpstr>   التغير المناخي:غول قادم قد يجعل كوكبنا الجميل غير صالح للحياة </vt:lpstr>
      <vt:lpstr>اسباب التغير المناخي: </vt:lpstr>
      <vt:lpstr>الهرمونات النباتية: مركبات عضوية غير مغذية بتركيزات قليلة جداً تنشط أو تثبط أو تحور النمو ولها دخل كبير في الأستجابة للظروف البيئية. </vt:lpstr>
      <vt:lpstr>ايجابيات زيادة CO2 </vt:lpstr>
      <vt:lpstr>سلبيات زيادة CO2 </vt:lpstr>
      <vt:lpstr>الأثر غير المباشر لزيادة CO2 في تغير التوازن الهرموني</vt:lpstr>
      <vt:lpstr>الأثر المباشر لزيادة CO2 في تغير التوازن الهرموني</vt:lpstr>
      <vt:lpstr>1-زيادة تركيز الهرمونات المشجعة للنمو والبعض من المثبطة</vt:lpstr>
      <vt:lpstr>الأوكسينات (IAA) Auxins</vt:lpstr>
      <vt:lpstr>الجبرلينات Gibberellins(GAs)</vt:lpstr>
      <vt:lpstr>السايتوكاينينات Cytokinins(CK)</vt:lpstr>
      <vt:lpstr>الاثيلين Ethylene(ET)  </vt:lpstr>
      <vt:lpstr>حامض الابسيسك Abscisic Acid(ABA)</vt:lpstr>
      <vt:lpstr>حامض Salicylic(SA)                 و حامض jasmonic (JA)</vt:lpstr>
      <vt:lpstr>البراسينوسترويدات Brassinosteroid (BR)</vt:lpstr>
      <vt:lpstr>وشكراً لكم على حسن الاصغاء</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اختلال التوازن الهرموني في النبات بزيادة CO2 بوصفه احد مظاهر التغير المناخي </dc:title>
  <dc:creator>Basheer</dc:creator>
  <cp:lastModifiedBy>Basheer</cp:lastModifiedBy>
  <cp:revision>112</cp:revision>
  <dcterms:created xsi:type="dcterms:W3CDTF">2024-12-11T15:04:58Z</dcterms:created>
  <dcterms:modified xsi:type="dcterms:W3CDTF">2024-12-14T16:24:30Z</dcterms:modified>
</cp:coreProperties>
</file>