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Open San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40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مكافحة الوصم الاجتماعي للادمان
                 إعداد 
م.م.هند مدحت حميد 
أ.د.علي حسين عبار
م.زينب يعقوب عطية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تعريف الوصم الاجتماعي هو النظرة السلبية والحكم المسبق على شخص أو مجموعة بسبب صفة أو سلوك معين • هناك العديد من أشكال الوصم الاجتماعي تجاه مدمني المخدرات، مثل التمييز، والرفض، والتحرش، والإقصاء، والتهميش، والصور النمطية السلبية • هذه الأشكال تعكس كيف ينظر المجتمع بشكل سلبي إلى مدمني المخدرات ويعاملهم بطريقة غير عادلة • علينا أن نحاول فهم هذه الظاهرة وأسبابها لمعالجتها والحد من آثارها السلبية على مدمني المخدرات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8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6834" y="100208"/>
            <a:ext cx="6536901" cy="1528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مكافحة الوصم الاجتماعي للإدمان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586608" y="1252602"/>
            <a:ext cx="8855902" cy="598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نرحب بكم </a:t>
            </a:r>
            <a:r>
              <a:rPr lang="en-US" sz="24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في</a:t>
            </a:r>
            <a:r>
              <a:rPr lang="en-US" sz="2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400" dirty="0" err="1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هذ</a:t>
            </a:r>
            <a:r>
              <a:rPr lang="ar-IQ" sz="24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</a:t>
            </a:r>
            <a:r>
              <a:rPr lang="en-US" sz="24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العرض التقديمي الذي يهدف إلى رفع مستوى الوعي حول الوصم الاجتماعي للإدمان، ودوره في عرقلة طريق </a:t>
            </a:r>
            <a:r>
              <a:rPr lang="en-US" sz="24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التعافي</a:t>
            </a:r>
            <a:r>
              <a:rPr lang="en-US" sz="24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ar-IQ" sz="2400" dirty="0" smtClean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ar-IQ" sz="2400" dirty="0">
              <a:solidFill>
                <a:srgbClr val="333F70"/>
              </a:solidFill>
              <a:latin typeface="Open Sans" pitchFamily="34" charset="0"/>
              <a:ea typeface="Open Sans" pitchFamily="34" charset="-122"/>
            </a:endParaRPr>
          </a:p>
          <a:p>
            <a:pPr marL="0" indent="0">
              <a:lnSpc>
                <a:spcPts val="2850"/>
              </a:lnSpc>
              <a:buNone/>
            </a:pPr>
            <a:endParaRPr lang="ar-IQ" sz="2400" dirty="0" smtClean="0">
              <a:solidFill>
                <a:srgbClr val="333F70"/>
              </a:solidFill>
              <a:latin typeface="Open Sans" pitchFamily="34" charset="0"/>
              <a:ea typeface="Open Sans" pitchFamily="34" charset="-122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ar-IQ" sz="2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</a:rPr>
              <a:t> </a:t>
            </a:r>
            <a:r>
              <a:rPr lang="ar-IQ" sz="4000" b="1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</a:rPr>
              <a:t>إعداد</a:t>
            </a:r>
          </a:p>
          <a:p>
            <a:pPr marL="0" indent="0" algn="ctr">
              <a:lnSpc>
                <a:spcPts val="2850"/>
              </a:lnSpc>
              <a:buNone/>
            </a:pPr>
            <a:endParaRPr lang="ar-IQ" sz="4000" b="1" dirty="0" smtClean="0">
              <a:solidFill>
                <a:srgbClr val="333F70"/>
              </a:solidFill>
              <a:latin typeface="Open Sans" pitchFamily="34" charset="0"/>
              <a:ea typeface="Open Sans" pitchFamily="34" charset="-122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ar-IQ" sz="4000" dirty="0" err="1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</a:rPr>
              <a:t>م.م</a:t>
            </a:r>
            <a:r>
              <a:rPr lang="ar-IQ" sz="40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</a:rPr>
              <a:t>. هند مدحت حميد</a:t>
            </a:r>
          </a:p>
          <a:p>
            <a:pPr marL="0" indent="0">
              <a:lnSpc>
                <a:spcPts val="2850"/>
              </a:lnSpc>
              <a:buNone/>
            </a:pPr>
            <a:endParaRPr lang="ar-IQ" sz="4000" dirty="0" smtClean="0">
              <a:solidFill>
                <a:srgbClr val="333F70"/>
              </a:solidFill>
              <a:latin typeface="Open Sans" pitchFamily="34" charset="0"/>
              <a:ea typeface="Open Sans" pitchFamily="34" charset="-122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ar-IQ" sz="4000" dirty="0" err="1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</a:rPr>
              <a:t>أ.د</a:t>
            </a:r>
            <a:r>
              <a:rPr lang="ar-IQ" sz="40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</a:rPr>
              <a:t>. علي حسين عبار </a:t>
            </a:r>
          </a:p>
          <a:p>
            <a:pPr marL="0" indent="0">
              <a:lnSpc>
                <a:spcPts val="2850"/>
              </a:lnSpc>
              <a:buNone/>
            </a:pPr>
            <a:endParaRPr lang="ar-IQ" sz="4000" dirty="0" smtClean="0">
              <a:solidFill>
                <a:srgbClr val="333F70"/>
              </a:solidFill>
              <a:latin typeface="Open Sans" pitchFamily="34" charset="0"/>
              <a:ea typeface="Open Sans" pitchFamily="34" charset="-122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ar-IQ" sz="40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</a:rPr>
              <a:t>م. زينب يعقوب عطية</a:t>
            </a:r>
            <a:endParaRPr lang="en-US" sz="4000" dirty="0"/>
          </a:p>
        </p:txBody>
      </p:sp>
      <p:sp>
        <p:nvSpPr>
          <p:cNvPr id="5" name="Shape 2"/>
          <p:cNvSpPr/>
          <p:nvPr/>
        </p:nvSpPr>
        <p:spPr>
          <a:xfrm>
            <a:off x="6280190" y="49482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641" y="7338839"/>
            <a:ext cx="761194" cy="72450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06835" y="7398326"/>
            <a:ext cx="5040285" cy="566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Hind Medhat Hameed Abdallah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39997" y="2539960"/>
            <a:ext cx="71966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تعريف الوصم الاجتماعي وأشكاله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4203263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تعريف الوصم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6402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يُعرّف الوصم الاجتماعي بأنه نظرة سلبية ومُسبقة الحكم تجاه شخص أو مجموعة من الأشخاص، غالبًا بسبب صفة أو سلوك معين يُنظر إليه على أنه سلبي أو غير مرغوب فيه.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1008995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أشكال الوصم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425695"/>
            <a:ext cx="6436519" cy="1929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ar-IQ" sz="20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</a:t>
            </a:r>
            <a:r>
              <a:rPr lang="en-US" sz="2000" dirty="0" err="1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شمل</a:t>
            </a:r>
            <a:r>
              <a:rPr lang="en-US" sz="20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الوصم الاجتماعي تجاه مدمني المخدرات العديد من الأشكال، مثل التمييز، والرفض، والتحرش، والإقصاء، والتهميش، والصور النمطية السلبية.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25468"/>
            <a:ext cx="5486400" cy="77661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453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أسباب الوصم الاجتماعي لمدمني المخدرات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75990" y="2628185"/>
            <a:ext cx="3982664" cy="2252068"/>
          </a:xfrm>
          <a:prstGeom prst="roundRect">
            <a:avLst>
              <a:gd name="adj" fmla="val 46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88983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الخوف والجهل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5711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الخوف من المجهول والجهل حول الإدمان، مما يؤدي إلى تصورات خاطئة وسلبية.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28185"/>
            <a:ext cx="4107804" cy="2252068"/>
          </a:xfrm>
          <a:prstGeom prst="roundRect">
            <a:avLst>
              <a:gd name="adj" fmla="val 46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280660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التشويه الإعلامي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55711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الصور النمطية السلبية التي تُقدمها وسائل الإعلام حول مدمني المخدرات، مما يعزز التحيزات.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75990" y="5107067"/>
            <a:ext cx="3982663" cy="2047994"/>
          </a:xfrm>
          <a:prstGeom prst="roundRect">
            <a:avLst>
              <a:gd name="adj" fmla="val 46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388983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الوصمة الاجتماعية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831919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الوصمة الاجتماعية التي تُفرض على مدمني المخدرات، مما يجعلهم عرضة للتمييز والرفض.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5107067"/>
            <a:ext cx="4107804" cy="2047994"/>
          </a:xfrm>
          <a:prstGeom prst="roundRect">
            <a:avLst>
              <a:gd name="adj" fmla="val 46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280660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غياب الوعي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19901" y="5831919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غياب الوعي حول طبيعة الإدمان كمرض نفسي، مما يؤدي إلى عدم التعاطف.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الآثار السلبية للوصم الاجتماعي على المدمنين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11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60477" y="3386138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التردد في طلب المساعدة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79154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الخوف من الوصم يمنعهم من طلب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المساعدة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ar-IQ" sz="175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خوفاً</a:t>
            </a:r>
            <a:r>
              <a:rPr lang="en-US" sz="175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من التجريح أو التمييز.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3011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98576" y="3386138"/>
            <a:ext cx="2840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تدهور الصحة النفسية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79154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يشعرون بالعار، والوحدة، واليأس، مما يؤثر سلبًا على صحتهم النفسية.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06185" y="5447228"/>
            <a:ext cx="28551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زيادة العزلة الاجتماعية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5263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الوصم يؤدي إلى العزلة الاجتماعية، مما يزيد من شعورهم بالإحباط.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4685467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794171" y="5447228"/>
            <a:ext cx="29289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22583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صعوبة الاندماج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22583" y="585263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يشعرون بصعوبة الاندماج في المجتمع، مما يزيد من فرص العودة للإدمان.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35924" y="3821430"/>
            <a:ext cx="93006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دور المجتمع في الحد من الوصم الاجتماعي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309" y="4870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64049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التعاطف والتفهم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154579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يجب أن يُدرك المجتمع أن الإدمان مرض يُمكن علاجه، ويفهم الصعوبات التي يواجهها المدمنون.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084" y="48703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309824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التوعية والتعليم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139446" y="6154579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يجب أن يُصبح المجتمع أكثر وعيًا بالإدمان، وأن يُدرك ضرورة تقديم الدعم والمساندة.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3859" y="48703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55600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بناء بيئة داعمة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485221" y="6154579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يجب أن يُساهم المجتمع في بناء بيئة داعمة لمدمني المخدرات، وتشجيعهم على طلب المساعدة.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9635" y="4870371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001375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التأكيد على المساواة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30997" y="6154579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يجب أن يُؤكد المجتمع على أهمية المساواة، وعدم التمييز بين مدمني المخدرات وغيرهم.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0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المبادرات والحملات الوطنية لمكافحة الوصم الاجتماعي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57344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6806208" y="2795707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6340673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02598" y="2645569"/>
            <a:ext cx="172045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7801332" y="2535317"/>
            <a:ext cx="3300413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الحملة الوطنية للتوعية بالإدمان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8013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حملة إعلامية واسعة لتعريف المجتمع بالإدمان وأثره على الأفراد والمجتمع.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06208" y="463915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6340673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50568" y="4489013"/>
            <a:ext cx="276106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7801332" y="4378762"/>
            <a:ext cx="4179570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برنامج الدعم النفسي لمدمني المخدرات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78013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توفير خدمات صحية نفسية متخصصة للمدمنين، ودعمهم في رحلة التعافي.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806208" y="6482596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6340673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49973" y="6332458"/>
            <a:ext cx="277416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7801332" y="6222206"/>
            <a:ext cx="5191482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التعاون بين الجهات الحكومية والمنظمات الأهلية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78013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تكاتف الجهود لإنشاء مرافق العلاج، وتقديم خدمات الدعم للمدمنين وأسرهم.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8437" y="537329"/>
            <a:ext cx="7631668" cy="610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المسؤولية الفردية في القضاء على الوصم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078" y="1440894"/>
            <a:ext cx="977027" cy="15631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52211" y="1636276"/>
            <a:ext cx="2837855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التحدّث عن الإدمان دون خجل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83895" y="2058829"/>
            <a:ext cx="650617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يجب على الجميع التحدث عن الإدمان دون خجل، وتقديم الدعم والمساندة للمدمنين.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078" y="3004066"/>
            <a:ext cx="977027" cy="156317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85404" y="3199448"/>
            <a:ext cx="3004661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نشر الوعي بين الأصدقاء والعائلة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683895" y="3622000"/>
            <a:ext cx="650617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يجب على الجميع نشر الوعي بين الأصدقاء والعائلة، وتوعيتهم بأهمية الدعم.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078" y="4567238"/>
            <a:ext cx="977027" cy="156317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520446" y="4762619"/>
            <a:ext cx="2669619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التعامل مع المدمنين باحترام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83895" y="5185172"/>
            <a:ext cx="6506170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يجب أن نتعامل مع مدمني المخدرات باحترام، وأن نُدرك أنهم أشخاص يُعانون من مرض.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078" y="6130409"/>
            <a:ext cx="977027" cy="156317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47498" y="6325791"/>
            <a:ext cx="2442567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مشاركة القصص الإيجابية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683895" y="6748343"/>
            <a:ext cx="650617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نُشارك قصص التعافي الإيجابية، ونُلهم الآخرين لمواجهة تحديات الإدمان.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66021" y="32274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خلاصة وتوصيات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يُمكن القضاء على الوصم الاجتماعي للإدمان من خلال التوعية، والتعليم، وبناء بيئة داعمة، وتقديم الدعم والمساندة للمدمنين.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8419" y="2456761"/>
            <a:ext cx="5442333" cy="147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ar-IQ" sz="600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شكراً لحسن الاصغاء</a:t>
            </a:r>
            <a:endParaRPr lang="en-US" sz="6000" dirty="0"/>
          </a:p>
        </p:txBody>
      </p:sp>
      <p:sp>
        <p:nvSpPr>
          <p:cNvPr id="4" name="Text 1"/>
          <p:cNvSpPr/>
          <p:nvPr/>
        </p:nvSpPr>
        <p:spPr>
          <a:xfrm>
            <a:off x="62801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4797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588</Words>
  <Application>Microsoft Office PowerPoint</Application>
  <PresentationFormat>مخصص</PresentationFormat>
  <Paragraphs>81</Paragraphs>
  <Slides>9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Unbounded Bold</vt:lpstr>
      <vt:lpstr>Open Sans</vt:lpstr>
      <vt:lpstr>Calibri</vt:lpstr>
      <vt:lpstr>Open Sans Bold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sqil</cp:lastModifiedBy>
  <cp:revision>5</cp:revision>
  <dcterms:created xsi:type="dcterms:W3CDTF">2024-12-02T21:17:59Z</dcterms:created>
  <dcterms:modified xsi:type="dcterms:W3CDTF">2024-12-07T18:12:54Z</dcterms:modified>
</cp:coreProperties>
</file>