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60" r:id="rId5"/>
    <p:sldId id="258" r:id="rId6"/>
    <p:sldId id="262" r:id="rId7"/>
    <p:sldId id="263" r:id="rId8"/>
    <p:sldId id="264" r:id="rId9"/>
    <p:sldId id="265" r:id="rId10"/>
    <p:sldId id="266" r:id="rId11"/>
    <p:sldId id="272"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81A57F-5591-42B5-9711-F648B760EF3A}">
          <p14:sldIdLst>
            <p14:sldId id="256"/>
            <p14:sldId id="257"/>
            <p14:sldId id="259"/>
            <p14:sldId id="260"/>
            <p14:sldId id="258"/>
            <p14:sldId id="262"/>
            <p14:sldId id="263"/>
            <p14:sldId id="264"/>
            <p14:sldId id="265"/>
            <p14:sldId id="266"/>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6C5D43-634A-4ED7-8DAA-28CC389E061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02C2-E3C6-422C-9C89-548ABDB77F2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58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C5D43-634A-4ED7-8DAA-28CC389E061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02C2-E3C6-422C-9C89-548ABDB77F22}" type="slidenum">
              <a:rPr lang="en-US" smtClean="0"/>
              <a:t>‹#›</a:t>
            </a:fld>
            <a:endParaRPr lang="en-US"/>
          </a:p>
        </p:txBody>
      </p:sp>
    </p:spTree>
    <p:extLst>
      <p:ext uri="{BB962C8B-B14F-4D97-AF65-F5344CB8AC3E}">
        <p14:creationId xmlns:p14="http://schemas.microsoft.com/office/powerpoint/2010/main" val="28467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C5D43-634A-4ED7-8DAA-28CC389E061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02C2-E3C6-422C-9C89-548ABDB77F22}" type="slidenum">
              <a:rPr lang="en-US" smtClean="0"/>
              <a:t>‹#›</a:t>
            </a:fld>
            <a:endParaRPr lang="en-US"/>
          </a:p>
        </p:txBody>
      </p:sp>
    </p:spTree>
    <p:extLst>
      <p:ext uri="{BB962C8B-B14F-4D97-AF65-F5344CB8AC3E}">
        <p14:creationId xmlns:p14="http://schemas.microsoft.com/office/powerpoint/2010/main" val="100376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C5D43-634A-4ED7-8DAA-28CC389E061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02C2-E3C6-422C-9C89-548ABDB77F22}" type="slidenum">
              <a:rPr lang="en-US" smtClean="0"/>
              <a:t>‹#›</a:t>
            </a:fld>
            <a:endParaRPr lang="en-US"/>
          </a:p>
        </p:txBody>
      </p:sp>
    </p:spTree>
    <p:extLst>
      <p:ext uri="{BB962C8B-B14F-4D97-AF65-F5344CB8AC3E}">
        <p14:creationId xmlns:p14="http://schemas.microsoft.com/office/powerpoint/2010/main" val="64008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6C5D43-634A-4ED7-8DAA-28CC389E061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02C2-E3C6-422C-9C89-548ABDB77F2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0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C5D43-634A-4ED7-8DAA-28CC389E0611}"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02C2-E3C6-422C-9C89-548ABDB77F22}" type="slidenum">
              <a:rPr lang="en-US" smtClean="0"/>
              <a:t>‹#›</a:t>
            </a:fld>
            <a:endParaRPr lang="en-US"/>
          </a:p>
        </p:txBody>
      </p:sp>
    </p:spTree>
    <p:extLst>
      <p:ext uri="{BB962C8B-B14F-4D97-AF65-F5344CB8AC3E}">
        <p14:creationId xmlns:p14="http://schemas.microsoft.com/office/powerpoint/2010/main" val="296323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C5D43-634A-4ED7-8DAA-28CC389E0611}" type="datetimeFigureOut">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402C2-E3C6-422C-9C89-548ABDB77F22}" type="slidenum">
              <a:rPr lang="en-US" smtClean="0"/>
              <a:t>‹#›</a:t>
            </a:fld>
            <a:endParaRPr lang="en-US"/>
          </a:p>
        </p:txBody>
      </p:sp>
    </p:spTree>
    <p:extLst>
      <p:ext uri="{BB962C8B-B14F-4D97-AF65-F5344CB8AC3E}">
        <p14:creationId xmlns:p14="http://schemas.microsoft.com/office/powerpoint/2010/main" val="321334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6C5D43-634A-4ED7-8DAA-28CC389E0611}" type="datetimeFigureOut">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402C2-E3C6-422C-9C89-548ABDB77F22}" type="slidenum">
              <a:rPr lang="en-US" smtClean="0"/>
              <a:t>‹#›</a:t>
            </a:fld>
            <a:endParaRPr lang="en-US"/>
          </a:p>
        </p:txBody>
      </p:sp>
    </p:spTree>
    <p:extLst>
      <p:ext uri="{BB962C8B-B14F-4D97-AF65-F5344CB8AC3E}">
        <p14:creationId xmlns:p14="http://schemas.microsoft.com/office/powerpoint/2010/main" val="172265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6C5D43-634A-4ED7-8DAA-28CC389E0611}" type="datetimeFigureOut">
              <a:rPr lang="en-US" smtClean="0"/>
              <a:t>12/15/2024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A402C2-E3C6-422C-9C89-548ABDB77F22}" type="slidenum">
              <a:rPr lang="en-US" smtClean="0"/>
              <a:t>‹#›</a:t>
            </a:fld>
            <a:endParaRPr lang="en-US"/>
          </a:p>
        </p:txBody>
      </p:sp>
    </p:spTree>
    <p:extLst>
      <p:ext uri="{BB962C8B-B14F-4D97-AF65-F5344CB8AC3E}">
        <p14:creationId xmlns:p14="http://schemas.microsoft.com/office/powerpoint/2010/main" val="79668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6C5D43-634A-4ED7-8DAA-28CC389E0611}" type="datetimeFigureOut">
              <a:rPr lang="en-US" smtClean="0"/>
              <a:t>12/15/2024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A402C2-E3C6-422C-9C89-548ABDB77F22}" type="slidenum">
              <a:rPr lang="en-US" smtClean="0"/>
              <a:t>‹#›</a:t>
            </a:fld>
            <a:endParaRPr lang="en-US"/>
          </a:p>
        </p:txBody>
      </p:sp>
    </p:spTree>
    <p:extLst>
      <p:ext uri="{BB962C8B-B14F-4D97-AF65-F5344CB8AC3E}">
        <p14:creationId xmlns:p14="http://schemas.microsoft.com/office/powerpoint/2010/main" val="397919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66C5D43-634A-4ED7-8DAA-28CC389E0611}"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02C2-E3C6-422C-9C89-548ABDB77F22}" type="slidenum">
              <a:rPr lang="en-US" smtClean="0"/>
              <a:t>‹#›</a:t>
            </a:fld>
            <a:endParaRPr lang="en-US"/>
          </a:p>
        </p:txBody>
      </p:sp>
    </p:spTree>
    <p:extLst>
      <p:ext uri="{BB962C8B-B14F-4D97-AF65-F5344CB8AC3E}">
        <p14:creationId xmlns:p14="http://schemas.microsoft.com/office/powerpoint/2010/main" val="127176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66C5D43-634A-4ED7-8DAA-28CC389E0611}" type="datetimeFigureOut">
              <a:rPr lang="en-US" smtClean="0"/>
              <a:t>12/15/2024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A402C2-E3C6-422C-9C89-548ABDB77F2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4213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5904" y="4649129"/>
            <a:ext cx="3415832" cy="12927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3170" y="846189"/>
            <a:ext cx="3374462" cy="4733895"/>
          </a:xfrm>
          <a:prstGeom prst="rect">
            <a:avLst/>
          </a:prstGeom>
        </p:spPr>
      </p:pic>
      <p:sp>
        <p:nvSpPr>
          <p:cNvPr id="7" name="TextBox 6"/>
          <p:cNvSpPr txBox="1"/>
          <p:nvPr/>
        </p:nvSpPr>
        <p:spPr>
          <a:xfrm>
            <a:off x="5709424" y="2151307"/>
            <a:ext cx="3512635" cy="2123658"/>
          </a:xfrm>
          <a:prstGeom prst="rect">
            <a:avLst/>
          </a:prstGeom>
          <a:noFill/>
        </p:spPr>
        <p:txBody>
          <a:bodyPr wrap="square" rtlCol="0">
            <a:spAutoFit/>
          </a:bodyPr>
          <a:lstStyle/>
          <a:p>
            <a:pPr algn="r"/>
            <a:r>
              <a:rPr lang="ar-IQ" sz="6600" b="1" dirty="0" smtClean="0">
                <a:latin typeface="Times New Roman" panose="02020603050405020304" pitchFamily="18" charset="0"/>
                <a:ea typeface="Times New Roman" panose="02020603050405020304" pitchFamily="18" charset="0"/>
                <a:cs typeface="Simplified Arabic" panose="02020603050405020304" pitchFamily="18" charset="-78"/>
              </a:rPr>
              <a:t>تاريخ </a:t>
            </a:r>
          </a:p>
          <a:p>
            <a:pPr algn="r"/>
            <a:r>
              <a:rPr lang="ar-IQ" sz="6600" b="1" dirty="0" smtClean="0">
                <a:latin typeface="Times New Roman" panose="02020603050405020304" pitchFamily="18" charset="0"/>
                <a:ea typeface="Times New Roman" panose="02020603050405020304" pitchFamily="18" charset="0"/>
                <a:cs typeface="Simplified Arabic" panose="02020603050405020304" pitchFamily="18" charset="-78"/>
              </a:rPr>
              <a:t>الخط العربي</a:t>
            </a:r>
            <a:endParaRPr lang="en-US" sz="6600" b="1" dirty="0">
              <a:latin typeface="ae_AlArabiya" panose="02060603050605020204" pitchFamily="18" charset="-78"/>
            </a:endParaRPr>
          </a:p>
        </p:txBody>
      </p:sp>
      <p:sp>
        <p:nvSpPr>
          <p:cNvPr id="3" name="Rectangle 2"/>
          <p:cNvSpPr/>
          <p:nvPr/>
        </p:nvSpPr>
        <p:spPr>
          <a:xfrm>
            <a:off x="723518" y="6354401"/>
            <a:ext cx="3028393" cy="503599"/>
          </a:xfrm>
          <a:prstGeom prst="rect">
            <a:avLst/>
          </a:prstGeom>
        </p:spPr>
        <p:txBody>
          <a:bodyPr wrap="none">
            <a:spAutoFit/>
          </a:bodyPr>
          <a:lstStyle/>
          <a:p>
            <a:pPr algn="r">
              <a:lnSpc>
                <a:spcPct val="120000"/>
              </a:lnSpc>
            </a:pPr>
            <a:r>
              <a:rPr lang="ar-IQ" sz="2400" b="1" dirty="0" smtClean="0">
                <a:solidFill>
                  <a:schemeClr val="bg1"/>
                </a:solidFill>
              </a:rPr>
              <a:t>كلية الاعلام – قسم الصحافة </a:t>
            </a:r>
            <a:endParaRPr lang="en-US" sz="2400" b="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9218" y="2050948"/>
            <a:ext cx="1562518" cy="2107582"/>
          </a:xfrm>
          <a:prstGeom prst="rect">
            <a:avLst/>
          </a:prstGeom>
        </p:spPr>
      </p:pic>
    </p:spTree>
    <p:extLst>
      <p:ext uri="{BB962C8B-B14F-4D97-AF65-F5344CB8AC3E}">
        <p14:creationId xmlns:p14="http://schemas.microsoft.com/office/powerpoint/2010/main" val="872295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095785" y="847494"/>
            <a:ext cx="3060566" cy="724828"/>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lnSpc>
                <a:spcPct val="120000"/>
              </a:lnSpc>
            </a:pPr>
            <a:r>
              <a:rPr lang="ar-IQ" sz="3200" b="1" dirty="0" smtClean="0">
                <a:solidFill>
                  <a:srgbClr val="FF0000"/>
                </a:solidFill>
              </a:rPr>
              <a:t>أنواع الخطوط العربية :</a:t>
            </a:r>
            <a:endParaRPr lang="en-US" sz="3200" b="1" dirty="0">
              <a:solidFill>
                <a:srgbClr val="FF0000"/>
              </a:solidFill>
            </a:endParaRPr>
          </a:p>
        </p:txBody>
      </p:sp>
      <p:sp>
        <p:nvSpPr>
          <p:cNvPr id="4" name="Title 1"/>
          <p:cNvSpPr txBox="1">
            <a:spLocks/>
          </p:cNvSpPr>
          <p:nvPr/>
        </p:nvSpPr>
        <p:spPr>
          <a:xfrm>
            <a:off x="2453269" y="975732"/>
            <a:ext cx="5967494" cy="468352"/>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228600" marR="0" algn="just" rtl="1">
              <a:lnSpc>
                <a:spcPct val="100000"/>
              </a:lnSpc>
              <a:spcBef>
                <a:spcPts val="0"/>
              </a:spcBef>
              <a:spcAft>
                <a:spcPts val="0"/>
              </a:spcAft>
            </a:pPr>
            <a:r>
              <a:rPr lang="ar-IQ" sz="2400" dirty="0" smtClean="0"/>
              <a:t>الكوفي </a:t>
            </a:r>
            <a:r>
              <a:rPr lang="ar-IQ" sz="2400" dirty="0"/>
              <a:t>والثلث والنسخ والرقعة والديواني </a:t>
            </a:r>
            <a:r>
              <a:rPr lang="ar-IQ" sz="2400" dirty="0" smtClean="0"/>
              <a:t>والتعليق </a:t>
            </a:r>
            <a:r>
              <a:rPr lang="ar-IQ" sz="2400" dirty="0"/>
              <a:t>والاجازة.</a:t>
            </a:r>
            <a:endParaRPr lang="en-US" sz="18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983" y="2129808"/>
            <a:ext cx="3706368" cy="14386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639" y="2159082"/>
            <a:ext cx="2475570" cy="14093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577" y="2408824"/>
            <a:ext cx="3574288" cy="11596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6109" y="4125950"/>
            <a:ext cx="2270242" cy="16951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2516" y="4125950"/>
            <a:ext cx="2609386" cy="1707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577" y="4283462"/>
            <a:ext cx="4769280" cy="15849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13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txBox="1">
            <a:spLocks/>
          </p:cNvSpPr>
          <p:nvPr/>
        </p:nvSpPr>
        <p:spPr>
          <a:xfrm>
            <a:off x="8251901" y="970156"/>
            <a:ext cx="2956933" cy="752795"/>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lnSpc>
                <a:spcPct val="120000"/>
              </a:lnSpc>
            </a:pPr>
            <a:r>
              <a:rPr lang="ar-IQ" sz="3600" b="1" dirty="0" smtClean="0">
                <a:solidFill>
                  <a:srgbClr val="FF0000"/>
                </a:solidFill>
              </a:rPr>
              <a:t>كيفية قياس الحروف</a:t>
            </a:r>
            <a:endParaRPr lang="en-US" sz="3600"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311" y="2129882"/>
            <a:ext cx="5325523" cy="36113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7404" y="552582"/>
            <a:ext cx="3442089" cy="36674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669" y="4664790"/>
            <a:ext cx="4337824" cy="10764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8580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796" y="758162"/>
            <a:ext cx="6366507" cy="53843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4577995" y="3096392"/>
            <a:ext cx="2810107" cy="707886"/>
          </a:xfrm>
          <a:prstGeom prst="rect">
            <a:avLst/>
          </a:prstGeom>
        </p:spPr>
        <p:txBody>
          <a:bodyPr wrap="square">
            <a:spAutoFit/>
          </a:bodyPr>
          <a:lstStyle/>
          <a:p>
            <a:r>
              <a:rPr lang="ar-IQ" sz="4000" b="1" dirty="0" smtClean="0">
                <a:solidFill>
                  <a:srgbClr val="FF0000"/>
                </a:solidFill>
                <a:ea typeface="SimSun" panose="02010600030101010101" pitchFamily="2" charset="-122"/>
                <a:cs typeface="Simplified Arabic" panose="02020603050405020304" pitchFamily="18" charset="-78"/>
              </a:rPr>
              <a:t>شكراً لإصغائكم </a:t>
            </a:r>
            <a:endParaRPr lang="ar-IQ" sz="4000" b="1" dirty="0"/>
          </a:p>
        </p:txBody>
      </p:sp>
    </p:spTree>
    <p:extLst>
      <p:ext uri="{BB962C8B-B14F-4D97-AF65-F5344CB8AC3E}">
        <p14:creationId xmlns:p14="http://schemas.microsoft.com/office/powerpoint/2010/main" val="376168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6234" y="490652"/>
            <a:ext cx="1699446" cy="1070518"/>
          </a:xfrm>
        </p:spPr>
        <p:txBody>
          <a:bodyPr>
            <a:normAutofit/>
          </a:bodyPr>
          <a:lstStyle/>
          <a:p>
            <a:pPr algn="r"/>
            <a:r>
              <a:rPr lang="ar-IQ" sz="3600" b="1" dirty="0" smtClean="0">
                <a:solidFill>
                  <a:srgbClr val="FF0000"/>
                </a:solidFill>
              </a:rPr>
              <a:t>المقدمة</a:t>
            </a:r>
            <a:endParaRPr lang="en-US" sz="3600" b="1" dirty="0">
              <a:solidFill>
                <a:srgbClr val="FF0000"/>
              </a:solidFill>
            </a:endParaRPr>
          </a:p>
        </p:txBody>
      </p:sp>
      <p:sp>
        <p:nvSpPr>
          <p:cNvPr id="3" name="Content Placeholder 2"/>
          <p:cNvSpPr>
            <a:spLocks noGrp="1"/>
          </p:cNvSpPr>
          <p:nvPr>
            <p:ph idx="1"/>
          </p:nvPr>
        </p:nvSpPr>
        <p:spPr>
          <a:xfrm>
            <a:off x="1148576" y="2107580"/>
            <a:ext cx="10007104" cy="3740120"/>
          </a:xfrm>
        </p:spPr>
        <p:txBody>
          <a:bodyPr>
            <a:normAutofit fontScale="92500" lnSpcReduction="20000"/>
          </a:bodyPr>
          <a:lstStyle/>
          <a:p>
            <a:pPr algn="just" rtl="1">
              <a:lnSpc>
                <a:spcPct val="115000"/>
              </a:lnSpc>
              <a:spcAft>
                <a:spcPts val="0"/>
              </a:spcAft>
            </a:pPr>
            <a:r>
              <a:rPr lang="ar-IQ" sz="2400" dirty="0">
                <a:latin typeface="Calibri" panose="020F0502020204030204" pitchFamily="34" charset="0"/>
                <a:ea typeface="SimSun" panose="02010600030101010101" pitchFamily="2" charset="-122"/>
                <a:cs typeface="Simplified Arabic" panose="02020603050405020304" pitchFamily="18" charset="-78"/>
              </a:rPr>
              <a:t>تنقسم الكتابة الى نوعين:</a:t>
            </a:r>
            <a:endParaRPr lang="en-US" sz="1600" dirty="0">
              <a:latin typeface="Calibri" panose="020F0502020204030204" pitchFamily="34" charset="0"/>
              <a:ea typeface="SimSun" panose="02010600030101010101" pitchFamily="2" charset="-122"/>
              <a:cs typeface="Arial" panose="020B0604020202020204" pitchFamily="34" charset="0"/>
            </a:endParaRPr>
          </a:p>
          <a:p>
            <a:pPr marL="342900" lvl="0" indent="-342900" algn="just" rtl="1">
              <a:lnSpc>
                <a:spcPct val="115000"/>
              </a:lnSpc>
              <a:spcAft>
                <a:spcPts val="0"/>
              </a:spcAft>
              <a:buFont typeface="Symbol" panose="05050102010706020507" pitchFamily="18" charset="2"/>
              <a:buChar char=""/>
            </a:pPr>
            <a:r>
              <a:rPr lang="ar-IQ" sz="2400" dirty="0">
                <a:latin typeface="Calibri" panose="020F0502020204030204" pitchFamily="34" charset="0"/>
                <a:ea typeface="SimSun" panose="02010600030101010101" pitchFamily="2" charset="-122"/>
                <a:cs typeface="Simplified Arabic" panose="02020603050405020304" pitchFamily="18" charset="-78"/>
              </a:rPr>
              <a:t>منقوشة </a:t>
            </a:r>
            <a:endParaRPr lang="en-US" sz="1600" dirty="0">
              <a:latin typeface="Calibri" panose="020F0502020204030204" pitchFamily="34" charset="0"/>
              <a:ea typeface="SimSun" panose="02010600030101010101" pitchFamily="2" charset="-122"/>
              <a:cs typeface="Arial" panose="020B0604020202020204" pitchFamily="34" charset="0"/>
            </a:endParaRPr>
          </a:p>
          <a:p>
            <a:pPr marL="342900" lvl="0" indent="-342900" algn="just" rtl="1">
              <a:lnSpc>
                <a:spcPct val="115000"/>
              </a:lnSpc>
              <a:spcAft>
                <a:spcPts val="0"/>
              </a:spcAft>
              <a:buFont typeface="Symbol" panose="05050102010706020507" pitchFamily="18" charset="2"/>
              <a:buChar char=""/>
            </a:pPr>
            <a:r>
              <a:rPr lang="ar-IQ" sz="2400" dirty="0">
                <a:latin typeface="Calibri" panose="020F0502020204030204" pitchFamily="34" charset="0"/>
                <a:ea typeface="SimSun" panose="02010600030101010101" pitchFamily="2" charset="-122"/>
                <a:cs typeface="Simplified Arabic" panose="02020603050405020304" pitchFamily="18" charset="-78"/>
              </a:rPr>
              <a:t>مخطوطة </a:t>
            </a:r>
            <a:endParaRPr lang="en-US" sz="1600" dirty="0">
              <a:latin typeface="Calibri" panose="020F0502020204030204" pitchFamily="34" charset="0"/>
              <a:ea typeface="SimSun" panose="02010600030101010101" pitchFamily="2" charset="-122"/>
              <a:cs typeface="Arial" panose="020B0604020202020204" pitchFamily="34" charset="0"/>
            </a:endParaRPr>
          </a:p>
          <a:p>
            <a:pPr algn="just" rtl="1">
              <a:lnSpc>
                <a:spcPct val="115000"/>
              </a:lnSpc>
              <a:spcAft>
                <a:spcPts val="0"/>
              </a:spcAft>
            </a:pPr>
            <a:r>
              <a:rPr lang="ar-IQ" sz="2400" dirty="0">
                <a:latin typeface="Calibri" panose="020F0502020204030204" pitchFamily="34" charset="0"/>
                <a:ea typeface="SimSun" panose="02010600030101010101" pitchFamily="2" charset="-122"/>
                <a:cs typeface="Simplified Arabic" panose="02020603050405020304" pitchFamily="18" charset="-78"/>
              </a:rPr>
              <a:t>الكتابة : ببساطة هي التعبير الخطي عن اللغة ووسيلة الاحتفاظ بالكلمات المنطوقة واقسم الله سبحانه وتعالى في قوله (</a:t>
            </a:r>
            <a:r>
              <a:rPr lang="ar-IQ" sz="2400" dirty="0" smtClean="0">
                <a:latin typeface="Calibri" panose="020F0502020204030204" pitchFamily="34" charset="0"/>
                <a:ea typeface="SimSun" panose="02010600030101010101" pitchFamily="2" charset="-122"/>
                <a:cs typeface="Simplified Arabic" panose="02020603050405020304" pitchFamily="18" charset="-78"/>
              </a:rPr>
              <a:t>ن</a:t>
            </a:r>
            <a:r>
              <a:rPr lang="en-US" sz="2400" dirty="0" smtClean="0">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ea typeface="SimSun" panose="02010600030101010101" pitchFamily="2" charset="-122"/>
                <a:cs typeface="Arial" panose="020B0604020202020204" pitchFamily="34" charset="0"/>
              </a:rPr>
              <a:t> </a:t>
            </a:r>
            <a:r>
              <a:rPr lang="ar-IQ" sz="2400" dirty="0" smtClean="0">
                <a:latin typeface="Times New Roman" panose="02020603050405020304" pitchFamily="18" charset="0"/>
                <a:ea typeface="SimSun" panose="02010600030101010101" pitchFamily="2" charset="-122"/>
                <a:cs typeface="Arial" panose="020B0604020202020204" pitchFamily="34" charset="0"/>
              </a:rPr>
              <a:t> </a:t>
            </a:r>
            <a:r>
              <a:rPr lang="ar-IQ" sz="2400" dirty="0" smtClean="0">
                <a:latin typeface="Calibri" panose="020F0502020204030204" pitchFamily="34" charset="0"/>
                <a:ea typeface="SimSun" panose="02010600030101010101" pitchFamily="2" charset="-122"/>
                <a:cs typeface="Simplified Arabic" panose="02020603050405020304" pitchFamily="18" charset="-78"/>
              </a:rPr>
              <a:t>وَالْقَلَمِ </a:t>
            </a:r>
            <a:r>
              <a:rPr lang="ar-IQ" sz="2400" dirty="0">
                <a:latin typeface="Calibri" panose="020F0502020204030204" pitchFamily="34" charset="0"/>
                <a:ea typeface="SimSun" panose="02010600030101010101" pitchFamily="2" charset="-122"/>
                <a:cs typeface="Simplified Arabic" panose="02020603050405020304" pitchFamily="18" charset="-78"/>
              </a:rPr>
              <a:t>وَمَا يَسْطُرُونَ) وقال ايضًا في اول سورة أُنزلت على الرسول (ص) اقْرَأْ وَرَبُّكَ </a:t>
            </a:r>
            <a:r>
              <a:rPr lang="ar-IQ" sz="2400" dirty="0" smtClean="0">
                <a:latin typeface="Calibri" panose="020F0502020204030204" pitchFamily="34" charset="0"/>
                <a:ea typeface="SimSun" panose="02010600030101010101" pitchFamily="2" charset="-122"/>
                <a:cs typeface="Simplified Arabic" panose="02020603050405020304" pitchFamily="18" charset="-78"/>
              </a:rPr>
              <a:t>الْأَكْرَمُ</a:t>
            </a:r>
            <a:r>
              <a:rPr lang="en-US" sz="2400" dirty="0" smtClean="0">
                <a:latin typeface="Simplified Arabic" panose="02020603050405020304" pitchFamily="18" charset="-78"/>
                <a:ea typeface="SimSun" panose="02010600030101010101" pitchFamily="2" charset="-122"/>
                <a:cs typeface="Simplified Arabic" panose="02020603050405020304" pitchFamily="18" charset="-78"/>
                <a:sym typeface="Symbol" panose="05050102010706020507" pitchFamily="18" charset="2"/>
              </a:rPr>
              <a:t></a:t>
            </a:r>
            <a:r>
              <a:rPr lang="en-US" sz="2400" dirty="0" smtClean="0">
                <a:latin typeface="Simplified Arabic" panose="02020603050405020304" pitchFamily="18" charset="-78"/>
                <a:ea typeface="SimSun" panose="02010600030101010101" pitchFamily="2" charset="-122"/>
                <a:cs typeface="Arial" panose="020B0604020202020204" pitchFamily="34" charset="0"/>
              </a:rPr>
              <a:t> </a:t>
            </a:r>
            <a:r>
              <a:rPr lang="ar-IQ" sz="2400" dirty="0">
                <a:latin typeface="Simplified Arabic" panose="02020603050405020304" pitchFamily="18" charset="-78"/>
                <a:ea typeface="SimSun" panose="02010600030101010101" pitchFamily="2" charset="-122"/>
              </a:rPr>
              <a:t>الَّذِي عَلَّمَ بِالْقَلَمِ </a:t>
            </a:r>
            <a:r>
              <a:rPr lang="en-US" sz="2400" dirty="0">
                <a:latin typeface="Simplified Arabic" panose="02020603050405020304" pitchFamily="18" charset="-78"/>
                <a:ea typeface="SimSun" panose="02010600030101010101" pitchFamily="2" charset="-122"/>
                <a:cs typeface="Simplified Arabic" panose="02020603050405020304" pitchFamily="18" charset="-78"/>
                <a:sym typeface="Symbol" panose="05050102010706020507" pitchFamily="18" charset="2"/>
              </a:rPr>
              <a:t></a:t>
            </a:r>
            <a:r>
              <a:rPr lang="en-US" sz="2400" dirty="0">
                <a:latin typeface="Simplified Arabic" panose="02020603050405020304" pitchFamily="18" charset="-78"/>
                <a:ea typeface="SimSun" panose="02010600030101010101" pitchFamily="2" charset="-122"/>
                <a:cs typeface="Arial" panose="020B0604020202020204" pitchFamily="34" charset="0"/>
              </a:rPr>
              <a:t> </a:t>
            </a:r>
            <a:r>
              <a:rPr lang="ar-IQ" sz="2400" dirty="0" smtClean="0">
                <a:latin typeface="Simplified Arabic" panose="02020603050405020304" pitchFamily="18" charset="-78"/>
                <a:ea typeface="SimSun" panose="02010600030101010101" pitchFamily="2" charset="-122"/>
                <a:cs typeface="Arial" panose="020B0604020202020204" pitchFamily="34" charset="0"/>
              </a:rPr>
              <a:t> </a:t>
            </a:r>
            <a:r>
              <a:rPr lang="ar-IQ" sz="2400" dirty="0" smtClean="0">
                <a:latin typeface="Simplified Arabic" panose="02020603050405020304" pitchFamily="18" charset="-78"/>
                <a:ea typeface="SimSun" panose="02010600030101010101" pitchFamily="2" charset="-122"/>
              </a:rPr>
              <a:t>عَلَّمَ </a:t>
            </a:r>
            <a:r>
              <a:rPr lang="ar-IQ" sz="2400" dirty="0">
                <a:latin typeface="Simplified Arabic" panose="02020603050405020304" pitchFamily="18" charset="-78"/>
                <a:ea typeface="SimSun" panose="02010600030101010101" pitchFamily="2" charset="-122"/>
              </a:rPr>
              <a:t>الْإِنسَانَ مَا لَمْ يَعْلَمْ</a:t>
            </a:r>
            <a:r>
              <a:rPr lang="en-US" sz="2400" dirty="0" smtClean="0">
                <a:latin typeface="Simplified Arabic" panose="02020603050405020304" pitchFamily="18" charset="-78"/>
                <a:ea typeface="SimSun" panose="02010600030101010101" pitchFamily="2" charset="-122"/>
                <a:cs typeface="Simplified Arabic" panose="02020603050405020304" pitchFamily="18" charset="-78"/>
                <a:sym typeface="Symbol" panose="05050102010706020507" pitchFamily="18" charset="2"/>
              </a:rPr>
              <a:t></a:t>
            </a:r>
            <a:r>
              <a:rPr lang="ar-IQ" sz="2400" dirty="0" smtClean="0">
                <a:latin typeface="Simplified Arabic" panose="02020603050405020304" pitchFamily="18" charset="-78"/>
                <a:ea typeface="SimSun" panose="02010600030101010101" pitchFamily="2" charset="-122"/>
                <a:cs typeface="Simplified Arabic" panose="02020603050405020304" pitchFamily="18" charset="-78"/>
                <a:sym typeface="Symbol" panose="05050102010706020507" pitchFamily="18" charset="2"/>
              </a:rPr>
              <a:t>  </a:t>
            </a:r>
            <a:r>
              <a:rPr lang="ar-IQ" sz="2400" dirty="0" smtClean="0">
                <a:latin typeface="Calibri" panose="020F0502020204030204" pitchFamily="34" charset="0"/>
                <a:ea typeface="SimSun" panose="02010600030101010101" pitchFamily="2" charset="-122"/>
                <a:cs typeface="Simplified Arabic" panose="02020603050405020304" pitchFamily="18" charset="-78"/>
              </a:rPr>
              <a:t>.</a:t>
            </a:r>
            <a:endParaRPr lang="en-US" sz="1600" dirty="0">
              <a:latin typeface="Calibri" panose="020F0502020204030204" pitchFamily="34" charset="0"/>
              <a:ea typeface="SimSun" panose="02010600030101010101" pitchFamily="2" charset="-122"/>
              <a:cs typeface="Arial" panose="020B0604020202020204" pitchFamily="34" charset="0"/>
            </a:endParaRPr>
          </a:p>
          <a:p>
            <a:pPr algn="just" rtl="1">
              <a:lnSpc>
                <a:spcPct val="115000"/>
              </a:lnSpc>
              <a:spcAft>
                <a:spcPts val="0"/>
              </a:spcAft>
            </a:pPr>
            <a:r>
              <a:rPr lang="ar-IQ" sz="2400" dirty="0">
                <a:latin typeface="Calibri" panose="020F0502020204030204" pitchFamily="34" charset="0"/>
                <a:ea typeface="SimSun" panose="02010600030101010101" pitchFamily="2" charset="-122"/>
                <a:cs typeface="Simplified Arabic" panose="02020603050405020304" pitchFamily="18" charset="-78"/>
              </a:rPr>
              <a:t>لا شك ان اللغة تسبق الكتابة بمراحل طويلة، </a:t>
            </a:r>
            <a:r>
              <a:rPr lang="ar-IQ" sz="2400" dirty="0" smtClean="0">
                <a:latin typeface="Calibri" panose="020F0502020204030204" pitchFamily="34" charset="0"/>
                <a:ea typeface="SimSun" panose="02010600030101010101" pitchFamily="2" charset="-122"/>
                <a:cs typeface="Simplified Arabic" panose="02020603050405020304" pitchFamily="18" charset="-78"/>
              </a:rPr>
              <a:t>والبحث </a:t>
            </a:r>
            <a:r>
              <a:rPr lang="ar-IQ" sz="2400" dirty="0">
                <a:latin typeface="Calibri" panose="020F0502020204030204" pitchFamily="34" charset="0"/>
                <a:ea typeface="SimSun" panose="02010600030101010101" pitchFamily="2" charset="-122"/>
                <a:cs typeface="Simplified Arabic" panose="02020603050405020304" pitchFamily="18" charset="-78"/>
              </a:rPr>
              <a:t>في الروايات المختصة بنشأة اللغة العربية، وجدنا انها </a:t>
            </a:r>
            <a:r>
              <a:rPr lang="ar-IQ" sz="2400" dirty="0" smtClean="0">
                <a:latin typeface="Calibri" panose="020F0502020204030204" pitchFamily="34" charset="0"/>
                <a:ea typeface="SimSun" panose="02010600030101010101" pitchFamily="2" charset="-122"/>
                <a:cs typeface="Simplified Arabic" panose="02020603050405020304" pitchFamily="18" charset="-78"/>
              </a:rPr>
              <a:t>تُعد </a:t>
            </a:r>
            <a:r>
              <a:rPr lang="ar-IQ" sz="2400" dirty="0">
                <a:latin typeface="Calibri" panose="020F0502020204030204" pitchFamily="34" charset="0"/>
                <a:ea typeface="SimSun" panose="02010600030101010101" pitchFamily="2" charset="-122"/>
                <a:cs typeface="Simplified Arabic" panose="02020603050405020304" pitchFamily="18" charset="-78"/>
              </a:rPr>
              <a:t>من اقدم اللغات السامية، </a:t>
            </a:r>
            <a:r>
              <a:rPr lang="ar-IQ" sz="2400" dirty="0" smtClean="0">
                <a:latin typeface="Calibri" panose="020F0502020204030204" pitchFamily="34" charset="0"/>
                <a:ea typeface="SimSun" panose="02010600030101010101" pitchFamily="2" charset="-122"/>
                <a:cs typeface="Simplified Arabic" panose="02020603050405020304" pitchFamily="18" charset="-78"/>
              </a:rPr>
              <a:t>لأنها </a:t>
            </a:r>
            <a:r>
              <a:rPr lang="ar-IQ" sz="2400" dirty="0">
                <a:latin typeface="Calibri" panose="020F0502020204030204" pitchFamily="34" charset="0"/>
                <a:ea typeface="SimSun" panose="02010600030101010101" pitchFamily="2" charset="-122"/>
                <a:cs typeface="Simplified Arabic" panose="02020603050405020304" pitchFamily="18" charset="-78"/>
              </a:rPr>
              <a:t>تحتوي على مفردات وعناصر قديمة جدًا فاوائل الكتابات العربية تعود الى القرون الميلادية الأولى</a:t>
            </a:r>
            <a:r>
              <a:rPr lang="en-US" sz="2400" dirty="0">
                <a:latin typeface="Simplified Arabic" panose="02020603050405020304" pitchFamily="18" charset="-78"/>
                <a:ea typeface="SimSun" panose="02010600030101010101" pitchFamily="2" charset="-122"/>
                <a:cs typeface="Arial" panose="020B0604020202020204" pitchFamily="34" charset="0"/>
              </a:rPr>
              <a:t>.</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6198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heel(1)">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0283" y="4148251"/>
            <a:ext cx="5825397" cy="1393904"/>
          </a:xfrm>
        </p:spPr>
        <p:txBody>
          <a:bodyPr>
            <a:noAutofit/>
          </a:bodyPr>
          <a:lstStyle/>
          <a:p>
            <a:pPr algn="r" rtl="1">
              <a:lnSpc>
                <a:spcPct val="150000"/>
              </a:lnSpc>
            </a:pPr>
            <a:r>
              <a:rPr lang="ar-IQ" sz="2200" b="1" dirty="0" smtClean="0"/>
              <a:t>1- المُسْند</a:t>
            </a:r>
            <a:r>
              <a:rPr lang="ar-IQ" sz="2200" b="1" dirty="0"/>
              <a:t>: </a:t>
            </a:r>
            <a:r>
              <a:rPr lang="ar-IQ" sz="2200" dirty="0"/>
              <a:t>وهو خط أهل اليمن القديم </a:t>
            </a:r>
            <a:r>
              <a:rPr lang="ar-IQ" sz="2200" dirty="0" smtClean="0"/>
              <a:t>، </a:t>
            </a:r>
            <a:r>
              <a:rPr lang="ar-IQ" sz="2200" dirty="0"/>
              <a:t>وترك استعماله في اليمن قبل الاسلام وبقيت آثاره على المباني </a:t>
            </a:r>
            <a:r>
              <a:rPr lang="ar-IQ" sz="2200" dirty="0" smtClean="0"/>
              <a:t>القديمة، </a:t>
            </a:r>
            <a:r>
              <a:rPr lang="ar-IQ" sz="2200" dirty="0"/>
              <a:t>وانتقل هذا الخط الى الحبشة، وهو اصل الكتابة المستعملة في اثيوبيا اليوم . </a:t>
            </a:r>
            <a:r>
              <a:rPr lang="ar-IQ" sz="2200" dirty="0" smtClean="0"/>
              <a:t/>
            </a:r>
            <a:br>
              <a:rPr lang="ar-IQ" sz="2200" dirty="0" smtClean="0"/>
            </a:br>
            <a:r>
              <a:rPr lang="ar-IQ" sz="2200" dirty="0"/>
              <a:t/>
            </a:r>
            <a:br>
              <a:rPr lang="ar-IQ" sz="2200" dirty="0"/>
            </a:br>
            <a:r>
              <a:rPr lang="ar-IQ" sz="2200" b="1" dirty="0" smtClean="0"/>
              <a:t>2- الخط </a:t>
            </a:r>
            <a:r>
              <a:rPr lang="ar-IQ" sz="2200" b="1" dirty="0"/>
              <a:t>العربي الشمالي : </a:t>
            </a:r>
            <a:r>
              <a:rPr lang="ar-IQ" sz="2200" dirty="0"/>
              <a:t>وقد كان معروفاً في الحجاز زمن البعثة المباركة </a:t>
            </a:r>
            <a:r>
              <a:rPr lang="ar-IQ" sz="2200" dirty="0" smtClean="0"/>
              <a:t>، </a:t>
            </a:r>
            <a:r>
              <a:rPr lang="ar-IQ" sz="2200" dirty="0"/>
              <a:t>وهو خط الذي استعمل في تدوين القران الكريم وكتب به </a:t>
            </a:r>
            <a:r>
              <a:rPr lang="ar-IQ" sz="2200" dirty="0" smtClean="0"/>
              <a:t>التراث </a:t>
            </a:r>
            <a:r>
              <a:rPr lang="ar-IQ" sz="2200" dirty="0"/>
              <a:t>العربي في الزمن القديم والحديث </a:t>
            </a:r>
            <a:r>
              <a:rPr lang="ar-IQ" sz="2200" dirty="0" smtClean="0"/>
              <a:t>.</a:t>
            </a:r>
            <a:endParaRPr lang="ar-IQ" sz="2200" dirty="0"/>
          </a:p>
        </p:txBody>
      </p:sp>
      <p:sp>
        <p:nvSpPr>
          <p:cNvPr id="2" name="Rectangle 1"/>
          <p:cNvSpPr/>
          <p:nvPr/>
        </p:nvSpPr>
        <p:spPr>
          <a:xfrm>
            <a:off x="3813717" y="874197"/>
            <a:ext cx="7341963" cy="646331"/>
          </a:xfrm>
          <a:prstGeom prst="rect">
            <a:avLst/>
          </a:prstGeom>
        </p:spPr>
        <p:txBody>
          <a:bodyPr wrap="square">
            <a:spAutoFit/>
          </a:bodyPr>
          <a:lstStyle/>
          <a:p>
            <a:r>
              <a:rPr lang="ar-SA" sz="3600" b="1" dirty="0">
                <a:solidFill>
                  <a:srgbClr val="FF0000"/>
                </a:solidFill>
              </a:rPr>
              <a:t>العرب استعمل قبل الاسلام نوعين من الخط </a:t>
            </a:r>
            <a:r>
              <a:rPr lang="ar-SA" sz="3600" b="1" dirty="0" smtClean="0">
                <a:solidFill>
                  <a:srgbClr val="FF0000"/>
                </a:solidFill>
              </a:rPr>
              <a:t>هما</a:t>
            </a:r>
            <a:r>
              <a:rPr lang="ar-IQ" sz="3600" b="1" dirty="0" smtClean="0">
                <a:solidFill>
                  <a:srgbClr val="FF0000"/>
                </a:solidFill>
              </a:rPr>
              <a:t>:</a:t>
            </a:r>
            <a:endParaRPr lang="en-US" sz="3600" dirty="0"/>
          </a:p>
        </p:txBody>
      </p:sp>
      <p:pic>
        <p:nvPicPr>
          <p:cNvPr id="4" name="Picture 3"/>
          <p:cNvPicPr>
            <a:picLocks noChangeAspect="1"/>
          </p:cNvPicPr>
          <p:nvPr/>
        </p:nvPicPr>
        <p:blipFill>
          <a:blip r:embed="rId2"/>
          <a:stretch>
            <a:fillRect/>
          </a:stretch>
        </p:blipFill>
        <p:spPr>
          <a:xfrm>
            <a:off x="1418389" y="1965022"/>
            <a:ext cx="3443543" cy="35771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2452311" y="5648095"/>
            <a:ext cx="1272196" cy="400110"/>
          </a:xfrm>
          <a:prstGeom prst="rect">
            <a:avLst/>
          </a:prstGeom>
        </p:spPr>
        <p:txBody>
          <a:bodyPr wrap="square">
            <a:spAutoFit/>
          </a:bodyPr>
          <a:lstStyle/>
          <a:p>
            <a:r>
              <a:rPr lang="ar-IQ" sz="2000" dirty="0">
                <a:ea typeface="SimSun" panose="02010600030101010101" pitchFamily="2" charset="-122"/>
                <a:cs typeface="Simplified Arabic" panose="02020603050405020304" pitchFamily="18" charset="-78"/>
              </a:rPr>
              <a:t>نقش </a:t>
            </a:r>
            <a:r>
              <a:rPr lang="ar-IQ" sz="2000" dirty="0" smtClean="0">
                <a:ea typeface="SimSun" panose="02010600030101010101" pitchFamily="2" charset="-122"/>
                <a:cs typeface="Simplified Arabic" panose="02020603050405020304" pitchFamily="18" charset="-78"/>
              </a:rPr>
              <a:t>النبطى</a:t>
            </a:r>
            <a:endParaRPr lang="en-US" sz="2000" dirty="0"/>
          </a:p>
        </p:txBody>
      </p:sp>
    </p:spTree>
    <p:extLst>
      <p:ext uri="{BB962C8B-B14F-4D97-AF65-F5344CB8AC3E}">
        <p14:creationId xmlns:p14="http://schemas.microsoft.com/office/powerpoint/2010/main" val="12265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151862" y="878237"/>
            <a:ext cx="6490011" cy="646770"/>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228600" marR="0" algn="ctr" rtl="1">
              <a:lnSpc>
                <a:spcPts val="2000"/>
              </a:lnSpc>
              <a:spcBef>
                <a:spcPts val="0"/>
              </a:spcBef>
              <a:spcAft>
                <a:spcPts val="0"/>
              </a:spcAft>
            </a:pPr>
            <a:r>
              <a:rPr lang="ar-IQ" b="1" dirty="0">
                <a:solidFill>
                  <a:srgbClr val="FF0000"/>
                </a:solidFill>
              </a:rPr>
              <a:t>ا</a:t>
            </a:r>
            <a:r>
              <a:rPr lang="ar-IQ" sz="4000" b="1" dirty="0">
                <a:solidFill>
                  <a:srgbClr val="FF0000"/>
                </a:solidFill>
              </a:rPr>
              <a:t>لخط العربي في عصر الرسول (ص):</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10" name="Title 1"/>
          <p:cNvSpPr txBox="1">
            <a:spLocks/>
          </p:cNvSpPr>
          <p:nvPr/>
        </p:nvSpPr>
        <p:spPr>
          <a:xfrm>
            <a:off x="1193180" y="1962615"/>
            <a:ext cx="9980342" cy="3596356"/>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lnSpc>
                <a:spcPct val="120000"/>
              </a:lnSpc>
            </a:pPr>
            <a:endParaRPr lang="en-US" sz="3200" b="1" dirty="0"/>
          </a:p>
        </p:txBody>
      </p:sp>
      <p:sp>
        <p:nvSpPr>
          <p:cNvPr id="3" name="Rectangle 2"/>
          <p:cNvSpPr/>
          <p:nvPr/>
        </p:nvSpPr>
        <p:spPr>
          <a:xfrm>
            <a:off x="6255834" y="1799340"/>
            <a:ext cx="5107258" cy="4154984"/>
          </a:xfrm>
          <a:prstGeom prst="rect">
            <a:avLst/>
          </a:prstGeom>
        </p:spPr>
        <p:txBody>
          <a:bodyPr wrap="square">
            <a:spAutoFit/>
          </a:bodyPr>
          <a:lstStyle/>
          <a:p>
            <a:pPr marL="228600" marR="0" algn="just" rtl="1">
              <a:lnSpc>
                <a:spcPct val="150000"/>
              </a:lnSpc>
              <a:spcBef>
                <a:spcPts val="0"/>
              </a:spcBef>
              <a:spcAft>
                <a:spcPts val="0"/>
              </a:spcAft>
            </a:pPr>
            <a:r>
              <a:rPr lang="ar-SA" sz="2200" dirty="0">
                <a:latin typeface="Times New Roman" panose="02020603050405020304" pitchFamily="18" charset="0"/>
                <a:ea typeface="Times New Roman" panose="02020603050405020304" pitchFamily="18" charset="0"/>
                <a:cs typeface="Simplified Arabic" panose="02020603050405020304" pitchFamily="18" charset="-78"/>
              </a:rPr>
              <a:t>دخل العرب إلى دنيا التقدم والإبداع، وقدّموا للعالم فنوناً </a:t>
            </a:r>
            <a:r>
              <a:rPr lang="ar-IQ" sz="2200" dirty="0" smtClean="0">
                <a:latin typeface="Times New Roman" panose="02020603050405020304" pitchFamily="18" charset="0"/>
                <a:ea typeface="Times New Roman" panose="02020603050405020304" pitchFamily="18" charset="0"/>
                <a:cs typeface="Simplified Arabic" panose="02020603050405020304" pitchFamily="18" charset="-78"/>
              </a:rPr>
              <a:t>بالعمارة والريازة</a:t>
            </a:r>
            <a:r>
              <a:rPr lang="ar-SA" sz="22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2200" dirty="0">
                <a:latin typeface="Times New Roman" panose="02020603050405020304" pitchFamily="18" charset="0"/>
                <a:ea typeface="Times New Roman" panose="02020603050405020304" pitchFamily="18" charset="0"/>
                <a:cs typeface="Simplified Arabic" panose="02020603050405020304" pitchFamily="18" charset="-78"/>
              </a:rPr>
              <a:t>فقد ألفت المجتمعات القديمة الفن في الصور والتماثيل، لكن العرب بعد الإسلام جعلوا الخط العربي فناً من </a:t>
            </a:r>
            <a:r>
              <a:rPr lang="ar-SA" sz="2200" dirty="0" smtClean="0">
                <a:latin typeface="Times New Roman" panose="02020603050405020304" pitchFamily="18" charset="0"/>
                <a:ea typeface="Times New Roman" panose="02020603050405020304" pitchFamily="18" charset="0"/>
                <a:cs typeface="Simplified Arabic" panose="02020603050405020304" pitchFamily="18" charset="-78"/>
              </a:rPr>
              <a:t>الفنون</a:t>
            </a:r>
            <a:r>
              <a:rPr lang="ar-IQ" sz="2200" dirty="0" smtClean="0">
                <a:latin typeface="Times New Roman" panose="02020603050405020304" pitchFamily="18" charset="0"/>
                <a:ea typeface="Times New Roman" panose="02020603050405020304" pitchFamily="18" charset="0"/>
                <a:cs typeface="Simplified Arabic" panose="02020603050405020304" pitchFamily="18" charset="-78"/>
              </a:rPr>
              <a:t> العربية</a:t>
            </a:r>
            <a:r>
              <a:rPr lang="ar-SA" sz="22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IQ" sz="2200" dirty="0" smtClean="0">
                <a:latin typeface="Times New Roman" panose="02020603050405020304" pitchFamily="18" charset="0"/>
                <a:ea typeface="Times New Roman" panose="02020603050405020304" pitchFamily="18" charset="0"/>
                <a:cs typeface="Simplified Arabic" panose="02020603050405020304" pitchFamily="18" charset="-78"/>
              </a:rPr>
              <a:t>إذ</a:t>
            </a:r>
            <a:r>
              <a:rPr lang="ar-SA" sz="22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2200" dirty="0">
                <a:latin typeface="Times New Roman" panose="02020603050405020304" pitchFamily="18" charset="0"/>
                <a:ea typeface="Times New Roman" panose="02020603050405020304" pitchFamily="18" charset="0"/>
                <a:cs typeface="Simplified Arabic" panose="02020603050405020304" pitchFamily="18" charset="-78"/>
              </a:rPr>
              <a:t>يقف المشاهد </a:t>
            </a:r>
            <a:r>
              <a:rPr lang="ar-IQ" sz="2200" dirty="0" smtClean="0">
                <a:latin typeface="Times New Roman" panose="02020603050405020304" pitchFamily="18" charset="0"/>
                <a:ea typeface="Times New Roman" panose="02020603050405020304" pitchFamily="18" charset="0"/>
                <a:cs typeface="Simplified Arabic" panose="02020603050405020304" pitchFamily="18" charset="-78"/>
              </a:rPr>
              <a:t>منبهراً</a:t>
            </a:r>
            <a:r>
              <a:rPr lang="ar-SA" sz="22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2200" dirty="0">
                <a:latin typeface="Times New Roman" panose="02020603050405020304" pitchFamily="18" charset="0"/>
                <a:ea typeface="Times New Roman" panose="02020603050405020304" pitchFamily="18" charset="0"/>
                <a:cs typeface="Simplified Arabic" panose="02020603050405020304" pitchFamily="18" charset="-78"/>
              </a:rPr>
              <a:t>أمام </a:t>
            </a:r>
            <a:r>
              <a:rPr lang="ar-IQ" sz="2200" dirty="0" smtClean="0">
                <a:latin typeface="Times New Roman" panose="02020603050405020304" pitchFamily="18" charset="0"/>
                <a:ea typeface="Times New Roman" panose="02020603050405020304" pitchFamily="18" charset="0"/>
                <a:cs typeface="Simplified Arabic" panose="02020603050405020304" pitchFamily="18" charset="-78"/>
              </a:rPr>
              <a:t>ال</a:t>
            </a:r>
            <a:r>
              <a:rPr lang="ar-SA" sz="2200" dirty="0" smtClean="0">
                <a:latin typeface="Times New Roman" panose="02020603050405020304" pitchFamily="18" charset="0"/>
                <a:ea typeface="Times New Roman" panose="02020603050405020304" pitchFamily="18" charset="0"/>
                <a:cs typeface="Simplified Arabic" panose="02020603050405020304" pitchFamily="18" charset="-78"/>
              </a:rPr>
              <a:t>لوحة الخط</a:t>
            </a:r>
            <a:r>
              <a:rPr lang="ar-IQ" sz="2200" dirty="0" smtClean="0">
                <a:latin typeface="Times New Roman" panose="02020603050405020304" pitchFamily="18" charset="0"/>
                <a:ea typeface="Times New Roman" panose="02020603050405020304" pitchFamily="18" charset="0"/>
                <a:cs typeface="Simplified Arabic" panose="02020603050405020304" pitchFamily="18" charset="-78"/>
              </a:rPr>
              <a:t>ية</a:t>
            </a:r>
            <a:r>
              <a:rPr lang="ar-SA" sz="22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2200" dirty="0">
                <a:latin typeface="Times New Roman" panose="02020603050405020304" pitchFamily="18" charset="0"/>
                <a:ea typeface="Times New Roman" panose="02020603050405020304" pitchFamily="18" charset="0"/>
                <a:cs typeface="Simplified Arabic" panose="02020603050405020304" pitchFamily="18" charset="-78"/>
              </a:rPr>
              <a:t>يتفحّص ويدقّق نظره في الجهد الذي بذله الخطاط، والدقّة التي وصل إليها من خلال جهود مضنية، ومقاييس متقنة للوصول إلى هذه اللوحة الرائعة التي هي (الخط العربي).</a:t>
            </a:r>
            <a:endParaRPr lang="en-US" sz="22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984" y="2099263"/>
            <a:ext cx="3777669" cy="37540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451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5483" y="2793587"/>
            <a:ext cx="9951348" cy="3428793"/>
          </a:xfrm>
        </p:spPr>
        <p:txBody>
          <a:bodyPr>
            <a:normAutofit/>
          </a:bodyPr>
          <a:lstStyle/>
          <a:p>
            <a:pPr algn="just" rtl="1">
              <a:lnSpc>
                <a:spcPct val="115000"/>
              </a:lnSpc>
              <a:spcAft>
                <a:spcPts val="0"/>
              </a:spcAft>
            </a:pPr>
            <a:r>
              <a:rPr lang="ar-IQ" sz="2200" b="1" dirty="0">
                <a:latin typeface="Calibri" panose="020F0502020204030204" pitchFamily="34" charset="0"/>
                <a:ea typeface="SimSun" panose="02010600030101010101" pitchFamily="2" charset="-122"/>
                <a:cs typeface="Simplified Arabic" panose="02020603050405020304" pitchFamily="18" charset="-78"/>
              </a:rPr>
              <a:t>نستطيع أن نقول: </a:t>
            </a:r>
            <a:r>
              <a:rPr lang="ar-IQ" sz="2200" dirty="0">
                <a:latin typeface="Calibri" panose="020F0502020204030204" pitchFamily="34" charset="0"/>
                <a:ea typeface="SimSun" panose="02010600030101010101" pitchFamily="2" charset="-122"/>
                <a:cs typeface="Simplified Arabic" panose="02020603050405020304" pitchFamily="18" charset="-78"/>
              </a:rPr>
              <a:t>إن بداية إبداع الخط العربي بدأ في عصر الرسول (ص</a:t>
            </a:r>
            <a:r>
              <a:rPr lang="ar-IQ" sz="2200" dirty="0" smtClean="0">
                <a:latin typeface="Calibri" panose="020F0502020204030204" pitchFamily="34" charset="0"/>
                <a:ea typeface="SimSun" panose="02010600030101010101" pitchFamily="2" charset="-122"/>
                <a:cs typeface="Simplified Arabic" panose="02020603050405020304" pitchFamily="18" charset="-78"/>
              </a:rPr>
              <a:t>)، </a:t>
            </a:r>
            <a:r>
              <a:rPr lang="ar-IQ" sz="2200" dirty="0">
                <a:latin typeface="Calibri" panose="020F0502020204030204" pitchFamily="34" charset="0"/>
                <a:ea typeface="SimSun" panose="02010600030101010101" pitchFamily="2" charset="-122"/>
                <a:cs typeface="Simplified Arabic" panose="02020603050405020304" pitchFamily="18" charset="-78"/>
              </a:rPr>
              <a:t>ومن تلك البداية المتواضعة طوّر الخطاطون خطوطهم فيما بعد. وقد ترك لنا هذا العصر عدداً من الرسائل التاريخية القيمة التي أرسلها الرسول </a:t>
            </a:r>
            <a:r>
              <a:rPr lang="ar-IQ" sz="2200" dirty="0" smtClean="0">
                <a:latin typeface="Calibri" panose="020F0502020204030204" pitchFamily="34" charset="0"/>
                <a:ea typeface="SimSun" panose="02010600030101010101" pitchFamily="2" charset="-122"/>
                <a:cs typeface="Simplified Arabic" panose="02020603050405020304" pitchFamily="18" charset="-78"/>
              </a:rPr>
              <a:t>(ص) للنجاشي </a:t>
            </a:r>
            <a:r>
              <a:rPr lang="ar-IQ" sz="2200" dirty="0">
                <a:latin typeface="Calibri" panose="020F0502020204030204" pitchFamily="34" charset="0"/>
                <a:ea typeface="SimSun" panose="02010600030101010101" pitchFamily="2" charset="-122"/>
                <a:cs typeface="Simplified Arabic" panose="02020603050405020304" pitchFamily="18" charset="-78"/>
              </a:rPr>
              <a:t>في الحبشة، والمقوقس في مصر، وملك البحرين، وملك الروم في دمشق، وهي ذات قيمة تاريخية كبيرة</a:t>
            </a:r>
            <a:r>
              <a:rPr lang="en-US" sz="2200" dirty="0" smtClean="0">
                <a:latin typeface="Simplified Arabic" panose="02020603050405020304" pitchFamily="18" charset="-78"/>
                <a:ea typeface="SimSun" panose="02010600030101010101" pitchFamily="2" charset="-122"/>
                <a:cs typeface="Arial" panose="020B0604020202020204" pitchFamily="34" charset="0"/>
              </a:rPr>
              <a:t>.</a:t>
            </a:r>
            <a:endParaRPr lang="ar-IQ" sz="2200" dirty="0" smtClean="0">
              <a:latin typeface="Simplified Arabic" panose="02020603050405020304" pitchFamily="18" charset="-78"/>
              <a:ea typeface="SimSun" panose="02010600030101010101" pitchFamily="2" charset="-122"/>
              <a:cs typeface="Arial" panose="020B0604020202020204" pitchFamily="34" charset="0"/>
            </a:endParaRPr>
          </a:p>
          <a:p>
            <a:pPr algn="just" rtl="1">
              <a:lnSpc>
                <a:spcPct val="115000"/>
              </a:lnSpc>
              <a:spcAft>
                <a:spcPts val="0"/>
              </a:spcAft>
            </a:pPr>
            <a:r>
              <a:rPr lang="ar-IQ" sz="2200" dirty="0">
                <a:latin typeface="Simplified Arabic" panose="02020603050405020304" pitchFamily="18" charset="-78"/>
                <a:ea typeface="SimSun" panose="02010600030101010101" pitchFamily="2" charset="-122"/>
              </a:rPr>
              <a:t>اول من كتب للنبي </a:t>
            </a:r>
            <a:r>
              <a:rPr lang="ar-IQ" sz="2200" dirty="0" smtClean="0">
                <a:latin typeface="Simplified Arabic" panose="02020603050405020304" pitchFamily="18" charset="-78"/>
                <a:ea typeface="SimSun" panose="02010600030101010101" pitchFamily="2" charset="-122"/>
              </a:rPr>
              <a:t>(ص) هم أُبي </a:t>
            </a:r>
            <a:r>
              <a:rPr lang="ar-IQ" sz="2200" dirty="0">
                <a:latin typeface="Simplified Arabic" panose="02020603050405020304" pitchFamily="18" charset="-78"/>
                <a:ea typeface="SimSun" panose="02010600030101010101" pitchFamily="2" charset="-122"/>
              </a:rPr>
              <a:t>بن كعب </a:t>
            </a:r>
            <a:r>
              <a:rPr lang="ar-IQ" sz="2200" dirty="0" smtClean="0">
                <a:latin typeface="Simplified Arabic" panose="02020603050405020304" pitchFamily="18" charset="-78"/>
                <a:ea typeface="SimSun" panose="02010600030101010101" pitchFamily="2" charset="-122"/>
              </a:rPr>
              <a:t>وعلى </a:t>
            </a:r>
            <a:r>
              <a:rPr lang="ar-IQ" sz="2200" dirty="0">
                <a:latin typeface="Simplified Arabic" panose="02020603050405020304" pitchFamily="18" charset="-78"/>
                <a:ea typeface="SimSun" panose="02010600030101010101" pitchFamily="2" charset="-122"/>
              </a:rPr>
              <a:t>بن ابى طالب وعمر بن الخطاب وعثمان وخالد بن سعد </a:t>
            </a:r>
            <a:r>
              <a:rPr lang="ar-IQ" sz="2200" dirty="0" smtClean="0">
                <a:latin typeface="Simplified Arabic" panose="02020603050405020304" pitchFamily="18" charset="-78"/>
                <a:ea typeface="SimSun" panose="02010600030101010101" pitchFamily="2" charset="-122"/>
              </a:rPr>
              <a:t>وأبو </a:t>
            </a:r>
            <a:r>
              <a:rPr lang="ar-IQ" sz="2200" dirty="0">
                <a:latin typeface="Simplified Arabic" panose="02020603050405020304" pitchFamily="18" charset="-78"/>
                <a:ea typeface="SimSun" panose="02010600030101010101" pitchFamily="2" charset="-122"/>
              </a:rPr>
              <a:t>سعيد بن العاص وعمرو بن العاص وشرحبيل بن حسنة وزيد بن ثابت والعلاء بن الحضرمي </a:t>
            </a:r>
            <a:r>
              <a:rPr lang="ar-IQ" sz="2200" dirty="0" smtClean="0">
                <a:latin typeface="Simplified Arabic" panose="02020603050405020304" pitchFamily="18" charset="-78"/>
                <a:ea typeface="SimSun" panose="02010600030101010101" pitchFamily="2" charset="-122"/>
              </a:rPr>
              <a:t>وغيرهم</a:t>
            </a:r>
            <a:r>
              <a:rPr lang="ar-IQ" sz="2200" dirty="0">
                <a:latin typeface="Simplified Arabic" panose="02020603050405020304" pitchFamily="18" charset="-78"/>
                <a:ea typeface="SimSun" panose="02010600030101010101" pitchFamily="2" charset="-122"/>
              </a:rPr>
              <a:t>، فبلغ عدد كُتاب النبي </a:t>
            </a:r>
            <a:r>
              <a:rPr lang="ar-IQ" sz="1800" dirty="0">
                <a:latin typeface="Simplified Arabic" panose="02020603050405020304" pitchFamily="18" charset="-78"/>
                <a:ea typeface="SimSun" panose="02010600030101010101" pitchFamily="2" charset="-122"/>
              </a:rPr>
              <a:t>42</a:t>
            </a:r>
            <a:r>
              <a:rPr lang="ar-IQ" sz="2200" dirty="0">
                <a:latin typeface="Simplified Arabic" panose="02020603050405020304" pitchFamily="18" charset="-78"/>
                <a:ea typeface="SimSun" panose="02010600030101010101" pitchFamily="2" charset="-122"/>
              </a:rPr>
              <a:t> كاتب.</a:t>
            </a:r>
            <a:endParaRPr lang="ar-IQ" sz="2200" dirty="0" smtClean="0">
              <a:latin typeface="Simplified Arabic" panose="02020603050405020304" pitchFamily="18" charset="-78"/>
              <a:ea typeface="SimSun" panose="02010600030101010101" pitchFamily="2" charset="-122"/>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751" y="463783"/>
            <a:ext cx="3702206" cy="21072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2542478" y="954436"/>
            <a:ext cx="3233854" cy="646331"/>
          </a:xfrm>
          <a:prstGeom prst="rect">
            <a:avLst/>
          </a:prstGeom>
        </p:spPr>
        <p:txBody>
          <a:bodyPr wrap="square">
            <a:spAutoFit/>
          </a:bodyPr>
          <a:lstStyle/>
          <a:p>
            <a:pPr algn="r"/>
            <a:r>
              <a:rPr lang="ar-IQ" dirty="0" smtClean="0">
                <a:ea typeface="SimSun" panose="02010600030101010101" pitchFamily="2" charset="-122"/>
                <a:cs typeface="Simplified Arabic" panose="02020603050405020304" pitchFamily="18" charset="-78"/>
              </a:rPr>
              <a:t>نص رسالة الرسول (ص) الى </a:t>
            </a:r>
            <a:r>
              <a:rPr lang="ar-IQ" dirty="0">
                <a:ea typeface="SimSun" panose="02010600030101010101" pitchFamily="2" charset="-122"/>
                <a:cs typeface="Simplified Arabic" panose="02020603050405020304" pitchFamily="18" charset="-78"/>
              </a:rPr>
              <a:t>ملك البحرين يدعوه الى الاسلام كتب بالخط </a:t>
            </a:r>
            <a:r>
              <a:rPr lang="ar-IQ" dirty="0" smtClean="0">
                <a:ea typeface="SimSun" panose="02010600030101010101" pitchFamily="2" charset="-122"/>
                <a:cs typeface="Simplified Arabic" panose="02020603050405020304" pitchFamily="18" charset="-78"/>
              </a:rPr>
              <a:t>الكوفي.</a:t>
            </a:r>
            <a:endParaRPr lang="en-US" dirty="0"/>
          </a:p>
        </p:txBody>
      </p:sp>
    </p:spTree>
    <p:extLst>
      <p:ext uri="{BB962C8B-B14F-4D97-AF65-F5344CB8AC3E}">
        <p14:creationId xmlns:p14="http://schemas.microsoft.com/office/powerpoint/2010/main" val="34063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heel(1)">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heel(1)">
                                      <p:cBhvr>
                                        <p:cTn id="18"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5820937" y="1929161"/>
            <a:ext cx="5200929" cy="4137103"/>
          </a:xfrm>
        </p:spPr>
        <p:txBody>
          <a:bodyPr>
            <a:noAutofit/>
          </a:bodyPr>
          <a:lstStyle/>
          <a:p>
            <a:pPr algn="just" rtl="1">
              <a:lnSpc>
                <a:spcPct val="100000"/>
              </a:lnSpc>
            </a:pPr>
            <a:r>
              <a:rPr lang="ar-IQ" sz="2200" dirty="0"/>
              <a:t>تمركز الخط العربي في عهد النبي صلى الله عليه وسلم والخلفاء الراشدين في المدن الرئيسية مثل مكة والمدينة والكوفة والبصرة بعدما كان في الحيرة والانبار في العصر الجاهلي، وسمي كل خط مدينة باسمها فأول الخطوط العربية هو الخط المكي ويتبعه المدني ثم البصري ثم الكوفي.</a:t>
            </a:r>
          </a:p>
          <a:p>
            <a:pPr algn="just" rtl="1">
              <a:lnSpc>
                <a:spcPct val="100000"/>
              </a:lnSpc>
            </a:pPr>
            <a:r>
              <a:rPr lang="ar-IQ" sz="2200" dirty="0"/>
              <a:t>بدأ الابتكار في الخط العربي </a:t>
            </a:r>
            <a:r>
              <a:rPr lang="ar-IQ" sz="2200" dirty="0" smtClean="0"/>
              <a:t>أثناء </a:t>
            </a:r>
            <a:r>
              <a:rPr lang="ar-IQ" sz="2200" dirty="0"/>
              <a:t>خلافة </a:t>
            </a:r>
            <a:r>
              <a:rPr lang="ar-IQ" sz="2200" dirty="0" smtClean="0"/>
              <a:t>الأمام علي </a:t>
            </a:r>
            <a:r>
              <a:rPr lang="ar-IQ" sz="2200" dirty="0"/>
              <a:t>بن ابي طالب في الكوفة ولكنه اكثر انتشارًا في المدن </a:t>
            </a:r>
            <a:r>
              <a:rPr lang="ar-IQ" sz="2200" dirty="0" smtClean="0"/>
              <a:t>الأخرى، </a:t>
            </a:r>
            <a:r>
              <a:rPr lang="ar-IQ" sz="2200" dirty="0"/>
              <a:t>فكان يكتب به على المحارب والمنابر وفي المصاحف والنقود لما بلغ من جودة وهندسة واتقان، </a:t>
            </a:r>
            <a:r>
              <a:rPr lang="ar-IQ" sz="2200" dirty="0" smtClean="0"/>
              <a:t>وأصبح </a:t>
            </a:r>
            <a:r>
              <a:rPr lang="ar-IQ" sz="2200" dirty="0"/>
              <a:t>من مظاهر جمال الفنون العربية </a:t>
            </a:r>
            <a:r>
              <a:rPr lang="ar-IQ" sz="2200" dirty="0" smtClean="0"/>
              <a:t>والإسلامية، </a:t>
            </a:r>
            <a:r>
              <a:rPr lang="ar-IQ" sz="2200" dirty="0"/>
              <a:t>وتسابق </a:t>
            </a:r>
            <a:r>
              <a:rPr lang="ar-IQ" sz="2200" dirty="0" smtClean="0"/>
              <a:t>الخطاطون </a:t>
            </a:r>
            <a:r>
              <a:rPr lang="ar-IQ" sz="2200" dirty="0"/>
              <a:t>لتحسين حروفه والتفنن في زخرفتها.</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1" y="1182028"/>
            <a:ext cx="5046903" cy="48842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594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1)">
                                      <p:cBhvr>
                                        <p:cTn id="12" dur="2000"/>
                                        <p:tgtEl>
                                          <p:spTgt spid="8">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517" y="1918001"/>
            <a:ext cx="3791415" cy="4154984"/>
          </a:xfrm>
          <a:prstGeom prst="rect">
            <a:avLst/>
          </a:prstGeom>
        </p:spPr>
        <p:txBody>
          <a:bodyPr wrap="square">
            <a:spAutoFit/>
          </a:bodyPr>
          <a:lstStyle/>
          <a:p>
            <a:pPr algn="just" rtl="1"/>
            <a:r>
              <a:rPr lang="ar-IQ" sz="2200" dirty="0" smtClean="0"/>
              <a:t>كان </a:t>
            </a:r>
            <a:r>
              <a:rPr lang="ar-IQ" sz="2200" dirty="0"/>
              <a:t>أبو الأسود الدؤلي أول من وضع النقط للضبط، فكان يضع النقطة أمام الحرف علامة على الضمة، والنقطة فوقه علامة على الفتحة، وإذا كانت تحته فهي للكسرة، واستمرت الكتابة على هذا إلى أن جاء الخليل بن أحمد الفراهيدي فوضع ضبطاً أدق من ضبط أبي الأسود، فجعل بدل النقط: ألفاً مبطوحة فوق الحرف علامة على الفتح، وتحته علامة على الكسر، وجعل رأس واو صغيرة علامة على الضمة، ثم جعل النقاط على الحروف لإعجامها وتمييزها فيما بينها.</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502" y="836341"/>
            <a:ext cx="6869152" cy="51964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6393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2459" y="1962606"/>
            <a:ext cx="10203365" cy="2185214"/>
          </a:xfrm>
          <a:prstGeom prst="rect">
            <a:avLst/>
          </a:prstGeom>
        </p:spPr>
        <p:txBody>
          <a:bodyPr wrap="square">
            <a:spAutoFit/>
          </a:bodyPr>
          <a:lstStyle/>
          <a:p>
            <a:pPr algn="just" rtl="1"/>
            <a:r>
              <a:rPr lang="ar-IQ" sz="2400" dirty="0">
                <a:ea typeface="SimSun" panose="02010600030101010101" pitchFamily="2" charset="-122"/>
                <a:cs typeface="Simplified Arabic" panose="02020603050405020304" pitchFamily="18" charset="-78"/>
              </a:rPr>
              <a:t>أحرز الخط في العصر الأموي تقدماً ملموساً على ما كان عليه في العصرين السالفين، عصر الرسول </a:t>
            </a:r>
            <a:r>
              <a:rPr lang="ar-IQ" sz="2400" dirty="0" smtClean="0">
                <a:ea typeface="SimSun" panose="02010600030101010101" pitchFamily="2" charset="-122"/>
                <a:cs typeface="Simplified Arabic" panose="02020603050405020304" pitchFamily="18" charset="-78"/>
              </a:rPr>
              <a:t>(ص) </a:t>
            </a:r>
            <a:r>
              <a:rPr lang="ar-IQ" sz="2400" dirty="0">
                <a:ea typeface="SimSun" panose="02010600030101010101" pitchFamily="2" charset="-122"/>
                <a:cs typeface="Simplified Arabic" panose="02020603050405020304" pitchFamily="18" charset="-78"/>
              </a:rPr>
              <a:t>وعصر الخلفاء </a:t>
            </a:r>
            <a:r>
              <a:rPr lang="ar-IQ" sz="2400" dirty="0" smtClean="0">
                <a:ea typeface="SimSun" panose="02010600030101010101" pitchFamily="2" charset="-122"/>
                <a:cs typeface="Simplified Arabic" panose="02020603050405020304" pitchFamily="18" charset="-78"/>
              </a:rPr>
              <a:t>الراشدين. </a:t>
            </a:r>
            <a:r>
              <a:rPr lang="ar-IQ" sz="2200" dirty="0" smtClean="0"/>
              <a:t>فظهرت </a:t>
            </a:r>
            <a:r>
              <a:rPr lang="ar-IQ" sz="2200" dirty="0"/>
              <a:t>مهنة الخطاط لأول مرة برغم ان الحروف كانت بلا نقط، وظهر عدد من الخطاطين الذين اشتهروا بجمال </a:t>
            </a:r>
            <a:r>
              <a:rPr lang="ar-IQ" sz="2200" dirty="0" smtClean="0"/>
              <a:t>خطوطهؤم. </a:t>
            </a:r>
          </a:p>
          <a:p>
            <a:pPr algn="just" rtl="1"/>
            <a:r>
              <a:rPr lang="ar-IQ" sz="2200" dirty="0" smtClean="0"/>
              <a:t>زين </a:t>
            </a:r>
            <a:r>
              <a:rPr lang="ar-IQ" sz="2200" dirty="0"/>
              <a:t>الخطاطون في العصر الأموي القصور والمساجد بخطوط جميلة وكتبوا بها ايضًا في دواوين وسجلات الدولة، فأصبحوا مميزين </a:t>
            </a:r>
            <a:r>
              <a:rPr lang="ar-IQ" sz="2200" dirty="0" smtClean="0"/>
              <a:t>لدى الخلفاء والأمراء </a:t>
            </a:r>
            <a:r>
              <a:rPr lang="ar-IQ" sz="2200" dirty="0"/>
              <a:t>ويجالسونهم في مجالسهم ويستعينون بهم في كتابة دواوينهم، اما تلك الخطوط الحديثة فأصبحنا نراها الآن بعد اربعة عشر قرن تزين القباب والقصور والمساجد </a:t>
            </a:r>
            <a:r>
              <a:rPr lang="ar-IQ" sz="2200" dirty="0" smtClean="0"/>
              <a:t>في </a:t>
            </a:r>
            <a:r>
              <a:rPr lang="ar-IQ" sz="2200" dirty="0"/>
              <a:t>الكثير من </a:t>
            </a:r>
            <a:r>
              <a:rPr lang="ar-IQ" sz="2200" dirty="0" smtClean="0"/>
              <a:t>المدن.</a:t>
            </a:r>
            <a:endParaRPr lang="ar-IQ" sz="2200" dirty="0"/>
          </a:p>
        </p:txBody>
      </p:sp>
      <p:sp>
        <p:nvSpPr>
          <p:cNvPr id="6" name="Rectangle 5"/>
          <p:cNvSpPr/>
          <p:nvPr/>
        </p:nvSpPr>
        <p:spPr>
          <a:xfrm>
            <a:off x="6668429" y="874197"/>
            <a:ext cx="4705814" cy="646331"/>
          </a:xfrm>
          <a:prstGeom prst="rect">
            <a:avLst/>
          </a:prstGeom>
        </p:spPr>
        <p:txBody>
          <a:bodyPr wrap="square">
            <a:spAutoFit/>
          </a:bodyPr>
          <a:lstStyle/>
          <a:p>
            <a:r>
              <a:rPr lang="ar-IQ" sz="3600" b="1" dirty="0">
                <a:solidFill>
                  <a:srgbClr val="FF0000"/>
                </a:solidFill>
                <a:ea typeface="SimSun" panose="02010600030101010101" pitchFamily="2" charset="-122"/>
                <a:cs typeface="Simplified Arabic" panose="02020603050405020304" pitchFamily="18" charset="-78"/>
              </a:rPr>
              <a:t>الخط العربي في العصر الأموي</a:t>
            </a:r>
            <a:endParaRPr lang="en-US" sz="36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037" y="4314111"/>
            <a:ext cx="5415310" cy="21982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016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40029" y="3323063"/>
            <a:ext cx="3402713" cy="3289611"/>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228600" marR="0" algn="just" rtl="1">
              <a:lnSpc>
                <a:spcPct val="100000"/>
              </a:lnSpc>
              <a:spcBef>
                <a:spcPts val="0"/>
              </a:spcBef>
              <a:spcAft>
                <a:spcPts val="0"/>
              </a:spcAft>
            </a:pPr>
            <a:r>
              <a:rPr lang="ar-IQ" sz="2400" dirty="0">
                <a:ea typeface="SimSun" panose="02010600030101010101" pitchFamily="2" charset="-122"/>
                <a:cs typeface="Simplified Arabic" panose="02020603050405020304" pitchFamily="18" charset="-78"/>
              </a:rPr>
              <a:t>استطاع الوزير ابن مقلة في إحداث نقلة نوعية في تطور الخط </a:t>
            </a:r>
            <a:r>
              <a:rPr lang="ar-IQ" sz="2400" dirty="0" smtClean="0">
                <a:ea typeface="SimSun" panose="02010600030101010101" pitchFamily="2" charset="-122"/>
                <a:cs typeface="Simplified Arabic" panose="02020603050405020304" pitchFamily="18" charset="-78"/>
              </a:rPr>
              <a:t>العربي، إذ </a:t>
            </a:r>
            <a:r>
              <a:rPr lang="ar-IQ" sz="2400" dirty="0">
                <a:ea typeface="SimSun" panose="02010600030101010101" pitchFamily="2" charset="-122"/>
                <a:cs typeface="Simplified Arabic" panose="02020603050405020304" pitchFamily="18" charset="-78"/>
              </a:rPr>
              <a:t>يعد </a:t>
            </a:r>
            <a:r>
              <a:rPr lang="ar-IQ" sz="2400" dirty="0" smtClean="0">
                <a:ea typeface="SimSun" panose="02010600030101010101" pitchFamily="2" charset="-122"/>
                <a:cs typeface="Simplified Arabic" panose="02020603050405020304" pitchFamily="18" charset="-78"/>
              </a:rPr>
              <a:t>أول </a:t>
            </a:r>
            <a:r>
              <a:rPr lang="ar-IQ" sz="2400" dirty="0">
                <a:ea typeface="SimSun" panose="02010600030101010101" pitchFamily="2" charset="-122"/>
                <a:cs typeface="Simplified Arabic" panose="02020603050405020304" pitchFamily="18" charset="-78"/>
              </a:rPr>
              <a:t>من هندس الحروف وقدر </a:t>
            </a:r>
            <a:r>
              <a:rPr lang="ar-IQ" sz="2400" dirty="0" smtClean="0">
                <a:ea typeface="SimSun" panose="02010600030101010101" pitchFamily="2" charset="-122"/>
                <a:cs typeface="Simplified Arabic" panose="02020603050405020304" pitchFamily="18" charset="-78"/>
              </a:rPr>
              <a:t>مقاييسها، واستطاع </a:t>
            </a:r>
            <a:r>
              <a:rPr lang="ar-IQ" sz="2400" dirty="0">
                <a:ea typeface="SimSun" panose="02010600030101010101" pitchFamily="2" charset="-122"/>
                <a:cs typeface="Simplified Arabic" panose="02020603050405020304" pitchFamily="18" charset="-78"/>
              </a:rPr>
              <a:t>استخراج ستة أنواع </a:t>
            </a:r>
            <a:r>
              <a:rPr lang="ar-IQ" sz="2400" dirty="0" smtClean="0">
                <a:ea typeface="SimSun" panose="02010600030101010101" pitchFamily="2" charset="-122"/>
                <a:cs typeface="Simplified Arabic" panose="02020603050405020304" pitchFamily="18" charset="-78"/>
              </a:rPr>
              <a:t>وهي: ( الثلث، والنسخ، والتوقيع، والريحـاني،  والرقاع ).</a:t>
            </a:r>
          </a:p>
          <a:p>
            <a:pPr marL="228600" marR="0" algn="just" rtl="1">
              <a:lnSpc>
                <a:spcPct val="100000"/>
              </a:lnSpc>
              <a:spcBef>
                <a:spcPts val="0"/>
              </a:spcBef>
              <a:spcAft>
                <a:spcPts val="0"/>
              </a:spcAft>
            </a:pPr>
            <a:r>
              <a:rPr lang="ar-IQ" sz="2400" dirty="0">
                <a:ea typeface="SimSun" panose="02010600030101010101" pitchFamily="2" charset="-122"/>
                <a:cs typeface="Simplified Arabic" panose="02020603050405020304" pitchFamily="18" charset="-78"/>
              </a:rPr>
              <a:t>واستمر خط الثلث في التطور والتحسين حتى ظهور الخطاط </a:t>
            </a:r>
            <a:r>
              <a:rPr lang="ar-IQ" sz="2400" dirty="0" smtClean="0">
                <a:ea typeface="SimSun" panose="02010600030101010101" pitchFamily="2" charset="-122"/>
                <a:cs typeface="Simplified Arabic" panose="02020603050405020304" pitchFamily="18" charset="-78"/>
              </a:rPr>
              <a:t>ياقوت </a:t>
            </a:r>
            <a:r>
              <a:rPr lang="ar-IQ" sz="2400" dirty="0">
                <a:ea typeface="SimSun" panose="02010600030101010101" pitchFamily="2" charset="-122"/>
                <a:cs typeface="Simplified Arabic" panose="02020603050405020304" pitchFamily="18" charset="-78"/>
              </a:rPr>
              <a:t>المستعصمي البغدادي </a:t>
            </a:r>
            <a:r>
              <a:rPr lang="ar-IQ" sz="2400" dirty="0" smtClean="0">
                <a:ea typeface="SimSun" panose="02010600030101010101" pitchFamily="2" charset="-122"/>
                <a:cs typeface="Simplified Arabic" panose="02020603050405020304" pitchFamily="18" charset="-78"/>
              </a:rPr>
              <a:t>الذي ترك </a:t>
            </a:r>
            <a:r>
              <a:rPr lang="ar-IQ" sz="2400" dirty="0">
                <a:ea typeface="SimSun" panose="02010600030101010101" pitchFamily="2" charset="-122"/>
                <a:cs typeface="Simplified Arabic" panose="02020603050405020304" pitchFamily="18" charset="-78"/>
              </a:rPr>
              <a:t>أثرا كبيراً في تجويد خط الثلث وأجاد </a:t>
            </a:r>
            <a:r>
              <a:rPr lang="ar-IQ" sz="2400" dirty="0" smtClean="0">
                <a:ea typeface="SimSun" panose="02010600030101010101" pitchFamily="2" charset="-122"/>
                <a:cs typeface="Simplified Arabic" panose="02020603050405020304" pitchFamily="18" charset="-78"/>
              </a:rPr>
              <a:t>فيه.</a:t>
            </a:r>
          </a:p>
          <a:p>
            <a:pPr marL="228600" marR="0" algn="just" rtl="1">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6378497" y="963407"/>
            <a:ext cx="4850781" cy="646331"/>
          </a:xfrm>
          <a:prstGeom prst="rect">
            <a:avLst/>
          </a:prstGeom>
        </p:spPr>
        <p:txBody>
          <a:bodyPr wrap="square">
            <a:spAutoFit/>
          </a:bodyPr>
          <a:lstStyle/>
          <a:p>
            <a:r>
              <a:rPr lang="ar-IQ" sz="3600" b="1" dirty="0">
                <a:solidFill>
                  <a:srgbClr val="FF0000"/>
                </a:solidFill>
                <a:ea typeface="SimSun" panose="02010600030101010101" pitchFamily="2" charset="-122"/>
                <a:cs typeface="Simplified Arabic" panose="02020603050405020304" pitchFamily="18" charset="-78"/>
              </a:rPr>
              <a:t>الخط العربي في </a:t>
            </a:r>
            <a:r>
              <a:rPr lang="ar-IQ" sz="3600" b="1" dirty="0" smtClean="0">
                <a:solidFill>
                  <a:srgbClr val="FF0000"/>
                </a:solidFill>
                <a:ea typeface="SimSun" panose="02010600030101010101" pitchFamily="2" charset="-122"/>
                <a:cs typeface="Simplified Arabic" panose="02020603050405020304" pitchFamily="18" charset="-78"/>
              </a:rPr>
              <a:t>العصر العباسي</a:t>
            </a:r>
            <a:endParaRPr lang="ar-IQ"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36" y="2205386"/>
            <a:ext cx="6441223" cy="3562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631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511</TotalTime>
  <Words>733</Words>
  <Application>Microsoft Office PowerPoint</Application>
  <PresentationFormat>Widescreen</PresentationFormat>
  <Paragraphs>30</Paragraphs>
  <Slides>12</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SimSun</vt:lpstr>
      <vt:lpstr>ae_AlArabiya</vt:lpstr>
      <vt:lpstr>Arial</vt:lpstr>
      <vt:lpstr>Calibri</vt:lpstr>
      <vt:lpstr>Calibri Light</vt:lpstr>
      <vt:lpstr>Simplified Arabic</vt:lpstr>
      <vt:lpstr>Symbol</vt:lpstr>
      <vt:lpstr>Times New Roman</vt:lpstr>
      <vt:lpstr>Retrospect</vt:lpstr>
      <vt:lpstr>PowerPoint Presentation</vt:lpstr>
      <vt:lpstr>المقدمة</vt:lpstr>
      <vt:lpstr>1- المُسْند: وهو خط أهل اليمن القديم ، وترك استعماله في اليمن قبل الاسلام وبقيت آثاره على المباني القديمة، وانتقل هذا الخط الى الحبشة، وهو اصل الكتابة المستعملة في اثيوبيا اليوم .   2- الخط العربي الشمالي : وقد كان معروفاً في الحجاز زمن البعثة المباركة ، وهو خط الذي استعمل في تدوين القران الكريم وكتب به التراث العربي في الزمن القديم والحديث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70</cp:revision>
  <dcterms:created xsi:type="dcterms:W3CDTF">2024-02-17T17:04:45Z</dcterms:created>
  <dcterms:modified xsi:type="dcterms:W3CDTF">2024-12-15T21:30:49Z</dcterms:modified>
</cp:coreProperties>
</file>