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85" r:id="rId4"/>
    <p:sldId id="286" r:id="rId5"/>
    <p:sldId id="287" r:id="rId6"/>
    <p:sldId id="279" r:id="rId7"/>
    <p:sldId id="288" r:id="rId8"/>
    <p:sldId id="289" r:id="rId9"/>
    <p:sldId id="290" r:id="rId10"/>
    <p:sldId id="291" r:id="rId11"/>
    <p:sldId id="280" r:id="rId12"/>
    <p:sldId id="281" r:id="rId13"/>
    <p:sldId id="292" r:id="rId14"/>
    <p:sldId id="293" r:id="rId15"/>
    <p:sldId id="294" r:id="rId16"/>
    <p:sldId id="295" r:id="rId17"/>
    <p:sldId id="296" r:id="rId18"/>
    <p:sldId id="282" r:id="rId19"/>
    <p:sldId id="297" r:id="rId20"/>
    <p:sldId id="300" r:id="rId21"/>
    <p:sldId id="298" r:id="rId22"/>
    <p:sldId id="301" r:id="rId23"/>
    <p:sldId id="299" r:id="rId24"/>
    <p:sldId id="283" r:id="rId25"/>
    <p:sldId id="284"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ABCDFFE-0F59-40BA-9526-CDA5D648DD79}" type="datetimeFigureOut">
              <a:rPr lang="en-US" smtClean="0"/>
              <a:t>12/7/2024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B9DF244-B181-4FB0-80BB-9276863939D2}"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9805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14714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398762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DF244-B181-4FB0-80BB-9276863939D2}"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6470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1744685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493049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243639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2508825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115872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108856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227028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71515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320667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183750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104847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244613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CDFFE-0F59-40BA-9526-CDA5D648DD79}" type="datetimeFigureOut">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DF244-B181-4FB0-80BB-9276863939D2}" type="slidenum">
              <a:rPr lang="en-US" smtClean="0"/>
              <a:t>‹#›</a:t>
            </a:fld>
            <a:endParaRPr lang="en-US" dirty="0"/>
          </a:p>
        </p:txBody>
      </p:sp>
    </p:spTree>
    <p:extLst>
      <p:ext uri="{BB962C8B-B14F-4D97-AF65-F5344CB8AC3E}">
        <p14:creationId xmlns:p14="http://schemas.microsoft.com/office/powerpoint/2010/main" val="270260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ABCDFFE-0F59-40BA-9526-CDA5D648DD79}" type="datetimeFigureOut">
              <a:rPr lang="en-US" smtClean="0"/>
              <a:t>12/7/2024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B9DF244-B181-4FB0-80BB-9276863939D2}" type="slidenum">
              <a:rPr lang="en-US" smtClean="0"/>
              <a:t>‹#›</a:t>
            </a:fld>
            <a:endParaRPr lang="en-US" dirty="0"/>
          </a:p>
        </p:txBody>
      </p:sp>
    </p:spTree>
    <p:extLst>
      <p:ext uri="{BB962C8B-B14F-4D97-AF65-F5344CB8AC3E}">
        <p14:creationId xmlns:p14="http://schemas.microsoft.com/office/powerpoint/2010/main" val="698274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6913-B5E9-4C55-A764-AB90D6410DDA}"/>
              </a:ext>
            </a:extLst>
          </p:cNvPr>
          <p:cNvSpPr>
            <a:spLocks noGrp="1"/>
          </p:cNvSpPr>
          <p:nvPr>
            <p:ph type="ctrTitle"/>
          </p:nvPr>
        </p:nvSpPr>
        <p:spPr>
          <a:xfrm rot="21420000">
            <a:off x="891128" y="659866"/>
            <a:ext cx="9861826" cy="2766528"/>
          </a:xfrm>
        </p:spPr>
        <p:txBody>
          <a:bodyPr>
            <a:normAutofit/>
          </a:bodyPr>
          <a:lstStyle/>
          <a:p>
            <a:pPr algn="ctr"/>
            <a:r>
              <a:rPr lang="ar-IQ" b="1" dirty="0"/>
              <a:t>حقوق الانسان</a:t>
            </a:r>
            <a:br>
              <a:rPr lang="ar-IQ" b="1" dirty="0"/>
            </a:br>
            <a:r>
              <a:rPr lang="ar-IQ" b="1" dirty="0"/>
              <a:t>أهميتها – الجوانب القانونية </a:t>
            </a:r>
            <a:endParaRPr lang="en-US" b="1" dirty="0"/>
          </a:p>
        </p:txBody>
      </p:sp>
      <p:sp>
        <p:nvSpPr>
          <p:cNvPr id="3" name="Subtitle 2">
            <a:extLst>
              <a:ext uri="{FF2B5EF4-FFF2-40B4-BE49-F238E27FC236}">
                <a16:creationId xmlns:a16="http://schemas.microsoft.com/office/drawing/2014/main" id="{1F17028A-966B-43EE-B0CE-F88BC8C471A4}"/>
              </a:ext>
            </a:extLst>
          </p:cNvPr>
          <p:cNvSpPr>
            <a:spLocks noGrp="1"/>
          </p:cNvSpPr>
          <p:nvPr>
            <p:ph type="subTitle" idx="1"/>
          </p:nvPr>
        </p:nvSpPr>
        <p:spPr/>
        <p:txBody>
          <a:bodyPr/>
          <a:lstStyle/>
          <a:p>
            <a:pPr algn="ctr"/>
            <a:r>
              <a:rPr lang="ar-IQ" b="1" dirty="0">
                <a:solidFill>
                  <a:schemeClr val="tx1"/>
                </a:solidFill>
              </a:rPr>
              <a:t>   م.د. اخلاص حميد حمزه</a:t>
            </a:r>
            <a:endParaRPr lang="en-US" b="1" dirty="0">
              <a:solidFill>
                <a:schemeClr val="tx1"/>
              </a:solidFill>
            </a:endParaRPr>
          </a:p>
        </p:txBody>
      </p:sp>
    </p:spTree>
    <p:extLst>
      <p:ext uri="{BB962C8B-B14F-4D97-AF65-F5344CB8AC3E}">
        <p14:creationId xmlns:p14="http://schemas.microsoft.com/office/powerpoint/2010/main" val="20322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1218156"/>
          </a:xfrm>
        </p:spPr>
        <p:txBody>
          <a:bodyPr>
            <a:normAutofit/>
          </a:bodyPr>
          <a:lstStyle/>
          <a:p>
            <a:pPr algn="ctr"/>
            <a:r>
              <a:rPr lang="ar-IQ" sz="4000" b="1" dirty="0"/>
              <a:t>اتفاقيات الأمم المتحدة الرئيسية المتعلقة بحقوق الإنسان </a:t>
            </a:r>
          </a:p>
        </p:txBody>
      </p:sp>
      <p:sp>
        <p:nvSpPr>
          <p:cNvPr id="3" name="عنصر نائب للمحتوى 2"/>
          <p:cNvSpPr>
            <a:spLocks noGrp="1"/>
          </p:cNvSpPr>
          <p:nvPr>
            <p:ph sz="quarter" idx="13"/>
          </p:nvPr>
        </p:nvSpPr>
        <p:spPr>
          <a:xfrm>
            <a:off x="685800" y="1941534"/>
            <a:ext cx="10394707" cy="3920647"/>
          </a:xfrm>
        </p:spPr>
        <p:txBody>
          <a:bodyPr>
            <a:noAutofit/>
          </a:bodyPr>
          <a:lstStyle/>
          <a:p>
            <a:pPr marL="742950" lvl="1" indent="-285750" algn="r">
              <a:lnSpc>
                <a:spcPct val="107000"/>
              </a:lnSpc>
              <a:spcAft>
                <a:spcPts val="800"/>
              </a:spcAft>
              <a:buSzPts val="1000"/>
              <a:buFont typeface="Courier New"/>
              <a:buChar char="o"/>
              <a:tabLst>
                <a:tab pos="914400" algn="l"/>
              </a:tabLst>
            </a:pPr>
            <a:r>
              <a:rPr lang="ar-SA" sz="2200" dirty="0">
                <a:latin typeface="Calibri"/>
                <a:ea typeface="Calibri"/>
              </a:rPr>
              <a:t>تشمل عدة اتفاقيات معترف بها دوليًا تهدف إلى حماية حقوق الإنسان وتعزيزها، مثل</a:t>
            </a:r>
            <a:r>
              <a:rPr lang="en-US" sz="2200" dirty="0">
                <a:latin typeface="Calibri"/>
                <a:ea typeface="Calibri"/>
                <a:cs typeface="Times New Roman"/>
              </a:rPr>
              <a:t>:</a:t>
            </a:r>
          </a:p>
          <a:p>
            <a:pPr lvl="2" algn="r">
              <a:lnSpc>
                <a:spcPct val="107000"/>
              </a:lnSpc>
              <a:spcAft>
                <a:spcPts val="800"/>
              </a:spcAft>
              <a:buSzPts val="1000"/>
              <a:buFont typeface="Wingdings"/>
              <a:buChar char=""/>
              <a:tabLst>
                <a:tab pos="1371600" algn="l"/>
              </a:tabLst>
            </a:pPr>
            <a:r>
              <a:rPr lang="ar-IQ" sz="2200" dirty="0">
                <a:solidFill>
                  <a:prstClr val="black"/>
                </a:solidFill>
                <a:latin typeface="Calibri"/>
                <a:ea typeface="Calibri"/>
              </a:rPr>
              <a:t> </a:t>
            </a:r>
            <a:r>
              <a:rPr lang="ar-SA" sz="2200" dirty="0">
                <a:solidFill>
                  <a:prstClr val="black"/>
                </a:solidFill>
                <a:latin typeface="Calibri"/>
                <a:ea typeface="Calibri"/>
              </a:rPr>
              <a:t>تهدف إلى القضاء على التمييز العنصري </a:t>
            </a:r>
            <a:r>
              <a:rPr lang="en-US" sz="2200" b="1" dirty="0">
                <a:solidFill>
                  <a:prstClr val="black"/>
                </a:solidFill>
                <a:latin typeface="Calibri"/>
                <a:ea typeface="Calibri"/>
                <a:cs typeface="Arial"/>
              </a:rPr>
              <a:t>:</a:t>
            </a:r>
            <a:r>
              <a:rPr lang="en-US" sz="2200" dirty="0">
                <a:solidFill>
                  <a:prstClr val="black"/>
                </a:solidFill>
                <a:latin typeface="Calibri"/>
                <a:ea typeface="Calibri"/>
                <a:cs typeface="Arial"/>
              </a:rPr>
              <a:t> </a:t>
            </a:r>
            <a:r>
              <a:rPr lang="ar-SA" sz="2200" b="1" dirty="0">
                <a:latin typeface="Calibri"/>
                <a:ea typeface="Calibri"/>
              </a:rPr>
              <a:t>اتفاقية القضاء على جميع أشكال التمييز العنصري</a:t>
            </a:r>
            <a:r>
              <a:rPr lang="en-US" sz="2200" dirty="0">
                <a:latin typeface="Calibri"/>
                <a:ea typeface="Calibri"/>
                <a:cs typeface="Arial"/>
              </a:rPr>
              <a:t>.</a:t>
            </a:r>
          </a:p>
          <a:p>
            <a:pPr lvl="2" algn="r">
              <a:lnSpc>
                <a:spcPct val="107000"/>
              </a:lnSpc>
              <a:spcAft>
                <a:spcPts val="800"/>
              </a:spcAft>
              <a:buSzPts val="1000"/>
              <a:buFont typeface="Wingdings"/>
              <a:buChar char=""/>
              <a:tabLst>
                <a:tab pos="1371600" algn="l"/>
              </a:tabLst>
            </a:pPr>
            <a:r>
              <a:rPr lang="ar-IQ" sz="2200" b="1" dirty="0">
                <a:solidFill>
                  <a:prstClr val="black"/>
                </a:solidFill>
                <a:latin typeface="Calibri"/>
                <a:ea typeface="Calibri"/>
                <a:cs typeface="Arial"/>
              </a:rPr>
              <a:t> </a:t>
            </a:r>
            <a:r>
              <a:rPr lang="ar-SA" sz="2200" dirty="0">
                <a:solidFill>
                  <a:prstClr val="black"/>
                </a:solidFill>
                <a:latin typeface="Calibri"/>
                <a:ea typeface="Calibri"/>
              </a:rPr>
              <a:t>تهدف إلى ضمان حماية حقوق الأطفال</a:t>
            </a:r>
            <a:r>
              <a:rPr lang="en-US" sz="2200" b="1" dirty="0">
                <a:solidFill>
                  <a:prstClr val="black"/>
                </a:solidFill>
                <a:latin typeface="Calibri"/>
                <a:ea typeface="Calibri"/>
                <a:cs typeface="Arial"/>
              </a:rPr>
              <a:t>:</a:t>
            </a:r>
            <a:r>
              <a:rPr lang="en-US" sz="2200" dirty="0">
                <a:solidFill>
                  <a:prstClr val="black"/>
                </a:solidFill>
                <a:latin typeface="Calibri"/>
                <a:ea typeface="Calibri"/>
                <a:cs typeface="Arial"/>
              </a:rPr>
              <a:t> </a:t>
            </a:r>
            <a:r>
              <a:rPr lang="ar-SA" sz="2200" b="1" dirty="0">
                <a:latin typeface="Calibri"/>
                <a:ea typeface="Calibri"/>
              </a:rPr>
              <a:t>اتفاقية حقوق الطف</a:t>
            </a:r>
            <a:r>
              <a:rPr lang="ar-IQ" sz="2200" b="1" dirty="0">
                <a:latin typeface="Calibri"/>
                <a:ea typeface="Calibri"/>
              </a:rPr>
              <a:t>ل</a:t>
            </a:r>
            <a:r>
              <a:rPr lang="en-US" sz="2200" dirty="0">
                <a:latin typeface="Calibri"/>
                <a:ea typeface="Calibri"/>
                <a:cs typeface="Arial"/>
              </a:rPr>
              <a:t>.</a:t>
            </a:r>
          </a:p>
          <a:p>
            <a:pPr marL="914400" lvl="2" indent="0" algn="r">
              <a:lnSpc>
                <a:spcPct val="107000"/>
              </a:lnSpc>
              <a:spcAft>
                <a:spcPts val="800"/>
              </a:spcAft>
              <a:buSzPts val="1000"/>
              <a:buNone/>
              <a:tabLst>
                <a:tab pos="1371600" algn="l"/>
              </a:tabLst>
            </a:pPr>
            <a:r>
              <a:rPr lang="en-US" sz="2200" b="1" dirty="0">
                <a:solidFill>
                  <a:prstClr val="black"/>
                </a:solidFill>
                <a:latin typeface="Calibri"/>
                <a:ea typeface="Calibri"/>
                <a:cs typeface="Arial"/>
              </a:rPr>
              <a:t> :</a:t>
            </a:r>
            <a:r>
              <a:rPr lang="en-US" sz="2200" dirty="0">
                <a:solidFill>
                  <a:prstClr val="black"/>
                </a:solidFill>
                <a:latin typeface="Calibri"/>
                <a:ea typeface="Calibri"/>
                <a:cs typeface="Arial"/>
              </a:rPr>
              <a:t> </a:t>
            </a:r>
            <a:r>
              <a:rPr lang="ar-SA" sz="2200" b="1" dirty="0">
                <a:latin typeface="Calibri"/>
                <a:ea typeface="Calibri"/>
              </a:rPr>
              <a:t>اتفاقية القضاء على جميع أشكال التمييز ضد </a:t>
            </a:r>
            <a:r>
              <a:rPr lang="ar-SA" sz="2200" b="1" dirty="0" err="1">
                <a:latin typeface="Calibri"/>
                <a:ea typeface="Calibri"/>
              </a:rPr>
              <a:t>المرأ</a:t>
            </a:r>
            <a:r>
              <a:rPr lang="ar-IQ" sz="2200" b="1" dirty="0">
                <a:latin typeface="Calibri"/>
                <a:ea typeface="Calibri"/>
              </a:rPr>
              <a:t>ة</a:t>
            </a:r>
            <a:r>
              <a:rPr lang="en-US" sz="2200" dirty="0">
                <a:latin typeface="Calibri"/>
                <a:ea typeface="Calibri"/>
                <a:cs typeface="Arial"/>
              </a:rPr>
              <a:t>.</a:t>
            </a:r>
          </a:p>
          <a:p>
            <a:pPr algn="r"/>
            <a:r>
              <a:rPr lang="ar-IQ" sz="2200" dirty="0">
                <a:latin typeface="Calibri"/>
                <a:ea typeface="Calibri"/>
                <a:cs typeface="Arial"/>
              </a:rPr>
              <a:t>تركز على مكافحة التمييز ضد المرأة وتعزيز المساواة بين الجنسين.</a:t>
            </a:r>
          </a:p>
          <a:p>
            <a:pPr algn="r"/>
            <a:r>
              <a:rPr lang="ar-IQ" sz="2200" b="1" dirty="0">
                <a:solidFill>
                  <a:prstClr val="black"/>
                </a:solidFill>
                <a:latin typeface="Calibri"/>
                <a:ea typeface="Calibri"/>
              </a:rPr>
              <a:t> </a:t>
            </a:r>
            <a:r>
              <a:rPr lang="ar-IQ" sz="2200" dirty="0">
                <a:solidFill>
                  <a:prstClr val="black"/>
                </a:solidFill>
                <a:latin typeface="Calibri"/>
                <a:ea typeface="Calibri"/>
              </a:rPr>
              <a:t>تهدف الى ضمان حقوق الاشخاص ذوي الاعاقة</a:t>
            </a:r>
            <a:r>
              <a:rPr lang="en-US" sz="2200" b="1" dirty="0">
                <a:solidFill>
                  <a:prstClr val="black"/>
                </a:solidFill>
                <a:latin typeface="Calibri"/>
                <a:ea typeface="Calibri"/>
              </a:rPr>
              <a:t>:</a:t>
            </a:r>
            <a:r>
              <a:rPr lang="ar-IQ" sz="2200" b="1" dirty="0">
                <a:solidFill>
                  <a:prstClr val="black"/>
                </a:solidFill>
                <a:latin typeface="Calibri"/>
                <a:ea typeface="Calibri"/>
              </a:rPr>
              <a:t> </a:t>
            </a:r>
            <a:r>
              <a:rPr lang="ar-SA" sz="2200" b="1" dirty="0">
                <a:solidFill>
                  <a:prstClr val="black"/>
                </a:solidFill>
                <a:latin typeface="Calibri"/>
                <a:ea typeface="Calibri"/>
              </a:rPr>
              <a:t>اتفاقية حقوق الأشخاص ذوي </a:t>
            </a:r>
            <a:r>
              <a:rPr lang="ar-IQ" sz="2200" b="1" dirty="0">
                <a:solidFill>
                  <a:prstClr val="black"/>
                </a:solidFill>
                <a:latin typeface="Calibri"/>
                <a:ea typeface="Calibri"/>
              </a:rPr>
              <a:t>الاعاقة </a:t>
            </a:r>
            <a:endParaRPr lang="en-US" sz="2200" b="1" dirty="0">
              <a:solidFill>
                <a:prstClr val="black"/>
              </a:solidFill>
              <a:latin typeface="Calibri"/>
              <a:ea typeface="Calibri"/>
            </a:endParaRPr>
          </a:p>
        </p:txBody>
      </p:sp>
    </p:spTree>
    <p:extLst>
      <p:ext uri="{BB962C8B-B14F-4D97-AF65-F5344CB8AC3E}">
        <p14:creationId xmlns:p14="http://schemas.microsoft.com/office/powerpoint/2010/main" val="244425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latin typeface="Calibri"/>
                <a:ea typeface="Calibri"/>
                <a:cs typeface="Arial"/>
              </a:rPr>
              <a:t>المبادئ الأساسية لحقوق الإنسان</a:t>
            </a:r>
            <a:endParaRPr lang="en-US" dirty="0"/>
          </a:p>
        </p:txBody>
      </p:sp>
      <p:sp>
        <p:nvSpPr>
          <p:cNvPr id="3" name="عنصر نائب للمحتوى 2"/>
          <p:cNvSpPr>
            <a:spLocks noGrp="1"/>
          </p:cNvSpPr>
          <p:nvPr>
            <p:ph sz="quarter" idx="13"/>
          </p:nvPr>
        </p:nvSpPr>
        <p:spPr/>
        <p:txBody>
          <a:bodyPr>
            <a:normAutofit/>
          </a:bodyPr>
          <a:lstStyle/>
          <a:p>
            <a:pPr algn="r"/>
            <a:r>
              <a:rPr lang="ar-IQ" sz="4000" dirty="0"/>
              <a:t>4- </a:t>
            </a:r>
            <a:r>
              <a:rPr lang="ar-SA" sz="4000" dirty="0">
                <a:latin typeface="Calibri"/>
                <a:ea typeface="Calibri"/>
              </a:rPr>
              <a:t>الحق في التعليم والصحة</a:t>
            </a:r>
            <a:endParaRPr lang="ar-IQ" sz="4000" dirty="0"/>
          </a:p>
          <a:p>
            <a:pPr algn="r"/>
            <a:r>
              <a:rPr lang="ar-IQ" sz="4000" dirty="0"/>
              <a:t>5- </a:t>
            </a:r>
            <a:r>
              <a:rPr lang="ar-SA" sz="4000" dirty="0">
                <a:latin typeface="Calibri"/>
                <a:ea typeface="Calibri"/>
              </a:rPr>
              <a:t>حقوق المرأة والطفل</a:t>
            </a:r>
            <a:endParaRPr lang="en-US" sz="4000" dirty="0"/>
          </a:p>
        </p:txBody>
      </p:sp>
      <p:sp>
        <p:nvSpPr>
          <p:cNvPr id="4" name="عنصر نائب للمحتوى 3"/>
          <p:cNvSpPr>
            <a:spLocks noGrp="1"/>
          </p:cNvSpPr>
          <p:nvPr>
            <p:ph sz="quarter" idx="14"/>
          </p:nvPr>
        </p:nvSpPr>
        <p:spPr/>
        <p:txBody>
          <a:bodyPr>
            <a:normAutofit/>
          </a:bodyPr>
          <a:lstStyle/>
          <a:p>
            <a:pPr marL="342900" lvl="0" indent="-342900" algn="r">
              <a:lnSpc>
                <a:spcPct val="107000"/>
              </a:lnSpc>
              <a:spcAft>
                <a:spcPts val="800"/>
              </a:spcAft>
              <a:buSzPts val="1000"/>
              <a:buFont typeface="Symbol"/>
              <a:buChar char=""/>
              <a:tabLst>
                <a:tab pos="457200" algn="l"/>
              </a:tabLst>
            </a:pPr>
            <a:r>
              <a:rPr lang="ar-SA" sz="4000" dirty="0">
                <a:latin typeface="Calibri"/>
                <a:ea typeface="Calibri"/>
              </a:rPr>
              <a:t>المساواة وعدم التمييز</a:t>
            </a:r>
            <a:r>
              <a:rPr lang="en-US" sz="4000" dirty="0">
                <a:latin typeface="Calibri"/>
                <a:ea typeface="Calibri"/>
              </a:rPr>
              <a:t>-</a:t>
            </a:r>
            <a:r>
              <a:rPr lang="en-US" sz="4000" dirty="0">
                <a:latin typeface="Calibri"/>
                <a:ea typeface="Calibri"/>
                <a:cs typeface="Arial"/>
              </a:rPr>
              <a:t>1</a:t>
            </a:r>
          </a:p>
          <a:p>
            <a:pPr marL="342900" lvl="0" indent="-342900" algn="r">
              <a:lnSpc>
                <a:spcPct val="107000"/>
              </a:lnSpc>
              <a:spcAft>
                <a:spcPts val="800"/>
              </a:spcAft>
              <a:buSzPts val="1000"/>
              <a:buFont typeface="Symbol"/>
              <a:buChar char=""/>
              <a:tabLst>
                <a:tab pos="457200" algn="l"/>
              </a:tabLst>
            </a:pPr>
            <a:r>
              <a:rPr lang="ar-SA" sz="4000" dirty="0">
                <a:latin typeface="Calibri"/>
                <a:ea typeface="Calibri"/>
              </a:rPr>
              <a:t>الحق في الحياة والحرية</a:t>
            </a:r>
            <a:r>
              <a:rPr lang="en-US" sz="4000" dirty="0">
                <a:latin typeface="Calibri"/>
                <a:ea typeface="Calibri"/>
              </a:rPr>
              <a:t>-</a:t>
            </a:r>
            <a:r>
              <a:rPr lang="en-US" sz="4000" dirty="0">
                <a:latin typeface="Calibri"/>
                <a:ea typeface="Calibri"/>
                <a:cs typeface="Arial"/>
              </a:rPr>
              <a:t>2</a:t>
            </a:r>
          </a:p>
          <a:p>
            <a:pPr algn="r"/>
            <a:r>
              <a:rPr lang="ar-IQ" sz="4000" dirty="0">
                <a:latin typeface="Calibri"/>
                <a:ea typeface="Calibri"/>
              </a:rPr>
              <a:t>3-</a:t>
            </a:r>
            <a:r>
              <a:rPr lang="ar-SA" sz="4000" dirty="0">
                <a:latin typeface="Calibri"/>
                <a:ea typeface="Calibri"/>
              </a:rPr>
              <a:t>الحق في حرية التعبير</a:t>
            </a:r>
            <a:endParaRPr lang="en-US" sz="4000" dirty="0"/>
          </a:p>
        </p:txBody>
      </p:sp>
    </p:spTree>
    <p:extLst>
      <p:ext uri="{BB962C8B-B14F-4D97-AF65-F5344CB8AC3E}">
        <p14:creationId xmlns:p14="http://schemas.microsoft.com/office/powerpoint/2010/main" val="189989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marL="228600" lvl="0" indent="-228600" algn="ctr">
              <a:lnSpc>
                <a:spcPct val="107000"/>
              </a:lnSpc>
              <a:spcBef>
                <a:spcPts val="1000"/>
              </a:spcBef>
              <a:spcAft>
                <a:spcPts val="800"/>
              </a:spcAft>
            </a:pPr>
            <a:br>
              <a:rPr lang="ar-IQ" sz="4400" b="1" dirty="0">
                <a:latin typeface="Calibri"/>
                <a:ea typeface="Calibri"/>
                <a:cs typeface="Arial"/>
              </a:rPr>
            </a:br>
            <a:r>
              <a:rPr lang="ar-SA" sz="4400" b="1" dirty="0">
                <a:latin typeface="Calibri"/>
                <a:ea typeface="Calibri"/>
                <a:cs typeface="Arial"/>
              </a:rPr>
              <a:t>آليات حماية حقوق الإنسان</a:t>
            </a:r>
            <a:br>
              <a:rPr lang="en-US" sz="4400" dirty="0">
                <a:latin typeface="Calibri"/>
                <a:ea typeface="Calibri"/>
                <a:cs typeface="Arial"/>
              </a:rPr>
            </a:br>
            <a:endParaRPr lang="en-US" sz="4400" dirty="0"/>
          </a:p>
        </p:txBody>
      </p:sp>
      <p:sp>
        <p:nvSpPr>
          <p:cNvPr id="3" name="عنصر نائب للمحتوى 2"/>
          <p:cNvSpPr>
            <a:spLocks noGrp="1"/>
          </p:cNvSpPr>
          <p:nvPr>
            <p:ph sz="quarter" idx="13"/>
          </p:nvPr>
        </p:nvSpPr>
        <p:spPr/>
        <p:txBody>
          <a:bodyPr>
            <a:normAutofit/>
          </a:bodyPr>
          <a:lstStyle/>
          <a:p>
            <a:pPr marL="342900" lvl="0" indent="-342900" algn="r">
              <a:lnSpc>
                <a:spcPct val="107000"/>
              </a:lnSpc>
              <a:spcAft>
                <a:spcPts val="800"/>
              </a:spcAft>
              <a:buSzPts val="1000"/>
              <a:buFont typeface="Symbol"/>
              <a:buChar char=""/>
              <a:tabLst>
                <a:tab pos="457200" algn="l"/>
              </a:tabLst>
            </a:pPr>
            <a:r>
              <a:rPr lang="ar-SA" sz="2400" b="1" dirty="0">
                <a:latin typeface="Calibri"/>
                <a:ea typeface="Calibri"/>
              </a:rPr>
              <a:t>دور الأمم المتحدة في حماية حقوق الإنسان</a:t>
            </a:r>
            <a:r>
              <a:rPr lang="en-US" sz="2400" b="1" dirty="0">
                <a:latin typeface="Calibri"/>
                <a:ea typeface="Calibri"/>
                <a:cs typeface="Arial"/>
              </a:rPr>
              <a:t>.</a:t>
            </a:r>
          </a:p>
          <a:p>
            <a:pPr marL="342900" lvl="0" indent="-342900" algn="r">
              <a:lnSpc>
                <a:spcPct val="107000"/>
              </a:lnSpc>
              <a:spcAft>
                <a:spcPts val="800"/>
              </a:spcAft>
              <a:buSzPts val="1000"/>
              <a:buFont typeface="Symbol"/>
              <a:buChar char=""/>
              <a:tabLst>
                <a:tab pos="457200" algn="l"/>
              </a:tabLst>
            </a:pPr>
            <a:r>
              <a:rPr lang="ar-SA" sz="2400" b="1" dirty="0">
                <a:latin typeface="Calibri"/>
                <a:ea typeface="Calibri"/>
              </a:rPr>
              <a:t>دور المحاكم الدولية (محكمة العدل الدولية، محكمة حقوق الإنسان الأوروبية)</a:t>
            </a:r>
            <a:r>
              <a:rPr lang="en-US" sz="2400" b="1" dirty="0">
                <a:latin typeface="Calibri"/>
                <a:ea typeface="Calibri"/>
                <a:cs typeface="Arial"/>
              </a:rPr>
              <a:t>.</a:t>
            </a:r>
          </a:p>
          <a:p>
            <a:pPr marL="342900" lvl="0" indent="-342900" algn="r">
              <a:lnSpc>
                <a:spcPct val="107000"/>
              </a:lnSpc>
              <a:spcAft>
                <a:spcPts val="800"/>
              </a:spcAft>
              <a:buSzPts val="1000"/>
              <a:buFont typeface="Symbol"/>
              <a:buChar char=""/>
              <a:tabLst>
                <a:tab pos="457200" algn="l"/>
              </a:tabLst>
            </a:pPr>
            <a:r>
              <a:rPr lang="ar-SA" sz="2400" b="1" dirty="0">
                <a:latin typeface="Calibri"/>
                <a:ea typeface="Calibri"/>
              </a:rPr>
              <a:t>الهيئات الوطنية لحقوق الإنسان (مثل </a:t>
            </a:r>
            <a:r>
              <a:rPr lang="ar-IQ" sz="2400" b="1" dirty="0">
                <a:latin typeface="Calibri"/>
                <a:ea typeface="Calibri"/>
              </a:rPr>
              <a:t>المفوضيات </a:t>
            </a:r>
            <a:r>
              <a:rPr lang="ar-SA" sz="2400" b="1" dirty="0">
                <a:latin typeface="Calibri"/>
                <a:ea typeface="Calibri"/>
              </a:rPr>
              <a:t>لحقوق الإنسان)</a:t>
            </a:r>
            <a:r>
              <a:rPr lang="en-US" sz="2400" b="1" dirty="0">
                <a:latin typeface="Calibri"/>
                <a:ea typeface="Calibri"/>
                <a:cs typeface="Arial"/>
              </a:rPr>
              <a:t>.</a:t>
            </a:r>
          </a:p>
          <a:p>
            <a:pPr algn="r"/>
            <a:r>
              <a:rPr lang="en-US" sz="2400" b="1" dirty="0">
                <a:latin typeface="Calibri"/>
                <a:ea typeface="Calibri"/>
                <a:cs typeface="Arial"/>
              </a:rPr>
              <a:t>(NGOs</a:t>
            </a:r>
            <a:r>
              <a:rPr lang="ar-IQ" sz="2400" b="1" dirty="0">
                <a:latin typeface="Calibri"/>
                <a:ea typeface="Calibri"/>
                <a:cs typeface="Arial"/>
              </a:rPr>
              <a:t>(</a:t>
            </a:r>
            <a:r>
              <a:rPr lang="en-US" sz="2400" b="1" dirty="0">
                <a:latin typeface="Calibri"/>
                <a:ea typeface="Calibri"/>
                <a:cs typeface="Arial"/>
              </a:rPr>
              <a:t> </a:t>
            </a:r>
            <a:r>
              <a:rPr lang="ar-SA" sz="2400" b="1" dirty="0">
                <a:solidFill>
                  <a:prstClr val="black"/>
                </a:solidFill>
                <a:latin typeface="Calibri"/>
                <a:ea typeface="Calibri"/>
              </a:rPr>
              <a:t>دور المنظمات غير الحكومية</a:t>
            </a:r>
            <a:r>
              <a:rPr lang="ar-IQ" sz="2400" b="1" dirty="0">
                <a:latin typeface="Calibri"/>
                <a:ea typeface="Calibri"/>
                <a:cs typeface="Arial"/>
              </a:rPr>
              <a:t> </a:t>
            </a:r>
            <a:r>
              <a:rPr lang="ar-SA" sz="2400" b="1" dirty="0">
                <a:latin typeface="Calibri"/>
                <a:ea typeface="Calibri"/>
              </a:rPr>
              <a:t>في تعزيز حقوق الإنسان</a:t>
            </a:r>
            <a:endParaRPr lang="en-US" sz="2400" b="1" dirty="0"/>
          </a:p>
        </p:txBody>
      </p:sp>
    </p:spTree>
    <p:extLst>
      <p:ext uri="{BB962C8B-B14F-4D97-AF65-F5344CB8AC3E}">
        <p14:creationId xmlns:p14="http://schemas.microsoft.com/office/powerpoint/2010/main" val="222243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dirty="0">
                <a:latin typeface="Calibri"/>
                <a:ea typeface="Calibri"/>
                <a:cs typeface="Arial"/>
              </a:rPr>
              <a:t>دور الأمم المتحدة في حماية حقوق الإنسان</a:t>
            </a:r>
            <a:endParaRPr lang="en-US" sz="4000" dirty="0"/>
          </a:p>
        </p:txBody>
      </p:sp>
      <p:sp>
        <p:nvSpPr>
          <p:cNvPr id="3" name="عنصر نائب للمحتوى 2"/>
          <p:cNvSpPr>
            <a:spLocks noGrp="1"/>
          </p:cNvSpPr>
          <p:nvPr>
            <p:ph sz="quarter" idx="13"/>
          </p:nvPr>
        </p:nvSpPr>
        <p:spPr/>
        <p:txBody>
          <a:bodyPr/>
          <a:lstStyle/>
          <a:p>
            <a:pPr algn="r"/>
            <a:r>
              <a:rPr lang="ar-IQ" b="1" dirty="0"/>
              <a:t>يتجسد دور الامم المتحدة في عدة نواحي : </a:t>
            </a:r>
          </a:p>
          <a:p>
            <a:pPr algn="r"/>
            <a:r>
              <a:rPr lang="ar-IQ" b="1" dirty="0"/>
              <a:t>1- اعلان حقوق الانسان (الاعلان العالمي لحقوق الانسان).</a:t>
            </a:r>
          </a:p>
          <a:p>
            <a:pPr algn="r"/>
            <a:r>
              <a:rPr lang="ar-IQ" b="1" dirty="0"/>
              <a:t>2- الهيئات الاممية .</a:t>
            </a:r>
          </a:p>
          <a:p>
            <a:pPr algn="r"/>
            <a:r>
              <a:rPr lang="ar-IQ" b="1" dirty="0"/>
              <a:t>3- مجلس حقوق الانسان.</a:t>
            </a:r>
          </a:p>
          <a:p>
            <a:pPr algn="r"/>
            <a:r>
              <a:rPr lang="ar-IQ" b="1" dirty="0"/>
              <a:t>4- اللجنة المعنية بحقوق الانسان.</a:t>
            </a:r>
          </a:p>
          <a:p>
            <a:pPr algn="r"/>
            <a:r>
              <a:rPr lang="ar-IQ" b="1" dirty="0"/>
              <a:t>5- الآليات الخاصة ( تشمل الخبراء المستقلين).</a:t>
            </a:r>
            <a:endParaRPr lang="en-US" b="1" dirty="0"/>
          </a:p>
        </p:txBody>
      </p:sp>
    </p:spTree>
    <p:extLst>
      <p:ext uri="{BB962C8B-B14F-4D97-AF65-F5344CB8AC3E}">
        <p14:creationId xmlns:p14="http://schemas.microsoft.com/office/powerpoint/2010/main" val="35388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3200" b="1" dirty="0">
                <a:latin typeface="Calibri"/>
                <a:ea typeface="Calibri"/>
                <a:cs typeface="Arial"/>
              </a:rPr>
              <a:t>دور المحاكم الدولية (محكمة العدل الدولية، محكمة حقوق الإنسان الأوروبية)</a:t>
            </a:r>
            <a:endParaRPr lang="en-US" sz="3200" dirty="0"/>
          </a:p>
        </p:txBody>
      </p:sp>
      <p:sp>
        <p:nvSpPr>
          <p:cNvPr id="3" name="عنصر نائب للمحتوى 2"/>
          <p:cNvSpPr>
            <a:spLocks noGrp="1"/>
          </p:cNvSpPr>
          <p:nvPr>
            <p:ph sz="quarter" idx="13"/>
          </p:nvPr>
        </p:nvSpPr>
        <p:spPr/>
        <p:txBody>
          <a:bodyPr>
            <a:noAutofit/>
          </a:bodyPr>
          <a:lstStyle/>
          <a:p>
            <a:pPr marL="342900" lvl="0" indent="-342900" algn="r">
              <a:lnSpc>
                <a:spcPct val="107000"/>
              </a:lnSpc>
              <a:spcAft>
                <a:spcPts val="800"/>
              </a:spcAft>
              <a:buSzPts val="1000"/>
              <a:buFont typeface="Symbol"/>
              <a:buChar char=""/>
              <a:tabLst>
                <a:tab pos="457200" algn="l"/>
              </a:tabLst>
            </a:pPr>
            <a:r>
              <a:rPr lang="ar-SA" dirty="0">
                <a:latin typeface="Calibri"/>
                <a:ea typeface="Times New Roman"/>
                <a:cs typeface="Times New Roman"/>
              </a:rPr>
              <a:t>تلعب المحاكم الدولية دورًا مهمًا في تقديم العدالة وحماية حقوق الإنسان، سواء على مستوى </a:t>
            </a:r>
            <a:r>
              <a:rPr lang="ar-SA" b="1" dirty="0">
                <a:latin typeface="Calibri"/>
                <a:ea typeface="Times New Roman"/>
                <a:cs typeface="Times New Roman"/>
              </a:rPr>
              <a:t>العدالة الجنائية الدولية</a:t>
            </a:r>
            <a:r>
              <a:rPr lang="ar-SA" dirty="0">
                <a:latin typeface="Calibri"/>
                <a:ea typeface="Times New Roman"/>
                <a:cs typeface="Times New Roman"/>
              </a:rPr>
              <a:t> أو من خلال </a:t>
            </a:r>
            <a:r>
              <a:rPr lang="ar-SA" b="1" dirty="0">
                <a:latin typeface="Calibri"/>
                <a:ea typeface="Times New Roman"/>
                <a:cs typeface="Times New Roman"/>
              </a:rPr>
              <a:t>الحماية القضائية</a:t>
            </a:r>
            <a:r>
              <a:rPr lang="ar-SA" dirty="0">
                <a:latin typeface="Calibri"/>
                <a:ea typeface="Times New Roman"/>
                <a:cs typeface="Times New Roman"/>
              </a:rPr>
              <a:t> للأفراد</a:t>
            </a:r>
            <a:r>
              <a:rPr lang="en-US" dirty="0">
                <a:latin typeface="Times New Roman"/>
                <a:ea typeface="Times New Roman"/>
                <a:cs typeface="Arial"/>
              </a:rPr>
              <a:t>:</a:t>
            </a:r>
            <a:endParaRPr lang="en-US" dirty="0">
              <a:latin typeface="Calibri"/>
              <a:ea typeface="Calibri"/>
              <a:cs typeface="Arial"/>
            </a:endParaRPr>
          </a:p>
          <a:p>
            <a:pPr marL="457200" lvl="1" indent="0" algn="r">
              <a:lnSpc>
                <a:spcPct val="107000"/>
              </a:lnSpc>
              <a:spcAft>
                <a:spcPts val="800"/>
              </a:spcAft>
              <a:buSzPts val="1000"/>
              <a:buNone/>
              <a:tabLst>
                <a:tab pos="914400" algn="l"/>
              </a:tabLst>
            </a:pPr>
            <a:r>
              <a:rPr lang="ar-IQ" sz="2000" dirty="0">
                <a:solidFill>
                  <a:prstClr val="black"/>
                </a:solidFill>
                <a:latin typeface="Times New Roman"/>
                <a:ea typeface="Times New Roman"/>
                <a:cs typeface="Times New Roman"/>
              </a:rPr>
              <a:t> :</a:t>
            </a:r>
            <a:r>
              <a:rPr lang="en-US" sz="2000" dirty="0">
                <a:solidFill>
                  <a:prstClr val="black"/>
                </a:solidFill>
                <a:latin typeface="Times New Roman"/>
                <a:ea typeface="Times New Roman"/>
                <a:cs typeface="Times New Roman"/>
              </a:rPr>
              <a:t> </a:t>
            </a:r>
            <a:r>
              <a:rPr lang="ar-SA" sz="2000" b="1" dirty="0">
                <a:latin typeface="Calibri"/>
                <a:ea typeface="Times New Roman"/>
                <a:cs typeface="Times New Roman"/>
              </a:rPr>
              <a:t>محكمة العدل الدولية</a:t>
            </a:r>
            <a:r>
              <a:rPr lang="ar-IQ" sz="2000" b="1" dirty="0">
                <a:latin typeface="Calibri"/>
                <a:ea typeface="Times New Roman"/>
                <a:cs typeface="Times New Roman"/>
              </a:rPr>
              <a:t> </a:t>
            </a:r>
            <a:endParaRPr lang="en-US" sz="2000" dirty="0">
              <a:latin typeface="Calibri"/>
              <a:ea typeface="Calibri"/>
              <a:cs typeface="Times New Roman"/>
            </a:endParaRPr>
          </a:p>
          <a:p>
            <a:pPr lvl="2" algn="r">
              <a:lnSpc>
                <a:spcPct val="107000"/>
              </a:lnSpc>
              <a:spcAft>
                <a:spcPts val="800"/>
              </a:spcAft>
              <a:buSzPts val="1000"/>
              <a:buFont typeface="Wingdings"/>
              <a:buChar char=""/>
              <a:tabLst>
                <a:tab pos="1371600" algn="l"/>
              </a:tabLst>
            </a:pPr>
            <a:r>
              <a:rPr lang="ar-SA" sz="2000" dirty="0">
                <a:latin typeface="Calibri"/>
                <a:ea typeface="Times New Roman"/>
                <a:cs typeface="Times New Roman"/>
              </a:rPr>
              <a:t>هي الهيئة القضائية الرئيسية للأمم المتحدة، وتعمل على تسوية النزاعات القانونية بين الدول في مجموعة متنوعة من القضايا مثل حقوق الإنسان، الحدود الدولية، والقانون الدولي. تحكم المحكمة على أساس معاهدات وقوانين دولية قائمة، ولكن لا يمكن للأفراد رفع قضايا أمامها بشكل مباشر</a:t>
            </a:r>
            <a:r>
              <a:rPr lang="en-US" sz="2000" dirty="0">
                <a:latin typeface="Times New Roman"/>
                <a:ea typeface="Times New Roman"/>
                <a:cs typeface="Arial"/>
              </a:rPr>
              <a:t>.</a:t>
            </a:r>
            <a:endParaRPr lang="en-US" sz="2000" dirty="0">
              <a:latin typeface="Calibri"/>
              <a:ea typeface="Calibri"/>
              <a:cs typeface="Arial"/>
            </a:endParaRPr>
          </a:p>
          <a:p>
            <a:pPr algn="r"/>
            <a:r>
              <a:rPr lang="ar-SA" dirty="0">
                <a:ea typeface="Times New Roman"/>
                <a:cs typeface="Times New Roman"/>
              </a:rPr>
              <a:t>على الرغم من أنها ليست محكمة لحقوق الإنسان بالمعنى الدقيق، إلا أن حكمها يمكن أن يؤثر بشكل كبير على تطبيق حقوق الإنسان في سياقات معينة (مثل قضايا الحروب أو المعاهدات المتعلقة بحقوق الإنسان)</a:t>
            </a:r>
            <a:endParaRPr lang="en-US" dirty="0"/>
          </a:p>
        </p:txBody>
      </p:sp>
    </p:spTree>
    <p:extLst>
      <p:ext uri="{BB962C8B-B14F-4D97-AF65-F5344CB8AC3E}">
        <p14:creationId xmlns:p14="http://schemas.microsoft.com/office/powerpoint/2010/main" val="264522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4587658"/>
          </a:xfrm>
        </p:spPr>
        <p:txBody>
          <a:bodyPr>
            <a:normAutofit/>
          </a:bodyPr>
          <a:lstStyle/>
          <a:p>
            <a:pPr algn="r"/>
            <a:br>
              <a:rPr lang="en-US" sz="2800" dirty="0">
                <a:solidFill>
                  <a:schemeClr val="tx1"/>
                </a:solidFill>
              </a:rPr>
            </a:br>
            <a:r>
              <a:rPr lang="ar-SA" sz="2800" b="1" dirty="0">
                <a:solidFill>
                  <a:schemeClr val="tx1"/>
                </a:solidFill>
                <a:latin typeface="Calibri"/>
                <a:ea typeface="Times New Roman"/>
              </a:rPr>
              <a:t>محكمة حقوق الإنسان الأوروبية</a:t>
            </a:r>
            <a:r>
              <a:rPr lang="en-US" sz="2800" dirty="0">
                <a:solidFill>
                  <a:schemeClr val="tx1"/>
                </a:solidFill>
                <a:latin typeface="Times New Roman"/>
                <a:ea typeface="Times New Roman"/>
                <a:cs typeface="Times New Roman"/>
              </a:rPr>
              <a:t>:</a:t>
            </a:r>
            <a:br>
              <a:rPr lang="en-US" sz="2800" dirty="0">
                <a:solidFill>
                  <a:schemeClr val="tx1"/>
                </a:solidFill>
                <a:latin typeface="Calibri"/>
                <a:ea typeface="Calibri"/>
                <a:cs typeface="Times New Roman"/>
              </a:rPr>
            </a:br>
            <a:r>
              <a:rPr lang="ar-SA" sz="2800" dirty="0">
                <a:solidFill>
                  <a:schemeClr val="tx1"/>
                </a:solidFill>
                <a:latin typeface="Calibri"/>
                <a:ea typeface="Times New Roman"/>
              </a:rPr>
              <a:t>هي محكمة مستقلة تابعة لمجلس أوروبا، تأسست لحماية حقوق الإنسان في الدول الأعضاء في المجلس. تستند المحكمة إلى </a:t>
            </a:r>
            <a:r>
              <a:rPr lang="ar-SA" sz="2800" b="1" dirty="0">
                <a:solidFill>
                  <a:schemeClr val="tx1"/>
                </a:solidFill>
                <a:latin typeface="Calibri"/>
                <a:ea typeface="Times New Roman"/>
              </a:rPr>
              <a:t>الاتفاقية الأوروبية لحقوق الإنسان</a:t>
            </a:r>
            <a:r>
              <a:rPr lang="ar-SA" sz="2800" dirty="0">
                <a:solidFill>
                  <a:schemeClr val="tx1"/>
                </a:solidFill>
                <a:latin typeface="Times New Roman"/>
                <a:ea typeface="Times New Roman"/>
                <a:cs typeface="Arial"/>
              </a:rPr>
              <a:t>، وتسمح للأفراد بتقديم شكاوى ضد دولهم إذا انتهكت حقوقهم الأساسية. في حال وجدت المحكمة انتهاكًا، فإنها تُصدر حكمًا مُلزِمًا ضد الدولة المعنية</a:t>
            </a:r>
            <a:r>
              <a:rPr lang="en-US" sz="2800" dirty="0">
                <a:solidFill>
                  <a:schemeClr val="tx1"/>
                </a:solidFill>
                <a:latin typeface="Times New Roman"/>
                <a:ea typeface="Times New Roman"/>
                <a:cs typeface="Arial"/>
              </a:rPr>
              <a:t>.</a:t>
            </a:r>
            <a:br>
              <a:rPr lang="en-US" sz="2800" dirty="0">
                <a:solidFill>
                  <a:schemeClr val="tx1"/>
                </a:solidFill>
                <a:latin typeface="Calibri"/>
                <a:ea typeface="Calibri"/>
                <a:cs typeface="Arial"/>
              </a:rPr>
            </a:br>
            <a:r>
              <a:rPr lang="ar-SA" sz="2800" dirty="0">
                <a:solidFill>
                  <a:schemeClr val="tx1"/>
                </a:solidFill>
                <a:ea typeface="Times New Roman"/>
              </a:rPr>
              <a:t>تعد هذه المحكمة من أهم المحاكم الدولية في مجال حماية حقوق الإنسان، حيث تساهم بشكل </a:t>
            </a:r>
            <a:r>
              <a:rPr lang="ar-IQ" sz="2800" dirty="0">
                <a:solidFill>
                  <a:schemeClr val="tx1"/>
                </a:solidFill>
                <a:ea typeface="Times New Roman"/>
              </a:rPr>
              <a:t>ا</a:t>
            </a:r>
            <a:r>
              <a:rPr lang="ar-SA" sz="2800" dirty="0">
                <a:solidFill>
                  <a:schemeClr val="tx1"/>
                </a:solidFill>
                <a:ea typeface="Times New Roman"/>
              </a:rPr>
              <a:t>كبير في التأثير على التشريعات والسياسات الوطنية في أوروب</a:t>
            </a:r>
            <a:r>
              <a:rPr lang="ar-IQ" sz="2800" dirty="0">
                <a:solidFill>
                  <a:schemeClr val="tx1"/>
                </a:solidFill>
                <a:ea typeface="Times New Roman"/>
              </a:rPr>
              <a:t>ا.</a:t>
            </a:r>
            <a:endParaRPr lang="en-US" sz="2800" dirty="0">
              <a:solidFill>
                <a:schemeClr val="tx1"/>
              </a:solidFill>
            </a:endParaRPr>
          </a:p>
        </p:txBody>
      </p:sp>
    </p:spTree>
    <p:extLst>
      <p:ext uri="{BB962C8B-B14F-4D97-AF65-F5344CB8AC3E}">
        <p14:creationId xmlns:p14="http://schemas.microsoft.com/office/powerpoint/2010/main" val="1731430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1"/>
            <a:ext cx="10396882" cy="930058"/>
          </a:xfrm>
        </p:spPr>
        <p:txBody>
          <a:bodyPr>
            <a:noAutofit/>
          </a:bodyPr>
          <a:lstStyle/>
          <a:p>
            <a:pPr algn="ctr"/>
            <a:r>
              <a:rPr lang="ar-SA" sz="3600" b="1" dirty="0">
                <a:latin typeface="Calibri"/>
                <a:ea typeface="Calibri"/>
                <a:cs typeface="Arial"/>
              </a:rPr>
              <a:t>الهيئات الوطنية لحقوق الإنسان (مثل </a:t>
            </a:r>
            <a:r>
              <a:rPr lang="ar-IQ" sz="3600" b="1" dirty="0">
                <a:latin typeface="Calibri"/>
                <a:ea typeface="Calibri"/>
                <a:cs typeface="Arial"/>
              </a:rPr>
              <a:t>المفوضيات </a:t>
            </a:r>
            <a:r>
              <a:rPr lang="ar-SA" sz="3600" b="1" dirty="0">
                <a:latin typeface="Calibri"/>
                <a:ea typeface="Calibri"/>
                <a:cs typeface="Arial"/>
              </a:rPr>
              <a:t>لحقوق الإنسان)</a:t>
            </a:r>
            <a:endParaRPr lang="en-US" sz="3600" dirty="0"/>
          </a:p>
        </p:txBody>
      </p:sp>
      <p:sp>
        <p:nvSpPr>
          <p:cNvPr id="3" name="عنصر نائب للمحتوى 2"/>
          <p:cNvSpPr>
            <a:spLocks noGrp="1"/>
          </p:cNvSpPr>
          <p:nvPr>
            <p:ph sz="quarter" idx="13"/>
          </p:nvPr>
        </p:nvSpPr>
        <p:spPr>
          <a:xfrm>
            <a:off x="685800" y="1803748"/>
            <a:ext cx="10394707" cy="3570837"/>
          </a:xfrm>
        </p:spPr>
        <p:txBody>
          <a:bodyPr>
            <a:noAutofit/>
          </a:bodyPr>
          <a:lstStyle/>
          <a:p>
            <a:pPr marL="342900" lvl="0" indent="-342900" algn="r">
              <a:lnSpc>
                <a:spcPct val="107000"/>
              </a:lnSpc>
              <a:spcAft>
                <a:spcPts val="800"/>
              </a:spcAft>
              <a:buSzPts val="1000"/>
              <a:buFont typeface="Symbol"/>
              <a:buChar char=""/>
              <a:tabLst>
                <a:tab pos="457200" algn="l"/>
              </a:tabLst>
            </a:pPr>
            <a:r>
              <a:rPr lang="ar-SA" b="1" dirty="0">
                <a:latin typeface="Calibri"/>
                <a:ea typeface="Times New Roman"/>
                <a:cs typeface="Times New Roman"/>
              </a:rPr>
              <a:t>الهيئات الوطنية لحقوق الإنسان</a:t>
            </a:r>
            <a:r>
              <a:rPr lang="ar-SA" dirty="0">
                <a:latin typeface="Calibri"/>
                <a:ea typeface="Times New Roman"/>
                <a:cs typeface="Times New Roman"/>
              </a:rPr>
              <a:t> هي مؤسسات مستقلة تنشأ في الدول لحماية حقوق الإنسان وتعزيزها على المستوى المحلي. دور هذه الهيئات يتمثل في مراقبة الوضع الحقوقي داخل الدولة وتقديم التوصيات للسلطات الحكومية لتصحيح الانتهاكات المحتملة</a:t>
            </a:r>
            <a:r>
              <a:rPr lang="en-US" dirty="0">
                <a:latin typeface="Times New Roman"/>
                <a:ea typeface="Times New Roman"/>
                <a:cs typeface="Arial"/>
              </a:rPr>
              <a:t>.</a:t>
            </a:r>
            <a:endParaRPr lang="en-US" dirty="0">
              <a:latin typeface="Calibri"/>
              <a:ea typeface="Calibri"/>
              <a:cs typeface="Arial"/>
            </a:endParaRPr>
          </a:p>
          <a:p>
            <a:pPr marL="742950" lvl="1" indent="-285750" algn="r">
              <a:lnSpc>
                <a:spcPct val="107000"/>
              </a:lnSpc>
              <a:spcAft>
                <a:spcPts val="800"/>
              </a:spcAft>
              <a:buSzPts val="1000"/>
              <a:buFont typeface="Courier New"/>
              <a:buChar char="o"/>
              <a:tabLst>
                <a:tab pos="914400" algn="l"/>
              </a:tabLst>
            </a:pPr>
            <a:r>
              <a:rPr lang="ar-SA" sz="2000" b="1" dirty="0">
                <a:latin typeface="Calibri"/>
                <a:ea typeface="Times New Roman"/>
                <a:cs typeface="Times New Roman"/>
              </a:rPr>
              <a:t>المفوضية </a:t>
            </a:r>
            <a:r>
              <a:rPr lang="ar-IQ" sz="2000" b="1" dirty="0">
                <a:latin typeface="Calibri"/>
                <a:ea typeface="Times New Roman"/>
                <a:cs typeface="Times New Roman"/>
              </a:rPr>
              <a:t>العراقية </a:t>
            </a:r>
            <a:r>
              <a:rPr lang="ar-SA" sz="2000" b="1" dirty="0">
                <a:latin typeface="Calibri"/>
                <a:ea typeface="Times New Roman"/>
                <a:cs typeface="Times New Roman"/>
              </a:rPr>
              <a:t>لحقوق الإنسان</a:t>
            </a:r>
            <a:r>
              <a:rPr lang="en-US" sz="2000" dirty="0">
                <a:latin typeface="Times New Roman"/>
                <a:ea typeface="Times New Roman"/>
                <a:cs typeface="Times New Roman"/>
              </a:rPr>
              <a:t>:</a:t>
            </a:r>
            <a:endParaRPr lang="en-US" sz="2000" dirty="0">
              <a:latin typeface="Calibri"/>
              <a:ea typeface="Calibri"/>
              <a:cs typeface="Times New Roman"/>
            </a:endParaRPr>
          </a:p>
          <a:p>
            <a:pPr lvl="2" algn="r">
              <a:lnSpc>
                <a:spcPct val="107000"/>
              </a:lnSpc>
              <a:spcAft>
                <a:spcPts val="800"/>
              </a:spcAft>
              <a:buSzPts val="1000"/>
              <a:buFont typeface="Wingdings"/>
              <a:buChar char=""/>
              <a:tabLst>
                <a:tab pos="1371600" algn="l"/>
              </a:tabLst>
            </a:pPr>
            <a:r>
              <a:rPr lang="ar-SA" sz="2000" dirty="0">
                <a:latin typeface="Calibri"/>
                <a:ea typeface="Times New Roman"/>
                <a:cs typeface="Times New Roman"/>
              </a:rPr>
              <a:t>هي إحدى الهيئات الوطنية لحقوق الإنسان في </a:t>
            </a:r>
            <a:r>
              <a:rPr lang="ar-IQ" sz="2000" dirty="0">
                <a:latin typeface="Calibri"/>
                <a:ea typeface="Times New Roman"/>
                <a:cs typeface="Times New Roman"/>
              </a:rPr>
              <a:t>العراق</a:t>
            </a:r>
            <a:r>
              <a:rPr lang="ar-SA" sz="2000" dirty="0">
                <a:latin typeface="Calibri"/>
                <a:ea typeface="Times New Roman"/>
                <a:cs typeface="Times New Roman"/>
              </a:rPr>
              <a:t>. تهدف إلى تعزيز وحماية حقوق الإنسان في </a:t>
            </a:r>
            <a:r>
              <a:rPr lang="ar-IQ" sz="2000" dirty="0">
                <a:latin typeface="Calibri"/>
                <a:ea typeface="Times New Roman"/>
                <a:cs typeface="Times New Roman"/>
              </a:rPr>
              <a:t>العراق </a:t>
            </a:r>
            <a:r>
              <a:rPr lang="ar-SA" sz="2000" dirty="0">
                <a:latin typeface="Calibri"/>
                <a:ea typeface="Times New Roman"/>
                <a:cs typeface="Times New Roman"/>
              </a:rPr>
              <a:t>من خلال نشر الوعي، تقديم المشورة القانونية، والتحقيق في الشكاوى المتعلقة بانتهاك الحقوق. كما تلعب المفوضية دورًا في تقديم تقارير إلى الهيئات الدولية مثل الأمم المتحدة</a:t>
            </a:r>
            <a:r>
              <a:rPr lang="en-US" sz="2000" dirty="0">
                <a:latin typeface="Times New Roman"/>
                <a:ea typeface="Times New Roman"/>
                <a:cs typeface="Arial"/>
              </a:rPr>
              <a:t>.</a:t>
            </a:r>
            <a:endParaRPr lang="en-US" sz="2000" dirty="0">
              <a:latin typeface="Calibri"/>
              <a:ea typeface="Calibri"/>
              <a:cs typeface="Arial"/>
            </a:endParaRPr>
          </a:p>
          <a:p>
            <a:pPr algn="r"/>
            <a:r>
              <a:rPr lang="ar-SA" dirty="0">
                <a:ea typeface="Times New Roman"/>
                <a:cs typeface="Times New Roman"/>
              </a:rPr>
              <a:t>تشمل مهام هذه الهيئات أيضًا تقديم المشورة للسلطات حول التشريعات الوطنية المتعلقة بحقوق الإنسان، وتعزيز التعاون مع المنظمات الدولية والمحلية، وتحقيق التوازن بين التزامات الدولة بحقوق الإنسان ومتطلبات التنمية الوطنية</a:t>
            </a:r>
            <a:endParaRPr lang="en-US" dirty="0"/>
          </a:p>
        </p:txBody>
      </p:sp>
    </p:spTree>
    <p:extLst>
      <p:ext uri="{BB962C8B-B14F-4D97-AF65-F5344CB8AC3E}">
        <p14:creationId xmlns:p14="http://schemas.microsoft.com/office/powerpoint/2010/main" val="2720860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4000" b="1" dirty="0">
                <a:latin typeface="Calibri"/>
                <a:ea typeface="Calibri"/>
                <a:cs typeface="Arial"/>
              </a:rPr>
              <a:t>دور المنظمات غير الحكومية</a:t>
            </a:r>
            <a:r>
              <a:rPr lang="ar-IQ" sz="4000" b="1" dirty="0">
                <a:latin typeface="Calibri"/>
                <a:ea typeface="Calibri"/>
                <a:cs typeface="Arial"/>
              </a:rPr>
              <a:t> </a:t>
            </a:r>
            <a:r>
              <a:rPr lang="ar-SA" sz="4000" b="1" dirty="0">
                <a:latin typeface="Calibri"/>
                <a:ea typeface="Calibri"/>
                <a:cs typeface="Arial"/>
              </a:rPr>
              <a:t>في تعزيز حقوق </a:t>
            </a:r>
            <a:r>
              <a:rPr lang="ar-SA" sz="4000" b="1" dirty="0" err="1">
                <a:latin typeface="Calibri"/>
                <a:ea typeface="Calibri"/>
                <a:cs typeface="Arial"/>
              </a:rPr>
              <a:t>الإنسا</a:t>
            </a:r>
            <a:r>
              <a:rPr lang="ar-IQ" sz="4000" b="1" dirty="0">
                <a:latin typeface="Calibri"/>
                <a:ea typeface="Calibri"/>
                <a:cs typeface="Arial"/>
              </a:rPr>
              <a:t>ن </a:t>
            </a:r>
            <a:br>
              <a:rPr lang="ar-IQ" sz="4000" b="1" dirty="0">
                <a:latin typeface="Calibri"/>
                <a:ea typeface="Calibri"/>
                <a:cs typeface="Arial"/>
              </a:rPr>
            </a:br>
            <a:r>
              <a:rPr lang="ar-IQ" sz="4000" b="1" dirty="0">
                <a:latin typeface="Calibri"/>
                <a:ea typeface="Calibri"/>
                <a:cs typeface="Arial"/>
              </a:rPr>
              <a:t> </a:t>
            </a:r>
            <a:r>
              <a:rPr lang="en-US" sz="4000" b="1" dirty="0">
                <a:latin typeface="Calibri"/>
                <a:ea typeface="Calibri"/>
                <a:cs typeface="Arial"/>
              </a:rPr>
              <a:t>(NGOs</a:t>
            </a:r>
            <a:r>
              <a:rPr lang="ar-IQ" sz="4000" b="1" dirty="0">
                <a:latin typeface="Calibri"/>
                <a:ea typeface="Calibri"/>
                <a:cs typeface="Arial"/>
              </a:rPr>
              <a:t>(</a:t>
            </a:r>
            <a:endParaRPr lang="en-US" sz="4000" dirty="0"/>
          </a:p>
        </p:txBody>
      </p:sp>
      <p:sp>
        <p:nvSpPr>
          <p:cNvPr id="3" name="عنصر نائب للمحتوى 2"/>
          <p:cNvSpPr>
            <a:spLocks noGrp="1"/>
          </p:cNvSpPr>
          <p:nvPr>
            <p:ph sz="quarter" idx="13"/>
          </p:nvPr>
        </p:nvSpPr>
        <p:spPr>
          <a:xfrm>
            <a:off x="685800" y="2063396"/>
            <a:ext cx="10394707" cy="3460582"/>
          </a:xfrm>
        </p:spPr>
        <p:txBody>
          <a:bodyPr>
            <a:noAutofit/>
          </a:bodyPr>
          <a:lstStyle/>
          <a:p>
            <a:pPr marL="342900" lvl="0" indent="-342900" algn="r">
              <a:lnSpc>
                <a:spcPct val="107000"/>
              </a:lnSpc>
              <a:spcAft>
                <a:spcPts val="800"/>
              </a:spcAft>
              <a:buSzPts val="1000"/>
              <a:buFont typeface="Symbol"/>
              <a:buChar char=""/>
              <a:tabLst>
                <a:tab pos="457200" algn="l"/>
              </a:tabLst>
            </a:pPr>
            <a:r>
              <a:rPr lang="ar-SA" sz="1800" b="1" dirty="0">
                <a:latin typeface="Calibri"/>
                <a:ea typeface="Times New Roman"/>
                <a:cs typeface="Times New Roman"/>
              </a:rPr>
              <a:t>الحكومية</a:t>
            </a:r>
            <a:r>
              <a:rPr lang="ar-SA" sz="1800" dirty="0">
                <a:latin typeface="Calibri"/>
                <a:ea typeface="Times New Roman"/>
                <a:cs typeface="Times New Roman"/>
              </a:rPr>
              <a:t> تلعب دورًا حيويًا في تعزيز وحماية حقوق الإنسان على المستويين المحلي والدولي. من خلال أبحاثها، نشاطاتها التوعوية، والضغط على الحكومات، تساهم هذه المنظمات في تعزيز العدالة الاجتماعية وضمان احترام حقوق الإنسان</a:t>
            </a:r>
            <a:r>
              <a:rPr lang="en-US" sz="1800" dirty="0">
                <a:latin typeface="Times New Roman"/>
                <a:ea typeface="Times New Roman"/>
                <a:cs typeface="Arial"/>
              </a:rPr>
              <a:t>.</a:t>
            </a:r>
            <a:endParaRPr lang="en-US" sz="1800" dirty="0">
              <a:latin typeface="Calibri"/>
              <a:ea typeface="Calibri"/>
              <a:cs typeface="Arial"/>
            </a:endParaRPr>
          </a:p>
          <a:p>
            <a:pPr marL="742950" lvl="1" indent="-285750" algn="r">
              <a:lnSpc>
                <a:spcPct val="107000"/>
              </a:lnSpc>
              <a:spcAft>
                <a:spcPts val="800"/>
              </a:spcAft>
              <a:buSzPts val="1000"/>
              <a:buFont typeface="Courier New"/>
              <a:buChar char="o"/>
              <a:tabLst>
                <a:tab pos="914400" algn="l"/>
              </a:tabLst>
            </a:pPr>
            <a:r>
              <a:rPr lang="ar-IQ" b="1" dirty="0">
                <a:solidFill>
                  <a:schemeClr val="accent1"/>
                </a:solidFill>
                <a:latin typeface="Times New Roman"/>
                <a:ea typeface="Times New Roman"/>
                <a:cs typeface="Times New Roman"/>
              </a:rPr>
              <a:t>التوثيق والضغط : </a:t>
            </a:r>
            <a:r>
              <a:rPr lang="ar-SA" dirty="0">
                <a:latin typeface="Times New Roman"/>
                <a:ea typeface="Times New Roman"/>
                <a:cs typeface="Times New Roman"/>
              </a:rPr>
              <a:t>تقوم العديد من المنظمات غير الحكومية مثل </a:t>
            </a:r>
            <a:r>
              <a:rPr lang="ar-SA" b="1" dirty="0" err="1">
                <a:latin typeface="Times New Roman"/>
                <a:ea typeface="Times New Roman"/>
                <a:cs typeface="Times New Roman"/>
              </a:rPr>
              <a:t>هيومن</a:t>
            </a:r>
            <a:r>
              <a:rPr lang="ar-SA" b="1" dirty="0">
                <a:latin typeface="Times New Roman"/>
                <a:ea typeface="Times New Roman"/>
                <a:cs typeface="Times New Roman"/>
              </a:rPr>
              <a:t> </a:t>
            </a:r>
            <a:r>
              <a:rPr lang="ar-SA" b="1" dirty="0" err="1">
                <a:latin typeface="Times New Roman"/>
                <a:ea typeface="Times New Roman"/>
                <a:cs typeface="Times New Roman"/>
              </a:rPr>
              <a:t>رايتس</a:t>
            </a:r>
            <a:r>
              <a:rPr lang="ar-SA" b="1" dirty="0">
                <a:latin typeface="Times New Roman"/>
                <a:ea typeface="Times New Roman"/>
                <a:cs typeface="Times New Roman"/>
              </a:rPr>
              <a:t> </a:t>
            </a:r>
            <a:r>
              <a:rPr lang="ar-SA" b="1" dirty="0" err="1">
                <a:latin typeface="Times New Roman"/>
                <a:ea typeface="Times New Roman"/>
                <a:cs typeface="Times New Roman"/>
              </a:rPr>
              <a:t>ووتش</a:t>
            </a:r>
            <a:r>
              <a:rPr lang="ar-SA" dirty="0">
                <a:latin typeface="Times New Roman"/>
                <a:ea typeface="Times New Roman"/>
                <a:cs typeface="Times New Roman"/>
              </a:rPr>
              <a:t> و</a:t>
            </a:r>
            <a:r>
              <a:rPr lang="ar-SA" b="1" dirty="0">
                <a:latin typeface="Times New Roman"/>
                <a:ea typeface="Times New Roman"/>
                <a:cs typeface="Times New Roman"/>
              </a:rPr>
              <a:t>منظمة العفو الدولية</a:t>
            </a:r>
            <a:r>
              <a:rPr lang="ar-SA" dirty="0">
                <a:latin typeface="Times New Roman"/>
                <a:ea typeface="Times New Roman"/>
                <a:cs typeface="Times New Roman"/>
              </a:rPr>
              <a:t> بتوثيق انتهاكات حقوق الإنسان في مختلف البلدان ورفع التقارير حول تلك الانتهاكات إلى الهيئات الدولية. تعمل هذه المنظمات على الضغط على الحكومات من أجل الوفاء بالتزاماتها تجاه حقوق الإنسان</a:t>
            </a:r>
            <a:r>
              <a:rPr lang="en-US" dirty="0">
                <a:latin typeface="Times New Roman"/>
                <a:ea typeface="Times New Roman"/>
                <a:cs typeface="Times New Roman"/>
              </a:rPr>
              <a:t>.</a:t>
            </a:r>
            <a:endParaRPr lang="en-US" dirty="0">
              <a:latin typeface="Calibri"/>
              <a:ea typeface="Calibri"/>
              <a:cs typeface="Times New Roman"/>
            </a:endParaRPr>
          </a:p>
          <a:p>
            <a:pPr marL="742950" lvl="1" indent="-285750" algn="r">
              <a:lnSpc>
                <a:spcPct val="107000"/>
              </a:lnSpc>
              <a:spcAft>
                <a:spcPts val="800"/>
              </a:spcAft>
              <a:buSzPts val="1000"/>
              <a:buFont typeface="Courier New"/>
              <a:buChar char="o"/>
              <a:tabLst>
                <a:tab pos="914400" algn="l"/>
              </a:tabLst>
            </a:pPr>
            <a:r>
              <a:rPr lang="ar-IQ" b="1" dirty="0">
                <a:solidFill>
                  <a:schemeClr val="accent1"/>
                </a:solidFill>
                <a:latin typeface="Times New Roman"/>
                <a:ea typeface="Times New Roman"/>
                <a:cs typeface="Times New Roman"/>
              </a:rPr>
              <a:t>التوعية والتعليم : </a:t>
            </a:r>
            <a:r>
              <a:rPr lang="ar-SA" dirty="0">
                <a:latin typeface="Times New Roman"/>
                <a:ea typeface="Times New Roman"/>
                <a:cs typeface="Times New Roman"/>
              </a:rPr>
              <a:t>تنظم العديد من المنظمات حملات توعية للمجتمعات المحلية والأنظمة السياسية حول حقوق الإنسان. تساعد هذه الحملات في رفع الوعي بالقضايا المرتبطة بالحريات الفردية، مثل حقوق المرأة، حقوق الأقليات، وحقوق الأطفال</a:t>
            </a:r>
            <a:r>
              <a:rPr lang="en-US" dirty="0">
                <a:latin typeface="Times New Roman"/>
                <a:ea typeface="Times New Roman"/>
                <a:cs typeface="Times New Roman"/>
              </a:rPr>
              <a:t>.</a:t>
            </a:r>
            <a:endParaRPr lang="en-US" dirty="0">
              <a:latin typeface="Calibri"/>
              <a:ea typeface="Calibri"/>
              <a:cs typeface="Times New Roman"/>
            </a:endParaRPr>
          </a:p>
          <a:p>
            <a:pPr algn="r"/>
            <a:r>
              <a:rPr lang="ar-IQ" sz="1800" b="1" dirty="0">
                <a:solidFill>
                  <a:schemeClr val="accent1"/>
                </a:solidFill>
                <a:latin typeface="Times New Roman"/>
                <a:ea typeface="Times New Roman"/>
              </a:rPr>
              <a:t>المساعدة القانونية : </a:t>
            </a:r>
            <a:r>
              <a:rPr lang="ar-SA" sz="1800" dirty="0">
                <a:latin typeface="Times New Roman"/>
                <a:ea typeface="Times New Roman"/>
              </a:rPr>
              <a:t>تقدم العديد من المنظمات غير الحكومية الدعم القانوني للأفراد الذين تعرضوا لانتهاكات لحقوقهم، سواء كان ذلك في محاكم محلية أو محاكم دولية. تقوم هذه المنظمات بتوفير الخبرات القانونية والتوجيه للأشخاص الذين لا يستطيعون تحمل تكاليف التقاضي</a:t>
            </a:r>
            <a:endParaRPr lang="en-US" sz="1800" dirty="0"/>
          </a:p>
        </p:txBody>
      </p:sp>
    </p:spTree>
    <p:extLst>
      <p:ext uri="{BB962C8B-B14F-4D97-AF65-F5344CB8AC3E}">
        <p14:creationId xmlns:p14="http://schemas.microsoft.com/office/powerpoint/2010/main" val="215042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228600" lvl="0" indent="-228600" algn="ctr">
              <a:lnSpc>
                <a:spcPct val="107000"/>
              </a:lnSpc>
              <a:spcBef>
                <a:spcPts val="1000"/>
              </a:spcBef>
              <a:spcAft>
                <a:spcPts val="800"/>
              </a:spcAft>
            </a:pPr>
            <a:r>
              <a:rPr lang="ar-SA" sz="4000" b="1" dirty="0">
                <a:latin typeface="Calibri"/>
                <a:ea typeface="Calibri"/>
                <a:cs typeface="Arial"/>
              </a:rPr>
              <a:t>التشريعات الوطنية لحماية حقوق الإنسان</a:t>
            </a:r>
            <a:endParaRPr lang="en-US" sz="4000" dirty="0">
              <a:latin typeface="Calibri"/>
              <a:ea typeface="Calibri"/>
              <a:cs typeface="Arial"/>
            </a:endParaRPr>
          </a:p>
        </p:txBody>
      </p:sp>
      <p:sp>
        <p:nvSpPr>
          <p:cNvPr id="3" name="عنصر نائب للمحتوى 2"/>
          <p:cNvSpPr>
            <a:spLocks noGrp="1"/>
          </p:cNvSpPr>
          <p:nvPr>
            <p:ph sz="quarter" idx="13"/>
          </p:nvPr>
        </p:nvSpPr>
        <p:spPr/>
        <p:txBody>
          <a:bodyPr>
            <a:normAutofit/>
          </a:bodyPr>
          <a:lstStyle/>
          <a:p>
            <a:pPr marL="342900" lvl="0" indent="-342900" algn="r">
              <a:lnSpc>
                <a:spcPct val="107000"/>
              </a:lnSpc>
              <a:spcAft>
                <a:spcPts val="800"/>
              </a:spcAft>
              <a:buSzPts val="1000"/>
              <a:buFont typeface="Symbol"/>
              <a:buChar char=""/>
              <a:tabLst>
                <a:tab pos="457200" algn="l"/>
              </a:tabLst>
            </a:pPr>
            <a:r>
              <a:rPr lang="ar-SA" sz="3200" b="1" dirty="0">
                <a:latin typeface="Calibri"/>
                <a:ea typeface="Calibri"/>
              </a:rPr>
              <a:t>تشريعات حقوق الإنسان في بعض الدول</a:t>
            </a:r>
            <a:r>
              <a:rPr lang="en-US" sz="3200" b="1" dirty="0">
                <a:latin typeface="Calibri"/>
                <a:ea typeface="Calibri"/>
                <a:cs typeface="Arial"/>
              </a:rPr>
              <a:t>.</a:t>
            </a:r>
          </a:p>
          <a:p>
            <a:pPr marL="342900" lvl="0" indent="-342900" algn="r">
              <a:lnSpc>
                <a:spcPct val="107000"/>
              </a:lnSpc>
              <a:spcAft>
                <a:spcPts val="800"/>
              </a:spcAft>
              <a:buSzPts val="1000"/>
              <a:buFont typeface="Symbol"/>
              <a:buChar char=""/>
              <a:tabLst>
                <a:tab pos="457200" algn="l"/>
              </a:tabLst>
            </a:pPr>
            <a:r>
              <a:rPr lang="ar-SA" sz="3200" b="1" dirty="0">
                <a:latin typeface="Calibri"/>
                <a:ea typeface="Calibri"/>
              </a:rPr>
              <a:t>أهمية تفعيل القوانين الوطنية لضمان حماية حقوق الإنسان</a:t>
            </a:r>
            <a:r>
              <a:rPr lang="en-US" sz="3200" b="1" dirty="0">
                <a:latin typeface="Calibri"/>
                <a:ea typeface="Calibri"/>
                <a:cs typeface="Arial"/>
              </a:rPr>
              <a:t>.</a:t>
            </a:r>
          </a:p>
          <a:p>
            <a:pPr algn="r"/>
            <a:r>
              <a:rPr lang="ar-SA" sz="3200" b="1" dirty="0">
                <a:latin typeface="Calibri"/>
                <a:ea typeface="Calibri"/>
              </a:rPr>
              <a:t>التحديات التي تواجه الأنظمة القانونية في حماية الحقوق</a:t>
            </a:r>
            <a:endParaRPr lang="en-US" sz="3200" b="1" dirty="0"/>
          </a:p>
        </p:txBody>
      </p:sp>
    </p:spTree>
    <p:extLst>
      <p:ext uri="{BB962C8B-B14F-4D97-AF65-F5344CB8AC3E}">
        <p14:creationId xmlns:p14="http://schemas.microsoft.com/office/powerpoint/2010/main" val="413339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1"/>
            <a:ext cx="10396882" cy="930058"/>
          </a:xfrm>
        </p:spPr>
        <p:txBody>
          <a:bodyPr>
            <a:normAutofit/>
          </a:bodyPr>
          <a:lstStyle/>
          <a:p>
            <a:pPr algn="ctr"/>
            <a:r>
              <a:rPr lang="ar-SA" sz="4000" b="1" dirty="0">
                <a:latin typeface="Calibri"/>
                <a:ea typeface="Calibri"/>
                <a:cs typeface="Arial"/>
              </a:rPr>
              <a:t>تشريعات حقوق الإنسان في بعض الدول</a:t>
            </a:r>
            <a:endParaRPr lang="en-US" sz="4000" dirty="0"/>
          </a:p>
        </p:txBody>
      </p:sp>
      <p:sp>
        <p:nvSpPr>
          <p:cNvPr id="3" name="عنصر نائب للمحتوى 2"/>
          <p:cNvSpPr>
            <a:spLocks noGrp="1"/>
          </p:cNvSpPr>
          <p:nvPr>
            <p:ph sz="quarter" idx="13"/>
          </p:nvPr>
        </p:nvSpPr>
        <p:spPr>
          <a:xfrm>
            <a:off x="685800" y="1841326"/>
            <a:ext cx="10394707" cy="3657600"/>
          </a:xfrm>
        </p:spPr>
        <p:txBody>
          <a:bodyPr>
            <a:noAutofit/>
          </a:bodyPr>
          <a:lstStyle/>
          <a:p>
            <a:pPr algn="r">
              <a:lnSpc>
                <a:spcPct val="107000"/>
              </a:lnSpc>
              <a:spcAft>
                <a:spcPts val="800"/>
              </a:spcAft>
            </a:pPr>
            <a:r>
              <a:rPr lang="ar-SA" b="1" dirty="0">
                <a:latin typeface="Calibri"/>
                <a:ea typeface="Times New Roman"/>
                <a:cs typeface="Times New Roman"/>
              </a:rPr>
              <a:t>تشريعات حقوق الإنسان</a:t>
            </a:r>
            <a:r>
              <a:rPr lang="ar-SA" dirty="0">
                <a:latin typeface="Calibri"/>
                <a:ea typeface="Times New Roman"/>
                <a:cs typeface="Times New Roman"/>
              </a:rPr>
              <a:t> في الدول تختلف من حيث الأطر القانونية والضمانات التي تقدمها لحماية حقوق الأفراد، حيث تعتمد كل دولة على مزيج من المعاهدات الدولية، الدستور الوطني، والقوانين المحلية</a:t>
            </a:r>
            <a:r>
              <a:rPr lang="en-US" dirty="0">
                <a:latin typeface="Times New Roman"/>
                <a:ea typeface="Times New Roman"/>
                <a:cs typeface="Arial"/>
              </a:rPr>
              <a:t>.</a:t>
            </a:r>
            <a:endParaRPr lang="en-US" dirty="0">
              <a:latin typeface="Calibri"/>
              <a:ea typeface="Calibri"/>
              <a:cs typeface="Arial"/>
            </a:endParaRPr>
          </a:p>
          <a:p>
            <a:pPr marL="342900" lvl="0" indent="-342900" algn="r">
              <a:lnSpc>
                <a:spcPct val="107000"/>
              </a:lnSpc>
              <a:spcAft>
                <a:spcPts val="800"/>
              </a:spcAft>
              <a:buSzPts val="1000"/>
              <a:buFont typeface="Symbol"/>
              <a:buChar char=""/>
              <a:tabLst>
                <a:tab pos="457200" algn="l"/>
              </a:tabLst>
            </a:pPr>
            <a:r>
              <a:rPr lang="ar-IQ" b="1" dirty="0">
                <a:latin typeface="Calibri"/>
                <a:ea typeface="Times New Roman"/>
                <a:cs typeface="Times New Roman"/>
              </a:rPr>
              <a:t>العراق</a:t>
            </a:r>
            <a:r>
              <a:rPr lang="en-US" dirty="0">
                <a:latin typeface="Times New Roman"/>
                <a:ea typeface="Times New Roman"/>
                <a:cs typeface="Arial"/>
              </a:rPr>
              <a:t>:</a:t>
            </a:r>
            <a:endParaRPr lang="en-US" dirty="0">
              <a:latin typeface="Calibri"/>
              <a:ea typeface="Calibri"/>
              <a:cs typeface="Arial"/>
            </a:endParaRPr>
          </a:p>
          <a:p>
            <a:pPr marL="742950" lvl="1" indent="-285750" algn="r">
              <a:lnSpc>
                <a:spcPct val="107000"/>
              </a:lnSpc>
              <a:spcAft>
                <a:spcPts val="800"/>
              </a:spcAft>
              <a:buSzPts val="1000"/>
              <a:buFont typeface="Courier New"/>
              <a:buChar char="o"/>
              <a:tabLst>
                <a:tab pos="914400" algn="l"/>
              </a:tabLst>
            </a:pPr>
            <a:r>
              <a:rPr lang="ar-IQ" sz="2000" b="1" dirty="0">
                <a:latin typeface="Times New Roman"/>
                <a:ea typeface="Times New Roman"/>
                <a:cs typeface="Times New Roman"/>
              </a:rPr>
              <a:t>الدستور العراقي : </a:t>
            </a:r>
            <a:r>
              <a:rPr lang="ar-SA" sz="2000" dirty="0">
                <a:latin typeface="Times New Roman"/>
                <a:ea typeface="Times New Roman"/>
                <a:cs typeface="Times New Roman"/>
              </a:rPr>
              <a:t>يتضمن الدستور </a:t>
            </a:r>
            <a:r>
              <a:rPr lang="ar-IQ" sz="2000" dirty="0">
                <a:latin typeface="Times New Roman"/>
                <a:ea typeface="Times New Roman"/>
                <a:cs typeface="Times New Roman"/>
              </a:rPr>
              <a:t>العراقي</a:t>
            </a:r>
            <a:r>
              <a:rPr lang="ar-SA" sz="2000" dirty="0">
                <a:latin typeface="Times New Roman"/>
                <a:ea typeface="Times New Roman"/>
                <a:cs typeface="Times New Roman"/>
              </a:rPr>
              <a:t> لعام </a:t>
            </a:r>
            <a:r>
              <a:rPr lang="ar-IQ" sz="2000" dirty="0">
                <a:latin typeface="Times New Roman"/>
                <a:ea typeface="Times New Roman"/>
                <a:cs typeface="Times New Roman"/>
              </a:rPr>
              <a:t>2005</a:t>
            </a:r>
            <a:r>
              <a:rPr lang="ar-SA" sz="2000" dirty="0">
                <a:latin typeface="Times New Roman"/>
                <a:ea typeface="Times New Roman"/>
                <a:cs typeface="Times New Roman"/>
              </a:rPr>
              <a:t>مجموعة من المواد التي تحمي حقوق الإنسان، مثل الحق في الحياة، الحرية، الكرامة، والمساواة أمام القانون (المواد </a:t>
            </a:r>
            <a:r>
              <a:rPr lang="ar-IQ" sz="2000" dirty="0">
                <a:latin typeface="Times New Roman"/>
                <a:ea typeface="Times New Roman"/>
                <a:cs typeface="Times New Roman"/>
              </a:rPr>
              <a:t>14- 46</a:t>
            </a:r>
            <a:r>
              <a:rPr lang="ar-SA" sz="2000" dirty="0">
                <a:latin typeface="Times New Roman"/>
                <a:ea typeface="Times New Roman"/>
                <a:cs typeface="Times New Roman"/>
              </a:rPr>
              <a:t>). كما يضمن الدستور الحقوق المدنية والسياسية، بما في ذلك حرية التعبير، والتنظيم، والمشاركة السياسية</a:t>
            </a:r>
            <a:r>
              <a:rPr lang="en-US" sz="2000" dirty="0">
                <a:latin typeface="Times New Roman"/>
                <a:ea typeface="Times New Roman"/>
                <a:cs typeface="Times New Roman"/>
              </a:rPr>
              <a:t>.</a:t>
            </a:r>
            <a:endParaRPr lang="en-US" sz="2000" dirty="0">
              <a:latin typeface="Calibri"/>
              <a:ea typeface="Calibri"/>
              <a:cs typeface="Times New Roman"/>
            </a:endParaRPr>
          </a:p>
          <a:p>
            <a:pPr algn="r"/>
            <a:r>
              <a:rPr lang="ar-IQ" b="1" dirty="0">
                <a:latin typeface="Times New Roman"/>
                <a:ea typeface="Times New Roman"/>
              </a:rPr>
              <a:t>القوانيّن المحلية : </a:t>
            </a:r>
            <a:r>
              <a:rPr lang="ar-SA" dirty="0">
                <a:latin typeface="Times New Roman"/>
                <a:ea typeface="Times New Roman"/>
              </a:rPr>
              <a:t>مثل </a:t>
            </a:r>
            <a:r>
              <a:rPr lang="ar-SA" b="1" dirty="0">
                <a:latin typeface="Times New Roman"/>
                <a:ea typeface="Times New Roman"/>
              </a:rPr>
              <a:t>قانون </a:t>
            </a:r>
            <a:r>
              <a:rPr lang="ar-IQ" b="1" dirty="0">
                <a:latin typeface="Times New Roman"/>
                <a:ea typeface="Times New Roman"/>
              </a:rPr>
              <a:t>حقوق ذوي الاعاقة والاحتياجات الخاصة رقم 38 لسنة 2013</a:t>
            </a:r>
            <a:r>
              <a:rPr lang="ar-SA" dirty="0">
                <a:latin typeface="Times New Roman"/>
                <a:ea typeface="Times New Roman"/>
              </a:rPr>
              <a:t>، وهذه القوانين تهدف إلى حماية حقوق الأفراد من الانتهاكات. كما أن </a:t>
            </a:r>
            <a:r>
              <a:rPr lang="ar-IQ" dirty="0">
                <a:latin typeface="Times New Roman"/>
                <a:ea typeface="Times New Roman"/>
              </a:rPr>
              <a:t>العراق ي</a:t>
            </a:r>
            <a:r>
              <a:rPr lang="ar-SA" dirty="0">
                <a:latin typeface="Times New Roman"/>
                <a:ea typeface="Times New Roman"/>
              </a:rPr>
              <a:t>عد طرفًا في العديد من الاتفاقيات الدولية مثل </a:t>
            </a:r>
            <a:r>
              <a:rPr lang="ar-SA" b="1" dirty="0">
                <a:latin typeface="Times New Roman"/>
                <a:ea typeface="Times New Roman"/>
              </a:rPr>
              <a:t>اتفاقية القضاء على جميع أشكال التمييز ضد المرأة</a:t>
            </a:r>
            <a:r>
              <a:rPr lang="en-US" b="1" dirty="0">
                <a:latin typeface="Times New Roman"/>
                <a:ea typeface="Times New Roman"/>
              </a:rPr>
              <a:t> (CEDAW)</a:t>
            </a:r>
            <a:r>
              <a:rPr lang="en-US" dirty="0">
                <a:latin typeface="Times New Roman"/>
                <a:ea typeface="Times New Roman"/>
              </a:rPr>
              <a:t> </a:t>
            </a:r>
            <a:r>
              <a:rPr lang="ar-SA" dirty="0">
                <a:latin typeface="Times New Roman"/>
                <a:ea typeface="Times New Roman"/>
              </a:rPr>
              <a:t>و</a:t>
            </a:r>
            <a:r>
              <a:rPr lang="ar-SA" b="1" dirty="0">
                <a:latin typeface="Times New Roman"/>
                <a:ea typeface="Times New Roman"/>
              </a:rPr>
              <a:t>اتفاقية حقوق الطفل</a:t>
            </a:r>
            <a:endParaRPr lang="en-US" dirty="0"/>
          </a:p>
        </p:txBody>
      </p:sp>
    </p:spTree>
    <p:extLst>
      <p:ext uri="{BB962C8B-B14F-4D97-AF65-F5344CB8AC3E}">
        <p14:creationId xmlns:p14="http://schemas.microsoft.com/office/powerpoint/2010/main" val="255844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B013-6F24-44FF-B3BC-15D2FCB34370}"/>
              </a:ext>
            </a:extLst>
          </p:cNvPr>
          <p:cNvSpPr>
            <a:spLocks noGrp="1"/>
          </p:cNvSpPr>
          <p:nvPr>
            <p:ph type="title"/>
          </p:nvPr>
        </p:nvSpPr>
        <p:spPr>
          <a:xfrm>
            <a:off x="685801" y="685800"/>
            <a:ext cx="10396882" cy="4772465"/>
          </a:xfrm>
        </p:spPr>
        <p:txBody>
          <a:bodyPr>
            <a:normAutofit/>
          </a:bodyPr>
          <a:lstStyle/>
          <a:p>
            <a:pPr marL="342900" lvl="0" indent="-342900" algn="r">
              <a:lnSpc>
                <a:spcPct val="107000"/>
              </a:lnSpc>
              <a:spcAft>
                <a:spcPts val="800"/>
              </a:spcAft>
              <a:buSzPts val="1000"/>
              <a:buFont typeface="Symbol"/>
              <a:buChar char=""/>
              <a:tabLst>
                <a:tab pos="457200" algn="l"/>
              </a:tabLst>
            </a:pPr>
            <a:r>
              <a:rPr lang="ar-IQ" dirty="0">
                <a:solidFill>
                  <a:schemeClr val="tx1"/>
                </a:solidFill>
                <a:latin typeface="Calibri"/>
                <a:ea typeface="Calibri"/>
                <a:cs typeface="Arial"/>
              </a:rPr>
              <a:t>تعريف حقوق الانسان</a:t>
            </a:r>
            <a:r>
              <a:rPr lang="en-US" dirty="0">
                <a:solidFill>
                  <a:schemeClr val="tx1"/>
                </a:solidFill>
                <a:latin typeface="Calibri"/>
                <a:ea typeface="Calibri"/>
                <a:cs typeface="Arial"/>
              </a:rPr>
              <a:t>.</a:t>
            </a:r>
            <a:br>
              <a:rPr lang="en-US" dirty="0">
                <a:solidFill>
                  <a:schemeClr val="tx1"/>
                </a:solidFill>
                <a:latin typeface="Calibri"/>
                <a:ea typeface="Calibri"/>
                <a:cs typeface="Arial"/>
              </a:rPr>
            </a:br>
            <a:r>
              <a:rPr lang="ar-SA" dirty="0">
                <a:solidFill>
                  <a:schemeClr val="tx1"/>
                </a:solidFill>
                <a:latin typeface="Calibri"/>
                <a:ea typeface="Calibri"/>
                <a:cs typeface="Arial"/>
              </a:rPr>
              <a:t>أهمية حقوق الإنسان في المجتمع الدولي</a:t>
            </a:r>
            <a:r>
              <a:rPr lang="en-US" dirty="0">
                <a:solidFill>
                  <a:schemeClr val="tx1"/>
                </a:solidFill>
                <a:latin typeface="Calibri"/>
                <a:ea typeface="Calibri"/>
                <a:cs typeface="Arial"/>
              </a:rPr>
              <a:t>.</a:t>
            </a:r>
            <a:br>
              <a:rPr lang="en-US" dirty="0">
                <a:solidFill>
                  <a:schemeClr val="tx1"/>
                </a:solidFill>
                <a:latin typeface="Calibri"/>
                <a:ea typeface="Calibri"/>
                <a:cs typeface="Arial"/>
              </a:rPr>
            </a:br>
            <a:r>
              <a:rPr lang="ar-IQ">
                <a:solidFill>
                  <a:schemeClr val="tx1"/>
                </a:solidFill>
                <a:latin typeface="Calibri"/>
                <a:ea typeface="Calibri"/>
                <a:cs typeface="Arial"/>
              </a:rPr>
              <a:t>.</a:t>
            </a:r>
            <a:r>
              <a:rPr lang="ar-SA">
                <a:solidFill>
                  <a:schemeClr val="tx1"/>
                </a:solidFill>
                <a:latin typeface="Calibri"/>
                <a:ea typeface="Calibri"/>
                <a:cs typeface="Arial"/>
              </a:rPr>
              <a:t>لماذا </a:t>
            </a:r>
            <a:r>
              <a:rPr lang="ar-SA" dirty="0">
                <a:solidFill>
                  <a:schemeClr val="tx1"/>
                </a:solidFill>
                <a:latin typeface="Calibri"/>
                <a:ea typeface="Calibri"/>
                <a:cs typeface="Arial"/>
              </a:rPr>
              <a:t>تحتاج حقوق الإنسان إلى حماية قانونية؟</a:t>
            </a:r>
            <a:endParaRPr lang="en-US" dirty="0">
              <a:solidFill>
                <a:schemeClr val="tx1"/>
              </a:solidFill>
            </a:endParaRPr>
          </a:p>
        </p:txBody>
      </p:sp>
    </p:spTree>
    <p:extLst>
      <p:ext uri="{BB962C8B-B14F-4D97-AF65-F5344CB8AC3E}">
        <p14:creationId xmlns:p14="http://schemas.microsoft.com/office/powerpoint/2010/main" val="97636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4449871"/>
          </a:xfrm>
        </p:spPr>
        <p:txBody>
          <a:bodyPr>
            <a:normAutofit/>
          </a:bodyPr>
          <a:lstStyle/>
          <a:p>
            <a:pPr marL="342900" lvl="0" indent="-342900" algn="r">
              <a:lnSpc>
                <a:spcPct val="107000"/>
              </a:lnSpc>
              <a:spcAft>
                <a:spcPts val="800"/>
              </a:spcAft>
              <a:buSzPts val="1000"/>
              <a:buFont typeface="Symbol"/>
              <a:buChar char=""/>
              <a:tabLst>
                <a:tab pos="457200" algn="l"/>
              </a:tabLst>
            </a:pPr>
            <a:r>
              <a:rPr lang="ar-SA" sz="3200" b="1" dirty="0">
                <a:solidFill>
                  <a:schemeClr val="tx1"/>
                </a:solidFill>
                <a:latin typeface="Calibri"/>
                <a:ea typeface="Times New Roman"/>
              </a:rPr>
              <a:t>الاتحاد الأوروبي</a:t>
            </a:r>
            <a:r>
              <a:rPr lang="en-US" sz="3200" dirty="0">
                <a:solidFill>
                  <a:schemeClr val="tx1"/>
                </a:solidFill>
                <a:latin typeface="Times New Roman"/>
                <a:ea typeface="Times New Roman"/>
                <a:cs typeface="Arial"/>
              </a:rPr>
              <a:t>:</a:t>
            </a:r>
            <a:br>
              <a:rPr lang="en-US" sz="3200" dirty="0">
                <a:solidFill>
                  <a:schemeClr val="tx1"/>
                </a:solidFill>
                <a:latin typeface="Calibri"/>
                <a:ea typeface="Calibri"/>
                <a:cs typeface="Arial"/>
              </a:rPr>
            </a:br>
            <a:r>
              <a:rPr lang="ar-SA" sz="3200" b="1" dirty="0">
                <a:solidFill>
                  <a:prstClr val="black"/>
                </a:solidFill>
                <a:latin typeface="Calibri"/>
                <a:ea typeface="Times New Roman"/>
              </a:rPr>
              <a:t>الاتفاقية الأوروبية لحقوق </a:t>
            </a:r>
            <a:r>
              <a:rPr lang="ar-SA" sz="3200" b="1" dirty="0" err="1">
                <a:solidFill>
                  <a:prstClr val="black"/>
                </a:solidFill>
                <a:latin typeface="Calibri"/>
                <a:ea typeface="Times New Roman"/>
              </a:rPr>
              <a:t>الإنسا</a:t>
            </a:r>
            <a:r>
              <a:rPr lang="ar-IQ" sz="3200" b="1" dirty="0">
                <a:solidFill>
                  <a:prstClr val="black"/>
                </a:solidFill>
                <a:latin typeface="Calibri"/>
                <a:ea typeface="Times New Roman"/>
              </a:rPr>
              <a:t>ن:  </a:t>
            </a:r>
            <a:r>
              <a:rPr lang="ar-IQ" sz="3200" dirty="0">
                <a:solidFill>
                  <a:schemeClr val="tx1"/>
                </a:solidFill>
                <a:latin typeface="Times New Roman"/>
                <a:ea typeface="Times New Roman"/>
                <a:cs typeface="Times New Roman"/>
              </a:rPr>
              <a:t> </a:t>
            </a:r>
            <a:r>
              <a:rPr lang="ar-SA" sz="3200" dirty="0">
                <a:solidFill>
                  <a:schemeClr val="tx1"/>
                </a:solidFill>
                <a:latin typeface="Times New Roman"/>
                <a:ea typeface="Times New Roman"/>
              </a:rPr>
              <a:t>هي المعاهدة التي تضم جميع الدول الأعضاء في مجلس أوروبا وتلتزم بتطبيقها، وتشمل حقوقًا أساسية مثل حرية التعبير، الحق في محاكمة عادلة، والحق في الحياة</a:t>
            </a:r>
            <a:r>
              <a:rPr lang="en-US" sz="3200" dirty="0">
                <a:solidFill>
                  <a:schemeClr val="tx1"/>
                </a:solidFill>
                <a:latin typeface="Times New Roman"/>
                <a:ea typeface="Times New Roman"/>
                <a:cs typeface="Times New Roman"/>
              </a:rPr>
              <a:t>.</a:t>
            </a:r>
            <a:br>
              <a:rPr lang="en-US" sz="3200" dirty="0">
                <a:solidFill>
                  <a:schemeClr val="tx1"/>
                </a:solidFill>
                <a:latin typeface="Calibri"/>
                <a:ea typeface="Calibri"/>
                <a:cs typeface="Times New Roman"/>
              </a:rPr>
            </a:br>
            <a:r>
              <a:rPr lang="en-US" sz="3200" dirty="0">
                <a:solidFill>
                  <a:schemeClr val="tx1"/>
                </a:solidFill>
                <a:latin typeface="Times New Roman"/>
                <a:ea typeface="Times New Roman"/>
              </a:rPr>
              <a:t>: </a:t>
            </a:r>
            <a:r>
              <a:rPr lang="ar-SA" sz="3200" b="1" dirty="0">
                <a:solidFill>
                  <a:prstClr val="black"/>
                </a:solidFill>
                <a:ea typeface="Times New Roman"/>
              </a:rPr>
              <a:t>محكمة حقوق الإنسان الأوروبية</a:t>
            </a:r>
            <a:r>
              <a:rPr lang="ar-IQ" sz="3200" b="1" dirty="0">
                <a:solidFill>
                  <a:prstClr val="black"/>
                </a:solidFill>
                <a:ea typeface="Times New Roman"/>
              </a:rPr>
              <a:t>:</a:t>
            </a:r>
            <a:r>
              <a:rPr lang="ar-IQ" sz="3200" dirty="0">
                <a:solidFill>
                  <a:schemeClr val="tx1"/>
                </a:solidFill>
                <a:latin typeface="Times New Roman"/>
                <a:ea typeface="Times New Roman"/>
              </a:rPr>
              <a:t> </a:t>
            </a:r>
            <a:r>
              <a:rPr lang="ar-SA" sz="3200" dirty="0">
                <a:solidFill>
                  <a:schemeClr val="tx1"/>
                </a:solidFill>
                <a:latin typeface="Times New Roman"/>
                <a:ea typeface="Times New Roman"/>
              </a:rPr>
              <a:t>تعتبر بمثابة المحكمة التي تفسر وتراقب تنفيذ الاتفاقية في الدول الأعضاء</a:t>
            </a:r>
            <a:endParaRPr lang="en-US" sz="3200" dirty="0">
              <a:solidFill>
                <a:schemeClr val="tx1"/>
              </a:solidFill>
            </a:endParaRPr>
          </a:p>
        </p:txBody>
      </p:sp>
    </p:spTree>
    <p:extLst>
      <p:ext uri="{BB962C8B-B14F-4D97-AF65-F5344CB8AC3E}">
        <p14:creationId xmlns:p14="http://schemas.microsoft.com/office/powerpoint/2010/main" val="97782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3600" b="1" dirty="0">
                <a:solidFill>
                  <a:srgbClr val="C00000"/>
                </a:solidFill>
                <a:latin typeface="Calibri"/>
                <a:ea typeface="Calibri"/>
                <a:cs typeface="Arial"/>
              </a:rPr>
              <a:t>أهمية تفعيل القوانين الوطنية لضمان حماية حقوق الإنسان</a:t>
            </a:r>
            <a:endParaRPr lang="en-US" sz="3600" b="1" dirty="0">
              <a:solidFill>
                <a:srgbClr val="C00000"/>
              </a:solidFill>
            </a:endParaRPr>
          </a:p>
        </p:txBody>
      </p:sp>
      <p:sp>
        <p:nvSpPr>
          <p:cNvPr id="3" name="عنصر نائب للمحتوى 2"/>
          <p:cNvSpPr>
            <a:spLocks noGrp="1"/>
          </p:cNvSpPr>
          <p:nvPr>
            <p:ph sz="quarter" idx="13"/>
          </p:nvPr>
        </p:nvSpPr>
        <p:spPr/>
        <p:txBody>
          <a:bodyPr>
            <a:normAutofit/>
          </a:bodyPr>
          <a:lstStyle/>
          <a:p>
            <a:pPr algn="r">
              <a:lnSpc>
                <a:spcPct val="107000"/>
              </a:lnSpc>
              <a:spcAft>
                <a:spcPts val="800"/>
              </a:spcAft>
            </a:pPr>
            <a:r>
              <a:rPr lang="ar-SA" sz="2800" dirty="0">
                <a:latin typeface="Calibri"/>
                <a:ea typeface="Times New Roman"/>
                <a:cs typeface="Times New Roman"/>
              </a:rPr>
              <a:t>تفعيل </a:t>
            </a:r>
            <a:r>
              <a:rPr lang="ar-SA" sz="2800" b="1" dirty="0">
                <a:latin typeface="Calibri"/>
                <a:ea typeface="Times New Roman"/>
                <a:cs typeface="Times New Roman"/>
              </a:rPr>
              <a:t>القوانين الوطنية</a:t>
            </a:r>
            <a:r>
              <a:rPr lang="ar-SA" sz="2800" dirty="0">
                <a:latin typeface="Calibri"/>
                <a:ea typeface="Times New Roman"/>
                <a:cs typeface="Times New Roman"/>
              </a:rPr>
              <a:t> يعد أمرًا بالغ الأهمية لضمان حماية فعالة لحقوق الإنسان. مجرد وجود النصوص القانونية لا يكفي إذا لم يتم تطبيقها وتنفيذها بشكل فعلي على الأرض. وتكتسب أهمية تفعيل هذه القوانين في النقاط التالية</a:t>
            </a:r>
            <a:r>
              <a:rPr lang="en-US" sz="2800" dirty="0">
                <a:latin typeface="Times New Roman"/>
                <a:ea typeface="Times New Roman"/>
                <a:cs typeface="Arial"/>
              </a:rPr>
              <a:t>:</a:t>
            </a:r>
            <a:endParaRPr lang="en-US" sz="2800" dirty="0">
              <a:latin typeface="Calibri"/>
              <a:ea typeface="Calibri"/>
              <a:cs typeface="Arial"/>
            </a:endParaRPr>
          </a:p>
          <a:p>
            <a:pPr algn="r"/>
            <a:r>
              <a:rPr lang="ar-IQ" sz="2800" b="1" dirty="0">
                <a:solidFill>
                  <a:srgbClr val="002060"/>
                </a:solidFill>
                <a:latin typeface="Times New Roman"/>
                <a:ea typeface="Times New Roman"/>
              </a:rPr>
              <a:t>تعزيز الحماية الفعالة للأفراد : </a:t>
            </a:r>
            <a:r>
              <a:rPr lang="ar-SA" sz="2800" dirty="0">
                <a:latin typeface="Times New Roman"/>
                <a:ea typeface="Times New Roman"/>
              </a:rPr>
              <a:t>القوانين المحلية تمنح الأفراد القدرة على الدفاع عن حقوقهم أمام القضاء. تفعيل هذه القوانين يمنع الانتهاكات ويوفر الأطر القانونية للأفراد للمطالبة بحقوقهم</a:t>
            </a:r>
            <a:endParaRPr lang="en-US" sz="2800" dirty="0"/>
          </a:p>
        </p:txBody>
      </p:sp>
    </p:spTree>
    <p:extLst>
      <p:ext uri="{BB962C8B-B14F-4D97-AF65-F5344CB8AC3E}">
        <p14:creationId xmlns:p14="http://schemas.microsoft.com/office/powerpoint/2010/main" val="3861861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4675340"/>
          </a:xfrm>
        </p:spPr>
        <p:txBody>
          <a:bodyPr>
            <a:normAutofit/>
          </a:bodyPr>
          <a:lstStyle/>
          <a:p>
            <a:pPr marL="342900" lvl="0" indent="-342900" algn="r">
              <a:lnSpc>
                <a:spcPct val="107000"/>
              </a:lnSpc>
              <a:spcAft>
                <a:spcPts val="800"/>
              </a:spcAft>
              <a:buSzPts val="1000"/>
              <a:buFont typeface="Symbol"/>
              <a:buChar char=""/>
              <a:tabLst>
                <a:tab pos="457200" algn="l"/>
              </a:tabLst>
            </a:pPr>
            <a:r>
              <a:rPr lang="en-US" sz="2800" dirty="0">
                <a:solidFill>
                  <a:schemeClr val="tx1"/>
                </a:solidFill>
                <a:latin typeface="Times New Roman"/>
                <a:ea typeface="Times New Roman"/>
                <a:cs typeface="Arial"/>
              </a:rPr>
              <a:t>: </a:t>
            </a:r>
            <a:r>
              <a:rPr lang="ar-IQ" sz="2800" b="1" dirty="0">
                <a:solidFill>
                  <a:schemeClr val="accent5">
                    <a:lumMod val="50000"/>
                  </a:schemeClr>
                </a:solidFill>
                <a:latin typeface="Times New Roman"/>
                <a:ea typeface="Times New Roman"/>
                <a:cs typeface="Arial"/>
              </a:rPr>
              <a:t>ردع الانتهاكات: </a:t>
            </a:r>
            <a:r>
              <a:rPr lang="ar-SA" sz="2800" dirty="0">
                <a:solidFill>
                  <a:schemeClr val="tx1"/>
                </a:solidFill>
                <a:latin typeface="Times New Roman"/>
                <a:ea typeface="Times New Roman"/>
                <a:cs typeface="Arial"/>
              </a:rPr>
              <a:t>تطبيق القوانين الوطنية يشكل رادعًا للانتهاكات من قبل الأفراد أو المؤسسات. إذا كانت العقوبات التي تترتب على انتهاك حقوق الإنسان صارمة وواضحة، فإن هذا سيمنع حدوث الانتهاكات</a:t>
            </a:r>
            <a:r>
              <a:rPr lang="en-US" sz="2800" dirty="0">
                <a:solidFill>
                  <a:schemeClr val="tx1"/>
                </a:solidFill>
                <a:latin typeface="Times New Roman"/>
                <a:ea typeface="Times New Roman"/>
                <a:cs typeface="Arial"/>
              </a:rPr>
              <a:t>.</a:t>
            </a:r>
            <a:br>
              <a:rPr lang="en-US" sz="2800" dirty="0">
                <a:solidFill>
                  <a:schemeClr val="tx1"/>
                </a:solidFill>
                <a:latin typeface="Calibri"/>
                <a:ea typeface="Calibri"/>
                <a:cs typeface="Arial"/>
              </a:rPr>
            </a:br>
            <a:r>
              <a:rPr lang="ar-IQ" sz="2800" b="1" dirty="0">
                <a:solidFill>
                  <a:schemeClr val="accent5">
                    <a:lumMod val="50000"/>
                  </a:schemeClr>
                </a:solidFill>
                <a:latin typeface="Times New Roman"/>
                <a:ea typeface="Times New Roman"/>
                <a:cs typeface="Arial"/>
              </a:rPr>
              <a:t>التعاون مه الآليات الدولية : </a:t>
            </a:r>
            <a:r>
              <a:rPr lang="ar-SA" sz="2800" dirty="0">
                <a:solidFill>
                  <a:schemeClr val="tx1"/>
                </a:solidFill>
                <a:latin typeface="Times New Roman"/>
                <a:ea typeface="Times New Roman"/>
                <a:cs typeface="Arial"/>
              </a:rPr>
              <a:t>عندما تلتزم الدول بتفعيل قوانين حقوق الإنسان المحلية، فإن ذلك يسهم في تعزيز الالتزام بالمعاهدات الدولية، ويزيد من مصداقية الدولة في المجتمع الدولي. كما يسهل التعاون مع هيئات الأمم المتحدة والمحاكم الدولية في حالة حدوث انتهاكات</a:t>
            </a:r>
            <a:r>
              <a:rPr lang="en-US" sz="2800" dirty="0">
                <a:solidFill>
                  <a:schemeClr val="tx1"/>
                </a:solidFill>
                <a:latin typeface="Times New Roman"/>
                <a:ea typeface="Times New Roman"/>
                <a:cs typeface="Arial"/>
              </a:rPr>
              <a:t>.</a:t>
            </a:r>
            <a:br>
              <a:rPr lang="en-US" sz="2800" dirty="0">
                <a:solidFill>
                  <a:schemeClr val="tx1"/>
                </a:solidFill>
                <a:latin typeface="Calibri"/>
                <a:ea typeface="Calibri"/>
                <a:cs typeface="Arial"/>
              </a:rPr>
            </a:br>
            <a:r>
              <a:rPr lang="ar-IQ" sz="2800" b="1" dirty="0">
                <a:solidFill>
                  <a:schemeClr val="accent5">
                    <a:lumMod val="50000"/>
                  </a:schemeClr>
                </a:solidFill>
                <a:latin typeface="Times New Roman"/>
                <a:ea typeface="Times New Roman"/>
              </a:rPr>
              <a:t>تحقيق العدالة والمساواة : </a:t>
            </a:r>
            <a:r>
              <a:rPr lang="ar-SA" sz="2800" dirty="0">
                <a:solidFill>
                  <a:schemeClr val="tx1"/>
                </a:solidFill>
                <a:latin typeface="Times New Roman"/>
                <a:ea typeface="Times New Roman"/>
              </a:rPr>
              <a:t>تفعيل القوانين يساعد في تحقيق العدالة الاجتماعية والمساواة بين الأفراد، ويعزز من الثقة في النظام القضائي وفي قدرة الدولة على حماية حقوق المواطنين</a:t>
            </a:r>
            <a:endParaRPr lang="en-US" sz="2800" dirty="0">
              <a:solidFill>
                <a:schemeClr val="tx1"/>
              </a:solidFill>
            </a:endParaRPr>
          </a:p>
        </p:txBody>
      </p:sp>
    </p:spTree>
    <p:extLst>
      <p:ext uri="{BB962C8B-B14F-4D97-AF65-F5344CB8AC3E}">
        <p14:creationId xmlns:p14="http://schemas.microsoft.com/office/powerpoint/2010/main" val="2962931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marL="228600" lvl="0" indent="-228600" algn="ctr">
              <a:lnSpc>
                <a:spcPct val="120000"/>
              </a:lnSpc>
              <a:spcBef>
                <a:spcPts val="1000"/>
              </a:spcBef>
            </a:pPr>
            <a:br>
              <a:rPr lang="ar-IQ" sz="4000" b="1" dirty="0">
                <a:solidFill>
                  <a:srgbClr val="C00000"/>
                </a:solidFill>
                <a:latin typeface="Calibri"/>
                <a:ea typeface="Calibri"/>
                <a:cs typeface="Arial"/>
              </a:rPr>
            </a:br>
            <a:r>
              <a:rPr lang="ar-SA" sz="4000" b="1" dirty="0">
                <a:solidFill>
                  <a:srgbClr val="C00000"/>
                </a:solidFill>
                <a:latin typeface="Calibri"/>
                <a:ea typeface="Calibri"/>
                <a:cs typeface="Arial"/>
              </a:rPr>
              <a:t>التحديات التي تواجه الأنظمة القانونية في حماية الحقوق</a:t>
            </a:r>
            <a:br>
              <a:rPr lang="en-US" sz="4000" b="1" dirty="0">
                <a:solidFill>
                  <a:srgbClr val="C00000"/>
                </a:solidFill>
                <a:ea typeface="+mn-ea"/>
                <a:cs typeface="+mn-cs"/>
              </a:rPr>
            </a:br>
            <a:endParaRPr lang="en-US" sz="4000" dirty="0">
              <a:solidFill>
                <a:srgbClr val="C00000"/>
              </a:solidFill>
            </a:endParaRPr>
          </a:p>
        </p:txBody>
      </p:sp>
      <p:sp>
        <p:nvSpPr>
          <p:cNvPr id="3" name="عنصر نائب للمحتوى 2"/>
          <p:cNvSpPr>
            <a:spLocks noGrp="1"/>
          </p:cNvSpPr>
          <p:nvPr>
            <p:ph sz="quarter" idx="13"/>
          </p:nvPr>
        </p:nvSpPr>
        <p:spPr/>
        <p:txBody>
          <a:bodyPr/>
          <a:lstStyle/>
          <a:p>
            <a:pPr algn="r"/>
            <a:r>
              <a:rPr lang="ar-IQ" b="1" dirty="0"/>
              <a:t>1- التنفيذ الضعيف للقوانيّن.</a:t>
            </a:r>
          </a:p>
          <a:p>
            <a:pPr algn="r"/>
            <a:r>
              <a:rPr lang="ar-IQ" b="1" dirty="0"/>
              <a:t>2- التمييز الهيكلي.</a:t>
            </a:r>
          </a:p>
          <a:p>
            <a:pPr algn="r"/>
            <a:r>
              <a:rPr lang="ar-IQ" b="1" dirty="0"/>
              <a:t>3- قوانيّن غير متسقة مع المعايير الدولية.</a:t>
            </a:r>
          </a:p>
          <a:p>
            <a:pPr algn="r"/>
            <a:r>
              <a:rPr lang="ar-IQ" b="1" dirty="0"/>
              <a:t>4- القمع السياسي والامني .</a:t>
            </a:r>
          </a:p>
          <a:p>
            <a:pPr algn="r"/>
            <a:r>
              <a:rPr lang="ar-IQ" b="1" dirty="0"/>
              <a:t>5- ضعف الوعي القانوني.</a:t>
            </a:r>
          </a:p>
          <a:p>
            <a:pPr algn="r"/>
            <a:r>
              <a:rPr lang="ar-IQ" b="1" dirty="0"/>
              <a:t>6- الضغوط الدولية</a:t>
            </a:r>
            <a:endParaRPr lang="en-US" b="1" dirty="0"/>
          </a:p>
        </p:txBody>
      </p:sp>
    </p:spTree>
    <p:extLst>
      <p:ext uri="{BB962C8B-B14F-4D97-AF65-F5344CB8AC3E}">
        <p14:creationId xmlns:p14="http://schemas.microsoft.com/office/powerpoint/2010/main" val="186761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marL="228600" lvl="0" indent="-228600" algn="ctr">
              <a:lnSpc>
                <a:spcPct val="107000"/>
              </a:lnSpc>
              <a:spcBef>
                <a:spcPts val="1000"/>
              </a:spcBef>
              <a:spcAft>
                <a:spcPts val="800"/>
              </a:spcAft>
            </a:pPr>
            <a:br>
              <a:rPr lang="ar-IQ" sz="4400" b="1" dirty="0">
                <a:latin typeface="Calibri"/>
                <a:ea typeface="Calibri"/>
                <a:cs typeface="Arial"/>
              </a:rPr>
            </a:br>
            <a:r>
              <a:rPr lang="ar-SA" sz="4400" b="1" dirty="0">
                <a:latin typeface="Calibri"/>
                <a:ea typeface="Calibri"/>
                <a:cs typeface="Arial"/>
              </a:rPr>
              <a:t>التحديات القانونية في مجال حقوق الإنسان</a:t>
            </a:r>
            <a:br>
              <a:rPr lang="en-US" sz="4400" dirty="0">
                <a:latin typeface="Calibri"/>
                <a:ea typeface="Calibri"/>
                <a:cs typeface="Arial"/>
              </a:rPr>
            </a:br>
            <a:endParaRPr lang="en-US" sz="4400" dirty="0"/>
          </a:p>
        </p:txBody>
      </p:sp>
      <p:sp>
        <p:nvSpPr>
          <p:cNvPr id="3" name="عنصر نائب للمحتوى 2"/>
          <p:cNvSpPr>
            <a:spLocks noGrp="1"/>
          </p:cNvSpPr>
          <p:nvPr>
            <p:ph sz="quarter" idx="13"/>
          </p:nvPr>
        </p:nvSpPr>
        <p:spPr/>
        <p:txBody>
          <a:bodyPr>
            <a:normAutofit/>
          </a:bodyPr>
          <a:lstStyle/>
          <a:p>
            <a:pPr marL="342900" lvl="0" indent="-342900" algn="r">
              <a:lnSpc>
                <a:spcPct val="107000"/>
              </a:lnSpc>
              <a:spcAft>
                <a:spcPts val="800"/>
              </a:spcAft>
              <a:buSzPts val="1000"/>
              <a:buFont typeface="Symbol"/>
              <a:buChar char=""/>
              <a:tabLst>
                <a:tab pos="457200" algn="l"/>
              </a:tabLst>
            </a:pPr>
            <a:r>
              <a:rPr lang="ar-SA" sz="3200" b="1" dirty="0">
                <a:latin typeface="Calibri"/>
                <a:ea typeface="Calibri"/>
              </a:rPr>
              <a:t>انتهاكات حقوق الإنسان في الحروب والصراعات</a:t>
            </a:r>
            <a:r>
              <a:rPr lang="en-US" sz="3200" b="1" dirty="0">
                <a:latin typeface="Calibri"/>
                <a:ea typeface="Calibri"/>
                <a:cs typeface="Arial"/>
              </a:rPr>
              <a:t>.</a:t>
            </a:r>
          </a:p>
          <a:p>
            <a:pPr marL="342900" lvl="0" indent="-342900" algn="r">
              <a:lnSpc>
                <a:spcPct val="107000"/>
              </a:lnSpc>
              <a:spcAft>
                <a:spcPts val="800"/>
              </a:spcAft>
              <a:buSzPts val="1000"/>
              <a:buFont typeface="Symbol"/>
              <a:buChar char=""/>
              <a:tabLst>
                <a:tab pos="457200" algn="l"/>
              </a:tabLst>
            </a:pPr>
            <a:r>
              <a:rPr lang="ar-SA" sz="3200" b="1" dirty="0">
                <a:latin typeface="Calibri"/>
                <a:ea typeface="Calibri"/>
              </a:rPr>
              <a:t>القوانين المقيدة للحريات في بعض البلدان</a:t>
            </a:r>
            <a:r>
              <a:rPr lang="en-US" sz="3200" b="1" dirty="0">
                <a:latin typeface="Calibri"/>
                <a:ea typeface="Calibri"/>
                <a:cs typeface="Arial"/>
              </a:rPr>
              <a:t>.</a:t>
            </a:r>
          </a:p>
          <a:p>
            <a:pPr marL="342900" lvl="0" indent="-342900" algn="r">
              <a:lnSpc>
                <a:spcPct val="107000"/>
              </a:lnSpc>
              <a:spcAft>
                <a:spcPts val="800"/>
              </a:spcAft>
              <a:buSzPts val="1000"/>
              <a:buFont typeface="Symbol"/>
              <a:buChar char=""/>
              <a:tabLst>
                <a:tab pos="457200" algn="l"/>
              </a:tabLst>
            </a:pPr>
            <a:r>
              <a:rPr lang="ar-SA" sz="3200" b="1" dirty="0">
                <a:latin typeface="Calibri"/>
                <a:ea typeface="Calibri"/>
              </a:rPr>
              <a:t>التحديات المتعلقة بحقوق اللاجئين والمهاجرين</a:t>
            </a:r>
            <a:r>
              <a:rPr lang="en-US" sz="3200" b="1" dirty="0">
                <a:latin typeface="Calibri"/>
                <a:ea typeface="Calibri"/>
                <a:cs typeface="Arial"/>
              </a:rPr>
              <a:t>.</a:t>
            </a:r>
          </a:p>
          <a:p>
            <a:pPr algn="r"/>
            <a:r>
              <a:rPr lang="ar-SA" sz="3200" b="1" dirty="0">
                <a:latin typeface="Calibri"/>
                <a:ea typeface="Calibri"/>
              </a:rPr>
              <a:t>قضايا حقوق الإنسان في العصر الرقمي</a:t>
            </a:r>
            <a:endParaRPr lang="en-US" sz="3200" b="1" dirty="0"/>
          </a:p>
        </p:txBody>
      </p:sp>
    </p:spTree>
    <p:extLst>
      <p:ext uri="{BB962C8B-B14F-4D97-AF65-F5344CB8AC3E}">
        <p14:creationId xmlns:p14="http://schemas.microsoft.com/office/powerpoint/2010/main" val="3720996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a:t>التوصيات</a:t>
            </a:r>
            <a:endParaRPr lang="en-US" dirty="0"/>
          </a:p>
        </p:txBody>
      </p:sp>
      <p:sp>
        <p:nvSpPr>
          <p:cNvPr id="3" name="عنصر نائب للمحتوى 2"/>
          <p:cNvSpPr>
            <a:spLocks noGrp="1"/>
          </p:cNvSpPr>
          <p:nvPr>
            <p:ph sz="quarter" idx="13"/>
          </p:nvPr>
        </p:nvSpPr>
        <p:spPr/>
        <p:txBody>
          <a:bodyPr>
            <a:normAutofit/>
          </a:bodyPr>
          <a:lstStyle/>
          <a:p>
            <a:pPr marL="342900" lvl="0" indent="-342900" algn="r">
              <a:lnSpc>
                <a:spcPct val="107000"/>
              </a:lnSpc>
              <a:spcAft>
                <a:spcPts val="800"/>
              </a:spcAft>
              <a:buSzPts val="1000"/>
              <a:buFont typeface="Symbol"/>
              <a:buChar char=""/>
              <a:tabLst>
                <a:tab pos="457200" algn="l"/>
              </a:tabLst>
            </a:pPr>
            <a:r>
              <a:rPr lang="ar-SA" sz="3200" b="1" dirty="0">
                <a:latin typeface="Calibri"/>
                <a:ea typeface="Calibri"/>
              </a:rPr>
              <a:t>أهمية تعزيز الوعي القانوني بحقوق الإنسان</a:t>
            </a:r>
            <a:r>
              <a:rPr lang="en-US" sz="3200" b="1" dirty="0">
                <a:latin typeface="Calibri"/>
                <a:ea typeface="Calibri"/>
                <a:cs typeface="Arial"/>
              </a:rPr>
              <a:t>.</a:t>
            </a:r>
          </a:p>
          <a:p>
            <a:pPr marL="342900" lvl="0" indent="-342900" algn="r">
              <a:lnSpc>
                <a:spcPct val="107000"/>
              </a:lnSpc>
              <a:spcAft>
                <a:spcPts val="800"/>
              </a:spcAft>
              <a:buSzPts val="1000"/>
              <a:buFont typeface="Symbol"/>
              <a:buChar char=""/>
              <a:tabLst>
                <a:tab pos="457200" algn="l"/>
              </a:tabLst>
            </a:pPr>
            <a:r>
              <a:rPr lang="ar-SA" sz="3200" b="1" dirty="0">
                <a:latin typeface="Calibri"/>
                <a:ea typeface="Calibri"/>
              </a:rPr>
              <a:t>ضرورة التعاون الدولي لحماية حقوق الإنسان</a:t>
            </a:r>
            <a:r>
              <a:rPr lang="en-US" sz="3200" b="1" dirty="0">
                <a:latin typeface="Calibri"/>
                <a:ea typeface="Calibri"/>
                <a:cs typeface="Arial"/>
              </a:rPr>
              <a:t>.</a:t>
            </a:r>
          </a:p>
          <a:p>
            <a:pPr algn="r"/>
            <a:r>
              <a:rPr lang="ar-IQ" sz="3200" b="1" dirty="0">
                <a:latin typeface="Calibri"/>
                <a:ea typeface="Calibri"/>
              </a:rPr>
              <a:t>.</a:t>
            </a:r>
            <a:r>
              <a:rPr lang="ar-SA" sz="3200" b="1" dirty="0">
                <a:latin typeface="Calibri"/>
                <a:ea typeface="Calibri"/>
              </a:rPr>
              <a:t>التوجهات المستقبلية لحماية حقوق الإنسان على الصعيدين الوطني والدولي</a:t>
            </a:r>
            <a:endParaRPr lang="en-US" sz="3200" b="1" dirty="0"/>
          </a:p>
        </p:txBody>
      </p:sp>
    </p:spTree>
    <p:extLst>
      <p:ext uri="{BB962C8B-B14F-4D97-AF65-F5344CB8AC3E}">
        <p14:creationId xmlns:p14="http://schemas.microsoft.com/office/powerpoint/2010/main" val="779138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2973E6-09D5-406E-9F7D-B53C5033BC0D}"/>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05C1677-8CD5-48E1-B59D-69DBDE450257}"/>
              </a:ext>
            </a:extLst>
          </p:cNvPr>
          <p:cNvSpPr>
            <a:spLocks noGrp="1"/>
          </p:cNvSpPr>
          <p:nvPr>
            <p:ph type="title"/>
          </p:nvPr>
        </p:nvSpPr>
        <p:spPr>
          <a:xfrm>
            <a:off x="0" y="0"/>
            <a:ext cx="12192000" cy="6857999"/>
          </a:xfrm>
        </p:spPr>
        <p:txBody>
          <a:bodyPr/>
          <a:lstStyle/>
          <a:p>
            <a:endParaRPr lang="en-US" dirty="0"/>
          </a:p>
        </p:txBody>
      </p:sp>
    </p:spTree>
    <p:extLst>
      <p:ext uri="{BB962C8B-B14F-4D97-AF65-F5344CB8AC3E}">
        <p14:creationId xmlns:p14="http://schemas.microsoft.com/office/powerpoint/2010/main" val="324962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a:t>تعريف حقوق الانسان</a:t>
            </a:r>
            <a:endParaRPr lang="en-US" b="1" dirty="0"/>
          </a:p>
        </p:txBody>
      </p:sp>
      <p:sp>
        <p:nvSpPr>
          <p:cNvPr id="3" name="عنصر نائب للمحتوى 2"/>
          <p:cNvSpPr>
            <a:spLocks noGrp="1"/>
          </p:cNvSpPr>
          <p:nvPr>
            <p:ph sz="quarter" idx="13"/>
          </p:nvPr>
        </p:nvSpPr>
        <p:spPr/>
        <p:txBody>
          <a:bodyPr>
            <a:normAutofit/>
          </a:bodyPr>
          <a:lstStyle/>
          <a:p>
            <a:pPr algn="r"/>
            <a:r>
              <a:rPr lang="ar-SA" sz="2400" b="1" dirty="0">
                <a:latin typeface="Calibri"/>
                <a:ea typeface="Calibri"/>
              </a:rPr>
              <a:t>حقوق الإنسان هي الحقوق التي يتمتع بها كل فرد بسبب كونه إنسانًا، وهي حقوق أساسية غير قابلة للتصرف تُمنح له بغض النظر عن العرق أو الدين أو الجنسية أو أي صفة أخرى. تتضمن هذه الحقوق مجموعة من الحريات الأساسية مثل الحق في الحياة، والحرية، والعدالة، وحق التعليم، والرعاية الصحية، والحقوق الاقتصادية والاجتماعية والثقافية. هذه الحقوق تسعى لضمان كرامة الإنسان وحمايته من التمييز والاضطهاد</a:t>
            </a:r>
            <a:r>
              <a:rPr lang="ar-IQ" sz="2400" b="1" dirty="0">
                <a:latin typeface="Calibri"/>
                <a:ea typeface="Calibri"/>
              </a:rPr>
              <a:t>.</a:t>
            </a:r>
            <a:endParaRPr lang="en-US" sz="2400" b="1" dirty="0"/>
          </a:p>
        </p:txBody>
      </p:sp>
    </p:spTree>
    <p:extLst>
      <p:ext uri="{BB962C8B-B14F-4D97-AF65-F5344CB8AC3E}">
        <p14:creationId xmlns:p14="http://schemas.microsoft.com/office/powerpoint/2010/main" val="124566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1"/>
            <a:ext cx="10396882" cy="1030266"/>
          </a:xfrm>
        </p:spPr>
        <p:txBody>
          <a:bodyPr/>
          <a:lstStyle/>
          <a:p>
            <a:pPr algn="ctr"/>
            <a:r>
              <a:rPr lang="ar-SA" dirty="0">
                <a:latin typeface="Calibri"/>
                <a:ea typeface="Calibri"/>
                <a:cs typeface="Arial"/>
              </a:rPr>
              <a:t>أهمية حقوق الإنسان في المجتمع الدولي</a:t>
            </a:r>
            <a:endParaRPr lang="en-US" dirty="0"/>
          </a:p>
        </p:txBody>
      </p:sp>
      <p:sp>
        <p:nvSpPr>
          <p:cNvPr id="3" name="عنصر نائب للمحتوى 2"/>
          <p:cNvSpPr>
            <a:spLocks noGrp="1"/>
          </p:cNvSpPr>
          <p:nvPr>
            <p:ph sz="quarter" idx="13"/>
          </p:nvPr>
        </p:nvSpPr>
        <p:spPr>
          <a:xfrm>
            <a:off x="685800" y="1941534"/>
            <a:ext cx="10394707" cy="3594970"/>
          </a:xfrm>
        </p:spPr>
        <p:txBody>
          <a:bodyPr>
            <a:noAutofit/>
          </a:bodyPr>
          <a:lstStyle/>
          <a:p>
            <a:pPr algn="r"/>
            <a:r>
              <a:rPr lang="ar-SA" sz="2800" b="1" dirty="0">
                <a:latin typeface="Calibri"/>
                <a:ea typeface="Calibri"/>
              </a:rPr>
              <a:t>تعد حقوق الإنسان أساسًا للحفاظ على السلام والعدالة في المجتمع الدولي، وذلك للأسباب التالية</a:t>
            </a:r>
            <a:r>
              <a:rPr lang="ar-IQ" sz="2800" b="1" dirty="0">
                <a:latin typeface="Calibri"/>
                <a:ea typeface="Calibri"/>
              </a:rPr>
              <a:t>: </a:t>
            </a:r>
          </a:p>
          <a:p>
            <a:pPr algn="r"/>
            <a:r>
              <a:rPr lang="ar-IQ" sz="2800" b="1" dirty="0">
                <a:latin typeface="Calibri"/>
              </a:rPr>
              <a:t>1- الحفاظ على الكرامة الانسانية.</a:t>
            </a:r>
          </a:p>
          <a:p>
            <a:pPr algn="r"/>
            <a:r>
              <a:rPr lang="ar-IQ" sz="2800" b="1" dirty="0">
                <a:latin typeface="Calibri"/>
              </a:rPr>
              <a:t>2- العدالة والمساواة .</a:t>
            </a:r>
          </a:p>
          <a:p>
            <a:pPr algn="r"/>
            <a:r>
              <a:rPr lang="ar-IQ" sz="2800" b="1" dirty="0">
                <a:latin typeface="Calibri"/>
              </a:rPr>
              <a:t>3- السلام والاستقرار.</a:t>
            </a:r>
          </a:p>
          <a:p>
            <a:pPr algn="r"/>
            <a:r>
              <a:rPr lang="ar-IQ" sz="2800" b="1" dirty="0">
                <a:latin typeface="Calibri"/>
              </a:rPr>
              <a:t>4- التعاون الدولي.</a:t>
            </a:r>
            <a:endParaRPr lang="en-US" sz="2800" b="1" dirty="0"/>
          </a:p>
        </p:txBody>
      </p:sp>
    </p:spTree>
    <p:extLst>
      <p:ext uri="{BB962C8B-B14F-4D97-AF65-F5344CB8AC3E}">
        <p14:creationId xmlns:p14="http://schemas.microsoft.com/office/powerpoint/2010/main" val="249477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latin typeface="Calibri"/>
                <a:ea typeface="Calibri"/>
                <a:cs typeface="Arial"/>
              </a:rPr>
              <a:t>لماذا تحتاج حقوق الإنسان إلى حماية قانونية؟</a:t>
            </a:r>
            <a:endParaRPr lang="en-US" dirty="0"/>
          </a:p>
        </p:txBody>
      </p:sp>
      <p:sp>
        <p:nvSpPr>
          <p:cNvPr id="3" name="عنصر نائب للمحتوى 2"/>
          <p:cNvSpPr>
            <a:spLocks noGrp="1"/>
          </p:cNvSpPr>
          <p:nvPr>
            <p:ph sz="quarter" idx="13"/>
          </p:nvPr>
        </p:nvSpPr>
        <p:spPr/>
        <p:txBody>
          <a:bodyPr/>
          <a:lstStyle/>
          <a:p>
            <a:pPr algn="r"/>
            <a:r>
              <a:rPr lang="ar-SA" b="1" dirty="0">
                <a:latin typeface="Calibri"/>
                <a:ea typeface="Calibri"/>
              </a:rPr>
              <a:t>تحتاج حقوق الإنسان إلى حماية قانونية لعدة أسباب</a:t>
            </a:r>
            <a:r>
              <a:rPr lang="ar-IQ" b="1" dirty="0">
                <a:latin typeface="Calibri"/>
                <a:ea typeface="Calibri"/>
              </a:rPr>
              <a:t>: </a:t>
            </a:r>
          </a:p>
          <a:p>
            <a:pPr algn="r"/>
            <a:r>
              <a:rPr lang="ar-IQ" b="1" dirty="0">
                <a:latin typeface="Calibri"/>
              </a:rPr>
              <a:t>1- منع الانتهاكات.</a:t>
            </a:r>
          </a:p>
          <a:p>
            <a:pPr algn="r"/>
            <a:r>
              <a:rPr lang="ar-IQ" b="1" dirty="0">
                <a:latin typeface="Calibri"/>
              </a:rPr>
              <a:t>2- توفير آليات للمحاسبة.</a:t>
            </a:r>
          </a:p>
          <a:p>
            <a:pPr algn="r"/>
            <a:r>
              <a:rPr lang="ar-IQ" b="1" dirty="0">
                <a:latin typeface="Calibri"/>
              </a:rPr>
              <a:t>3- التأكيد على الالتزامات الدولية.</a:t>
            </a:r>
          </a:p>
          <a:p>
            <a:pPr algn="r"/>
            <a:r>
              <a:rPr lang="ar-IQ" b="1" dirty="0">
                <a:latin typeface="Calibri"/>
              </a:rPr>
              <a:t>4- حماية الاقليات والمهمشين.</a:t>
            </a:r>
          </a:p>
          <a:p>
            <a:pPr algn="r"/>
            <a:r>
              <a:rPr lang="ar-IQ" b="1" dirty="0">
                <a:latin typeface="Calibri"/>
              </a:rPr>
              <a:t>5- تعزيز العدالة الاجتماعية.</a:t>
            </a:r>
            <a:endParaRPr lang="en-US" b="1" dirty="0"/>
          </a:p>
        </p:txBody>
      </p:sp>
    </p:spTree>
    <p:extLst>
      <p:ext uri="{BB962C8B-B14F-4D97-AF65-F5344CB8AC3E}">
        <p14:creationId xmlns:p14="http://schemas.microsoft.com/office/powerpoint/2010/main" val="290663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latin typeface="Calibri"/>
                <a:ea typeface="Calibri"/>
                <a:cs typeface="Arial"/>
              </a:rPr>
              <a:t>الأسس القانونية لحقوق الإنسان</a:t>
            </a:r>
            <a:endParaRPr lang="en-US" dirty="0"/>
          </a:p>
        </p:txBody>
      </p:sp>
      <p:sp>
        <p:nvSpPr>
          <p:cNvPr id="3" name="عنصر نائب للمحتوى 2"/>
          <p:cNvSpPr>
            <a:spLocks noGrp="1"/>
          </p:cNvSpPr>
          <p:nvPr>
            <p:ph sz="quarter" idx="13"/>
          </p:nvPr>
        </p:nvSpPr>
        <p:spPr/>
        <p:txBody>
          <a:bodyPr>
            <a:normAutofit/>
          </a:bodyPr>
          <a:lstStyle/>
          <a:p>
            <a:pPr marL="342900" lvl="0" indent="-342900" algn="r">
              <a:lnSpc>
                <a:spcPct val="107000"/>
              </a:lnSpc>
              <a:spcAft>
                <a:spcPts val="800"/>
              </a:spcAft>
              <a:buSzPts val="1000"/>
              <a:buFont typeface="Symbol"/>
              <a:buChar char=""/>
              <a:tabLst>
                <a:tab pos="457200" algn="l"/>
              </a:tabLst>
            </a:pPr>
            <a:r>
              <a:rPr lang="ar-SA" sz="2800" b="1" dirty="0">
                <a:latin typeface="Calibri"/>
                <a:ea typeface="Calibri"/>
              </a:rPr>
              <a:t>الإعلان العالمي لحقوق الإنسان</a:t>
            </a:r>
            <a:r>
              <a:rPr lang="en-US" sz="2800" b="1" dirty="0">
                <a:latin typeface="Calibri"/>
                <a:ea typeface="Calibri"/>
              </a:rPr>
              <a:t>*</a:t>
            </a:r>
            <a:endParaRPr lang="en-US" sz="2800" b="1" dirty="0">
              <a:latin typeface="Calibri"/>
              <a:ea typeface="Calibri"/>
              <a:cs typeface="Arial"/>
            </a:endParaRPr>
          </a:p>
          <a:p>
            <a:pPr marL="342900" lvl="0" indent="-342900" algn="r">
              <a:lnSpc>
                <a:spcPct val="107000"/>
              </a:lnSpc>
              <a:spcAft>
                <a:spcPts val="800"/>
              </a:spcAft>
              <a:buSzPts val="1000"/>
              <a:buFont typeface="Symbol"/>
              <a:buChar char=""/>
              <a:tabLst>
                <a:tab pos="457200" algn="l"/>
              </a:tabLst>
            </a:pPr>
            <a:r>
              <a:rPr lang="ar-SA" sz="2800" b="1" dirty="0">
                <a:latin typeface="Calibri"/>
                <a:ea typeface="Calibri"/>
              </a:rPr>
              <a:t>العهد الدولي الخاص بالحقوق المدنية والسياسية</a:t>
            </a:r>
            <a:r>
              <a:rPr lang="en-US" sz="2800" b="1" dirty="0">
                <a:latin typeface="Calibri"/>
                <a:ea typeface="Calibri"/>
              </a:rPr>
              <a:t>*</a:t>
            </a:r>
            <a:endParaRPr lang="en-US" sz="2800" b="1" dirty="0">
              <a:latin typeface="Calibri"/>
              <a:ea typeface="Calibri"/>
              <a:cs typeface="Arial"/>
            </a:endParaRPr>
          </a:p>
          <a:p>
            <a:pPr marL="342900" lvl="0" indent="-342900" algn="r">
              <a:lnSpc>
                <a:spcPct val="107000"/>
              </a:lnSpc>
              <a:spcAft>
                <a:spcPts val="800"/>
              </a:spcAft>
              <a:buSzPts val="1000"/>
              <a:buFont typeface="Symbol"/>
              <a:buChar char=""/>
              <a:tabLst>
                <a:tab pos="457200" algn="l"/>
              </a:tabLst>
            </a:pPr>
            <a:r>
              <a:rPr lang="ar-SA" sz="2800" b="1" dirty="0">
                <a:latin typeface="Calibri"/>
                <a:ea typeface="Calibri"/>
              </a:rPr>
              <a:t>العهد الدولي الخاص بالحقوق الاقتصادية والاجتماعية والثقافية</a:t>
            </a:r>
            <a:r>
              <a:rPr lang="en-US" sz="2800" b="1" dirty="0">
                <a:latin typeface="Calibri"/>
                <a:ea typeface="Calibri"/>
              </a:rPr>
              <a:t>*</a:t>
            </a:r>
            <a:endParaRPr lang="en-US" sz="2800" b="1" dirty="0">
              <a:latin typeface="Calibri"/>
              <a:ea typeface="Calibri"/>
              <a:cs typeface="Arial"/>
            </a:endParaRPr>
          </a:p>
          <a:p>
            <a:pPr algn="r"/>
            <a:r>
              <a:rPr lang="ar-SA" sz="2800" b="1" dirty="0">
                <a:latin typeface="Calibri"/>
                <a:ea typeface="Calibri"/>
              </a:rPr>
              <a:t>اتفاقيات الأمم المتحدة الرئيسية المتعلقة بحقوق الإنسا</a:t>
            </a:r>
            <a:r>
              <a:rPr lang="ar-IQ" sz="2800" b="1" dirty="0">
                <a:latin typeface="Calibri"/>
                <a:ea typeface="Calibri"/>
              </a:rPr>
              <a:t>ن </a:t>
            </a:r>
            <a:r>
              <a:rPr lang="en-US" sz="2800" b="1" dirty="0">
                <a:latin typeface="Calibri"/>
                <a:ea typeface="Calibri"/>
              </a:rPr>
              <a:t>*</a:t>
            </a:r>
            <a:endParaRPr lang="en-US" sz="2800" b="1" dirty="0"/>
          </a:p>
        </p:txBody>
      </p:sp>
    </p:spTree>
    <p:extLst>
      <p:ext uri="{BB962C8B-B14F-4D97-AF65-F5344CB8AC3E}">
        <p14:creationId xmlns:p14="http://schemas.microsoft.com/office/powerpoint/2010/main" val="86955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342900" lvl="0" indent="-342900" algn="ctr">
              <a:lnSpc>
                <a:spcPct val="107000"/>
              </a:lnSpc>
              <a:spcBef>
                <a:spcPts val="1000"/>
              </a:spcBef>
              <a:spcAft>
                <a:spcPts val="800"/>
              </a:spcAft>
              <a:tabLst>
                <a:tab pos="457200" algn="l"/>
              </a:tabLst>
            </a:pPr>
            <a:r>
              <a:rPr lang="ar-SA" sz="4000" b="1" dirty="0">
                <a:latin typeface="Calibri"/>
                <a:ea typeface="Calibri"/>
                <a:cs typeface="Arial"/>
              </a:rPr>
              <a:t>الإعلان العالمي لحقوق الإنسان</a:t>
            </a:r>
            <a:r>
              <a:rPr lang="ar-IQ" sz="4000" b="1" dirty="0">
                <a:latin typeface="Calibri"/>
                <a:ea typeface="Calibri"/>
                <a:cs typeface="Arial"/>
              </a:rPr>
              <a:t> </a:t>
            </a:r>
            <a:endParaRPr lang="en-US" sz="4000" b="1" dirty="0">
              <a:latin typeface="Calibri"/>
              <a:ea typeface="Calibri"/>
              <a:cs typeface="Arial"/>
            </a:endParaRPr>
          </a:p>
        </p:txBody>
      </p:sp>
      <p:sp>
        <p:nvSpPr>
          <p:cNvPr id="3" name="عنصر نائب للمحتوى 2"/>
          <p:cNvSpPr>
            <a:spLocks noGrp="1"/>
          </p:cNvSpPr>
          <p:nvPr>
            <p:ph sz="quarter" idx="13"/>
          </p:nvPr>
        </p:nvSpPr>
        <p:spPr/>
        <p:txBody>
          <a:bodyPr>
            <a:normAutofit/>
          </a:bodyPr>
          <a:lstStyle/>
          <a:p>
            <a:pPr algn="r"/>
            <a:r>
              <a:rPr lang="ar-SA" sz="2400" dirty="0">
                <a:latin typeface="Calibri"/>
                <a:ea typeface="Calibri"/>
              </a:rPr>
              <a:t>تم اعتماد الإعلان العالمي لحقوق الإنسان من قبل الجمعية العامة للأمم المتحدة في 10 ديسمبر 1948. ويعد هذا الإعلان بمثابة معايير أساسية لحقوق الإنسان التي يجب أن يتمتع بها جميع الناس بغض النظر عن العرق أو الجنس أو الدين أو الجنسية أو أي صفة أخرى. يتكون الإعلان من 30 مادة تحدد حقوق الإنسان الأساسية مثل الحق في الحياة، والحرية، والأمن الشخصي، وحقوق التعليم، والعمل، والمساواة أمام القانون</a:t>
            </a:r>
            <a:endParaRPr lang="en-US" sz="2400" dirty="0"/>
          </a:p>
        </p:txBody>
      </p:sp>
    </p:spTree>
    <p:extLst>
      <p:ext uri="{BB962C8B-B14F-4D97-AF65-F5344CB8AC3E}">
        <p14:creationId xmlns:p14="http://schemas.microsoft.com/office/powerpoint/2010/main" val="141729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5593" y="513567"/>
            <a:ext cx="10396882" cy="1127344"/>
          </a:xfrm>
        </p:spPr>
        <p:txBody>
          <a:bodyPr>
            <a:noAutofit/>
          </a:bodyPr>
          <a:lstStyle/>
          <a:p>
            <a:pPr marL="342900" lvl="0" indent="-342900" algn="ctr">
              <a:lnSpc>
                <a:spcPct val="107000"/>
              </a:lnSpc>
              <a:spcBef>
                <a:spcPts val="1000"/>
              </a:spcBef>
              <a:spcAft>
                <a:spcPts val="800"/>
              </a:spcAft>
              <a:tabLst>
                <a:tab pos="457200" algn="l"/>
              </a:tabLst>
            </a:pPr>
            <a:br>
              <a:rPr lang="ar-IQ" sz="3600" b="1" dirty="0">
                <a:latin typeface="Calibri"/>
                <a:ea typeface="Calibri"/>
                <a:cs typeface="Arial"/>
              </a:rPr>
            </a:br>
            <a:r>
              <a:rPr lang="ar-SA" sz="3600" b="1" dirty="0">
                <a:latin typeface="Calibri"/>
                <a:ea typeface="Calibri"/>
                <a:cs typeface="Arial"/>
              </a:rPr>
              <a:t>العهد الدولي الخاص بالحقوق المدنية </a:t>
            </a:r>
            <a:r>
              <a:rPr lang="ar-IQ" sz="3600" b="1" dirty="0">
                <a:latin typeface="Calibri"/>
                <a:ea typeface="Calibri"/>
                <a:cs typeface="Arial"/>
              </a:rPr>
              <a:t>والسياسية </a:t>
            </a:r>
            <a:br>
              <a:rPr lang="en-US" sz="3600" b="1" dirty="0">
                <a:latin typeface="Calibri"/>
                <a:ea typeface="Calibri"/>
                <a:cs typeface="Arial"/>
              </a:rPr>
            </a:br>
            <a:endParaRPr lang="en-US" sz="3600" dirty="0"/>
          </a:p>
        </p:txBody>
      </p:sp>
      <p:sp>
        <p:nvSpPr>
          <p:cNvPr id="3" name="عنصر نائب للمحتوى 2"/>
          <p:cNvSpPr>
            <a:spLocks noGrp="1"/>
          </p:cNvSpPr>
          <p:nvPr>
            <p:ph sz="quarter" idx="13"/>
          </p:nvPr>
        </p:nvSpPr>
        <p:spPr/>
        <p:txBody>
          <a:bodyPr>
            <a:normAutofit/>
          </a:bodyPr>
          <a:lstStyle/>
          <a:p>
            <a:pPr algn="r"/>
            <a:r>
              <a:rPr lang="ar-SA" sz="3200" dirty="0">
                <a:latin typeface="Calibri"/>
                <a:ea typeface="Calibri"/>
              </a:rPr>
              <a:t>تم اعتماد هذا العهد في 16 ديسمبر 1966 ودخل حيز التنفيذ في 23 مارس 1976. يهدف العهد إلى حماية الحقوق المدنية والسياسية للأفراد، مثل الحق في الحياة، والحرية الشخصية، وحقوق المحاكمة العادلة، وحرية التعبير، وحق المشاركة في الحياة السياسية. وهو يتطلب من الدول الأطراف اتخاذ تدابير قانونية لحماية هذه الحقوق</a:t>
            </a:r>
            <a:endParaRPr lang="en-US" sz="3200" dirty="0"/>
          </a:p>
        </p:txBody>
      </p:sp>
    </p:spTree>
    <p:extLst>
      <p:ext uri="{BB962C8B-B14F-4D97-AF65-F5344CB8AC3E}">
        <p14:creationId xmlns:p14="http://schemas.microsoft.com/office/powerpoint/2010/main" val="100072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342900" lvl="0" indent="-342900" algn="ctr">
              <a:lnSpc>
                <a:spcPct val="107000"/>
              </a:lnSpc>
              <a:spcBef>
                <a:spcPts val="1000"/>
              </a:spcBef>
              <a:spcAft>
                <a:spcPts val="800"/>
              </a:spcAft>
              <a:tabLst>
                <a:tab pos="457200" algn="l"/>
              </a:tabLst>
            </a:pPr>
            <a:r>
              <a:rPr lang="ar-SA" sz="3200" b="1" dirty="0">
                <a:latin typeface="Calibri"/>
                <a:ea typeface="Calibri"/>
                <a:cs typeface="Arial"/>
              </a:rPr>
              <a:t>العهد الدولي الخاص بالحقوق الاقتصادية والاجتماعية والثقافية</a:t>
            </a:r>
            <a:r>
              <a:rPr lang="ar-IQ" sz="3200" b="1" dirty="0">
                <a:latin typeface="Calibri"/>
                <a:ea typeface="Calibri"/>
                <a:cs typeface="Arial"/>
              </a:rPr>
              <a:t> </a:t>
            </a:r>
            <a:endParaRPr lang="en-US" sz="3200" b="1" dirty="0">
              <a:latin typeface="Calibri"/>
              <a:ea typeface="Calibri"/>
              <a:cs typeface="Arial"/>
            </a:endParaRPr>
          </a:p>
        </p:txBody>
      </p:sp>
      <p:sp>
        <p:nvSpPr>
          <p:cNvPr id="3" name="عنصر نائب للمحتوى 2"/>
          <p:cNvSpPr>
            <a:spLocks noGrp="1"/>
          </p:cNvSpPr>
          <p:nvPr>
            <p:ph sz="quarter" idx="13"/>
          </p:nvPr>
        </p:nvSpPr>
        <p:spPr/>
        <p:txBody>
          <a:bodyPr>
            <a:normAutofit/>
          </a:bodyPr>
          <a:lstStyle/>
          <a:p>
            <a:pPr algn="r"/>
            <a:r>
              <a:rPr lang="ar-SA" sz="3200" dirty="0">
                <a:latin typeface="Calibri"/>
                <a:ea typeface="Calibri"/>
              </a:rPr>
              <a:t>تم تبني هذا العهد في 16 ديسمبر 1966، ودخل حيز التنفيذ في 3 يناير 1976. يركز العهد على حماية الحقوق الاقتصادية والاجتماعية والثقافية، مثل الحق في العمل، والتعليم، والصحة، والضمان الاجتماعي، والمستوى اللائق من المعيشة. يهدف العهد إلى ضمان تمتع الأفراد بحياة كريمة وتحقيق تنمية اجتماعية واقتصادية مستدامة</a:t>
            </a:r>
            <a:endParaRPr lang="en-US" sz="3200" dirty="0"/>
          </a:p>
        </p:txBody>
      </p:sp>
    </p:spTree>
    <p:extLst>
      <p:ext uri="{BB962C8B-B14F-4D97-AF65-F5344CB8AC3E}">
        <p14:creationId xmlns:p14="http://schemas.microsoft.com/office/powerpoint/2010/main" val="3267887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285</TotalTime>
  <Words>1677</Words>
  <Application>Microsoft Office PowerPoint</Application>
  <PresentationFormat>Widescreen</PresentationFormat>
  <Paragraphs>100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Impact</vt:lpstr>
      <vt:lpstr>Symbol</vt:lpstr>
      <vt:lpstr>Times New Roman</vt:lpstr>
      <vt:lpstr>Wingdings</vt:lpstr>
      <vt:lpstr>Main Event</vt:lpstr>
      <vt:lpstr>حقوق الانسان أهميتها – الجوانب القانونية </vt:lpstr>
      <vt:lpstr>تعريف حقوق الانسان. أهمية حقوق الإنسان في المجتمع الدولي. .لماذا تحتاج حقوق الإنسان إلى حماية قانونية؟</vt:lpstr>
      <vt:lpstr>تعريف حقوق الانسان</vt:lpstr>
      <vt:lpstr>أهمية حقوق الإنسان في المجتمع الدولي</vt:lpstr>
      <vt:lpstr>لماذا تحتاج حقوق الإنسان إلى حماية قانونية؟</vt:lpstr>
      <vt:lpstr>الأسس القانونية لحقوق الإنسان</vt:lpstr>
      <vt:lpstr>الإعلان العالمي لحقوق الإنسان </vt:lpstr>
      <vt:lpstr> العهد الدولي الخاص بالحقوق المدنية والسياسية  </vt:lpstr>
      <vt:lpstr>العهد الدولي الخاص بالحقوق الاقتصادية والاجتماعية والثقافية </vt:lpstr>
      <vt:lpstr>اتفاقيات الأمم المتحدة الرئيسية المتعلقة بحقوق الإنسان </vt:lpstr>
      <vt:lpstr>المبادئ الأساسية لحقوق الإنسان</vt:lpstr>
      <vt:lpstr> آليات حماية حقوق الإنسان </vt:lpstr>
      <vt:lpstr>دور الأمم المتحدة في حماية حقوق الإنسان</vt:lpstr>
      <vt:lpstr>دور المحاكم الدولية (محكمة العدل الدولية، محكمة حقوق الإنسان الأوروبية)</vt:lpstr>
      <vt:lpstr> محكمة حقوق الإنسان الأوروبية: هي محكمة مستقلة تابعة لمجلس أوروبا، تأسست لحماية حقوق الإنسان في الدول الأعضاء في المجلس. تستند المحكمة إلى الاتفاقية الأوروبية لحقوق الإنسان، وتسمح للأفراد بتقديم شكاوى ضد دولهم إذا انتهكت حقوقهم الأساسية. في حال وجدت المحكمة انتهاكًا، فإنها تُصدر حكمًا مُلزِمًا ضد الدولة المعنية. تعد هذه المحكمة من أهم المحاكم الدولية في مجال حماية حقوق الإنسان، حيث تساهم بشكل اكبير في التأثير على التشريعات والسياسات الوطنية في أوروبا.</vt:lpstr>
      <vt:lpstr>الهيئات الوطنية لحقوق الإنسان (مثل المفوضيات لحقوق الإنسان)</vt:lpstr>
      <vt:lpstr>دور المنظمات غير الحكومية في تعزيز حقوق الإنسان   (NGOs(</vt:lpstr>
      <vt:lpstr>التشريعات الوطنية لحماية حقوق الإنسان</vt:lpstr>
      <vt:lpstr>تشريعات حقوق الإنسان في بعض الدول</vt:lpstr>
      <vt:lpstr>الاتحاد الأوروبي: الاتفاقية الأوروبية لحقوق الإنسان:   هي المعاهدة التي تضم جميع الدول الأعضاء في مجلس أوروبا وتلتزم بتطبيقها، وتشمل حقوقًا أساسية مثل حرية التعبير، الحق في محاكمة عادلة، والحق في الحياة. : محكمة حقوق الإنسان الأوروبية: تعتبر بمثابة المحكمة التي تفسر وتراقب تنفيذ الاتفاقية في الدول الأعضاء</vt:lpstr>
      <vt:lpstr>أهمية تفعيل القوانين الوطنية لضمان حماية حقوق الإنسان</vt:lpstr>
      <vt:lpstr>: ردع الانتهاكات: تطبيق القوانين الوطنية يشكل رادعًا للانتهاكات من قبل الأفراد أو المؤسسات. إذا كانت العقوبات التي تترتب على انتهاك حقوق الإنسان صارمة وواضحة، فإن هذا سيمنع حدوث الانتهاكات. التعاون مه الآليات الدولية : عندما تلتزم الدول بتفعيل قوانين حقوق الإنسان المحلية، فإن ذلك يسهم في تعزيز الالتزام بالمعاهدات الدولية، ويزيد من مصداقية الدولة في المجتمع الدولي. كما يسهل التعاون مع هيئات الأمم المتحدة والمحاكم الدولية في حالة حدوث انتهاكات. تحقيق العدالة والمساواة : تفعيل القوانين يساعد في تحقيق العدالة الاجتماعية والمساواة بين الأفراد، ويعزز من الثقة في النظام القضائي وفي قدرة الدولة على حماية حقوق المواطنين</vt:lpstr>
      <vt:lpstr> التحديات التي تواجه الأنظمة القانونية في حماية الحقوق </vt:lpstr>
      <vt:lpstr> التحديات القانونية في مجال حقوق الإنسان </vt:lpstr>
      <vt:lpstr>التوصيات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مهارات الاستعداد لسوق العمل من الجامعة الى الوظيفة</dc:title>
  <dc:creator>dell</dc:creator>
  <cp:lastModifiedBy>dell</cp:lastModifiedBy>
  <cp:revision>27</cp:revision>
  <dcterms:created xsi:type="dcterms:W3CDTF">2024-11-22T17:10:39Z</dcterms:created>
  <dcterms:modified xsi:type="dcterms:W3CDTF">2024-12-07T18:38:08Z</dcterms:modified>
</cp:coreProperties>
</file>