
<file path=[Content_Types].xml><?xml version="1.0" encoding="utf-8"?>
<Types xmlns="http://schemas.openxmlformats.org/package/2006/content-types">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3" r:id="rId1"/>
    <p:sldMasterId id="2147483822" r:id="rId2"/>
    <p:sldMasterId id="2147483824" r:id="rId3"/>
    <p:sldMasterId id="2147483826"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8" r:id="rId20"/>
    <p:sldId id="271" r:id="rId21"/>
    <p:sldId id="280" r:id="rId22"/>
    <p:sldId id="281" r:id="rId23"/>
    <p:sldId id="277" r:id="rId24"/>
    <p:sldId id="276"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94660"/>
  </p:normalViewPr>
  <p:slideViewPr>
    <p:cSldViewPr snapToGrid="0">
      <p:cViewPr varScale="1">
        <p:scale>
          <a:sx n="74" d="100"/>
          <a:sy n="74" d="100"/>
        </p:scale>
        <p:origin x="3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EA49532-A984-4BAA-9AAA-9AAB30800187}" type="datetimeFigureOut">
              <a:rPr lang="en-US" smtClean="0"/>
              <a:t>11/30/2024</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89E712F-C28F-4881-88D1-E18680BC8298}"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2777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EA49532-A984-4BAA-9AAA-9AAB30800187}"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187380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EA49532-A984-4BAA-9AAA-9AAB30800187}"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423657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EA49532-A984-4BAA-9AAA-9AAB30800187}"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E712F-C28F-4881-88D1-E18680BC8298}"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45047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EA49532-A984-4BAA-9AAA-9AAB30800187}"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1572474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BEA49532-A984-4BAA-9AAA-9AAB30800187}"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2171948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BEA49532-A984-4BAA-9AAA-9AAB30800187}"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105662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EA49532-A984-4BAA-9AAA-9AAB30800187}"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2862216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EA49532-A984-4BAA-9AAA-9AAB30800187}"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4086451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EA49532-A984-4BAA-9AAA-9AAB30800187}"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1558677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FF6DA9-008F-8B48-92A6-B652298478BF}" type="slidenum">
              <a:rPr lang="en-US" smtClean="0">
                <a:solidFill>
                  <a:srgbClr val="B71E42"/>
                </a:solidFill>
              </a:rPr>
              <a:pPr/>
              <a:t>‹#›</a:t>
            </a:fld>
            <a:endParaRPr lang="en-US">
              <a:solidFill>
                <a:srgbClr val="B71E42"/>
              </a:solidFill>
            </a:endParaRPr>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16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EA49532-A984-4BAA-9AAA-9AAB30800187}"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3872805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FF6DA9-008F-8B48-92A6-B652298478BF}" type="slidenum">
              <a:rPr lang="en-US" smtClean="0">
                <a:solidFill>
                  <a:srgbClr val="B71E42"/>
                </a:solidFill>
              </a:rPr>
              <a:pPr/>
              <a:t>‹#›</a:t>
            </a:fld>
            <a:endParaRPr lang="en-US">
              <a:solidFill>
                <a:srgbClr val="B71E42"/>
              </a:solidFill>
            </a:endParaRPr>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2369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1FF6DA9-008F-8B48-92A6-B652298478BF}" type="slidenum">
              <a:rPr lang="en-US" smtClean="0">
                <a:solidFill>
                  <a:srgbClr val="B71E42"/>
                </a:solidFill>
              </a:rPr>
              <a:pPr/>
              <a:t>‹#›</a:t>
            </a:fld>
            <a:endParaRPr lang="en-US">
              <a:solidFill>
                <a:srgbClr val="B71E42"/>
              </a:solidFill>
            </a:endParaRPr>
          </a:p>
        </p:txBody>
      </p:sp>
      <p:cxnSp>
        <p:nvCxnSpPr>
          <p:cNvPr id="33" name="Straight Connector 32"/>
          <p:cNvCxnSpPr/>
          <p:nvPr/>
        </p:nvCxnSpPr>
        <p:spPr>
          <a:xfrm>
            <a:off x="1924655" y="1847088"/>
            <a:ext cx="876179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984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EA49532-A984-4BAA-9AAA-9AAB30800187}"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200656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EA49532-A984-4BAA-9AAA-9AAB30800187}"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93942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685802" y="2861733"/>
            <a:ext cx="5088712" cy="2512852"/>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5993969" y="2861733"/>
            <a:ext cx="5088713" cy="2512852"/>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EA49532-A984-4BAA-9AAA-9AAB30800187}" type="datetimeFigureOut">
              <a:rPr lang="en-US" smtClean="0"/>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140579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EA49532-A984-4BAA-9AAA-9AAB30800187}"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13501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49532-A984-4BAA-9AAA-9AAB30800187}" type="datetimeFigureOut">
              <a:rPr lang="en-US" smtClean="0"/>
              <a:t>11/30/2024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248197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EA49532-A984-4BAA-9AAA-9AAB30800187}"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192873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EA49532-A984-4BAA-9AAA-9AAB30800187}"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E712F-C28F-4881-88D1-E18680BC8298}" type="slidenum">
              <a:rPr lang="en-US" smtClean="0"/>
              <a:t>‹#›</a:t>
            </a:fld>
            <a:endParaRPr lang="en-US"/>
          </a:p>
        </p:txBody>
      </p:sp>
    </p:spTree>
    <p:extLst>
      <p:ext uri="{BB962C8B-B14F-4D97-AF65-F5344CB8AC3E}">
        <p14:creationId xmlns:p14="http://schemas.microsoft.com/office/powerpoint/2010/main" val="226766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EA49532-A984-4BAA-9AAA-9AAB30800187}" type="datetimeFigureOut">
              <a:rPr lang="en-US" smtClean="0"/>
              <a:t>11/30/2024</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89E712F-C28F-4881-88D1-E18680BC8298}" type="slidenum">
              <a:rPr lang="en-US" smtClean="0"/>
              <a:t>‹#›</a:t>
            </a:fld>
            <a:endParaRPr lang="en-US"/>
          </a:p>
        </p:txBody>
      </p:sp>
    </p:spTree>
    <p:extLst>
      <p:ext uri="{BB962C8B-B14F-4D97-AF65-F5344CB8AC3E}">
        <p14:creationId xmlns:p14="http://schemas.microsoft.com/office/powerpoint/2010/main" val="207699277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12192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2500" t="1538" r="12500" b="-1538"/>
          <a:stretch/>
        </p:blipFill>
        <p:spPr>
          <a:xfrm>
            <a:off x="-1" y="6095254"/>
            <a:ext cx="12192001" cy="774727"/>
          </a:xfrm>
          <a:prstGeom prst="rect">
            <a:avLst/>
          </a:prstGeom>
        </p:spPr>
      </p:pic>
      <p:cxnSp>
        <p:nvCxnSpPr>
          <p:cNvPr id="13" name="Straight Connector 12"/>
          <p:cNvCxnSpPr/>
          <p:nvPr/>
        </p:nvCxnSpPr>
        <p:spPr>
          <a:xfrm>
            <a:off x="0" y="6101127"/>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924655" y="804521"/>
            <a:ext cx="8761791"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24655" y="2015734"/>
            <a:ext cx="8761791"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28723" y="330370"/>
            <a:ext cx="315772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BCAD085-E8A6-8845-BD4E-CB4CCA059FC4}"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1924655" y="329309"/>
            <a:ext cx="537867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0300" y="798973"/>
            <a:ext cx="1060995" cy="503578"/>
          </a:xfrm>
          <a:prstGeom prst="rect">
            <a:avLst/>
          </a:prstGeom>
        </p:spPr>
        <p:txBody>
          <a:bodyPr vert="horz" lIns="91440" tIns="45720" rIns="91440" bIns="45720" rtlCol="0" anchor="t"/>
          <a:lstStyle>
            <a:lvl1pPr algn="r">
              <a:defRPr sz="2800">
                <a:solidFill>
                  <a:schemeClr val="accent1"/>
                </a:solidFill>
              </a:defRPr>
            </a:lvl1pPr>
          </a:lstStyle>
          <a:p>
            <a:fld id="{C1FF6DA9-008F-8B48-92A6-B652298478BF}"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807614400"/>
      </p:ext>
    </p:extLst>
  </p:cSld>
  <p:clrMap bg1="lt1" tx1="dk1" bg2="lt2" tx2="dk2" accent1="accent1" accent2="accent2" accent3="accent3" accent4="accent4" accent5="accent5" accent6="accent6" hlink="hlink" folHlink="folHlink"/>
  <p:sldLayoutIdLst>
    <p:sldLayoutId id="2147483823" r:id="rId1"/>
  </p:sldLayoutIdLst>
  <p:txStyles>
    <p:title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685800" rtl="1"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12192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2500" t="1538" r="12500" b="-1538"/>
          <a:stretch/>
        </p:blipFill>
        <p:spPr>
          <a:xfrm>
            <a:off x="-1" y="6095254"/>
            <a:ext cx="12192001" cy="774727"/>
          </a:xfrm>
          <a:prstGeom prst="rect">
            <a:avLst/>
          </a:prstGeom>
        </p:spPr>
      </p:pic>
      <p:cxnSp>
        <p:nvCxnSpPr>
          <p:cNvPr id="13" name="Straight Connector 12"/>
          <p:cNvCxnSpPr/>
          <p:nvPr/>
        </p:nvCxnSpPr>
        <p:spPr>
          <a:xfrm>
            <a:off x="0" y="6101127"/>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924655" y="804521"/>
            <a:ext cx="8761791"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24655" y="2015734"/>
            <a:ext cx="8761791"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28723" y="330370"/>
            <a:ext cx="315772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BCAD085-E8A6-8845-BD4E-CB4CCA059FC4}"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1924655" y="329309"/>
            <a:ext cx="537867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0300" y="798973"/>
            <a:ext cx="1060995" cy="503578"/>
          </a:xfrm>
          <a:prstGeom prst="rect">
            <a:avLst/>
          </a:prstGeom>
        </p:spPr>
        <p:txBody>
          <a:bodyPr vert="horz" lIns="91440" tIns="45720" rIns="91440" bIns="45720" rtlCol="0" anchor="t"/>
          <a:lstStyle>
            <a:lvl1pPr algn="r">
              <a:defRPr sz="2800">
                <a:solidFill>
                  <a:schemeClr val="accent1"/>
                </a:solidFill>
              </a:defRPr>
            </a:lvl1pPr>
          </a:lstStyle>
          <a:p>
            <a:fld id="{C1FF6DA9-008F-8B48-92A6-B652298478BF}"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213394281"/>
      </p:ext>
    </p:extLst>
  </p:cSld>
  <p:clrMap bg1="lt1" tx1="dk1" bg2="lt2" tx2="dk2" accent1="accent1" accent2="accent2" accent3="accent3" accent4="accent4" accent5="accent5" accent6="accent6" hlink="hlink" folHlink="folHlink"/>
  <p:sldLayoutIdLst>
    <p:sldLayoutId id="2147483825" r:id="rId1"/>
  </p:sldLayoutIdLst>
  <p:txStyles>
    <p:title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685800" rtl="1"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12192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2500" t="1538" r="12500" b="-1538"/>
          <a:stretch/>
        </p:blipFill>
        <p:spPr>
          <a:xfrm>
            <a:off x="-1" y="6095254"/>
            <a:ext cx="12192001" cy="774727"/>
          </a:xfrm>
          <a:prstGeom prst="rect">
            <a:avLst/>
          </a:prstGeom>
        </p:spPr>
      </p:pic>
      <p:cxnSp>
        <p:nvCxnSpPr>
          <p:cNvPr id="13" name="Straight Connector 12"/>
          <p:cNvCxnSpPr/>
          <p:nvPr/>
        </p:nvCxnSpPr>
        <p:spPr>
          <a:xfrm>
            <a:off x="0" y="6101127"/>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924655" y="804521"/>
            <a:ext cx="8761791"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24655" y="2015734"/>
            <a:ext cx="8761791"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28723" y="330370"/>
            <a:ext cx="315772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BCAD085-E8A6-8845-BD4E-CB4CCA059FC4}" type="datetimeFigureOut">
              <a:rPr lang="en-US" smtClean="0">
                <a:solidFill>
                  <a:prstClr val="black">
                    <a:tint val="75000"/>
                  </a:prstClr>
                </a:solidFill>
              </a:rPr>
              <a:pPr/>
              <a:t>11/30/2024</a:t>
            </a:fld>
            <a:endParaRPr lang="en-US">
              <a:solidFill>
                <a:prstClr val="black">
                  <a:tint val="75000"/>
                </a:prstClr>
              </a:solidFill>
            </a:endParaRPr>
          </a:p>
        </p:txBody>
      </p:sp>
      <p:sp>
        <p:nvSpPr>
          <p:cNvPr id="5" name="Footer Placeholder 4"/>
          <p:cNvSpPr>
            <a:spLocks noGrp="1"/>
          </p:cNvSpPr>
          <p:nvPr>
            <p:ph type="ftr" sz="quarter" idx="3"/>
          </p:nvPr>
        </p:nvSpPr>
        <p:spPr>
          <a:xfrm>
            <a:off x="1924655" y="329309"/>
            <a:ext cx="537867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0300" y="798973"/>
            <a:ext cx="1060995" cy="503578"/>
          </a:xfrm>
          <a:prstGeom prst="rect">
            <a:avLst/>
          </a:prstGeom>
        </p:spPr>
        <p:txBody>
          <a:bodyPr vert="horz" lIns="91440" tIns="45720" rIns="91440" bIns="45720" rtlCol="0" anchor="t"/>
          <a:lstStyle>
            <a:lvl1pPr algn="r">
              <a:defRPr sz="2800">
                <a:solidFill>
                  <a:schemeClr val="accent1"/>
                </a:solidFill>
              </a:defRPr>
            </a:lvl1pPr>
          </a:lstStyle>
          <a:p>
            <a:fld id="{C1FF6DA9-008F-8B48-92A6-B652298478BF}"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670225478"/>
      </p:ext>
    </p:extLst>
  </p:cSld>
  <p:clrMap bg1="lt1" tx1="dk1" bg2="lt2" tx2="dk2" accent1="accent1" accent2="accent2" accent3="accent3" accent4="accent4" accent5="accent5" accent6="accent6" hlink="hlink" folHlink="folHlink"/>
  <p:sldLayoutIdLst>
    <p:sldLayoutId id="2147483827" r:id="rId1"/>
  </p:sldLayoutIdLst>
  <p:txStyles>
    <p:title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685800" rtl="1"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5C7418-D129-C5D8-3512-44DB726233F4}"/>
              </a:ext>
            </a:extLst>
          </p:cNvPr>
          <p:cNvSpPr>
            <a:spLocks noGrp="1"/>
          </p:cNvSpPr>
          <p:nvPr>
            <p:ph type="ctrTitle"/>
          </p:nvPr>
        </p:nvSpPr>
        <p:spPr/>
        <p:txBody>
          <a:bodyPr/>
          <a:lstStyle/>
          <a:p>
            <a:r>
              <a:rPr lang="ar-IQ" dirty="0"/>
              <a:t>المخدرات وتكيفها من الناحية القانونية</a:t>
            </a:r>
            <a:endParaRPr lang="en-US" dirty="0"/>
          </a:p>
        </p:txBody>
      </p:sp>
      <p:sp>
        <p:nvSpPr>
          <p:cNvPr id="3" name="عنوان فرعي 2">
            <a:extLst>
              <a:ext uri="{FF2B5EF4-FFF2-40B4-BE49-F238E27FC236}">
                <a16:creationId xmlns:a16="http://schemas.microsoft.com/office/drawing/2014/main" id="{493CD58A-F678-B07A-55F2-4183DB553284}"/>
              </a:ext>
            </a:extLst>
          </p:cNvPr>
          <p:cNvSpPr>
            <a:spLocks noGrp="1"/>
          </p:cNvSpPr>
          <p:nvPr>
            <p:ph type="subTitle" idx="1"/>
          </p:nvPr>
        </p:nvSpPr>
        <p:spPr/>
        <p:txBody>
          <a:bodyPr>
            <a:normAutofit fontScale="25000" lnSpcReduction="20000"/>
          </a:bodyPr>
          <a:lstStyle/>
          <a:p>
            <a:r>
              <a:rPr lang="ar-IQ" sz="2900" dirty="0"/>
              <a:t> </a:t>
            </a:r>
          </a:p>
          <a:p>
            <a:pPr algn="r"/>
            <a:r>
              <a:rPr lang="ar-IQ" sz="8000" b="1" dirty="0"/>
              <a:t>م. رشا وليد طه                                                                                           </a:t>
            </a:r>
            <a:r>
              <a:rPr lang="ar-IQ" sz="8000" b="1" dirty="0" err="1"/>
              <a:t>م.م</a:t>
            </a:r>
            <a:r>
              <a:rPr lang="ar-IQ" sz="8000" b="1" dirty="0"/>
              <a:t>. نور علي كاظم</a:t>
            </a:r>
            <a:endParaRPr lang="ar-IQ" b="1" dirty="0"/>
          </a:p>
          <a:p>
            <a:pPr algn="r"/>
            <a:r>
              <a:rPr lang="ar-IQ" dirty="0"/>
              <a:t>                                                                    </a:t>
            </a:r>
            <a:endParaRPr lang="en-US" dirty="0"/>
          </a:p>
        </p:txBody>
      </p:sp>
    </p:spTree>
    <p:extLst>
      <p:ext uri="{BB962C8B-B14F-4D97-AF65-F5344CB8AC3E}">
        <p14:creationId xmlns:p14="http://schemas.microsoft.com/office/powerpoint/2010/main" val="199926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6230499-191A-FB8A-7AA4-AC93DF128475}"/>
              </a:ext>
            </a:extLst>
          </p:cNvPr>
          <p:cNvSpPr>
            <a:spLocks noGrp="1"/>
          </p:cNvSpPr>
          <p:nvPr>
            <p:ph idx="1"/>
          </p:nvPr>
        </p:nvSpPr>
        <p:spPr>
          <a:xfrm>
            <a:off x="838199" y="606056"/>
            <a:ext cx="10751289" cy="4944139"/>
          </a:xfrm>
        </p:spPr>
        <p:txBody>
          <a:bodyPr/>
          <a:lstStyle/>
          <a:p>
            <a:pPr algn="ctr"/>
            <a:r>
              <a:rPr lang="ar-IQ" b="1" dirty="0"/>
              <a:t>أضرار المخدرات على المجتمع</a:t>
            </a:r>
          </a:p>
          <a:p>
            <a:pPr marL="0" indent="0" algn="r">
              <a:buNone/>
            </a:pPr>
            <a:r>
              <a:rPr lang="ar-IQ" dirty="0"/>
              <a:t>   إن أضرار المخدرات لا تنحصر في تأثيرها السلبي على صحة الفرد ومحيطه الصغير من أسرته وأصدقائه فحسب، بل تطال المجتمع بأسره في مختلف الجوانب الاقتصادية والاجتماعية والأمنية. وتتضمن أضرار تعاطي المخدرات على المجتمع ما يلي: </a:t>
            </a:r>
          </a:p>
          <a:p>
            <a:pPr algn="r" rtl="1">
              <a:buFontTx/>
              <a:buChar char="-"/>
            </a:pPr>
            <a:r>
              <a:rPr lang="ar-IQ" dirty="0"/>
              <a:t>وقوع الحوادث والإصابات وربما الوفاة نتيجة القيادة تحت تأثير المخدر.</a:t>
            </a:r>
          </a:p>
          <a:p>
            <a:pPr algn="r" rtl="1">
              <a:buFontTx/>
              <a:buChar char="-"/>
            </a:pPr>
            <a:r>
              <a:rPr lang="ar-IQ" dirty="0"/>
              <a:t>السرقة والتعدي على ممتلكات الآخرين.</a:t>
            </a:r>
          </a:p>
          <a:p>
            <a:pPr algn="r" rtl="1">
              <a:buFontTx/>
              <a:buChar char="-"/>
            </a:pPr>
            <a:r>
              <a:rPr lang="ar-IQ" dirty="0"/>
              <a:t>العنف وانتهاك حقوق </a:t>
            </a:r>
            <a:r>
              <a:rPr lang="ar-IQ" dirty="0" err="1"/>
              <a:t>الآخرين,وربما</a:t>
            </a:r>
            <a:r>
              <a:rPr lang="ar-IQ" dirty="0"/>
              <a:t> يصل الأمر إلى الاغتصاب أو القتل.</a:t>
            </a:r>
          </a:p>
          <a:p>
            <a:pPr algn="r" rtl="1">
              <a:buFontTx/>
              <a:buChar char="-"/>
            </a:pPr>
            <a:r>
              <a:rPr lang="ar-IQ" dirty="0"/>
              <a:t>زيادة البطالة والتشرد ما يزيد من الأعباء على المجتمع والدولة.</a:t>
            </a:r>
          </a:p>
          <a:p>
            <a:pPr algn="r" rtl="1">
              <a:buFontTx/>
              <a:buChar char="-"/>
            </a:pPr>
            <a:r>
              <a:rPr lang="ar-IQ" dirty="0"/>
              <a:t>انتشار الفساد في المجتمع بسبب تجارة المخدرات.</a:t>
            </a:r>
            <a:endParaRPr lang="en-US" dirty="0"/>
          </a:p>
        </p:txBody>
      </p:sp>
    </p:spTree>
    <p:extLst>
      <p:ext uri="{BB962C8B-B14F-4D97-AF65-F5344CB8AC3E}">
        <p14:creationId xmlns:p14="http://schemas.microsoft.com/office/powerpoint/2010/main" val="2065725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973" y="425004"/>
            <a:ext cx="8422782" cy="1460283"/>
          </a:xfrm>
        </p:spPr>
        <p:txBody>
          <a:bodyPr>
            <a:noAutofit/>
          </a:bodyPr>
          <a:lstStyle/>
          <a:p>
            <a:pPr algn="ctr"/>
            <a:r>
              <a:rPr lang="ar-IQ" sz="4400" b="1" dirty="0">
                <a:solidFill>
                  <a:srgbClr val="00B050"/>
                </a:solidFill>
                <a:effectLst>
                  <a:outerShdw blurRad="38100" dist="38100" dir="2700000" algn="tl">
                    <a:srgbClr val="000000">
                      <a:alpha val="43137"/>
                    </a:srgbClr>
                  </a:outerShdw>
                </a:effectLst>
              </a:rPr>
              <a:t>القانون الذي ينظم المخدرات في العراق</a:t>
            </a:r>
            <a:endParaRPr lang="ar-IQ" sz="4400" dirty="0"/>
          </a:p>
        </p:txBody>
      </p:sp>
      <p:sp>
        <p:nvSpPr>
          <p:cNvPr id="3" name="Content Placeholder 2"/>
          <p:cNvSpPr>
            <a:spLocks noGrp="1"/>
          </p:cNvSpPr>
          <p:nvPr>
            <p:ph idx="4294967295"/>
          </p:nvPr>
        </p:nvSpPr>
        <p:spPr>
          <a:xfrm>
            <a:off x="1845973" y="1885286"/>
            <a:ext cx="8693238" cy="4164658"/>
          </a:xfrm>
        </p:spPr>
        <p:txBody>
          <a:bodyPr>
            <a:normAutofit/>
          </a:bodyPr>
          <a:lstStyle/>
          <a:p>
            <a:pPr algn="ctr"/>
            <a:r>
              <a:rPr lang="ar-IQ" sz="3200" b="1" dirty="0">
                <a:solidFill>
                  <a:srgbClr val="FFC000"/>
                </a:solidFill>
                <a:effectLst>
                  <a:outerShdw blurRad="38100" dist="38100" dir="2700000" algn="tl">
                    <a:srgbClr val="000000">
                      <a:alpha val="43137"/>
                    </a:srgbClr>
                  </a:outerShdw>
                </a:effectLst>
              </a:rPr>
              <a:t>قانون المخدرات والمؤثرات العقلية رقم 50 لسنة 2017المعدل:</a:t>
            </a:r>
          </a:p>
          <a:p>
            <a:r>
              <a:rPr lang="ar-IQ" sz="3200" dirty="0"/>
              <a:t>- يحدد أنواع الجرائم المتعلقة بالمخدرات.</a:t>
            </a:r>
          </a:p>
          <a:p>
            <a:r>
              <a:rPr lang="ar-IQ" sz="3200" dirty="0"/>
              <a:t>- ينظم العقوبات بناءً على طبيعة الجريمة وظروفها.</a:t>
            </a:r>
          </a:p>
          <a:p>
            <a:r>
              <a:rPr lang="ar-IQ" sz="3200" dirty="0"/>
              <a:t>- يهدف إلى حماية المجتمع من أضرار المخدرات.</a:t>
            </a:r>
          </a:p>
          <a:p>
            <a:endParaRPr lang="ar-IQ" dirty="0"/>
          </a:p>
        </p:txBody>
      </p:sp>
    </p:spTree>
    <p:extLst>
      <p:ext uri="{BB962C8B-B14F-4D97-AF65-F5344CB8AC3E}">
        <p14:creationId xmlns:p14="http://schemas.microsoft.com/office/powerpoint/2010/main" val="127042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47" y="808058"/>
            <a:ext cx="6770382" cy="1077229"/>
          </a:xfrm>
        </p:spPr>
        <p:txBody>
          <a:bodyPr>
            <a:normAutofit/>
          </a:bodyPr>
          <a:lstStyle/>
          <a:p>
            <a:r>
              <a:rPr lang="ar-IQ" sz="4000" b="1" dirty="0">
                <a:solidFill>
                  <a:schemeClr val="accent5">
                    <a:lumMod val="75000"/>
                  </a:schemeClr>
                </a:solidFill>
                <a:effectLst>
                  <a:outerShdw blurRad="38100" dist="38100" dir="2700000" algn="tl">
                    <a:srgbClr val="000000">
                      <a:alpha val="43137"/>
                    </a:srgbClr>
                  </a:outerShdw>
                </a:effectLst>
              </a:rPr>
              <a:t>الفرق بين التعاطي، الحيازة، والتجارة</a:t>
            </a:r>
          </a:p>
        </p:txBody>
      </p:sp>
      <p:sp>
        <p:nvSpPr>
          <p:cNvPr id="3" name="Content Placeholder 2"/>
          <p:cNvSpPr>
            <a:spLocks noGrp="1"/>
          </p:cNvSpPr>
          <p:nvPr>
            <p:ph idx="4294967295"/>
          </p:nvPr>
        </p:nvSpPr>
        <p:spPr>
          <a:xfrm>
            <a:off x="1961883" y="2049878"/>
            <a:ext cx="8603087" cy="4000066"/>
          </a:xfrm>
        </p:spPr>
        <p:txBody>
          <a:bodyPr/>
          <a:lstStyle/>
          <a:p>
            <a:r>
              <a:rPr lang="ar-IQ" sz="2800" b="1" dirty="0">
                <a:solidFill>
                  <a:schemeClr val="tx2">
                    <a:lumMod val="75000"/>
                  </a:schemeClr>
                </a:solidFill>
              </a:rPr>
              <a:t>التعاطي: استخدام المخدرات بشكل شخصي دون نية توزيعها أو بيعها.</a:t>
            </a:r>
          </a:p>
          <a:p>
            <a:r>
              <a:rPr lang="ar-IQ" sz="2800" b="1" dirty="0">
                <a:solidFill>
                  <a:schemeClr val="tx2">
                    <a:lumMod val="75000"/>
                  </a:schemeClr>
                </a:solidFill>
              </a:rPr>
              <a:t>الحيازة: امتلاك المخدرات سواء بقصد التعاطي أو بقصد آخر.</a:t>
            </a:r>
          </a:p>
          <a:p>
            <a:r>
              <a:rPr lang="ar-IQ" sz="2800" b="1" dirty="0">
                <a:solidFill>
                  <a:schemeClr val="tx2">
                    <a:lumMod val="75000"/>
                  </a:schemeClr>
                </a:solidFill>
              </a:rPr>
              <a:t>التجارة: </a:t>
            </a:r>
            <a:r>
              <a:rPr lang="ar-IQ" sz="2800" b="1" u="sng" dirty="0">
                <a:solidFill>
                  <a:schemeClr val="accent3">
                    <a:lumMod val="75000"/>
                  </a:schemeClr>
                </a:solidFill>
                <a:effectLst>
                  <a:outerShdw blurRad="38100" dist="38100" dir="2700000" algn="tl">
                    <a:srgbClr val="000000">
                      <a:alpha val="43137"/>
                    </a:srgbClr>
                  </a:outerShdw>
                </a:effectLst>
              </a:rPr>
              <a:t>بيع أو نقل أو توزيع </a:t>
            </a:r>
            <a:r>
              <a:rPr lang="ar-IQ" sz="2800" b="1" dirty="0">
                <a:solidFill>
                  <a:schemeClr val="tx2">
                    <a:lumMod val="75000"/>
                  </a:schemeClr>
                </a:solidFill>
              </a:rPr>
              <a:t>المخدرات لتحقيق أرباح.</a:t>
            </a:r>
          </a:p>
          <a:p>
            <a:endParaRPr lang="ar-IQ" dirty="0"/>
          </a:p>
        </p:txBody>
      </p:sp>
    </p:spTree>
    <p:extLst>
      <p:ext uri="{BB962C8B-B14F-4D97-AF65-F5344CB8AC3E}">
        <p14:creationId xmlns:p14="http://schemas.microsoft.com/office/powerpoint/2010/main" val="2963505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221" y="450762"/>
            <a:ext cx="6693108" cy="1081824"/>
          </a:xfrm>
        </p:spPr>
        <p:txBody>
          <a:bodyPr>
            <a:noAutofit/>
          </a:bodyPr>
          <a:lstStyle/>
          <a:p>
            <a:r>
              <a:rPr sz="3600" dirty="0" err="1">
                <a:solidFill>
                  <a:schemeClr val="accent5">
                    <a:lumMod val="75000"/>
                  </a:schemeClr>
                </a:solidFill>
              </a:rPr>
              <a:t>الأخطر</a:t>
            </a:r>
            <a:r>
              <a:rPr sz="3600" dirty="0">
                <a:solidFill>
                  <a:schemeClr val="accent5">
                    <a:lumMod val="75000"/>
                  </a:schemeClr>
                </a:solidFill>
              </a:rPr>
              <a:t> </a:t>
            </a:r>
            <a:r>
              <a:rPr sz="3600" dirty="0" err="1">
                <a:solidFill>
                  <a:schemeClr val="accent5">
                    <a:lumMod val="75000"/>
                  </a:schemeClr>
                </a:solidFill>
              </a:rPr>
              <a:t>بين</a:t>
            </a:r>
            <a:r>
              <a:rPr sz="3600" dirty="0">
                <a:solidFill>
                  <a:schemeClr val="accent5">
                    <a:lumMod val="75000"/>
                  </a:schemeClr>
                </a:solidFill>
              </a:rPr>
              <a:t> </a:t>
            </a:r>
            <a:r>
              <a:rPr sz="3600" dirty="0" err="1">
                <a:solidFill>
                  <a:schemeClr val="accent5">
                    <a:lumMod val="75000"/>
                  </a:schemeClr>
                </a:solidFill>
              </a:rPr>
              <a:t>التعاطي</a:t>
            </a:r>
            <a:r>
              <a:rPr sz="3600" dirty="0">
                <a:solidFill>
                  <a:schemeClr val="accent5">
                    <a:lumMod val="75000"/>
                  </a:schemeClr>
                </a:solidFill>
              </a:rPr>
              <a:t>، </a:t>
            </a:r>
            <a:r>
              <a:rPr sz="3600" dirty="0" err="1">
                <a:solidFill>
                  <a:schemeClr val="accent5">
                    <a:lumMod val="75000"/>
                  </a:schemeClr>
                </a:solidFill>
              </a:rPr>
              <a:t>الحيازة</a:t>
            </a:r>
            <a:r>
              <a:rPr sz="3600" dirty="0">
                <a:solidFill>
                  <a:schemeClr val="accent5">
                    <a:lumMod val="75000"/>
                  </a:schemeClr>
                </a:solidFill>
              </a:rPr>
              <a:t>، </a:t>
            </a:r>
            <a:r>
              <a:rPr sz="3600" dirty="0" err="1">
                <a:solidFill>
                  <a:schemeClr val="accent5">
                    <a:lumMod val="75000"/>
                  </a:schemeClr>
                </a:solidFill>
              </a:rPr>
              <a:t>والتجارة</a:t>
            </a:r>
            <a:endParaRPr sz="3600" dirty="0">
              <a:solidFill>
                <a:schemeClr val="accent5">
                  <a:lumMod val="75000"/>
                </a:schemeClr>
              </a:solidFill>
            </a:endParaRPr>
          </a:p>
        </p:txBody>
      </p:sp>
      <p:sp>
        <p:nvSpPr>
          <p:cNvPr id="3" name="Content Placeholder 2"/>
          <p:cNvSpPr>
            <a:spLocks noGrp="1"/>
          </p:cNvSpPr>
          <p:nvPr>
            <p:ph idx="4294967295"/>
          </p:nvPr>
        </p:nvSpPr>
        <p:spPr>
          <a:xfrm>
            <a:off x="2670222" y="1532586"/>
            <a:ext cx="6796139" cy="4130992"/>
          </a:xfrm>
        </p:spPr>
        <p:txBody>
          <a:bodyPr>
            <a:normAutofit/>
          </a:bodyPr>
          <a:lstStyle/>
          <a:p>
            <a:r>
              <a:rPr sz="3600" dirty="0" err="1">
                <a:solidFill>
                  <a:srgbClr val="00B050"/>
                </a:solidFill>
              </a:rPr>
              <a:t>التجارة</a:t>
            </a:r>
            <a:r>
              <a:rPr sz="3600" dirty="0">
                <a:solidFill>
                  <a:srgbClr val="00B050"/>
                </a:solidFill>
              </a:rPr>
              <a:t> </a:t>
            </a:r>
            <a:r>
              <a:rPr sz="3600" dirty="0" err="1">
                <a:solidFill>
                  <a:srgbClr val="00B050"/>
                </a:solidFill>
              </a:rPr>
              <a:t>تُعد</a:t>
            </a:r>
            <a:r>
              <a:rPr sz="3600" dirty="0">
                <a:solidFill>
                  <a:srgbClr val="00B050"/>
                </a:solidFill>
              </a:rPr>
              <a:t> </a:t>
            </a:r>
            <a:r>
              <a:rPr sz="3600" dirty="0" err="1">
                <a:solidFill>
                  <a:srgbClr val="00B050"/>
                </a:solidFill>
              </a:rPr>
              <a:t>الأخطر</a:t>
            </a:r>
            <a:r>
              <a:rPr sz="3600" dirty="0">
                <a:solidFill>
                  <a:srgbClr val="00B050"/>
                </a:solidFill>
              </a:rPr>
              <a:t> </a:t>
            </a:r>
            <a:r>
              <a:rPr sz="3600" dirty="0" err="1">
                <a:solidFill>
                  <a:srgbClr val="00B050"/>
                </a:solidFill>
              </a:rPr>
              <a:t>لأنها</a:t>
            </a:r>
            <a:r>
              <a:rPr sz="3600" dirty="0">
                <a:solidFill>
                  <a:srgbClr val="00B050"/>
                </a:solidFill>
              </a:rPr>
              <a:t> </a:t>
            </a:r>
            <a:r>
              <a:rPr sz="3600" dirty="0" err="1">
                <a:solidFill>
                  <a:srgbClr val="00B050"/>
                </a:solidFill>
              </a:rPr>
              <a:t>تؤثر</a:t>
            </a:r>
            <a:r>
              <a:rPr sz="3600" dirty="0">
                <a:solidFill>
                  <a:srgbClr val="00B050"/>
                </a:solidFill>
              </a:rPr>
              <a:t> </a:t>
            </a:r>
            <a:r>
              <a:rPr sz="3600" dirty="0" err="1">
                <a:solidFill>
                  <a:srgbClr val="00B050"/>
                </a:solidFill>
              </a:rPr>
              <a:t>على</a:t>
            </a:r>
            <a:r>
              <a:rPr sz="3600" dirty="0">
                <a:solidFill>
                  <a:srgbClr val="00B050"/>
                </a:solidFill>
              </a:rPr>
              <a:t> </a:t>
            </a:r>
            <a:r>
              <a:rPr sz="3600" dirty="0" err="1">
                <a:solidFill>
                  <a:srgbClr val="00B050"/>
                </a:solidFill>
              </a:rPr>
              <a:t>المجتمع</a:t>
            </a:r>
            <a:r>
              <a:rPr sz="3600" dirty="0">
                <a:solidFill>
                  <a:srgbClr val="00B050"/>
                </a:solidFill>
              </a:rPr>
              <a:t> </a:t>
            </a:r>
            <a:r>
              <a:rPr sz="3600" dirty="0" err="1">
                <a:solidFill>
                  <a:srgbClr val="00B050"/>
                </a:solidFill>
              </a:rPr>
              <a:t>بأكمله</a:t>
            </a:r>
            <a:r>
              <a:rPr sz="3600" dirty="0">
                <a:solidFill>
                  <a:srgbClr val="00B050"/>
                </a:solidFill>
              </a:rPr>
              <a:t> </a:t>
            </a:r>
            <a:r>
              <a:rPr sz="3600" dirty="0" err="1">
                <a:solidFill>
                  <a:srgbClr val="00B050"/>
                </a:solidFill>
              </a:rPr>
              <a:t>وتساهم</a:t>
            </a:r>
            <a:r>
              <a:rPr sz="3600" dirty="0">
                <a:solidFill>
                  <a:srgbClr val="00B050"/>
                </a:solidFill>
              </a:rPr>
              <a:t> </a:t>
            </a:r>
            <a:r>
              <a:rPr sz="3600" dirty="0" err="1">
                <a:solidFill>
                  <a:srgbClr val="00B050"/>
                </a:solidFill>
              </a:rPr>
              <a:t>في</a:t>
            </a:r>
            <a:r>
              <a:rPr sz="3600" dirty="0">
                <a:solidFill>
                  <a:srgbClr val="00B050"/>
                </a:solidFill>
              </a:rPr>
              <a:t> </a:t>
            </a:r>
            <a:r>
              <a:rPr sz="3600" dirty="0" err="1">
                <a:solidFill>
                  <a:srgbClr val="00B050"/>
                </a:solidFill>
              </a:rPr>
              <a:t>انتشار</a:t>
            </a:r>
            <a:r>
              <a:rPr sz="3600" dirty="0">
                <a:solidFill>
                  <a:srgbClr val="00B050"/>
                </a:solidFill>
              </a:rPr>
              <a:t> </a:t>
            </a:r>
            <a:r>
              <a:rPr sz="3600" dirty="0" err="1">
                <a:solidFill>
                  <a:srgbClr val="00B050"/>
                </a:solidFill>
              </a:rPr>
              <a:t>الظاهرة</a:t>
            </a:r>
            <a:r>
              <a:rPr sz="3600" dirty="0">
                <a:solidFill>
                  <a:srgbClr val="00B050"/>
                </a:solidFill>
              </a:rPr>
              <a:t> </a:t>
            </a:r>
            <a:r>
              <a:rPr sz="3600" dirty="0" err="1">
                <a:solidFill>
                  <a:srgbClr val="00B050"/>
                </a:solidFill>
              </a:rPr>
              <a:t>بشكل</a:t>
            </a:r>
            <a:r>
              <a:rPr sz="3600" dirty="0">
                <a:solidFill>
                  <a:srgbClr val="00B050"/>
                </a:solidFill>
              </a:rPr>
              <a:t> </a:t>
            </a:r>
            <a:r>
              <a:rPr sz="3600" dirty="0" err="1">
                <a:solidFill>
                  <a:srgbClr val="00B050"/>
                </a:solidFill>
              </a:rPr>
              <a:t>كبير</a:t>
            </a:r>
            <a:r>
              <a:rPr sz="3600" dirty="0">
                <a:solidFill>
                  <a:srgbClr val="00B050"/>
                </a:solidFill>
              </a:rPr>
              <a:t>، </a:t>
            </a:r>
            <a:r>
              <a:rPr sz="3600" dirty="0" err="1">
                <a:solidFill>
                  <a:srgbClr val="00B050"/>
                </a:solidFill>
              </a:rPr>
              <a:t>وتُعتبر</a:t>
            </a:r>
            <a:r>
              <a:rPr sz="3600" dirty="0">
                <a:solidFill>
                  <a:srgbClr val="00B050"/>
                </a:solidFill>
              </a:rPr>
              <a:t> </a:t>
            </a:r>
            <a:r>
              <a:rPr sz="3600" dirty="0" err="1">
                <a:solidFill>
                  <a:srgbClr val="00B050"/>
                </a:solidFill>
              </a:rPr>
              <a:t>المحرك</a:t>
            </a:r>
            <a:r>
              <a:rPr sz="3600" dirty="0">
                <a:solidFill>
                  <a:srgbClr val="00B050"/>
                </a:solidFill>
              </a:rPr>
              <a:t> </a:t>
            </a:r>
            <a:r>
              <a:rPr sz="3600" dirty="0" err="1">
                <a:solidFill>
                  <a:srgbClr val="00B050"/>
                </a:solidFill>
              </a:rPr>
              <a:t>الأساسي</a:t>
            </a:r>
            <a:r>
              <a:rPr sz="3600" dirty="0">
                <a:solidFill>
                  <a:srgbClr val="00B050"/>
                </a:solidFill>
              </a:rPr>
              <a:t> </a:t>
            </a:r>
            <a:r>
              <a:rPr sz="3600" dirty="0" err="1">
                <a:solidFill>
                  <a:srgbClr val="00B050"/>
                </a:solidFill>
              </a:rPr>
              <a:t>لبقية</a:t>
            </a:r>
            <a:r>
              <a:rPr sz="3600" dirty="0">
                <a:solidFill>
                  <a:srgbClr val="00B050"/>
                </a:solidFill>
              </a:rPr>
              <a:t> </a:t>
            </a:r>
            <a:r>
              <a:rPr sz="3600" dirty="0" err="1">
                <a:solidFill>
                  <a:srgbClr val="00B050"/>
                </a:solidFill>
              </a:rPr>
              <a:t>الجرائم</a:t>
            </a:r>
            <a:r>
              <a:rPr sz="3600" dirty="0">
                <a:solidFill>
                  <a:srgbClr val="00B050"/>
                </a:solidFill>
              </a:rPr>
              <a:t> </a:t>
            </a:r>
            <a:r>
              <a:rPr sz="3600" dirty="0" err="1">
                <a:solidFill>
                  <a:srgbClr val="00B050"/>
                </a:solidFill>
              </a:rPr>
              <a:t>المتعلقة</a:t>
            </a:r>
            <a:r>
              <a:rPr sz="3600" dirty="0">
                <a:solidFill>
                  <a:srgbClr val="00B050"/>
                </a:solidFill>
              </a:rPr>
              <a:t> </a:t>
            </a:r>
            <a:r>
              <a:rPr sz="3600" dirty="0" err="1">
                <a:solidFill>
                  <a:srgbClr val="00B050"/>
                </a:solidFill>
              </a:rPr>
              <a:t>بالمخدرات</a:t>
            </a:r>
            <a:r>
              <a:rPr sz="3600" dirty="0">
                <a:solidFill>
                  <a:srgbClr val="00B050"/>
                </a:solidFill>
              </a:rPr>
              <a:t>.</a:t>
            </a:r>
          </a:p>
        </p:txBody>
      </p:sp>
    </p:spTree>
    <p:extLst>
      <p:ext uri="{BB962C8B-B14F-4D97-AF65-F5344CB8AC3E}">
        <p14:creationId xmlns:p14="http://schemas.microsoft.com/office/powerpoint/2010/main" val="3570829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7730" y="154546"/>
            <a:ext cx="11977353" cy="6478074"/>
          </a:xfrm>
        </p:spPr>
        <p:txBody>
          <a:bodyPr>
            <a:normAutofit/>
          </a:bodyPr>
          <a:lstStyle/>
          <a:p>
            <a:r>
              <a:rPr lang="ar-IQ" sz="3600" dirty="0"/>
              <a:t>في العراق، يتم تنظيم العقوبات المتعلقة بالمخدرات بموجب قانون المخدرات والمؤثرات العقلية رقم 50 لسنة 2017.. </a:t>
            </a:r>
          </a:p>
          <a:p>
            <a:pPr algn="r" latinLnBrk="1"/>
            <a:r>
              <a:rPr lang="ar-SA" sz="3200" b="1" dirty="0">
                <a:solidFill>
                  <a:srgbClr val="FF0000"/>
                </a:solidFill>
                <a:effectLst>
                  <a:outerShdw blurRad="38100" dist="38100" dir="2700000" algn="tl">
                    <a:srgbClr val="000000">
                      <a:alpha val="43137"/>
                    </a:srgbClr>
                  </a:outerShdw>
                </a:effectLst>
              </a:rPr>
              <a:t>يعاقب بالإعدام أو بالسجن المؤبد كل من ارتكب احد الأفعال </a:t>
            </a:r>
            <a:r>
              <a:rPr lang="ar-SA" sz="3200" b="1" dirty="0" smtClean="0">
                <a:solidFill>
                  <a:srgbClr val="FF0000"/>
                </a:solidFill>
                <a:effectLst>
                  <a:outerShdw blurRad="38100" dist="38100" dir="2700000" algn="tl">
                    <a:srgbClr val="000000">
                      <a:alpha val="43137"/>
                    </a:srgbClr>
                  </a:outerShdw>
                </a:effectLst>
              </a:rPr>
              <a:t>الآتية</a:t>
            </a:r>
            <a:r>
              <a:rPr lang="en-US" sz="3200" b="1" dirty="0" smtClean="0">
                <a:solidFill>
                  <a:srgbClr val="FF0000"/>
                </a:solidFill>
                <a:effectLst>
                  <a:outerShdw blurRad="38100" dist="38100" dir="2700000" algn="tl">
                    <a:srgbClr val="000000">
                      <a:alpha val="43137"/>
                    </a:srgbClr>
                  </a:outerShdw>
                </a:effectLst>
              </a:rPr>
              <a:t> :</a:t>
            </a:r>
            <a:endParaRPr lang="en-US" sz="3200" b="1" dirty="0">
              <a:solidFill>
                <a:srgbClr val="FF0000"/>
              </a:solidFill>
              <a:effectLst>
                <a:outerShdw blurRad="38100" dist="38100" dir="2700000" algn="tl">
                  <a:srgbClr val="000000">
                    <a:alpha val="43137"/>
                  </a:srgbClr>
                </a:outerShdw>
              </a:effectLst>
            </a:endParaRPr>
          </a:p>
          <a:p>
            <a:pPr algn="r" latinLnBrk="1"/>
            <a:r>
              <a:rPr lang="ar-SA" sz="2400" b="1" dirty="0">
                <a:solidFill>
                  <a:srgbClr val="7030A0"/>
                </a:solidFill>
              </a:rPr>
              <a:t>اولا: استورد </a:t>
            </a:r>
            <a:r>
              <a:rPr lang="ar-IQ" sz="2400" b="1" dirty="0" smtClean="0">
                <a:solidFill>
                  <a:srgbClr val="7030A0"/>
                </a:solidFill>
              </a:rPr>
              <a:t>أو </a:t>
            </a:r>
            <a:r>
              <a:rPr lang="ar-SA" sz="2400" b="1" dirty="0" smtClean="0">
                <a:solidFill>
                  <a:srgbClr val="7030A0"/>
                </a:solidFill>
              </a:rPr>
              <a:t>صدر </a:t>
            </a:r>
            <a:r>
              <a:rPr lang="ar-SA" sz="2400" b="1" dirty="0">
                <a:solidFill>
                  <a:srgbClr val="7030A0"/>
                </a:solidFill>
              </a:rPr>
              <a:t>مواد مخدرة أو مؤثرات عقلية </a:t>
            </a:r>
            <a:r>
              <a:rPr lang="ar-SA" sz="2400" b="1" u="sng" dirty="0">
                <a:solidFill>
                  <a:srgbClr val="7030A0"/>
                </a:solidFill>
              </a:rPr>
              <a:t>أوسلائف كيميائية </a:t>
            </a:r>
            <a:r>
              <a:rPr lang="ar-SA" sz="2400" b="1" dirty="0">
                <a:solidFill>
                  <a:srgbClr val="7030A0"/>
                </a:solidFill>
              </a:rPr>
              <a:t>بقصد المتاجرة بها في غير الأحوال التي أجازها القانون</a:t>
            </a:r>
            <a:r>
              <a:rPr lang="en-US" sz="2400" b="1" dirty="0">
                <a:solidFill>
                  <a:srgbClr val="7030A0"/>
                </a:solidFill>
              </a:rPr>
              <a:t> .</a:t>
            </a:r>
          </a:p>
          <a:p>
            <a:pPr algn="r" latinLnBrk="1"/>
            <a:r>
              <a:rPr lang="ar-SA" sz="2400" b="1" dirty="0">
                <a:solidFill>
                  <a:srgbClr val="7030A0"/>
                </a:solidFill>
              </a:rPr>
              <a:t>ثانيا:أنتج أو صنع موادا مخدرة أو مؤثرات عقلية بقصد المتاجرة بها في غير الأحوال التي أجازها القانون</a:t>
            </a:r>
            <a:r>
              <a:rPr lang="en-US" sz="2400" b="1" dirty="0">
                <a:solidFill>
                  <a:srgbClr val="7030A0"/>
                </a:solidFill>
              </a:rPr>
              <a:t>.</a:t>
            </a:r>
          </a:p>
          <a:p>
            <a:pPr algn="r" latinLnBrk="1"/>
            <a:r>
              <a:rPr lang="ar-SA" sz="2400" b="1" dirty="0">
                <a:solidFill>
                  <a:srgbClr val="7030A0"/>
                </a:solidFill>
              </a:rPr>
              <a:t>ثالثا: زرع نباتا ينتج عنه مواد مخدرة أو مؤثرات عقلية أو استورد أو جلب أوصدر نباتا من هذه النباتات في أي طور من أطوار نموها بقصد المتاجرة بها أو المتاجرة ببذورها في غير الأحوال التي أجازها القانون</a:t>
            </a:r>
            <a:r>
              <a:rPr lang="en-US" sz="2400" b="1" dirty="0">
                <a:solidFill>
                  <a:srgbClr val="7030A0"/>
                </a:solidFill>
              </a:rPr>
              <a:t>.</a:t>
            </a:r>
          </a:p>
          <a:p>
            <a:pPr latinLnBrk="1"/>
            <a:r>
              <a:rPr lang="ar-SA" sz="2400" b="1" dirty="0">
                <a:solidFill>
                  <a:srgbClr val="7030A0"/>
                </a:solidFill>
              </a:rPr>
              <a:t> </a:t>
            </a:r>
            <a:endParaRPr lang="en-US" sz="2400" b="1" dirty="0">
              <a:solidFill>
                <a:srgbClr val="7030A0"/>
              </a:solidFill>
            </a:endParaRPr>
          </a:p>
        </p:txBody>
      </p:sp>
    </p:spTree>
    <p:extLst>
      <p:ext uri="{BB962C8B-B14F-4D97-AF65-F5344CB8AC3E}">
        <p14:creationId xmlns:p14="http://schemas.microsoft.com/office/powerpoint/2010/main" val="2632237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4497" y="1"/>
            <a:ext cx="11651089" cy="6858000"/>
          </a:xfrm>
        </p:spPr>
        <p:txBody>
          <a:bodyPr>
            <a:normAutofit/>
          </a:bodyPr>
          <a:lstStyle/>
          <a:p>
            <a:pPr algn="r" latinLnBrk="1"/>
            <a:r>
              <a:rPr lang="ar-SA" sz="2400" b="1" dirty="0">
                <a:solidFill>
                  <a:srgbClr val="FF0000"/>
                </a:solidFill>
                <a:effectLst>
                  <a:outerShdw blurRad="38100" dist="38100" dir="2700000" algn="tl">
                    <a:srgbClr val="000000">
                      <a:alpha val="43137"/>
                    </a:srgbClr>
                  </a:outerShdw>
                </a:effectLst>
              </a:rPr>
              <a:t>يعاقب بالسجن المؤبد أو المؤقت وبغرامة لأتقل عن (10000000) عشرة ملايين دينار ولأ تزيد على (3000000) ثلاثين مليون دينار كل من </a:t>
            </a:r>
            <a:r>
              <a:rPr lang="ar-SA" b="1" dirty="0" smtClean="0">
                <a:solidFill>
                  <a:srgbClr val="C00000"/>
                </a:solidFill>
                <a:effectLst>
                  <a:outerShdw blurRad="38100" dist="38100" dir="2700000" algn="tl">
                    <a:srgbClr val="000000">
                      <a:alpha val="43137"/>
                    </a:srgbClr>
                  </a:outerShdw>
                </a:effectLst>
              </a:rPr>
              <a:t>ارتكب </a:t>
            </a:r>
            <a:r>
              <a:rPr lang="ar-SA" b="1" dirty="0">
                <a:solidFill>
                  <a:srgbClr val="C00000"/>
                </a:solidFill>
                <a:effectLst>
                  <a:outerShdw blurRad="38100" dist="38100" dir="2700000" algn="tl">
                    <a:srgbClr val="000000">
                      <a:alpha val="43137"/>
                    </a:srgbClr>
                  </a:outerShdw>
                </a:effectLst>
              </a:rPr>
              <a:t>احد الأفعال الآتية</a:t>
            </a:r>
            <a:r>
              <a:rPr lang="en-US" b="1" dirty="0">
                <a:solidFill>
                  <a:srgbClr val="C00000"/>
                </a:solidFill>
                <a:effectLst>
                  <a:outerShdw blurRad="38100" dist="38100" dir="2700000" algn="tl">
                    <a:srgbClr val="000000">
                      <a:alpha val="43137"/>
                    </a:srgbClr>
                  </a:outerShdw>
                </a:effectLst>
              </a:rPr>
              <a:t>: </a:t>
            </a:r>
          </a:p>
          <a:p>
            <a:pPr algn="r" latinLnBrk="1"/>
            <a:r>
              <a:rPr lang="ar-SA" sz="2400" b="1" dirty="0">
                <a:solidFill>
                  <a:schemeClr val="accent3">
                    <a:lumMod val="50000"/>
                  </a:schemeClr>
                </a:solidFill>
                <a:effectLst>
                  <a:outerShdw blurRad="38100" dist="38100" dir="2700000" algn="tl">
                    <a:srgbClr val="000000">
                      <a:alpha val="43137"/>
                    </a:srgbClr>
                  </a:outerShdw>
                </a:effectLst>
              </a:rPr>
              <a:t>اولا: حاز أو اشترى أو باع أو تملك </a:t>
            </a:r>
            <a:r>
              <a:rPr lang="ar-IQ" sz="2400" b="1" dirty="0">
                <a:solidFill>
                  <a:schemeClr val="accent3">
                    <a:lumMod val="50000"/>
                  </a:schemeClr>
                </a:solidFill>
                <a:effectLst>
                  <a:outerShdw blurRad="38100" dist="38100" dir="2700000" algn="tl">
                    <a:srgbClr val="000000">
                      <a:alpha val="43137"/>
                    </a:srgbClr>
                  </a:outerShdw>
                </a:effectLst>
              </a:rPr>
              <a:t>مواد</a:t>
            </a:r>
            <a:r>
              <a:rPr lang="ar-SA" sz="2400" b="1" dirty="0">
                <a:solidFill>
                  <a:schemeClr val="accent3">
                    <a:lumMod val="50000"/>
                  </a:schemeClr>
                </a:solidFill>
                <a:effectLst>
                  <a:outerShdw blurRad="38100" dist="38100" dir="2700000" algn="tl">
                    <a:srgbClr val="000000">
                      <a:alpha val="43137"/>
                    </a:srgbClr>
                  </a:outerShdw>
                </a:effectLst>
              </a:rPr>
              <a:t> مخدرة أو مؤثرات عقلية أو سلائف كيميائية أو نباتا من</a:t>
            </a:r>
            <a:r>
              <a:rPr lang="ar-IQ" sz="2400" b="1" dirty="0">
                <a:solidFill>
                  <a:schemeClr val="accent3">
                    <a:lumMod val="50000"/>
                  </a:schemeClr>
                </a:solidFill>
                <a:effectLst>
                  <a:outerShdw blurRad="38100" dist="38100" dir="2700000" algn="tl">
                    <a:srgbClr val="000000">
                      <a:alpha val="43137"/>
                    </a:srgbClr>
                  </a:outerShdw>
                </a:effectLst>
              </a:rPr>
              <a:t> </a:t>
            </a:r>
            <a:r>
              <a:rPr lang="ar-SA" sz="2400" b="1" dirty="0">
                <a:solidFill>
                  <a:schemeClr val="accent3">
                    <a:lumMod val="50000"/>
                  </a:schemeClr>
                </a:solidFill>
                <a:effectLst>
                  <a:outerShdw blurRad="38100" dist="38100" dir="2700000" algn="tl">
                    <a:srgbClr val="000000">
                      <a:alpha val="43137"/>
                    </a:srgbClr>
                  </a:outerShdw>
                </a:effectLst>
              </a:rPr>
              <a:t>النباتات ال</a:t>
            </a:r>
            <a:r>
              <a:rPr lang="ar-IQ" sz="2400" b="1" dirty="0" smtClean="0">
                <a:solidFill>
                  <a:schemeClr val="accent3">
                    <a:lumMod val="50000"/>
                  </a:schemeClr>
                </a:solidFill>
                <a:effectLst>
                  <a:outerShdw blurRad="38100" dist="38100" dir="2700000" algn="tl">
                    <a:srgbClr val="000000">
                      <a:alpha val="43137"/>
                    </a:srgbClr>
                  </a:outerShdw>
                </a:effectLst>
              </a:rPr>
              <a:t>ت</a:t>
            </a:r>
            <a:r>
              <a:rPr lang="ar-IQ" sz="2400" b="1" dirty="0">
                <a:solidFill>
                  <a:schemeClr val="accent3">
                    <a:lumMod val="50000"/>
                  </a:schemeClr>
                </a:solidFill>
                <a:effectLst>
                  <a:outerShdw blurRad="38100" dist="38100" dir="2700000" algn="tl">
                    <a:srgbClr val="000000">
                      <a:alpha val="43137"/>
                    </a:srgbClr>
                  </a:outerShdw>
                </a:effectLst>
              </a:rPr>
              <a:t>ي</a:t>
            </a:r>
            <a:r>
              <a:rPr lang="ar-IQ" sz="2400" b="1" dirty="0" smtClean="0">
                <a:solidFill>
                  <a:schemeClr val="accent3">
                    <a:lumMod val="50000"/>
                  </a:schemeClr>
                </a:solidFill>
                <a:effectLst>
                  <a:outerShdw blurRad="38100" dist="38100" dir="2700000" algn="tl">
                    <a:srgbClr val="000000">
                      <a:alpha val="43137"/>
                    </a:srgbClr>
                  </a:outerShdw>
                </a:effectLst>
              </a:rPr>
              <a:t> </a:t>
            </a:r>
            <a:r>
              <a:rPr lang="ar-IQ" sz="2400" b="1" dirty="0">
                <a:solidFill>
                  <a:schemeClr val="accent3">
                    <a:lumMod val="50000"/>
                  </a:schemeClr>
                </a:solidFill>
                <a:effectLst>
                  <a:outerShdw blurRad="38100" dist="38100" dir="2700000" algn="tl">
                    <a:srgbClr val="000000">
                      <a:alpha val="43137"/>
                    </a:srgbClr>
                  </a:outerShdw>
                </a:effectLst>
              </a:rPr>
              <a:t>تنتج </a:t>
            </a:r>
            <a:r>
              <a:rPr lang="ar-SA" sz="2400" b="1" dirty="0">
                <a:solidFill>
                  <a:schemeClr val="accent3">
                    <a:lumMod val="50000"/>
                  </a:schemeClr>
                </a:solidFill>
                <a:effectLst>
                  <a:outerShdw blurRad="38100" dist="38100" dir="2700000" algn="tl">
                    <a:srgbClr val="000000">
                      <a:alpha val="43137"/>
                    </a:srgbClr>
                  </a:outerShdw>
                </a:effectLst>
              </a:rPr>
              <a:t>عنها مواد مخدرة أو مؤثرات عقلية أو سلمها أو تسلمها أو نقلها أو تنازل عنها أو تبادل فيها أو صرفها بأية صفة كانت أو توسط في شيء من ذلك بقصد الاتجار فيها بأية صورة وذلك في غير الأحوال التي أجازها القانون</a:t>
            </a:r>
            <a:r>
              <a:rPr lang="en-US" sz="2400" b="1" dirty="0">
                <a:solidFill>
                  <a:schemeClr val="accent3">
                    <a:lumMod val="50000"/>
                  </a:schemeClr>
                </a:solidFill>
                <a:effectLst>
                  <a:outerShdw blurRad="38100" dist="38100" dir="2700000" algn="tl">
                    <a:srgbClr val="000000">
                      <a:alpha val="43137"/>
                    </a:srgbClr>
                  </a:outerShdw>
                </a:effectLst>
              </a:rPr>
              <a:t>.</a:t>
            </a:r>
          </a:p>
          <a:p>
            <a:pPr algn="r" latinLnBrk="1"/>
            <a:r>
              <a:rPr lang="ar-SA" sz="2400" b="1" dirty="0">
                <a:solidFill>
                  <a:schemeClr val="accent3">
                    <a:lumMod val="50000"/>
                  </a:schemeClr>
                </a:solidFill>
                <a:effectLst>
                  <a:outerShdw blurRad="38100" dist="38100" dir="2700000" algn="tl">
                    <a:srgbClr val="000000">
                      <a:alpha val="43137"/>
                    </a:srgbClr>
                  </a:outerShdw>
                </a:effectLst>
              </a:rPr>
              <a:t>ثانيا: قدم للتعاطي مواد مخدرة أو مؤثرة عقليا أو آسهم أو شجع على تعاطيها في غير الأحوال التي أجازها القانون</a:t>
            </a:r>
            <a:r>
              <a:rPr lang="en-US" sz="2400" b="1" dirty="0">
                <a:solidFill>
                  <a:schemeClr val="accent3">
                    <a:lumMod val="50000"/>
                  </a:schemeClr>
                </a:solidFill>
                <a:effectLst>
                  <a:outerShdw blurRad="38100" dist="38100" dir="2700000" algn="tl">
                    <a:srgbClr val="000000">
                      <a:alpha val="43137"/>
                    </a:srgbClr>
                  </a:outerShdw>
                </a:effectLst>
              </a:rPr>
              <a:t>. </a:t>
            </a:r>
          </a:p>
          <a:p>
            <a:pPr algn="r" latinLnBrk="1"/>
            <a:r>
              <a:rPr lang="ar-SA" sz="2400" b="1" dirty="0">
                <a:solidFill>
                  <a:schemeClr val="accent3">
                    <a:lumMod val="50000"/>
                  </a:schemeClr>
                </a:solidFill>
                <a:effectLst>
                  <a:outerShdw blurRad="38100" dist="38100" dir="2700000" algn="tl">
                    <a:srgbClr val="000000">
                      <a:alpha val="43137"/>
                    </a:srgbClr>
                  </a:outerShdw>
                </a:effectLst>
              </a:rPr>
              <a:t>ثالثا: اجيز له حيازه مواد مخدرة أو مؤثرات عقلية أو سلائف كيميائية لاستعمالها في غرض معين وتصرف فيها خلافا لذلك الغرض</a:t>
            </a:r>
            <a:r>
              <a:rPr lang="en-US" sz="2400" b="1" dirty="0">
                <a:solidFill>
                  <a:schemeClr val="accent3">
                    <a:lumMod val="50000"/>
                  </a:schemeClr>
                </a:solidFill>
                <a:effectLst>
                  <a:outerShdw blurRad="38100" dist="38100" dir="2700000" algn="tl">
                    <a:srgbClr val="000000">
                      <a:alpha val="43137"/>
                    </a:srgbClr>
                  </a:outerShdw>
                </a:effectLst>
              </a:rPr>
              <a:t>.</a:t>
            </a:r>
          </a:p>
          <a:p>
            <a:pPr algn="r" latinLnBrk="1"/>
            <a:r>
              <a:rPr lang="ar-SA" sz="2400" b="1" dirty="0">
                <a:solidFill>
                  <a:schemeClr val="accent3">
                    <a:lumMod val="50000"/>
                  </a:schemeClr>
                </a:solidFill>
                <a:effectLst>
                  <a:outerShdw blurRad="38100" dist="38100" dir="2700000" algn="tl">
                    <a:srgbClr val="000000">
                      <a:alpha val="43137"/>
                    </a:srgbClr>
                  </a:outerShdw>
                </a:effectLst>
              </a:rPr>
              <a:t>رابعا: ادار أو اعد أو هيأ مكانا لتعاطي المخدرات أو المؤثرات العقلية</a:t>
            </a:r>
            <a:r>
              <a:rPr lang="en-US" sz="2400" b="1" dirty="0">
                <a:solidFill>
                  <a:schemeClr val="accent3">
                    <a:lumMod val="50000"/>
                  </a:schemeClr>
                </a:solidFill>
                <a:effectLst>
                  <a:outerShdw blurRad="38100" dist="38100" dir="2700000" algn="tl">
                    <a:srgbClr val="000000">
                      <a:alpha val="43137"/>
                    </a:srgbClr>
                  </a:outerShdw>
                </a:effectLst>
              </a:rPr>
              <a:t> .</a:t>
            </a:r>
          </a:p>
          <a:p>
            <a:pPr algn="r" latinLnBrk="1"/>
            <a:r>
              <a:rPr lang="ar-SA" sz="2400" b="1" dirty="0">
                <a:solidFill>
                  <a:schemeClr val="accent3">
                    <a:lumMod val="50000"/>
                  </a:schemeClr>
                </a:solidFill>
                <a:effectLst>
                  <a:outerShdw blurRad="38100" dist="38100" dir="2700000" algn="tl">
                    <a:srgbClr val="000000">
                      <a:alpha val="43137"/>
                    </a:srgbClr>
                  </a:outerShdw>
                </a:effectLst>
              </a:rPr>
              <a:t>خامسا: أغوى حدثا أو شجع زوجه أو احد أقاربه حتى الدرجة الرابعة على</a:t>
            </a:r>
            <a:r>
              <a:rPr lang="ar-IQ" sz="2400" b="1" dirty="0">
                <a:solidFill>
                  <a:schemeClr val="accent3">
                    <a:lumMod val="50000"/>
                  </a:schemeClr>
                </a:solidFill>
                <a:effectLst>
                  <a:outerShdw blurRad="38100" dist="38100" dir="2700000" algn="tl">
                    <a:srgbClr val="000000">
                      <a:alpha val="43137"/>
                    </a:srgbClr>
                  </a:outerShdw>
                </a:effectLst>
              </a:rPr>
              <a:t> </a:t>
            </a:r>
            <a:r>
              <a:rPr lang="ar-SA" sz="2400" b="1" dirty="0">
                <a:solidFill>
                  <a:schemeClr val="accent3">
                    <a:lumMod val="50000"/>
                  </a:schemeClr>
                </a:solidFill>
                <a:effectLst>
                  <a:outerShdw blurRad="38100" dist="38100" dir="2700000" algn="tl">
                    <a:srgbClr val="000000">
                      <a:alpha val="43137"/>
                    </a:srgbClr>
                  </a:outerShdw>
                </a:effectLst>
              </a:rPr>
              <a:t>تعاطي المخدرات أو المؤثرات القلية</a:t>
            </a:r>
            <a:r>
              <a:rPr lang="en-US" sz="2400" dirty="0"/>
              <a:t>.</a:t>
            </a:r>
          </a:p>
          <a:p>
            <a:endParaRPr sz="32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4199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831" y="154547"/>
            <a:ext cx="12672811" cy="5782614"/>
          </a:xfrm>
        </p:spPr>
        <p:txBody>
          <a:bodyPr>
            <a:normAutofit fontScale="92500"/>
          </a:bodyPr>
          <a:lstStyle/>
          <a:p>
            <a:r>
              <a:rPr lang="ar-SA" sz="3200" b="1" dirty="0">
                <a:solidFill>
                  <a:srgbClr val="00B050"/>
                </a:solidFill>
                <a:effectLst>
                  <a:outerShdw blurRad="38100" dist="38100" dir="2700000" algn="tl">
                    <a:srgbClr val="000000">
                      <a:alpha val="43137"/>
                    </a:srgbClr>
                  </a:outerShdw>
                </a:effectLst>
              </a:rPr>
              <a:t>يعاقب بالحبس مدة لا تقل عن (1) سنة واحدة ولا تزيد على (3) ثلاث سنوات وبغرامة لا تقل عن (5000000) خمسة ملايين دينار ولا تزيد على( 1000000)عشرة ملايين دينار كل من استورد أو أنتج أو صنع أو حاز أو أحرز أو اشترى مواد مخدرة أو مؤثرات عقلية أو سلائف كيميائية أو زرع نباتا من النباتات التي ينتج عنها مواد مخدرة أو مؤثرات عقلية أو اشتراها بقصد التعاطي والاستعمال الشخصي</a:t>
            </a:r>
            <a:r>
              <a:rPr lang="en-US" sz="3200" b="1" dirty="0">
                <a:solidFill>
                  <a:srgbClr val="00B050"/>
                </a:solidFill>
                <a:effectLst>
                  <a:outerShdw blurRad="38100" dist="38100" dir="2700000" algn="tl">
                    <a:srgbClr val="000000">
                      <a:alpha val="43137"/>
                    </a:srgbClr>
                  </a:outerShdw>
                </a:effectLst>
              </a:rPr>
              <a:t>.</a:t>
            </a:r>
          </a:p>
          <a:p>
            <a:pPr latinLnBrk="1"/>
            <a:r>
              <a:rPr lang="ar-SA" sz="2800" b="1" dirty="0">
                <a:solidFill>
                  <a:srgbClr val="FF0000"/>
                </a:solidFill>
                <a:effectLst>
                  <a:outerShdw blurRad="38100" dist="38100" dir="2700000" algn="tl">
                    <a:srgbClr val="000000">
                      <a:alpha val="43137"/>
                    </a:srgbClr>
                  </a:outerShdw>
                </a:effectLst>
              </a:rPr>
              <a:t>يعاقب بالحبس مدة لأتقل عن (6) ستة أشهر ولأتزيد على (2) سنتين وبغرامة لأتقل عن (3000000) ثلاثة ملايين دينار ولا تزيد على (5000000) خمسة ملايين دينار كل من</a:t>
            </a:r>
            <a:r>
              <a:rPr lang="en-US" sz="2800" b="1" dirty="0">
                <a:solidFill>
                  <a:srgbClr val="FF0000"/>
                </a:solidFill>
                <a:effectLst>
                  <a:outerShdw blurRad="38100" dist="38100" dir="2700000" algn="tl">
                    <a:srgbClr val="000000">
                      <a:alpha val="43137"/>
                    </a:srgbClr>
                  </a:outerShdw>
                </a:effectLst>
              </a:rPr>
              <a:t> :</a:t>
            </a:r>
          </a:p>
          <a:p>
            <a:pPr latinLnBrk="1"/>
            <a:r>
              <a:rPr lang="ar-SA" sz="2800" b="1" dirty="0">
                <a:solidFill>
                  <a:srgbClr val="FF0000"/>
                </a:solidFill>
                <a:effectLst>
                  <a:outerShdw blurRad="38100" dist="38100" dir="2700000" algn="tl">
                    <a:srgbClr val="000000">
                      <a:alpha val="43137"/>
                    </a:srgbClr>
                  </a:outerShdw>
                </a:effectLst>
              </a:rPr>
              <a:t>أ. سمح للغير بتعاطي المخدرات أو المؤثرات العقلية في أي مكان عائد له ولو كان بدون مقابل</a:t>
            </a:r>
            <a:r>
              <a:rPr lang="en-US" sz="2800" b="1" dirty="0">
                <a:solidFill>
                  <a:srgbClr val="FF0000"/>
                </a:solidFill>
                <a:effectLst>
                  <a:outerShdw blurRad="38100" dist="38100" dir="2700000" algn="tl">
                    <a:srgbClr val="000000">
                      <a:alpha val="43137"/>
                    </a:srgbClr>
                  </a:outerShdw>
                </a:effectLst>
              </a:rPr>
              <a:t> .</a:t>
            </a:r>
          </a:p>
          <a:p>
            <a:pPr latinLnBrk="1"/>
            <a:r>
              <a:rPr lang="ar-SA" sz="2800" b="1" dirty="0">
                <a:solidFill>
                  <a:srgbClr val="FF0000"/>
                </a:solidFill>
                <a:effectLst>
                  <a:outerShdw blurRad="38100" dist="38100" dir="2700000" algn="tl">
                    <a:srgbClr val="000000">
                      <a:alpha val="43137"/>
                    </a:srgbClr>
                  </a:outerShdw>
                </a:effectLst>
              </a:rPr>
              <a:t>ب. ضبط في أي مكان اعد أو هيأ لتعاطي المخدرات أو المؤثرات العقلية وكان يجري تعاطيها مع علمه بذلك ولا يسري حكم هذه الفقرة على الزوج أو الزوجة أو أصول أو فروع من اعد اوهيأ المكان المذكور أو من يسكنه</a:t>
            </a:r>
            <a:r>
              <a:rPr lang="en-US" sz="2800" b="1" dirty="0">
                <a:solidFill>
                  <a:srgbClr val="FF0000"/>
                </a:solidFill>
                <a:effectLst>
                  <a:outerShdw blurRad="38100" dist="38100" dir="2700000" algn="tl">
                    <a:srgbClr val="000000">
                      <a:alpha val="43137"/>
                    </a:srgbClr>
                  </a:outerShdw>
                </a:effectLst>
              </a:rPr>
              <a:t>.</a:t>
            </a:r>
          </a:p>
          <a:p>
            <a:endParaRPr lang="ar-IQ" dirty="0"/>
          </a:p>
        </p:txBody>
      </p:sp>
    </p:spTree>
    <p:extLst>
      <p:ext uri="{BB962C8B-B14F-4D97-AF65-F5344CB8AC3E}">
        <p14:creationId xmlns:p14="http://schemas.microsoft.com/office/powerpoint/2010/main" val="269168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0456" y="218942"/>
            <a:ext cx="11410682" cy="5769735"/>
          </a:xfrm>
        </p:spPr>
        <p:txBody>
          <a:bodyPr>
            <a:normAutofit/>
          </a:bodyPr>
          <a:lstStyle/>
          <a:p>
            <a:pPr algn="r" latinLnBrk="1"/>
            <a:r>
              <a:rPr lang="ar-SA" sz="4000" b="1" dirty="0">
                <a:solidFill>
                  <a:srgbClr val="FF0000"/>
                </a:solidFill>
                <a:effectLst>
                  <a:outerShdw blurRad="38100" dist="38100" dir="2700000" algn="tl">
                    <a:srgbClr val="000000">
                      <a:alpha val="43137"/>
                    </a:srgbClr>
                  </a:outerShdw>
                </a:effectLst>
              </a:rPr>
              <a:t>يعاقب بالحبس مدة لأتقل عن (3) ثلاثة أشهر أو بغرامة لأتقل عن (3000000) ثلاثة ملايين دينار ولأتزيد على (5000000) خمسة ملايين دينار أو بإحدى هاتين العقوبتين ومنع مزاولة المهنة لمدة (1) سنة كل طبيب أعطى وصفة طبية لصرف مواد مخدرة أو </a:t>
            </a:r>
            <a:r>
              <a:rPr lang="ar-SA" sz="4000" b="1" dirty="0" smtClean="0">
                <a:solidFill>
                  <a:srgbClr val="FF0000"/>
                </a:solidFill>
                <a:effectLst>
                  <a:outerShdw blurRad="38100" dist="38100" dir="2700000" algn="tl">
                    <a:srgbClr val="000000">
                      <a:alpha val="43137"/>
                    </a:srgbClr>
                  </a:outerShdw>
                </a:effectLst>
              </a:rPr>
              <a:t>مؤثر</a:t>
            </a:r>
            <a:r>
              <a:rPr lang="ar-IQ" sz="4000" b="1" dirty="0" smtClean="0">
                <a:solidFill>
                  <a:srgbClr val="FF0000"/>
                </a:solidFill>
                <a:effectLst>
                  <a:outerShdw blurRad="38100" dist="38100" dir="2700000" algn="tl">
                    <a:srgbClr val="000000">
                      <a:alpha val="43137"/>
                    </a:srgbClr>
                  </a:outerShdw>
                </a:effectLst>
              </a:rPr>
              <a:t>ات </a:t>
            </a:r>
            <a:r>
              <a:rPr lang="ar-SA" sz="4000" b="1" dirty="0" smtClean="0">
                <a:solidFill>
                  <a:srgbClr val="FF0000"/>
                </a:solidFill>
                <a:effectLst>
                  <a:outerShdw blurRad="38100" dist="38100" dir="2700000" algn="tl">
                    <a:srgbClr val="000000">
                      <a:alpha val="43137"/>
                    </a:srgbClr>
                  </a:outerShdw>
                </a:effectLst>
              </a:rPr>
              <a:t>عقلية </a:t>
            </a:r>
            <a:r>
              <a:rPr lang="ar-SA" sz="4000" b="1" dirty="0">
                <a:solidFill>
                  <a:srgbClr val="FF0000"/>
                </a:solidFill>
                <a:effectLst>
                  <a:outerShdw blurRad="38100" dist="38100" dir="2700000" algn="tl">
                    <a:srgbClr val="000000">
                      <a:alpha val="43137"/>
                    </a:srgbClr>
                  </a:outerShdw>
                </a:effectLst>
              </a:rPr>
              <a:t>لغير إغراض العلاج الطبي مع علمه </a:t>
            </a:r>
            <a:r>
              <a:rPr lang="ar-SA" sz="4000" b="1" dirty="0" smtClean="0">
                <a:solidFill>
                  <a:srgbClr val="FF0000"/>
                </a:solidFill>
                <a:effectLst>
                  <a:outerShdw blurRad="38100" dist="38100" dir="2700000" algn="tl">
                    <a:srgbClr val="000000">
                      <a:alpha val="43137"/>
                    </a:srgbClr>
                  </a:outerShdw>
                </a:effectLst>
              </a:rPr>
              <a:t>بذل</a:t>
            </a:r>
            <a:r>
              <a:rPr lang="ar-IQ" sz="4000" b="1" dirty="0" smtClean="0">
                <a:solidFill>
                  <a:srgbClr val="FF0000"/>
                </a:solidFill>
                <a:effectLst>
                  <a:outerShdw blurRad="38100" dist="38100" dir="2700000" algn="tl">
                    <a:srgbClr val="000000">
                      <a:alpha val="43137"/>
                    </a:srgbClr>
                  </a:outerShdw>
                </a:effectLst>
              </a:rPr>
              <a:t>ك</a:t>
            </a:r>
            <a:endParaRPr lang="ar-IQ" sz="3200" dirty="0"/>
          </a:p>
        </p:txBody>
      </p:sp>
    </p:spTree>
    <p:extLst>
      <p:ext uri="{BB962C8B-B14F-4D97-AF65-F5344CB8AC3E}">
        <p14:creationId xmlns:p14="http://schemas.microsoft.com/office/powerpoint/2010/main" val="2821135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ar-IQ" sz="3600" dirty="0" smtClean="0">
                <a:solidFill>
                  <a:srgbClr val="FF0000"/>
                </a:solidFill>
              </a:rPr>
              <a:t>تقديم </a:t>
            </a:r>
            <a:r>
              <a:rPr lang="ar-IQ" sz="3600" dirty="0">
                <a:solidFill>
                  <a:srgbClr val="FF0000"/>
                </a:solidFill>
              </a:rPr>
              <a:t>المخدرات للقُصَّر أو الترويج لها في المدارسيعتبر القانون الترويج أو تقديم المخدرات للقاصرين أو بيعها بالقرب من المؤسسات التعليمية جريمة خطيرة</a:t>
            </a:r>
            <a:r>
              <a:rPr lang="ar-IQ" sz="3600" dirty="0" smtClean="0">
                <a:solidFill>
                  <a:srgbClr val="FF0000"/>
                </a:solidFill>
              </a:rPr>
              <a:t>.</a:t>
            </a:r>
          </a:p>
          <a:p>
            <a:r>
              <a:rPr lang="ar-IQ" sz="3600" dirty="0" smtClean="0">
                <a:solidFill>
                  <a:srgbClr val="FF0000"/>
                </a:solidFill>
              </a:rPr>
              <a:t>العقوبة:الإعدام </a:t>
            </a:r>
            <a:r>
              <a:rPr lang="ar-IQ" sz="3600" dirty="0">
                <a:solidFill>
                  <a:srgbClr val="FF0000"/>
                </a:solidFill>
              </a:rPr>
              <a:t>أو السجن المؤبد.غرامة تصل إلى 50 مليون دينار عراقي.</a:t>
            </a:r>
            <a:endParaRPr lang="ar-IQ" sz="2400" dirty="0">
              <a:solidFill>
                <a:srgbClr val="FF0000"/>
              </a:solidFill>
            </a:endParaRPr>
          </a:p>
        </p:txBody>
      </p:sp>
    </p:spTree>
    <p:extLst>
      <p:ext uri="{BB962C8B-B14F-4D97-AF65-F5344CB8AC3E}">
        <p14:creationId xmlns:p14="http://schemas.microsoft.com/office/powerpoint/2010/main" val="211069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4655" y="283336"/>
            <a:ext cx="8761791" cy="5183012"/>
          </a:xfrm>
        </p:spPr>
        <p:txBody>
          <a:bodyPr/>
          <a:lstStyle/>
          <a:p>
            <a:r>
              <a:rPr lang="ar-IQ" sz="4000" b="1" dirty="0" smtClean="0">
                <a:solidFill>
                  <a:srgbClr val="002060"/>
                </a:solidFill>
                <a:effectLst>
                  <a:outerShdw blurRad="38100" dist="38100" dir="2700000" algn="tl">
                    <a:srgbClr val="000000">
                      <a:alpha val="43137"/>
                    </a:srgbClr>
                  </a:outerShdw>
                </a:effectLst>
              </a:rPr>
              <a:t>تهريب المخدرات يُعتبر </a:t>
            </a:r>
            <a:r>
              <a:rPr lang="ar-IQ" sz="4000" b="1" dirty="0">
                <a:solidFill>
                  <a:srgbClr val="002060"/>
                </a:solidFill>
                <a:effectLst>
                  <a:outerShdw blurRad="38100" dist="38100" dir="2700000" algn="tl">
                    <a:srgbClr val="000000">
                      <a:alpha val="43137"/>
                    </a:srgbClr>
                  </a:outerShdw>
                </a:effectLst>
              </a:rPr>
              <a:t>تهريب المخدرات جريمة دولية ومحلية ذات عقوبة قاسية</a:t>
            </a:r>
            <a:r>
              <a:rPr lang="ar-IQ" sz="4000" b="1" dirty="0" smtClean="0">
                <a:solidFill>
                  <a:srgbClr val="002060"/>
                </a:solidFill>
                <a:effectLst>
                  <a:outerShdw blurRad="38100" dist="38100" dir="2700000" algn="tl">
                    <a:srgbClr val="000000">
                      <a:alpha val="43137"/>
                    </a:srgbClr>
                  </a:outerShdw>
                </a:effectLst>
              </a:rPr>
              <a:t>.</a:t>
            </a:r>
          </a:p>
          <a:p>
            <a:r>
              <a:rPr lang="ar-IQ" sz="4000" b="1" dirty="0" smtClean="0">
                <a:solidFill>
                  <a:srgbClr val="002060"/>
                </a:solidFill>
                <a:effectLst>
                  <a:outerShdw blurRad="38100" dist="38100" dir="2700000" algn="tl">
                    <a:srgbClr val="000000">
                      <a:alpha val="43137"/>
                    </a:srgbClr>
                  </a:outerShdw>
                </a:effectLst>
              </a:rPr>
              <a:t>العقوبة:الإعدام </a:t>
            </a:r>
            <a:r>
              <a:rPr lang="ar-IQ" sz="4000" b="1" dirty="0">
                <a:solidFill>
                  <a:srgbClr val="002060"/>
                </a:solidFill>
                <a:effectLst>
                  <a:outerShdw blurRad="38100" dist="38100" dir="2700000" algn="tl">
                    <a:srgbClr val="000000">
                      <a:alpha val="43137"/>
                    </a:srgbClr>
                  </a:outerShdw>
                </a:effectLst>
              </a:rPr>
              <a:t>أو السجن المؤبد في حالة تهريب كميات كبيرة.غرامة مالية كبيرة تصل إلى 100 مليون دينار عراقي</a:t>
            </a:r>
            <a:endParaRPr lang="ar-IQ"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7443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D02AD77-EEC2-B5D4-9A0F-6978BD876F11}"/>
              </a:ext>
            </a:extLst>
          </p:cNvPr>
          <p:cNvSpPr>
            <a:spLocks noGrp="1"/>
          </p:cNvSpPr>
          <p:nvPr>
            <p:ph idx="1"/>
          </p:nvPr>
        </p:nvSpPr>
        <p:spPr>
          <a:xfrm>
            <a:off x="838200" y="276447"/>
            <a:ext cx="10368516" cy="5326911"/>
          </a:xfrm>
        </p:spPr>
        <p:txBody>
          <a:bodyPr>
            <a:normAutofit lnSpcReduction="10000"/>
          </a:bodyPr>
          <a:lstStyle/>
          <a:p>
            <a:pPr marL="0" indent="0" algn="ctr" rtl="1">
              <a:lnSpc>
                <a:spcPct val="115000"/>
              </a:lnSpc>
              <a:spcAft>
                <a:spcPts val="800"/>
              </a:spcAft>
              <a:buNone/>
            </a:pPr>
            <a:endParaRPr lang="ar-IQ" sz="2800" b="1" kern="100" dirty="0">
              <a:solidFill>
                <a:srgbClr val="404040"/>
              </a:solidFill>
              <a:effectLst/>
              <a:latin typeface="Aptos" panose="020B0004020202020204" pitchFamily="34" charset="0"/>
              <a:ea typeface="Times New Roman" panose="02020603050405020304" pitchFamily="18" charset="0"/>
              <a:cs typeface="Arial" panose="020B0604020202020204" pitchFamily="34" charset="0"/>
            </a:endParaRPr>
          </a:p>
          <a:p>
            <a:pPr marL="0" indent="0" algn="ctr" rtl="1">
              <a:lnSpc>
                <a:spcPct val="115000"/>
              </a:lnSpc>
              <a:spcAft>
                <a:spcPts val="800"/>
              </a:spcAft>
              <a:buNone/>
            </a:pPr>
            <a:r>
              <a:rPr lang="ar-IQ" sz="2800" b="1" kern="100" dirty="0">
                <a:solidFill>
                  <a:srgbClr val="404040"/>
                </a:solidFill>
                <a:effectLst/>
                <a:latin typeface="Aptos" panose="020B0004020202020204" pitchFamily="34" charset="0"/>
                <a:ea typeface="Times New Roman" panose="02020603050405020304" pitchFamily="18" charset="0"/>
                <a:cs typeface="Arial" panose="020B0604020202020204" pitchFamily="34" charset="0"/>
              </a:rPr>
              <a:t>المخدرات</a:t>
            </a:r>
          </a:p>
          <a:p>
            <a:pPr marL="0" indent="0" algn="just" rtl="1">
              <a:lnSpc>
                <a:spcPct val="115000"/>
              </a:lnSpc>
              <a:spcAft>
                <a:spcPts val="800"/>
              </a:spcAft>
              <a:buNone/>
            </a:pPr>
            <a:r>
              <a:rPr lang="ar-SA" sz="2800" kern="100" dirty="0">
                <a:solidFill>
                  <a:srgbClr val="404040"/>
                </a:solidFill>
                <a:effectLst/>
                <a:latin typeface="Aptos" panose="020B0004020202020204" pitchFamily="34" charset="0"/>
                <a:ea typeface="Times New Roman" panose="02020603050405020304" pitchFamily="18" charset="0"/>
                <a:cs typeface="Arial" panose="020B0604020202020204" pitchFamily="34" charset="0"/>
              </a:rPr>
              <a:t>تعريف المخدرات :هي مجموعة من المواد التي تسبب الإدمان وتسمم الجهاز العصبي، ويطلق لفظ (مخدر) على ما يُذهب العقل ويغيبه، لاحتوائه على مواد كيميائية تؤدي إلى النعاس والنوم أو غياب الوعي.</a:t>
            </a:r>
            <a:endParaRPr lang="en-US" sz="2000" kern="100" dirty="0">
              <a:effectLst/>
              <a:latin typeface="Aptos" panose="020B0004020202020204" pitchFamily="34" charset="0"/>
              <a:ea typeface="Times New Roman" panose="02020603050405020304" pitchFamily="18" charset="0"/>
              <a:cs typeface="Arial" panose="020B0604020202020204" pitchFamily="34" charset="0"/>
            </a:endParaRPr>
          </a:p>
          <a:p>
            <a:pPr marL="0" indent="0" algn="just" rtl="1">
              <a:lnSpc>
                <a:spcPct val="115000"/>
              </a:lnSpc>
              <a:spcAft>
                <a:spcPts val="800"/>
              </a:spcAft>
              <a:buNone/>
            </a:pPr>
            <a:r>
              <a:rPr lang="ar-IQ" sz="2800" b="1" kern="100" dirty="0">
                <a:solidFill>
                  <a:srgbClr val="404040"/>
                </a:solidFill>
                <a:effectLst/>
                <a:latin typeface="Aptos" panose="020B0004020202020204" pitchFamily="34" charset="0"/>
                <a:ea typeface="Times New Roman" panose="02020603050405020304" pitchFamily="18" charset="0"/>
                <a:cs typeface="Arial" panose="020B0604020202020204" pitchFamily="34" charset="0"/>
              </a:rPr>
              <a:t> </a:t>
            </a:r>
            <a:r>
              <a:rPr lang="ar-SA" sz="2800" b="1" kern="100" dirty="0">
                <a:solidFill>
                  <a:srgbClr val="404040"/>
                </a:solidFill>
                <a:effectLst/>
                <a:latin typeface="Aptos" panose="020B0004020202020204" pitchFamily="34" charset="0"/>
                <a:ea typeface="Times New Roman" panose="02020603050405020304" pitchFamily="18" charset="0"/>
                <a:cs typeface="Arial" panose="020B0604020202020204" pitchFamily="34" charset="0"/>
              </a:rPr>
              <a:t>أنواع المخدرات:</a:t>
            </a:r>
            <a:endParaRPr lang="en-US" sz="2000" kern="100" dirty="0">
              <a:effectLst/>
              <a:latin typeface="Aptos" panose="020B0004020202020204" pitchFamily="34" charset="0"/>
              <a:ea typeface="Times New Roman" panose="02020603050405020304" pitchFamily="18" charset="0"/>
              <a:cs typeface="Arial" panose="020B0604020202020204" pitchFamily="34" charset="0"/>
            </a:endParaRPr>
          </a:p>
          <a:p>
            <a:pPr marL="0" indent="0" algn="just" rtl="1">
              <a:lnSpc>
                <a:spcPct val="115000"/>
              </a:lnSpc>
              <a:spcAft>
                <a:spcPts val="800"/>
              </a:spcAft>
              <a:buNone/>
            </a:pPr>
            <a:r>
              <a:rPr lang="ar-SA" sz="2800" kern="100" dirty="0">
                <a:solidFill>
                  <a:srgbClr val="404040"/>
                </a:solidFill>
                <a:effectLst/>
                <a:latin typeface="Aptos" panose="020B0004020202020204" pitchFamily="34" charset="0"/>
                <a:ea typeface="Times New Roman" panose="02020603050405020304" pitchFamily="18" charset="0"/>
                <a:cs typeface="Arial" panose="020B0604020202020204" pitchFamily="34" charset="0"/>
              </a:rPr>
              <a:t>للمخدرات انواع كثيرة وأشكال متعددة، وهي خطيرة، سواء ذات المصدر الطبيعي (القات، الأفيون، المورفين، الحشيش، الكوكايين، وغيرها)، أو ذات المصدر الاصطناعي(الهيروين والا فيتامينات وغيرهما)، وأيضًا الحبوب المخدرة والمذيبات الطيارة.</a:t>
            </a:r>
            <a:endParaRPr lang="en-US" sz="2000" kern="100" dirty="0">
              <a:effectLst/>
              <a:latin typeface="Aptos" panose="020B00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164149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406" y="489398"/>
            <a:ext cx="10663707" cy="4976949"/>
          </a:xfrm>
        </p:spPr>
        <p:txBody>
          <a:bodyPr>
            <a:normAutofit/>
          </a:bodyPr>
          <a:lstStyle/>
          <a:p>
            <a:r>
              <a:rPr lang="ar-SA" sz="3600" b="1" dirty="0">
                <a:solidFill>
                  <a:schemeClr val="accent1">
                    <a:lumMod val="75000"/>
                  </a:schemeClr>
                </a:solidFill>
                <a:effectLst>
                  <a:outerShdw blurRad="38100" dist="38100" dir="2700000" algn="tl">
                    <a:srgbClr val="000000">
                      <a:alpha val="43137"/>
                    </a:srgbClr>
                  </a:outerShdw>
                </a:effectLst>
              </a:rPr>
              <a:t>يعفى من العقوبات المنصوص عليها في هذا القانون كل من بادر من الجناة بإخبار السلطات العامة عن الجريمة قبل ارتكابها وقبل قيام تلك السلطات بالبحث </a:t>
            </a:r>
            <a:r>
              <a:rPr lang="ar-IQ" sz="3600" b="1" dirty="0">
                <a:solidFill>
                  <a:schemeClr val="accent1">
                    <a:lumMod val="75000"/>
                  </a:schemeClr>
                </a:solidFill>
                <a:effectLst>
                  <a:outerShdw blurRad="38100" dist="38100" dir="2700000" algn="tl">
                    <a:srgbClr val="000000">
                      <a:alpha val="43137"/>
                    </a:srgbClr>
                  </a:outerShdw>
                </a:effectLst>
              </a:rPr>
              <a:t>والتحري</a:t>
            </a:r>
            <a:r>
              <a:rPr lang="ar-SA" sz="3600" b="1" dirty="0">
                <a:solidFill>
                  <a:schemeClr val="accent1">
                    <a:lumMod val="75000"/>
                  </a:schemeClr>
                </a:solidFill>
                <a:effectLst>
                  <a:outerShdw blurRad="38100" dist="38100" dir="2700000" algn="tl">
                    <a:srgbClr val="000000">
                      <a:alpha val="43137"/>
                    </a:srgbClr>
                  </a:outerShdw>
                </a:effectLst>
              </a:rPr>
              <a:t> عن مرتكبيها وعلم بالفاعلين الآخرين اما أذا حصل الإخبار بعد قيام السلطات بذلك فلا يعفى من العقوبة إلا أذا كان الإخبار قد سهل القبض على أولئك الجناة</a:t>
            </a:r>
            <a:r>
              <a:rPr lang="en-US" sz="3600" b="1" dirty="0">
                <a:solidFill>
                  <a:srgbClr val="28E11F"/>
                </a:solidFill>
                <a:effectLst>
                  <a:outerShdw blurRad="38100" dist="38100" dir="2700000" algn="tl">
                    <a:srgbClr val="000000">
                      <a:alpha val="43137"/>
                    </a:srgbClr>
                  </a:outerShdw>
                </a:effectLst>
              </a:rPr>
              <a:t>.</a:t>
            </a:r>
            <a:endParaRPr lang="ar-IQ" sz="3600" b="1" dirty="0">
              <a:solidFill>
                <a:srgbClr val="28E11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4915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dirty="0" err="1"/>
              <a:t>التوصيات</a:t>
            </a:r>
            <a:endParaRPr dirty="0"/>
          </a:p>
        </p:txBody>
      </p:sp>
      <p:sp>
        <p:nvSpPr>
          <p:cNvPr id="3" name="Content Placeholder 2"/>
          <p:cNvSpPr>
            <a:spLocks noGrp="1"/>
          </p:cNvSpPr>
          <p:nvPr>
            <p:ph idx="1"/>
          </p:nvPr>
        </p:nvSpPr>
        <p:spPr/>
        <p:txBody>
          <a:bodyPr>
            <a:normAutofit/>
          </a:bodyPr>
          <a:lstStyle/>
          <a:p>
            <a:r>
              <a:rPr dirty="0"/>
              <a:t>1</a:t>
            </a:r>
            <a:r>
              <a:rPr sz="3200" dirty="0">
                <a:solidFill>
                  <a:schemeClr val="accent3">
                    <a:lumMod val="50000"/>
                  </a:schemeClr>
                </a:solidFill>
              </a:rPr>
              <a:t>. </a:t>
            </a:r>
            <a:r>
              <a:rPr sz="3200" dirty="0" err="1">
                <a:solidFill>
                  <a:schemeClr val="accent3">
                    <a:lumMod val="50000"/>
                  </a:schemeClr>
                </a:solidFill>
              </a:rPr>
              <a:t>تعزيز</a:t>
            </a:r>
            <a:r>
              <a:rPr sz="3200" dirty="0">
                <a:solidFill>
                  <a:schemeClr val="accent3">
                    <a:lumMod val="50000"/>
                  </a:schemeClr>
                </a:solidFill>
              </a:rPr>
              <a:t> </a:t>
            </a:r>
            <a:r>
              <a:rPr sz="3200" dirty="0" err="1">
                <a:solidFill>
                  <a:schemeClr val="accent3">
                    <a:lumMod val="50000"/>
                  </a:schemeClr>
                </a:solidFill>
              </a:rPr>
              <a:t>التوعية</a:t>
            </a:r>
            <a:r>
              <a:rPr sz="3200" dirty="0">
                <a:solidFill>
                  <a:schemeClr val="accent3">
                    <a:lumMod val="50000"/>
                  </a:schemeClr>
                </a:solidFill>
              </a:rPr>
              <a:t> </a:t>
            </a:r>
            <a:r>
              <a:rPr sz="3200" dirty="0" err="1">
                <a:solidFill>
                  <a:schemeClr val="accent3">
                    <a:lumMod val="50000"/>
                  </a:schemeClr>
                </a:solidFill>
              </a:rPr>
              <a:t>بمخاطر</a:t>
            </a:r>
            <a:r>
              <a:rPr sz="3200" dirty="0">
                <a:solidFill>
                  <a:schemeClr val="accent3">
                    <a:lumMod val="50000"/>
                  </a:schemeClr>
                </a:solidFill>
              </a:rPr>
              <a:t> </a:t>
            </a:r>
            <a:r>
              <a:rPr sz="3200" dirty="0" err="1">
                <a:solidFill>
                  <a:schemeClr val="accent3">
                    <a:lumMod val="50000"/>
                  </a:schemeClr>
                </a:solidFill>
              </a:rPr>
              <a:t>المخدرات</a:t>
            </a:r>
            <a:r>
              <a:rPr sz="3200" dirty="0">
                <a:solidFill>
                  <a:schemeClr val="accent3">
                    <a:lumMod val="50000"/>
                  </a:schemeClr>
                </a:solidFill>
              </a:rPr>
              <a:t> </a:t>
            </a:r>
            <a:r>
              <a:rPr sz="3200" dirty="0" err="1">
                <a:solidFill>
                  <a:schemeClr val="accent3">
                    <a:lumMod val="50000"/>
                  </a:schemeClr>
                </a:solidFill>
              </a:rPr>
              <a:t>عبر</a:t>
            </a:r>
            <a:r>
              <a:rPr sz="3200" dirty="0">
                <a:solidFill>
                  <a:schemeClr val="accent3">
                    <a:lumMod val="50000"/>
                  </a:schemeClr>
                </a:solidFill>
              </a:rPr>
              <a:t> </a:t>
            </a:r>
            <a:r>
              <a:rPr sz="3200" dirty="0" err="1">
                <a:solidFill>
                  <a:schemeClr val="accent3">
                    <a:lumMod val="50000"/>
                  </a:schemeClr>
                </a:solidFill>
              </a:rPr>
              <a:t>وسائل</a:t>
            </a:r>
            <a:r>
              <a:rPr sz="3200" dirty="0">
                <a:solidFill>
                  <a:schemeClr val="accent3">
                    <a:lumMod val="50000"/>
                  </a:schemeClr>
                </a:solidFill>
              </a:rPr>
              <a:t> </a:t>
            </a:r>
            <a:r>
              <a:rPr sz="3200" dirty="0" err="1">
                <a:solidFill>
                  <a:schemeClr val="accent3">
                    <a:lumMod val="50000"/>
                  </a:schemeClr>
                </a:solidFill>
              </a:rPr>
              <a:t>الإعلام</a:t>
            </a:r>
            <a:r>
              <a:rPr sz="3200" dirty="0">
                <a:solidFill>
                  <a:schemeClr val="accent3">
                    <a:lumMod val="50000"/>
                  </a:schemeClr>
                </a:solidFill>
              </a:rPr>
              <a:t> </a:t>
            </a:r>
            <a:r>
              <a:rPr sz="3200" dirty="0" err="1">
                <a:solidFill>
                  <a:schemeClr val="accent3">
                    <a:lumMod val="50000"/>
                  </a:schemeClr>
                </a:solidFill>
              </a:rPr>
              <a:t>والمدارس</a:t>
            </a:r>
            <a:r>
              <a:rPr sz="3200" dirty="0">
                <a:solidFill>
                  <a:schemeClr val="accent3">
                    <a:lumMod val="50000"/>
                  </a:schemeClr>
                </a:solidFill>
              </a:rPr>
              <a:t>.</a:t>
            </a:r>
          </a:p>
          <a:p>
            <a:r>
              <a:rPr sz="3200" dirty="0">
                <a:solidFill>
                  <a:schemeClr val="accent3">
                    <a:lumMod val="50000"/>
                  </a:schemeClr>
                </a:solidFill>
              </a:rPr>
              <a:t>2. </a:t>
            </a:r>
            <a:r>
              <a:rPr sz="3200" dirty="0" err="1">
                <a:solidFill>
                  <a:schemeClr val="accent3">
                    <a:lumMod val="50000"/>
                  </a:schemeClr>
                </a:solidFill>
              </a:rPr>
              <a:t>إنشاء</a:t>
            </a:r>
            <a:r>
              <a:rPr sz="3200" dirty="0">
                <a:solidFill>
                  <a:schemeClr val="accent3">
                    <a:lumMod val="50000"/>
                  </a:schemeClr>
                </a:solidFill>
              </a:rPr>
              <a:t> </a:t>
            </a:r>
            <a:r>
              <a:rPr sz="3200" dirty="0" err="1">
                <a:solidFill>
                  <a:schemeClr val="accent3">
                    <a:lumMod val="50000"/>
                  </a:schemeClr>
                </a:solidFill>
              </a:rPr>
              <a:t>مراكز</a:t>
            </a:r>
            <a:r>
              <a:rPr sz="3200" dirty="0">
                <a:solidFill>
                  <a:schemeClr val="accent3">
                    <a:lumMod val="50000"/>
                  </a:schemeClr>
                </a:solidFill>
              </a:rPr>
              <a:t> </a:t>
            </a:r>
            <a:r>
              <a:rPr sz="3200" dirty="0" err="1">
                <a:solidFill>
                  <a:schemeClr val="accent3">
                    <a:lumMod val="50000"/>
                  </a:schemeClr>
                </a:solidFill>
              </a:rPr>
              <a:t>تأهيل</a:t>
            </a:r>
            <a:r>
              <a:rPr sz="3200" dirty="0">
                <a:solidFill>
                  <a:schemeClr val="accent3">
                    <a:lumMod val="50000"/>
                  </a:schemeClr>
                </a:solidFill>
              </a:rPr>
              <a:t> </a:t>
            </a:r>
            <a:r>
              <a:rPr sz="3200" dirty="0" err="1">
                <a:solidFill>
                  <a:schemeClr val="accent3">
                    <a:lumMod val="50000"/>
                  </a:schemeClr>
                </a:solidFill>
              </a:rPr>
              <a:t>ودعم</a:t>
            </a:r>
            <a:r>
              <a:rPr sz="3200" dirty="0">
                <a:solidFill>
                  <a:schemeClr val="accent3">
                    <a:lumMod val="50000"/>
                  </a:schemeClr>
                </a:solidFill>
              </a:rPr>
              <a:t> </a:t>
            </a:r>
            <a:r>
              <a:rPr sz="3200" dirty="0" err="1">
                <a:solidFill>
                  <a:schemeClr val="accent3">
                    <a:lumMod val="50000"/>
                  </a:schemeClr>
                </a:solidFill>
              </a:rPr>
              <a:t>للمتعاطين</a:t>
            </a:r>
            <a:r>
              <a:rPr sz="3200" dirty="0">
                <a:solidFill>
                  <a:schemeClr val="accent3">
                    <a:lumMod val="50000"/>
                  </a:schemeClr>
                </a:solidFill>
              </a:rPr>
              <a:t> </a:t>
            </a:r>
            <a:r>
              <a:rPr sz="3200" dirty="0" err="1">
                <a:solidFill>
                  <a:schemeClr val="accent3">
                    <a:lumMod val="50000"/>
                  </a:schemeClr>
                </a:solidFill>
              </a:rPr>
              <a:t>الراغبين</a:t>
            </a:r>
            <a:r>
              <a:rPr sz="3200" dirty="0">
                <a:solidFill>
                  <a:schemeClr val="accent3">
                    <a:lumMod val="50000"/>
                  </a:schemeClr>
                </a:solidFill>
              </a:rPr>
              <a:t> </a:t>
            </a:r>
            <a:r>
              <a:rPr sz="3200" dirty="0" err="1">
                <a:solidFill>
                  <a:schemeClr val="accent3">
                    <a:lumMod val="50000"/>
                  </a:schemeClr>
                </a:solidFill>
              </a:rPr>
              <a:t>في</a:t>
            </a:r>
            <a:r>
              <a:rPr sz="3200" dirty="0">
                <a:solidFill>
                  <a:schemeClr val="accent3">
                    <a:lumMod val="50000"/>
                  </a:schemeClr>
                </a:solidFill>
              </a:rPr>
              <a:t> </a:t>
            </a:r>
            <a:r>
              <a:rPr sz="3200" dirty="0" err="1">
                <a:solidFill>
                  <a:schemeClr val="accent3">
                    <a:lumMod val="50000"/>
                  </a:schemeClr>
                </a:solidFill>
              </a:rPr>
              <a:t>العلاج</a:t>
            </a:r>
            <a:r>
              <a:rPr sz="3200" dirty="0">
                <a:solidFill>
                  <a:schemeClr val="accent3">
                    <a:lumMod val="50000"/>
                  </a:schemeClr>
                </a:solidFill>
              </a:rPr>
              <a:t>.</a:t>
            </a:r>
          </a:p>
          <a:p>
            <a:r>
              <a:rPr sz="3200" dirty="0">
                <a:solidFill>
                  <a:schemeClr val="accent3">
                    <a:lumMod val="50000"/>
                  </a:schemeClr>
                </a:solidFill>
              </a:rPr>
              <a:t>3. </a:t>
            </a:r>
            <a:r>
              <a:rPr sz="3200" dirty="0" err="1">
                <a:solidFill>
                  <a:schemeClr val="accent3">
                    <a:lumMod val="50000"/>
                  </a:schemeClr>
                </a:solidFill>
              </a:rPr>
              <a:t>تشديد</a:t>
            </a:r>
            <a:r>
              <a:rPr sz="3200" dirty="0">
                <a:solidFill>
                  <a:schemeClr val="accent3">
                    <a:lumMod val="50000"/>
                  </a:schemeClr>
                </a:solidFill>
              </a:rPr>
              <a:t> </a:t>
            </a:r>
            <a:r>
              <a:rPr sz="3200" dirty="0" err="1">
                <a:solidFill>
                  <a:schemeClr val="accent3">
                    <a:lumMod val="50000"/>
                  </a:schemeClr>
                </a:solidFill>
              </a:rPr>
              <a:t>الرقابة</a:t>
            </a:r>
            <a:r>
              <a:rPr sz="3200" dirty="0">
                <a:solidFill>
                  <a:schemeClr val="accent3">
                    <a:lumMod val="50000"/>
                  </a:schemeClr>
                </a:solidFill>
              </a:rPr>
              <a:t> </a:t>
            </a:r>
            <a:r>
              <a:rPr sz="3200" dirty="0" err="1">
                <a:solidFill>
                  <a:schemeClr val="accent3">
                    <a:lumMod val="50000"/>
                  </a:schemeClr>
                </a:solidFill>
              </a:rPr>
              <a:t>على</a:t>
            </a:r>
            <a:r>
              <a:rPr sz="3200" dirty="0">
                <a:solidFill>
                  <a:schemeClr val="accent3">
                    <a:lumMod val="50000"/>
                  </a:schemeClr>
                </a:solidFill>
              </a:rPr>
              <a:t> </a:t>
            </a:r>
            <a:r>
              <a:rPr sz="3200" dirty="0" err="1">
                <a:solidFill>
                  <a:schemeClr val="accent3">
                    <a:lumMod val="50000"/>
                  </a:schemeClr>
                </a:solidFill>
              </a:rPr>
              <a:t>الحدود</a:t>
            </a:r>
            <a:r>
              <a:rPr sz="3200" dirty="0">
                <a:solidFill>
                  <a:schemeClr val="accent3">
                    <a:lumMod val="50000"/>
                  </a:schemeClr>
                </a:solidFill>
              </a:rPr>
              <a:t> </a:t>
            </a:r>
            <a:r>
              <a:rPr sz="3200" dirty="0" err="1">
                <a:solidFill>
                  <a:schemeClr val="accent3">
                    <a:lumMod val="50000"/>
                  </a:schemeClr>
                </a:solidFill>
              </a:rPr>
              <a:t>لمنع</a:t>
            </a:r>
            <a:r>
              <a:rPr sz="3200" dirty="0">
                <a:solidFill>
                  <a:schemeClr val="accent3">
                    <a:lumMod val="50000"/>
                  </a:schemeClr>
                </a:solidFill>
              </a:rPr>
              <a:t> </a:t>
            </a:r>
            <a:r>
              <a:rPr sz="3200" dirty="0" err="1">
                <a:solidFill>
                  <a:schemeClr val="accent3">
                    <a:lumMod val="50000"/>
                  </a:schemeClr>
                </a:solidFill>
              </a:rPr>
              <a:t>تهريب</a:t>
            </a:r>
            <a:r>
              <a:rPr sz="3200" dirty="0">
                <a:solidFill>
                  <a:schemeClr val="accent3">
                    <a:lumMod val="50000"/>
                  </a:schemeClr>
                </a:solidFill>
              </a:rPr>
              <a:t> </a:t>
            </a:r>
            <a:r>
              <a:rPr sz="3200" dirty="0" err="1">
                <a:solidFill>
                  <a:schemeClr val="accent3">
                    <a:lumMod val="50000"/>
                  </a:schemeClr>
                </a:solidFill>
              </a:rPr>
              <a:t>المخدرات</a:t>
            </a:r>
            <a:r>
              <a:rPr sz="3200" dirty="0">
                <a:solidFill>
                  <a:schemeClr val="accent3">
                    <a:lumMod val="50000"/>
                  </a:schemeClr>
                </a:solidFill>
              </a:rPr>
              <a:t>.</a:t>
            </a:r>
          </a:p>
          <a:p>
            <a:r>
              <a:rPr sz="3200" dirty="0">
                <a:solidFill>
                  <a:schemeClr val="accent3">
                    <a:lumMod val="50000"/>
                  </a:schemeClr>
                </a:solidFill>
              </a:rPr>
              <a:t>4. </a:t>
            </a:r>
            <a:r>
              <a:rPr sz="3200" dirty="0" err="1">
                <a:solidFill>
                  <a:schemeClr val="accent3">
                    <a:lumMod val="50000"/>
                  </a:schemeClr>
                </a:solidFill>
              </a:rPr>
              <a:t>تفعيل</a:t>
            </a:r>
            <a:r>
              <a:rPr sz="3200" dirty="0">
                <a:solidFill>
                  <a:schemeClr val="accent3">
                    <a:lumMod val="50000"/>
                  </a:schemeClr>
                </a:solidFill>
              </a:rPr>
              <a:t> </a:t>
            </a:r>
            <a:r>
              <a:rPr sz="3200" dirty="0" err="1">
                <a:solidFill>
                  <a:schemeClr val="accent3">
                    <a:lumMod val="50000"/>
                  </a:schemeClr>
                </a:solidFill>
              </a:rPr>
              <a:t>العقوبات</a:t>
            </a:r>
            <a:r>
              <a:rPr sz="3200" dirty="0">
                <a:solidFill>
                  <a:schemeClr val="accent3">
                    <a:lumMod val="50000"/>
                  </a:schemeClr>
                </a:solidFill>
              </a:rPr>
              <a:t> </a:t>
            </a:r>
            <a:r>
              <a:rPr sz="3200" dirty="0" err="1">
                <a:solidFill>
                  <a:schemeClr val="accent3">
                    <a:lumMod val="50000"/>
                  </a:schemeClr>
                </a:solidFill>
              </a:rPr>
              <a:t>على</a:t>
            </a:r>
            <a:r>
              <a:rPr sz="3200" dirty="0">
                <a:solidFill>
                  <a:schemeClr val="accent3">
                    <a:lumMod val="50000"/>
                  </a:schemeClr>
                </a:solidFill>
              </a:rPr>
              <a:t> </a:t>
            </a:r>
            <a:r>
              <a:rPr sz="3200" dirty="0" err="1">
                <a:solidFill>
                  <a:schemeClr val="accent3">
                    <a:lumMod val="50000"/>
                  </a:schemeClr>
                </a:solidFill>
              </a:rPr>
              <a:t>المروجين</a:t>
            </a:r>
            <a:r>
              <a:rPr sz="3200" dirty="0">
                <a:solidFill>
                  <a:schemeClr val="accent3">
                    <a:lumMod val="50000"/>
                  </a:schemeClr>
                </a:solidFill>
              </a:rPr>
              <a:t> </a:t>
            </a:r>
            <a:r>
              <a:rPr sz="3200" dirty="0" err="1">
                <a:solidFill>
                  <a:schemeClr val="accent3">
                    <a:lumMod val="50000"/>
                  </a:schemeClr>
                </a:solidFill>
              </a:rPr>
              <a:t>والتجار</a:t>
            </a:r>
            <a:r>
              <a:rPr sz="3200" dirty="0">
                <a:solidFill>
                  <a:schemeClr val="accent3">
                    <a:lumMod val="50000"/>
                  </a:schemeClr>
                </a:solidFill>
              </a:rPr>
              <a:t> </a:t>
            </a:r>
            <a:r>
              <a:rPr sz="3200" dirty="0" err="1">
                <a:solidFill>
                  <a:schemeClr val="accent3">
                    <a:lumMod val="50000"/>
                  </a:schemeClr>
                </a:solidFill>
              </a:rPr>
              <a:t>لضمان</a:t>
            </a:r>
            <a:r>
              <a:rPr sz="3200" dirty="0">
                <a:solidFill>
                  <a:schemeClr val="accent3">
                    <a:lumMod val="50000"/>
                  </a:schemeClr>
                </a:solidFill>
              </a:rPr>
              <a:t> </a:t>
            </a:r>
            <a:r>
              <a:rPr sz="3200" dirty="0" err="1">
                <a:solidFill>
                  <a:schemeClr val="accent3">
                    <a:lumMod val="50000"/>
                  </a:schemeClr>
                </a:solidFill>
              </a:rPr>
              <a:t>الردع</a:t>
            </a:r>
            <a:r>
              <a:rPr sz="3200" dirty="0">
                <a:solidFill>
                  <a:schemeClr val="accent3">
                    <a:lumMod val="50000"/>
                  </a:schemeClr>
                </a:solidFill>
              </a:rPr>
              <a:t>.</a:t>
            </a:r>
          </a:p>
        </p:txBody>
      </p:sp>
    </p:spTree>
    <p:extLst>
      <p:ext uri="{BB962C8B-B14F-4D97-AF65-F5344CB8AC3E}">
        <p14:creationId xmlns:p14="http://schemas.microsoft.com/office/powerpoint/2010/main" val="133792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الخاتمة </a:t>
            </a:r>
            <a:endParaRPr lang="ar-IQ" dirty="0"/>
          </a:p>
        </p:txBody>
      </p:sp>
      <p:sp>
        <p:nvSpPr>
          <p:cNvPr id="3" name="Content Placeholder 2"/>
          <p:cNvSpPr>
            <a:spLocks noGrp="1"/>
          </p:cNvSpPr>
          <p:nvPr>
            <p:ph idx="1"/>
          </p:nvPr>
        </p:nvSpPr>
        <p:spPr/>
        <p:txBody>
          <a:bodyPr/>
          <a:lstStyle/>
          <a:p>
            <a:pPr algn="just"/>
            <a:r>
              <a:rPr lang="ar-IQ" sz="2400" b="1" dirty="0">
                <a:solidFill>
                  <a:schemeClr val="accent1">
                    <a:lumMod val="75000"/>
                  </a:schemeClr>
                </a:solidFill>
              </a:rPr>
              <a:t>المخدرات ليست فقط تحديًا قانونيًا، بل هي مشكلة اجتماعية وصحية تتطلب تعاونًا مشتركًا بين الحكومة والمجتمع.</a:t>
            </a:r>
          </a:p>
          <a:p>
            <a:pPr algn="just"/>
            <a:r>
              <a:rPr lang="ar-IQ" sz="2400" b="1" dirty="0">
                <a:solidFill>
                  <a:schemeClr val="accent1">
                    <a:lumMod val="75000"/>
                  </a:schemeClr>
                </a:solidFill>
              </a:rPr>
              <a:t>القانون العراقي يوفر الأساس لمحاربة هذه الظاهرة، لكن النجاح يعتمد على التنفيذ الفعّال.</a:t>
            </a:r>
          </a:p>
          <a:p>
            <a:endParaRPr lang="ar-IQ" dirty="0"/>
          </a:p>
        </p:txBody>
      </p:sp>
    </p:spTree>
    <p:extLst>
      <p:ext uri="{BB962C8B-B14F-4D97-AF65-F5344CB8AC3E}">
        <p14:creationId xmlns:p14="http://schemas.microsoft.com/office/powerpoint/2010/main" val="302123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40B3A02-EF7F-93FC-B973-4ABF5F1FAB64}"/>
              </a:ext>
            </a:extLst>
          </p:cNvPr>
          <p:cNvSpPr>
            <a:spLocks noGrp="1"/>
          </p:cNvSpPr>
          <p:nvPr>
            <p:ph idx="1"/>
          </p:nvPr>
        </p:nvSpPr>
        <p:spPr>
          <a:xfrm>
            <a:off x="838199" y="729465"/>
            <a:ext cx="10699679" cy="5447498"/>
          </a:xfrm>
        </p:spPr>
        <p:txBody>
          <a:bodyPr/>
          <a:lstStyle/>
          <a:p>
            <a:pPr marL="0" indent="0" algn="r">
              <a:buNone/>
            </a:pPr>
            <a:r>
              <a:rPr lang="ar-IQ" dirty="0"/>
              <a:t>اعراض تعاطي المخدرات:  </a:t>
            </a:r>
          </a:p>
          <a:p>
            <a:pPr marL="0" indent="0" algn="r">
              <a:buNone/>
            </a:pPr>
            <a:endParaRPr lang="en-US" dirty="0"/>
          </a:p>
        </p:txBody>
      </p:sp>
      <p:pic>
        <p:nvPicPr>
          <p:cNvPr id="5" name="صورة 4">
            <a:extLst>
              <a:ext uri="{FF2B5EF4-FFF2-40B4-BE49-F238E27FC236}">
                <a16:creationId xmlns:a16="http://schemas.microsoft.com/office/drawing/2014/main" id="{7FF3DAD6-D059-288F-56A2-A447AF4DE142}"/>
              </a:ext>
            </a:extLst>
          </p:cNvPr>
          <p:cNvPicPr>
            <a:picLocks noChangeAspect="1"/>
          </p:cNvPicPr>
          <p:nvPr/>
        </p:nvPicPr>
        <p:blipFill>
          <a:blip r:embed="rId2">
            <a:extLst>
              <a:ext uri="{28A0092B-C50C-407E-A947-70E740481C1C}">
                <a14:useLocalDpi xmlns:a14="http://schemas.microsoft.com/office/drawing/2010/main" val="0"/>
              </a:ext>
            </a:extLst>
          </a:blip>
          <a:srcRect l="-152" t="-9371" r="-1071" b="8148"/>
          <a:stretch/>
        </p:blipFill>
        <p:spPr>
          <a:xfrm>
            <a:off x="1084521" y="467833"/>
            <a:ext cx="7070651" cy="4723492"/>
          </a:xfrm>
          <a:prstGeom prst="rect">
            <a:avLst/>
          </a:prstGeom>
        </p:spPr>
      </p:pic>
    </p:spTree>
    <p:extLst>
      <p:ext uri="{BB962C8B-B14F-4D97-AF65-F5344CB8AC3E}">
        <p14:creationId xmlns:p14="http://schemas.microsoft.com/office/powerpoint/2010/main" val="7024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16E3057-A8EC-63A1-C434-CE4D6B4276A5}"/>
              </a:ext>
            </a:extLst>
          </p:cNvPr>
          <p:cNvSpPr>
            <a:spLocks noGrp="1"/>
          </p:cNvSpPr>
          <p:nvPr>
            <p:ph idx="1"/>
          </p:nvPr>
        </p:nvSpPr>
        <p:spPr>
          <a:xfrm>
            <a:off x="838200" y="138223"/>
            <a:ext cx="10432312" cy="5422605"/>
          </a:xfrm>
        </p:spPr>
        <p:txBody>
          <a:bodyPr>
            <a:normAutofit fontScale="32500" lnSpcReduction="20000"/>
          </a:bodyPr>
          <a:lstStyle/>
          <a:p>
            <a:pPr marL="0" indent="0" algn="ctr">
              <a:buNone/>
            </a:pPr>
            <a:r>
              <a:rPr lang="ar-IQ" sz="5600" b="1" i="0" dirty="0">
                <a:solidFill>
                  <a:srgbClr val="000000"/>
                </a:solidFill>
                <a:effectLst/>
                <a:latin typeface="Droid Arabic Kufi"/>
              </a:rPr>
              <a:t>صفات متعاطي المخدرات</a:t>
            </a:r>
          </a:p>
          <a:p>
            <a:pPr marL="0" indent="0" algn="ctr">
              <a:buNone/>
            </a:pPr>
            <a:r>
              <a:rPr lang="ar-IQ" b="0" i="0" dirty="0">
                <a:solidFill>
                  <a:srgbClr val="000000"/>
                </a:solidFill>
                <a:effectLst/>
                <a:latin typeface="Droid Arabic Kufi"/>
              </a:rPr>
              <a:t>   </a:t>
            </a:r>
            <a:r>
              <a:rPr lang="ar-IQ" sz="4900" dirty="0"/>
              <a:t>تؤثر جميع العقاقير المخدرة على الصحة البدنية تأثيراً سلبياً، قد ينتهي هذا التأثير إلى الموت، ونفس ذلك التأثير ينتقل أيضًا إلى صفات متعاطي المخدرات فيستطيع أي شخص التمييز بين المتعاطي للمواد المخدرة وبين الشخص الطبيعي، حيث تؤثر هذه العقاقير لدرجة تسهّل علينا ملاحظته، وبالتالي مساعدة جميع الآباء والأمهات ليتأكدوا من سلامة أولادهم في حالة وجود أي شكوك أو تغيرات في سلوكياتهم المعتادة.</a:t>
            </a:r>
          </a:p>
          <a:p>
            <a:pPr marL="0" indent="0" algn="r">
              <a:lnSpc>
                <a:spcPct val="170000"/>
              </a:lnSpc>
              <a:buNone/>
            </a:pPr>
            <a:r>
              <a:rPr lang="ar-IQ" sz="4900" dirty="0"/>
              <a:t>وهذه الصفات هي:</a:t>
            </a:r>
          </a:p>
          <a:p>
            <a:pPr marL="0" indent="0" algn="r">
              <a:buNone/>
            </a:pPr>
            <a:r>
              <a:rPr lang="ar-IQ" sz="4900" dirty="0"/>
              <a:t>- زيادة عدد ساعات النوم، والرغبة في النوم المتواصل لساعات زيادة عن الحد المسموح. </a:t>
            </a:r>
          </a:p>
          <a:p>
            <a:pPr marL="0" indent="0" algn="r">
              <a:buNone/>
            </a:pPr>
            <a:r>
              <a:rPr lang="ar-IQ" sz="4900" dirty="0"/>
              <a:t>- فقد كثير من الوزن بشكل ملحوظ، وعدم الرغبة في الطعام.</a:t>
            </a:r>
          </a:p>
          <a:p>
            <a:pPr marL="0" indent="0" algn="r">
              <a:buNone/>
            </a:pPr>
            <a:r>
              <a:rPr lang="ar-IQ" sz="4900" dirty="0"/>
              <a:t>- الشعور بتعب مستمر، يصل إلى حد الأرق والإجهاد الدائم. </a:t>
            </a:r>
          </a:p>
          <a:p>
            <a:pPr marL="0" indent="0" algn="r">
              <a:buNone/>
            </a:pPr>
            <a:r>
              <a:rPr lang="ar-IQ" sz="4900" dirty="0"/>
              <a:t>- تهيج العينين، وملاحظة </a:t>
            </a:r>
            <a:r>
              <a:rPr lang="ar-IQ" sz="4900" dirty="0" err="1"/>
              <a:t>إحمرار</a:t>
            </a:r>
            <a:r>
              <a:rPr lang="ar-IQ" sz="4900" dirty="0"/>
              <a:t> مستمر، وسقوط دموع بشكل غير إرادي.</a:t>
            </a:r>
          </a:p>
          <a:p>
            <a:pPr marL="0" indent="0" algn="r">
              <a:buNone/>
            </a:pPr>
            <a:r>
              <a:rPr lang="ar-IQ" sz="4900" dirty="0"/>
              <a:t>- وجود كدمات زرقاء على الذراعين، نتيجة حقن المخدر، ويتسبب رغبة المدمن في ارتداء ملابس بأكمام طويلة. </a:t>
            </a:r>
          </a:p>
          <a:p>
            <a:pPr marL="0" indent="0" algn="r">
              <a:buNone/>
            </a:pPr>
            <a:r>
              <a:rPr lang="ar-IQ" sz="4900" dirty="0"/>
              <a:t>- التعرض لنوبات من الكحة الشديدة بعيداً عن نزلات البرد.</a:t>
            </a:r>
          </a:p>
          <a:p>
            <a:pPr marL="0" indent="0" algn="r">
              <a:buNone/>
            </a:pPr>
            <a:r>
              <a:rPr lang="ar-IQ" sz="4900" dirty="0"/>
              <a:t>- فقدان الوعي والإغماء المتكرر. </a:t>
            </a:r>
          </a:p>
          <a:p>
            <a:pPr marL="0" indent="0" algn="r">
              <a:buNone/>
            </a:pPr>
            <a:r>
              <a:rPr lang="ar-IQ" sz="4900" dirty="0"/>
              <a:t>- تعرض المدمن لحالات قيء دائمة. </a:t>
            </a:r>
          </a:p>
          <a:p>
            <a:pPr marL="0" indent="0" algn="r">
              <a:buNone/>
            </a:pPr>
            <a:r>
              <a:rPr lang="ar-IQ" sz="4900" dirty="0"/>
              <a:t>- الشعور بسخونة وارتفاع درجة حرارة الجسم.</a:t>
            </a:r>
            <a:endParaRPr lang="en-US" sz="4200" dirty="0"/>
          </a:p>
        </p:txBody>
      </p:sp>
    </p:spTree>
    <p:extLst>
      <p:ext uri="{BB962C8B-B14F-4D97-AF65-F5344CB8AC3E}">
        <p14:creationId xmlns:p14="http://schemas.microsoft.com/office/powerpoint/2010/main" val="328478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439E3AC-ACDE-DB26-9373-EDAEBAD2F6CB}"/>
              </a:ext>
            </a:extLst>
          </p:cNvPr>
          <p:cNvSpPr>
            <a:spLocks noGrp="1"/>
          </p:cNvSpPr>
          <p:nvPr>
            <p:ph idx="1"/>
          </p:nvPr>
        </p:nvSpPr>
        <p:spPr>
          <a:xfrm>
            <a:off x="657445" y="223284"/>
            <a:ext cx="10719391" cy="5368889"/>
          </a:xfrm>
        </p:spPr>
        <p:txBody>
          <a:bodyPr>
            <a:normAutofit/>
          </a:bodyPr>
          <a:lstStyle/>
          <a:p>
            <a:pPr marL="0" indent="0" algn="ctr">
              <a:buNone/>
            </a:pPr>
            <a:r>
              <a:rPr lang="ar-IQ" b="1" dirty="0"/>
              <a:t>اضرار المخدرات ومخاطرها على الفرد والاسرة</a:t>
            </a:r>
          </a:p>
          <a:p>
            <a:pPr marL="0" indent="0" algn="r">
              <a:buNone/>
            </a:pPr>
            <a:r>
              <a:rPr lang="ar-IQ" dirty="0"/>
              <a:t>  يعد تعاطي المخدرات من أخطر الآفات التي نعاني منها في عصرنا الحالي فقد انتشرت بشكل مخيف في الآونة الأخيرة، وأثرت على صحة الفرد النفسية والبدنية وغيّرت من طريقة تفكيره وسلوكياته، ولم تقتصر أضرار المخدرات على الفرد، بل امتدت لتشمل الأسرة والمجتمع بأسره، مما يعني خطر شيوع الفساد الأخلاقي.</a:t>
            </a:r>
          </a:p>
          <a:p>
            <a:pPr marL="0" indent="0" algn="r">
              <a:buNone/>
            </a:pPr>
            <a:r>
              <a:rPr lang="ar-IQ" dirty="0"/>
              <a:t>وسيتم عرض أثار تناول المخدرات وبالشكل التالي:</a:t>
            </a:r>
          </a:p>
          <a:p>
            <a:pPr marL="0" indent="0" algn="r">
              <a:buNone/>
            </a:pPr>
            <a:r>
              <a:rPr lang="ar-IQ" dirty="0"/>
              <a:t>1- أضرار المخدرات النفسية: يؤدي تعاطي المخدرات إلى حدوث تغيرات في كيمياء المخ وهو ما يؤثر سلبًا على الصحة النفسية والعقلية للفرد، بل ويغير طريقة تفكيره, وتشمل أضرار المخدرات النفسية الإصابة بالعديد من المشاكل والاضطرابات، منها القلق والأرق واختلال توازن بعض النواقل العصبية في المخ ما يؤدي إلى توليد الشعور بالقلق والإصابة </a:t>
            </a:r>
            <a:r>
              <a:rPr lang="ar-IQ" dirty="0" err="1"/>
              <a:t>بالارق</a:t>
            </a:r>
            <a:r>
              <a:rPr lang="ar-IQ" dirty="0"/>
              <a:t> والاكتئاب, كما أن تعاطي المخدرات قد يتسبب في الشعور بالذنب والعار.</a:t>
            </a:r>
          </a:p>
          <a:p>
            <a:pPr marL="0" indent="0">
              <a:buNone/>
            </a:pPr>
            <a:endParaRPr lang="en-US" dirty="0"/>
          </a:p>
        </p:txBody>
      </p:sp>
    </p:spTree>
    <p:extLst>
      <p:ext uri="{BB962C8B-B14F-4D97-AF65-F5344CB8AC3E}">
        <p14:creationId xmlns:p14="http://schemas.microsoft.com/office/powerpoint/2010/main" val="355285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2D3F0B60-9F25-6664-D8AE-6FFDE3A4DE77}"/>
              </a:ext>
            </a:extLst>
          </p:cNvPr>
          <p:cNvSpPr>
            <a:spLocks noGrp="1"/>
          </p:cNvSpPr>
          <p:nvPr>
            <p:ph idx="1"/>
          </p:nvPr>
        </p:nvSpPr>
        <p:spPr>
          <a:xfrm>
            <a:off x="901995" y="0"/>
            <a:ext cx="10613065" cy="6337005"/>
          </a:xfrm>
        </p:spPr>
        <p:txBody>
          <a:bodyPr>
            <a:normAutofit/>
          </a:bodyPr>
          <a:lstStyle/>
          <a:p>
            <a:pPr marL="0" indent="0" algn="just" rtl="1">
              <a:lnSpc>
                <a:spcPct val="110000"/>
              </a:lnSpc>
              <a:buNone/>
            </a:pPr>
            <a:r>
              <a:rPr lang="ar-IQ" dirty="0"/>
              <a:t>2-  أضرار المخدرات على الجهاز العصبي : يعد المخ والجهاز العصبي أكثر أجهزة الجسم المتضررة من تعاطي المخدرات، فتأثير المخدرات على نظام المكافأة في المخ يتسبب في الرغبة الملحة في تعاطي المخدر مما يؤدي إلى الإدمان, إضافة الى ذلك قد  تؤدي حدوث مشاكل في الذاكرة مثل صعوبة تكوين ذكريات جديدة أو استعادة الذكريات القديمة, وعدم القدرة على التفكير بوضوح ,وضعف القدرة على التعلم, وصعوبة الحكم على الأشياء واتخاذ قرارات صائبة, إضافة الى تلف خلايا المخ ,وضمور المخ والنوبات السكتة الدماغية.</a:t>
            </a:r>
          </a:p>
          <a:p>
            <a:pPr marL="0" indent="0" algn="just" rtl="1">
              <a:lnSpc>
                <a:spcPct val="110000"/>
              </a:lnSpc>
              <a:buNone/>
            </a:pPr>
            <a:r>
              <a:rPr lang="ar-IQ" dirty="0"/>
              <a:t>3- أضرار المخدرات على الجسم :لا تقتصر أضرار إدمان المخدرات على مشاكل الصحة النفسية والعصبية فتأثيرها يمتد ليشمل كل عضو من أعضاء الجسم، حيث أنها قد تؤدي إلى الإصابة بأمراض مزمنة خطيرة، وربما يصل الأمر إلى الوفاة.</a:t>
            </a:r>
          </a:p>
          <a:p>
            <a:pPr marL="0" indent="0" algn="just" rtl="1">
              <a:lnSpc>
                <a:spcPct val="110000"/>
              </a:lnSpc>
              <a:buNone/>
            </a:pPr>
            <a:r>
              <a:rPr lang="ar-IQ" dirty="0"/>
              <a:t>وتختلف أضرار المخدرات الصحية من شخص لآخر بناء على نوع المخدر وطريقة تعاطيه، وشدة الإدمان ومدته، وكذلك صحة الفرد العامة فيعاني من الغثيان والقيء والإمساك الشديد, وقلة الشهية وفقدان الوزن والفشل الكلوي أو تليف الكبد أو فشله , وارتفاع ضغط الدم والإصابة بأمراض القلب، مثل النوبات القلبية أو السكتة القلبية وأمراض الرئة والإصابة بالسرطان ومشاكل الأوعية الدموية واختلال توازن الهرمونات وتسوس الأسنان وتلف الجلد.</a:t>
            </a:r>
            <a:endParaRPr lang="en-US" dirty="0"/>
          </a:p>
          <a:p>
            <a:pPr marL="0" indent="0">
              <a:buNone/>
            </a:pPr>
            <a:endParaRPr lang="en-US" dirty="0"/>
          </a:p>
        </p:txBody>
      </p:sp>
    </p:spTree>
    <p:extLst>
      <p:ext uri="{BB962C8B-B14F-4D97-AF65-F5344CB8AC3E}">
        <p14:creationId xmlns:p14="http://schemas.microsoft.com/office/powerpoint/2010/main" val="641770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4ED4070-1362-4337-80DA-5CAB9E20ED50}"/>
              </a:ext>
            </a:extLst>
          </p:cNvPr>
          <p:cNvSpPr>
            <a:spLocks noGrp="1"/>
          </p:cNvSpPr>
          <p:nvPr>
            <p:ph idx="1"/>
          </p:nvPr>
        </p:nvSpPr>
        <p:spPr>
          <a:xfrm>
            <a:off x="753140" y="414671"/>
            <a:ext cx="10613065" cy="5114260"/>
          </a:xfrm>
        </p:spPr>
        <p:txBody>
          <a:bodyPr>
            <a:normAutofit lnSpcReduction="10000"/>
          </a:bodyPr>
          <a:lstStyle/>
          <a:p>
            <a:pPr marL="0" indent="0" algn="ctr" rtl="1">
              <a:buNone/>
            </a:pPr>
            <a:r>
              <a:rPr lang="ar-IQ" b="1" dirty="0"/>
              <a:t>اضرار المخدرات على الفرد </a:t>
            </a:r>
          </a:p>
          <a:p>
            <a:pPr marL="0" indent="0" algn="just" rtl="1">
              <a:buNone/>
            </a:pPr>
            <a:r>
              <a:rPr lang="ar-IQ" dirty="0"/>
              <a:t>لا تقتصر أضرار المخدرات على الصحة النفسية والبدنية للفرد، بل إنها تمتد لتشمل جميع جوانب الحياة فتؤثر سلبًا على سلوك الشخص وعلاقته بمن حوله، علاوة على استنزافه ماديًا ومعنويًا وراء إشباع رغبة التعاطي </a:t>
            </a:r>
            <a:r>
              <a:rPr lang="ar-IQ" dirty="0" err="1"/>
              <a:t>الجامحة.وتشمل</a:t>
            </a:r>
            <a:r>
              <a:rPr lang="ar-IQ" dirty="0"/>
              <a:t> مخاطر تعاطي المخدرات والإدمان على الفرد ما يلي:</a:t>
            </a:r>
          </a:p>
          <a:p>
            <a:pPr marL="0" indent="0" algn="just" rtl="1">
              <a:buNone/>
            </a:pPr>
            <a:r>
              <a:rPr lang="ar-IQ" dirty="0"/>
              <a:t>-العزلة والشعور بالوحدة: يميل المدمن إلى إبعاد المحبين من حوله، فيجد نفسه وحيدًا لا ناصح له مما يزيد من انغماسه في تعاطي المخدرات وتفاقم الشعور بالاكتئاب، ويفتقد الدعم عند الحاجة إليه.</a:t>
            </a:r>
          </a:p>
          <a:p>
            <a:pPr marL="0" indent="0" algn="just" rtl="1">
              <a:buNone/>
            </a:pPr>
            <a:r>
              <a:rPr lang="ar-IQ" dirty="0"/>
              <a:t>-انخفاض التحصيل الدراسي: تتضمن أضرار المخدرات للأطفال والمراهقين تدني المستوى التعليمي، إذ ينخرط الطفل أو المراهق في تعاطي المخدرات متجاهلًا ما عليه من التزامات، فيتغيب عن المدرسة، ويسيطر عليه السلوك العنيف مع زملائه، وربما يصل الأمر إلى متاجرته بالمخدرات في المدرسة.</a:t>
            </a:r>
          </a:p>
          <a:p>
            <a:pPr marL="0" indent="0" algn="just" rtl="1">
              <a:buNone/>
            </a:pPr>
            <a:r>
              <a:rPr lang="ar-IQ" dirty="0"/>
              <a:t>-فقدان الوظيفة: يمكن أن يتسبب تعاطي المخدرات في تدني مستوى الشخص في العمل وانخفاض إنتاجيته، وإهمال مظهره وتتغير سلوكياته، وقد يفقد وظيفته. </a:t>
            </a:r>
          </a:p>
          <a:p>
            <a:pPr marL="0" indent="0" algn="just" rtl="1">
              <a:buNone/>
            </a:pPr>
            <a:r>
              <a:rPr lang="ar-IQ" dirty="0"/>
              <a:t>- المشاكل المالية: عادة ما يوقع الإدمان صاحبه في صعوبات مالية لكثرة إنفاقه على التعاطي، وقد ينتهي به الحال إلى الفقر والتشرد. </a:t>
            </a:r>
            <a:endParaRPr lang="en-US" dirty="0"/>
          </a:p>
        </p:txBody>
      </p:sp>
    </p:spTree>
    <p:extLst>
      <p:ext uri="{BB962C8B-B14F-4D97-AF65-F5344CB8AC3E}">
        <p14:creationId xmlns:p14="http://schemas.microsoft.com/office/powerpoint/2010/main" val="237342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576E734-13FE-40A2-C7C8-86DF6287DA25}"/>
              </a:ext>
            </a:extLst>
          </p:cNvPr>
          <p:cNvSpPr>
            <a:spLocks noGrp="1"/>
          </p:cNvSpPr>
          <p:nvPr>
            <p:ph idx="1"/>
          </p:nvPr>
        </p:nvSpPr>
        <p:spPr>
          <a:xfrm>
            <a:off x="838200" y="637953"/>
            <a:ext cx="10134600" cy="4412512"/>
          </a:xfrm>
        </p:spPr>
        <p:txBody>
          <a:bodyPr/>
          <a:lstStyle/>
          <a:p>
            <a:pPr algn="r" rtl="1">
              <a:buFontTx/>
              <a:buChar char="-"/>
            </a:pPr>
            <a:r>
              <a:rPr lang="ar-IQ" dirty="0"/>
              <a:t>توتر العلاقات الاجتماعية: يعد من أبرز أضرار المخدرات الاجتماعية تدهور علاقة الشخص بمن حوله بسبب تقلباته المزاجية وتغير سلوكياته، حيث يصبح أنانيَا وعنيفًا لا يأبه بمن حوله ولا يلتزم بمسؤولياته، فالتعاطي أصبح أول اهتماماته وأولوياته، وهو ما يؤدي في نهاية المطاف إلى خسارة المقربين منه.</a:t>
            </a:r>
          </a:p>
          <a:p>
            <a:pPr algn="r" rtl="1">
              <a:buFontTx/>
              <a:buChar char="-"/>
            </a:pPr>
            <a:r>
              <a:rPr lang="ar-IQ" dirty="0"/>
              <a:t>خرق القانون: قد تؤدي حيازة المخدرات إلى تعرض متعاطيها للسجن، علاوة على أن تعاطي المخدرات قد يزيد من العنف وارتكاب الجرائم، وربما يلجأ الشخص إلى ذلك سعيًا وراء الحصول على المال.</a:t>
            </a:r>
          </a:p>
          <a:p>
            <a:pPr marL="0" indent="0">
              <a:buNone/>
            </a:pPr>
            <a:endParaRPr lang="en-US" dirty="0"/>
          </a:p>
        </p:txBody>
      </p:sp>
    </p:spTree>
    <p:extLst>
      <p:ext uri="{BB962C8B-B14F-4D97-AF65-F5344CB8AC3E}">
        <p14:creationId xmlns:p14="http://schemas.microsoft.com/office/powerpoint/2010/main" val="5167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441EBE1-7D3A-A600-F364-8F43EDFAD74F}"/>
              </a:ext>
            </a:extLst>
          </p:cNvPr>
          <p:cNvSpPr>
            <a:spLocks noGrp="1"/>
          </p:cNvSpPr>
          <p:nvPr>
            <p:ph idx="1"/>
          </p:nvPr>
        </p:nvSpPr>
        <p:spPr>
          <a:xfrm>
            <a:off x="838200" y="797443"/>
            <a:ext cx="10528005" cy="4720856"/>
          </a:xfrm>
        </p:spPr>
        <p:txBody>
          <a:bodyPr/>
          <a:lstStyle/>
          <a:p>
            <a:pPr marL="0" indent="0" algn="ctr">
              <a:buNone/>
            </a:pPr>
            <a:r>
              <a:rPr lang="ar-IQ" b="1" dirty="0"/>
              <a:t>أضرار المخدرات على الأسرة</a:t>
            </a:r>
          </a:p>
          <a:p>
            <a:pPr marL="0" indent="0" algn="r">
              <a:buNone/>
            </a:pPr>
            <a:r>
              <a:rPr lang="ar-IQ" dirty="0"/>
              <a:t>  يؤثر تعاطي المخدرات على الأسرة بأكملها من النواحي النفسية، والمادية، والاجتماعية، وتشمل هذه الأضرار ما يلي:</a:t>
            </a:r>
          </a:p>
          <a:p>
            <a:pPr marL="0" indent="0" algn="r">
              <a:buNone/>
            </a:pPr>
            <a:r>
              <a:rPr lang="ar-IQ" dirty="0"/>
              <a:t>- الإهمال وسوء المعاملة والعنف المنزلي خاصة عند إدمان أحد الآباء على المخدرات.</a:t>
            </a:r>
          </a:p>
          <a:p>
            <a:pPr algn="r" rtl="1">
              <a:buFontTx/>
              <a:buChar char="-"/>
            </a:pPr>
            <a:r>
              <a:rPr lang="ar-IQ" dirty="0"/>
              <a:t>الصعوبات المالية والإفلاس والفقر.</a:t>
            </a:r>
          </a:p>
          <a:p>
            <a:pPr algn="r" rtl="1">
              <a:buFontTx/>
              <a:buChar char="-"/>
            </a:pPr>
            <a:r>
              <a:rPr lang="ar-IQ" dirty="0"/>
              <a:t>شعور أفراد الأسرة بالخجل أو الإحراج من سلوك المدمن مما يؤدي إلى العزلة وتجنب الأصدقاء.</a:t>
            </a:r>
          </a:p>
          <a:p>
            <a:pPr algn="r" rtl="1">
              <a:buFontTx/>
              <a:buChar char="-"/>
            </a:pPr>
            <a:r>
              <a:rPr lang="ar-IQ" dirty="0"/>
              <a:t>فقدان الترابط والاستقرار الأسري.</a:t>
            </a:r>
          </a:p>
          <a:p>
            <a:pPr algn="r" rtl="1">
              <a:buFontTx/>
              <a:buChar char="-"/>
            </a:pPr>
            <a:r>
              <a:rPr lang="ar-IQ" dirty="0"/>
              <a:t>زيادة حالات الطلاق والتفكك الأسري.</a:t>
            </a:r>
            <a:endParaRPr lang="en-US" dirty="0"/>
          </a:p>
        </p:txBody>
      </p:sp>
    </p:spTree>
    <p:extLst>
      <p:ext uri="{BB962C8B-B14F-4D97-AF65-F5344CB8AC3E}">
        <p14:creationId xmlns:p14="http://schemas.microsoft.com/office/powerpoint/2010/main" val="40984874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الحدث الرئيسي">
  <a:themeElements>
    <a:clrScheme name="الحدث الرئيسي">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الحدث الرئيسي">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الحدث الرئيسي">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2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TM04033927[[fn=الحدث الرئيسي]]</Template>
  <TotalTime>135</TotalTime>
  <Words>1696</Words>
  <Application>Microsoft Office PowerPoint</Application>
  <PresentationFormat>Widescreen</PresentationFormat>
  <Paragraphs>92</Paragraphs>
  <Slides>22</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Aptos</vt:lpstr>
      <vt:lpstr>Arial</vt:lpstr>
      <vt:lpstr>Droid Arabic Kufi</vt:lpstr>
      <vt:lpstr>Gill Sans MT</vt:lpstr>
      <vt:lpstr>Impact</vt:lpstr>
      <vt:lpstr>Times New Roman</vt:lpstr>
      <vt:lpstr>الحدث الرئيسي</vt:lpstr>
      <vt:lpstr>Gallery</vt:lpstr>
      <vt:lpstr>1_Gallery</vt:lpstr>
      <vt:lpstr>2_Gallery</vt:lpstr>
      <vt:lpstr>المخدرات وتكيفها من الناحية القانونية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القانون الذي ينظم المخدرات في العراق</vt:lpstr>
      <vt:lpstr>الفرق بين التعاطي، الحيازة، والتجارة</vt:lpstr>
      <vt:lpstr>الأخطر بين التعاطي، الحيازة، والتجارة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التوصيات</vt:lpstr>
      <vt:lpstr>الخاتمة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المخدرات وتكيفها من الناحية القانونية</dc:title>
  <dc:creator>sww</dc:creator>
  <cp:lastModifiedBy>NOUR </cp:lastModifiedBy>
  <cp:revision>21</cp:revision>
  <dcterms:created xsi:type="dcterms:W3CDTF">2024-11-30T09:08:55Z</dcterms:created>
  <dcterms:modified xsi:type="dcterms:W3CDTF">2024-11-30T17:33:40Z</dcterms:modified>
</cp:coreProperties>
</file>