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66" r:id="rId5"/>
    <p:sldId id="259" r:id="rId6"/>
    <p:sldId id="260" r:id="rId7"/>
    <p:sldId id="261" r:id="rId8"/>
    <p:sldId id="262" r:id="rId9"/>
    <p:sldId id="263" r:id="rId10"/>
    <p:sldId id="264" r:id="rId11"/>
    <p:sldId id="267" r:id="rId12"/>
    <p:sldId id="268" r:id="rId13"/>
    <p:sldId id="269" r:id="rId14"/>
    <p:sldId id="270" r:id="rId15"/>
    <p:sldId id="271" r:id="rId16"/>
    <p:sldId id="272" r:id="rId17"/>
    <p:sldId id="273" r:id="rId18"/>
    <p:sldId id="274" r:id="rId19"/>
    <p:sldId id="275" r:id="rId20"/>
    <p:sldId id="276" r:id="rId21"/>
    <p:sldId id="277" r:id="rId22"/>
    <p:sldId id="265" r:id="rId23"/>
  </p:sldIdLst>
  <p:sldSz cx="14630400" cy="8229600"/>
  <p:notesSz cx="8229600" cy="14630400"/>
  <p:defaultTextStyle>
    <a:defPPr lvl="0"/>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72" d="100"/>
          <a:sy n="72" d="100"/>
        </p:scale>
        <p:origin x="32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833199" y="1235333"/>
            <a:ext cx="7477601" cy="1916430"/>
          </a:xfrm>
          <a:prstGeom prst="rect">
            <a:avLst/>
          </a:prstGeom>
          <a:noFill/>
          <a:ln/>
        </p:spPr>
        <p:txBody>
          <a:bodyPr wrap="square" rtlCol="0" anchor="t"/>
          <a:lstStyle/>
          <a:p>
            <a:pPr marL="0" indent="0" algn="ctr" rtl="1">
              <a:lnSpc>
                <a:spcPts val="7545"/>
              </a:lnSpc>
              <a:buNone/>
            </a:pPr>
            <a:r>
              <a:rPr lang="en-US" sz="4800"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مقدمة عن الأرشفة الإلكترونية</a:t>
            </a:r>
            <a:endParaRPr lang="en-US" sz="48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 2"/>
          <p:cNvSpPr/>
          <p:nvPr/>
        </p:nvSpPr>
        <p:spPr>
          <a:xfrm>
            <a:off x="833199" y="3462063"/>
            <a:ext cx="7477601" cy="2257819"/>
          </a:xfrm>
          <a:prstGeom prst="rect">
            <a:avLst/>
          </a:prstGeom>
          <a:noFill/>
          <a:ln/>
        </p:spPr>
        <p:txBody>
          <a:bodyPr wrap="square" rtlCol="0" anchor="t"/>
          <a:lstStyle/>
          <a:p>
            <a:pPr marL="0" indent="0" algn="just" rtl="1">
              <a:lnSpc>
                <a:spcPct val="200000"/>
              </a:lnSpc>
              <a:buNone/>
            </a:pPr>
            <a:r>
              <a:rPr lang="en-US" sz="200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الأرشفة الإلكترونية هي عملية نقل وحفظ المعلومات والوثائق بصيغة رقمية بدلاً من الصيغة الورقية التقليدية. هذه الممارسة تسمح بالوصول السريع والآمن إلى المعلومات والحفاظ عليها على المدى الطويل.</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Shape 3"/>
          <p:cNvSpPr/>
          <p:nvPr/>
        </p:nvSpPr>
        <p:spPr>
          <a:xfrm>
            <a:off x="833199" y="5719882"/>
            <a:ext cx="355402" cy="355402"/>
          </a:xfrm>
          <a:prstGeom prst="roundRect">
            <a:avLst>
              <a:gd name="adj" fmla="val 25726039"/>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3539609" y="697707"/>
            <a:ext cx="8742402" cy="694373"/>
          </a:xfrm>
          <a:prstGeom prst="rect">
            <a:avLst/>
          </a:prstGeom>
          <a:noFill/>
          <a:ln/>
        </p:spPr>
        <p:txBody>
          <a:bodyPr wrap="none" rtlCol="0" anchor="t"/>
          <a:lstStyle/>
          <a:p>
            <a:pPr marL="0" indent="0">
              <a:lnSpc>
                <a:spcPts val="5468"/>
              </a:lnSpc>
              <a:buNone/>
            </a:pPr>
            <a:r>
              <a:rPr lang="en-US" sz="4374" dirty="0">
                <a:solidFill>
                  <a:srgbClr val="1F1E1E"/>
                </a:solidFill>
                <a:effectLst>
                  <a:outerShdw blurRad="50800" dist="38100" dir="18900000" algn="bl" rotWithShape="0">
                    <a:prstClr val="black">
                      <a:alpha val="40000"/>
                    </a:prstClr>
                  </a:outerShdw>
                </a:effectLst>
                <a:latin typeface="Red Hat Text" pitchFamily="34" charset="0"/>
                <a:ea typeface="Red Hat Text" pitchFamily="34" charset="-122"/>
                <a:cs typeface="Red Hat Text" pitchFamily="34" charset="-120"/>
              </a:rPr>
              <a:t>أفضل الممارسات في الأرشفة الإلكترونية</a:t>
            </a:r>
            <a:endParaRPr lang="en-US" sz="4374" dirty="0">
              <a:effectLst>
                <a:outerShdw blurRad="50800" dist="38100" dir="18900000" algn="bl" rotWithShape="0">
                  <a:prstClr val="black">
                    <a:alpha val="40000"/>
                  </a:prstClr>
                </a:outerShdw>
              </a:effectLst>
            </a:endParaRPr>
          </a:p>
        </p:txBody>
      </p:sp>
      <p:sp>
        <p:nvSpPr>
          <p:cNvPr id="5" name="Shape 2"/>
          <p:cNvSpPr/>
          <p:nvPr/>
        </p:nvSpPr>
        <p:spPr>
          <a:xfrm>
            <a:off x="2348389" y="2759750"/>
            <a:ext cx="4855726" cy="1635562"/>
          </a:xfrm>
          <a:prstGeom prst="roundRect">
            <a:avLst>
              <a:gd name="adj" fmla="val 8151"/>
            </a:avLst>
          </a:prstGeom>
          <a:solidFill>
            <a:srgbClr val="FFD6D6"/>
          </a:solidFill>
          <a:ln/>
        </p:spPr>
      </p:sp>
      <p:sp>
        <p:nvSpPr>
          <p:cNvPr id="6" name="Text 3"/>
          <p:cNvSpPr/>
          <p:nvPr/>
        </p:nvSpPr>
        <p:spPr>
          <a:xfrm>
            <a:off x="4403125" y="2884765"/>
            <a:ext cx="2777490" cy="347186"/>
          </a:xfrm>
          <a:prstGeom prst="rect">
            <a:avLst/>
          </a:prstGeom>
          <a:noFill/>
          <a:ln/>
        </p:spPr>
        <p:txBody>
          <a:bodyPr wrap="none" rtlCol="0" anchor="t"/>
          <a:lstStyle/>
          <a:p>
            <a:pPr marL="0" indent="0" algn="ctr" rtl="1">
              <a:lnSpc>
                <a:spcPts val="2734"/>
              </a:lnSpc>
              <a:buNone/>
            </a:pPr>
            <a:r>
              <a:rPr lang="en-US" sz="2187"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تخطيط استراتيجي</a:t>
            </a:r>
            <a:endParaRPr lang="en-US" sz="2187"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4"/>
          <p:cNvSpPr/>
          <p:nvPr/>
        </p:nvSpPr>
        <p:spPr>
          <a:xfrm>
            <a:off x="2570559" y="3462338"/>
            <a:ext cx="4411385" cy="710803"/>
          </a:xfrm>
          <a:prstGeom prst="rect">
            <a:avLst/>
          </a:prstGeom>
          <a:noFill/>
          <a:ln/>
        </p:spPr>
        <p:txBody>
          <a:bodyPr wrap="square" rtlCol="0" anchor="t"/>
          <a:lstStyle/>
          <a:p>
            <a:pPr marL="0" indent="0" algn="just" rtl="1">
              <a:lnSpc>
                <a:spcPts val="2799"/>
              </a:lnSpc>
              <a:buNone/>
            </a:pPr>
            <a:r>
              <a:rPr lang="en-US"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إعداد خطة استراتيجية شاملة تحدد أهداف الأرشفة وتوفير الموارد اللازمة لتنفيذها بشكل فعال.</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Shape 5"/>
          <p:cNvSpPr/>
          <p:nvPr/>
        </p:nvSpPr>
        <p:spPr>
          <a:xfrm>
            <a:off x="7402786" y="2759750"/>
            <a:ext cx="4855726" cy="1635562"/>
          </a:xfrm>
          <a:prstGeom prst="roundRect">
            <a:avLst>
              <a:gd name="adj" fmla="val 8151"/>
            </a:avLst>
          </a:prstGeom>
          <a:solidFill>
            <a:srgbClr val="FFD6D6"/>
          </a:solidFill>
          <a:ln/>
        </p:spPr>
      </p:sp>
      <p:sp>
        <p:nvSpPr>
          <p:cNvPr id="9" name="Text 6"/>
          <p:cNvSpPr/>
          <p:nvPr/>
        </p:nvSpPr>
        <p:spPr>
          <a:xfrm>
            <a:off x="9481022" y="2884765"/>
            <a:ext cx="2777490" cy="347186"/>
          </a:xfrm>
          <a:prstGeom prst="rect">
            <a:avLst/>
          </a:prstGeom>
          <a:noFill/>
          <a:ln/>
        </p:spPr>
        <p:txBody>
          <a:bodyPr wrap="none" rtlCol="0" anchor="t"/>
          <a:lstStyle/>
          <a:p>
            <a:pPr marL="0" indent="0" algn="ctr" rtl="1">
              <a:lnSpc>
                <a:spcPts val="2734"/>
              </a:lnSpc>
              <a:buNone/>
            </a:pPr>
            <a:r>
              <a:rPr lang="en-US" sz="2187"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إنشاء معايير وسياسات</a:t>
            </a:r>
            <a:endParaRPr lang="en-US" sz="2187"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0" name="Text 7"/>
          <p:cNvSpPr/>
          <p:nvPr/>
        </p:nvSpPr>
        <p:spPr>
          <a:xfrm>
            <a:off x="7648456" y="3462338"/>
            <a:ext cx="4411385" cy="710803"/>
          </a:xfrm>
          <a:prstGeom prst="rect">
            <a:avLst/>
          </a:prstGeom>
          <a:noFill/>
          <a:ln/>
        </p:spPr>
        <p:txBody>
          <a:bodyPr wrap="square" rtlCol="0" anchor="t"/>
          <a:lstStyle/>
          <a:p>
            <a:pPr marL="0" indent="0" algn="just" rtl="1">
              <a:lnSpc>
                <a:spcPts val="2799"/>
              </a:lnSpc>
              <a:buNone/>
            </a:pPr>
            <a:r>
              <a:rPr lang="en-US"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وضع سياسات وإجراءات محددة لتنظيم عملية الأرشفة الإلكترونية والحفاظ على سرية البيانات.</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Shape 8"/>
          <p:cNvSpPr/>
          <p:nvPr/>
        </p:nvSpPr>
        <p:spPr>
          <a:xfrm>
            <a:off x="2348389" y="4617482"/>
            <a:ext cx="4855726" cy="1990963"/>
          </a:xfrm>
          <a:prstGeom prst="roundRect">
            <a:avLst>
              <a:gd name="adj" fmla="val 6696"/>
            </a:avLst>
          </a:prstGeom>
          <a:solidFill>
            <a:srgbClr val="FFD6D6"/>
          </a:solidFill>
          <a:ln/>
        </p:spPr>
      </p:sp>
      <p:sp>
        <p:nvSpPr>
          <p:cNvPr id="12" name="Text 9"/>
          <p:cNvSpPr/>
          <p:nvPr/>
        </p:nvSpPr>
        <p:spPr>
          <a:xfrm>
            <a:off x="4403125" y="4742498"/>
            <a:ext cx="2777490" cy="347186"/>
          </a:xfrm>
          <a:prstGeom prst="rect">
            <a:avLst/>
          </a:prstGeom>
          <a:noFill/>
          <a:ln/>
        </p:spPr>
        <p:txBody>
          <a:bodyPr wrap="none" rtlCol="0" anchor="t"/>
          <a:lstStyle/>
          <a:p>
            <a:pPr marL="0" indent="0" algn="ctr" rtl="1">
              <a:lnSpc>
                <a:spcPts val="2734"/>
              </a:lnSpc>
              <a:buNone/>
            </a:pPr>
            <a:r>
              <a:rPr lang="en-US" sz="2187"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تصنيف المحتوى الرقمي</a:t>
            </a:r>
            <a:endParaRPr lang="en-US" sz="2187"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3" name="Text 10"/>
          <p:cNvSpPr/>
          <p:nvPr/>
        </p:nvSpPr>
        <p:spPr>
          <a:xfrm>
            <a:off x="2570559" y="5320070"/>
            <a:ext cx="4411385" cy="1066205"/>
          </a:xfrm>
          <a:prstGeom prst="rect">
            <a:avLst/>
          </a:prstGeom>
          <a:noFill/>
          <a:ln/>
        </p:spPr>
        <p:txBody>
          <a:bodyPr wrap="square" rtlCol="0" anchor="t"/>
          <a:lstStyle/>
          <a:p>
            <a:pPr marL="0" indent="0" algn="just" rtl="1">
              <a:lnSpc>
                <a:spcPts val="2799"/>
              </a:lnSpc>
              <a:buNone/>
            </a:pPr>
            <a:r>
              <a:rPr lang="en-US"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تطوير نظام تصنيف وفهرسة دقيق للوثائق والمعلومات المؤرشفة لتسهيل الوصول والاسترجاع.</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Shape 11"/>
          <p:cNvSpPr/>
          <p:nvPr/>
        </p:nvSpPr>
        <p:spPr>
          <a:xfrm>
            <a:off x="7426285" y="4617482"/>
            <a:ext cx="4855726" cy="1990963"/>
          </a:xfrm>
          <a:prstGeom prst="roundRect">
            <a:avLst>
              <a:gd name="adj" fmla="val 6696"/>
            </a:avLst>
          </a:prstGeom>
          <a:solidFill>
            <a:srgbClr val="FFD6D6"/>
          </a:solidFill>
          <a:ln/>
        </p:spPr>
      </p:sp>
      <p:sp>
        <p:nvSpPr>
          <p:cNvPr id="15" name="Text 12"/>
          <p:cNvSpPr/>
          <p:nvPr/>
        </p:nvSpPr>
        <p:spPr>
          <a:xfrm>
            <a:off x="9481022" y="4742498"/>
            <a:ext cx="2777490" cy="347186"/>
          </a:xfrm>
          <a:prstGeom prst="rect">
            <a:avLst/>
          </a:prstGeom>
          <a:noFill/>
          <a:ln/>
        </p:spPr>
        <p:txBody>
          <a:bodyPr wrap="none" rtlCol="0" anchor="t"/>
          <a:lstStyle/>
          <a:p>
            <a:pPr marL="0" indent="0" algn="ctr" rtl="1">
              <a:lnSpc>
                <a:spcPts val="2734"/>
              </a:lnSpc>
              <a:buNone/>
            </a:pPr>
            <a:r>
              <a:rPr lang="en-US" sz="2187"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التدريب المستمر</a:t>
            </a:r>
            <a:endParaRPr lang="en-US" sz="2187"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6" name="Text 13"/>
          <p:cNvSpPr/>
          <p:nvPr/>
        </p:nvSpPr>
        <p:spPr>
          <a:xfrm>
            <a:off x="7648456" y="5320070"/>
            <a:ext cx="4411385" cy="710803"/>
          </a:xfrm>
          <a:prstGeom prst="rect">
            <a:avLst/>
          </a:prstGeom>
          <a:noFill/>
          <a:ln/>
        </p:spPr>
        <p:txBody>
          <a:bodyPr wrap="square" rtlCol="0" anchor="t"/>
          <a:lstStyle/>
          <a:p>
            <a:pPr marL="0" indent="0" algn="just" rtl="1">
              <a:lnSpc>
                <a:spcPts val="2799"/>
              </a:lnSpc>
              <a:buNone/>
            </a:pPr>
            <a:r>
              <a:rPr lang="en-US"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تأهيل وتدريب الكوادر العاملة على استخدام أنظمة الأرشفة الإلكترونية بشكل مستمر.</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2"/>
          <p:cNvSpPr/>
          <p:nvPr/>
        </p:nvSpPr>
        <p:spPr>
          <a:xfrm>
            <a:off x="1010900" y="1179195"/>
            <a:ext cx="7477601" cy="1916430"/>
          </a:xfrm>
          <a:prstGeom prst="rect">
            <a:avLst/>
          </a:prstGeom>
          <a:noFill/>
          <a:ln/>
        </p:spPr>
        <p:txBody>
          <a:bodyPr wrap="square" rtlCol="0" anchor="t"/>
          <a:lstStyle/>
          <a:p>
            <a:pPr marL="0" indent="0" algn="ctr" rtl="1">
              <a:lnSpc>
                <a:spcPts val="7545"/>
              </a:lnSpc>
              <a:buNone/>
            </a:pPr>
            <a:r>
              <a:rPr lang="en-US" sz="5400" b="1" dirty="0">
                <a:solidFill>
                  <a:srgbClr val="484237"/>
                </a:solidFill>
                <a:ea typeface="Gelasio" pitchFamily="34" charset="-122"/>
                <a:cs typeface="Gelasio" pitchFamily="34" charset="-120"/>
              </a:rPr>
              <a:t>برامج الارشفة الالكترونية المجانية</a:t>
            </a:r>
            <a:endParaRPr lang="en-US" sz="5400" dirty="0"/>
          </a:p>
        </p:txBody>
      </p:sp>
      <p:sp>
        <p:nvSpPr>
          <p:cNvPr id="6" name="Text 3"/>
          <p:cNvSpPr/>
          <p:nvPr/>
        </p:nvSpPr>
        <p:spPr>
          <a:xfrm>
            <a:off x="833199" y="4387095"/>
            <a:ext cx="7477601" cy="2109397"/>
          </a:xfrm>
          <a:prstGeom prst="rect">
            <a:avLst/>
          </a:prstGeom>
          <a:noFill/>
          <a:ln/>
        </p:spPr>
        <p:txBody>
          <a:bodyPr wrap="square" rtlCol="0" anchor="t"/>
          <a:lstStyle/>
          <a:p>
            <a:pPr marL="0" indent="0" algn="just" rtl="1">
              <a:lnSpc>
                <a:spcPct val="200000"/>
              </a:lnSpc>
              <a:buNone/>
            </a:pPr>
            <a:r>
              <a:rPr lang="en-US" sz="200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في عصر التكنولوجيا المتسارع، أصبحت برامج الارشفة الالكترونية المجانية ضرورة لتنظيم وحفظ المعلومات والوثائق بشكل آمن وفعال. هذه البرامج توفر حلولًا سهلة الاستخدام لإدارة الملفات والسجلات الرقمية بطريقة منظمة وموثقة.</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Shape 4"/>
          <p:cNvSpPr/>
          <p:nvPr/>
        </p:nvSpPr>
        <p:spPr>
          <a:xfrm>
            <a:off x="833199" y="5719882"/>
            <a:ext cx="355402" cy="355402"/>
          </a:xfrm>
          <a:prstGeom prst="roundRect">
            <a:avLst>
              <a:gd name="adj" fmla="val 25726039"/>
            </a:avLst>
          </a:prstGeom>
          <a:noFill/>
          <a:ln w="7620">
            <a:solidFill>
              <a:srgbClr val="FFFFFF"/>
            </a:solidFill>
            <a:prstDash val="solid"/>
          </a:ln>
        </p:spPr>
      </p:sp>
      <p:pic>
        <p:nvPicPr>
          <p:cNvPr id="11" name="Image 0" descr="preencoded.png">
            <a:extLst>
              <a:ext uri="{FF2B5EF4-FFF2-40B4-BE49-F238E27FC236}">
                <a16:creationId xmlns:a16="http://schemas.microsoft.com/office/drawing/2014/main" id="{91050E5E-F9C6-48EA-A468-C5456E5969CC}"/>
              </a:ext>
            </a:extLst>
          </p:cNvPr>
          <p:cNvPicPr>
            <a:picLocks noChangeAspect="1"/>
          </p:cNvPicPr>
          <p:nvPr/>
        </p:nvPicPr>
        <p:blipFill>
          <a:blip r:embed="rId3"/>
          <a:stretch>
            <a:fillRect/>
          </a:stretch>
        </p:blipFill>
        <p:spPr>
          <a:xfrm>
            <a:off x="9128699" y="0"/>
            <a:ext cx="5486400" cy="8229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10980420" y="0"/>
            <a:ext cx="3657600" cy="8229600"/>
          </a:xfrm>
          <a:prstGeom prst="rect">
            <a:avLst/>
          </a:prstGeom>
        </p:spPr>
      </p:pic>
      <p:sp>
        <p:nvSpPr>
          <p:cNvPr id="5" name="Text 2"/>
          <p:cNvSpPr/>
          <p:nvPr/>
        </p:nvSpPr>
        <p:spPr>
          <a:xfrm>
            <a:off x="3899594" y="902612"/>
            <a:ext cx="6831211" cy="694373"/>
          </a:xfrm>
          <a:prstGeom prst="rect">
            <a:avLst/>
          </a:prstGeom>
          <a:noFill/>
          <a:ln/>
        </p:spPr>
        <p:txBody>
          <a:bodyPr wrap="none" rtlCol="0" anchor="t"/>
          <a:lstStyle/>
          <a:p>
            <a:pPr marL="0" indent="0">
              <a:lnSpc>
                <a:spcPts val="5468"/>
              </a:lnSpc>
              <a:buNone/>
            </a:pPr>
            <a:r>
              <a:rPr lang="en-US" sz="4374" b="1" dirty="0">
                <a:solidFill>
                  <a:srgbClr val="484237"/>
                </a:solidFill>
                <a:latin typeface="Gelasio" pitchFamily="34" charset="0"/>
                <a:ea typeface="Gelasio" pitchFamily="34" charset="-122"/>
                <a:cs typeface="Gelasio" pitchFamily="34" charset="-120"/>
              </a:rPr>
              <a:t>تعريف برامج الارشفة الالكترونية</a:t>
            </a:r>
            <a:endParaRPr lang="en-US" sz="4374" dirty="0"/>
          </a:p>
        </p:txBody>
      </p:sp>
      <p:sp>
        <p:nvSpPr>
          <p:cNvPr id="6" name="Shape 3"/>
          <p:cNvSpPr/>
          <p:nvPr/>
        </p:nvSpPr>
        <p:spPr>
          <a:xfrm>
            <a:off x="833199" y="2704267"/>
            <a:ext cx="4542115" cy="2346365"/>
          </a:xfrm>
          <a:prstGeom prst="roundRect">
            <a:avLst>
              <a:gd name="adj" fmla="val 5682"/>
            </a:avLst>
          </a:prstGeom>
          <a:solidFill>
            <a:srgbClr val="EFE7D6"/>
          </a:solidFill>
          <a:ln/>
        </p:spPr>
      </p:sp>
      <p:sp>
        <p:nvSpPr>
          <p:cNvPr id="7" name="Text 4"/>
          <p:cNvSpPr/>
          <p:nvPr/>
        </p:nvSpPr>
        <p:spPr>
          <a:xfrm>
            <a:off x="2907328" y="2838040"/>
            <a:ext cx="2245816" cy="347186"/>
          </a:xfrm>
          <a:prstGeom prst="rect">
            <a:avLst/>
          </a:prstGeom>
          <a:noFill/>
          <a:ln/>
        </p:spPr>
        <p:txBody>
          <a:bodyPr wrap="none" rtlCol="0" anchor="t"/>
          <a:lstStyle/>
          <a:p>
            <a:pPr marL="0" indent="0" algn="ctr" rtl="1">
              <a:lnSpc>
                <a:spcPts val="2734"/>
              </a:lnSpc>
              <a:buNone/>
            </a:pPr>
            <a:r>
              <a:rPr lang="en-US" sz="2187" b="1" dirty="0">
                <a:solidFill>
                  <a:srgbClr val="484237"/>
                </a:solidFill>
                <a:latin typeface="Gelasio" pitchFamily="34" charset="0"/>
                <a:ea typeface="Gelasio" pitchFamily="34" charset="-122"/>
                <a:cs typeface="Gelasio" pitchFamily="34" charset="-120"/>
              </a:rPr>
              <a:t>الحفظ الرقمي</a:t>
            </a:r>
            <a:endParaRPr lang="en-US" sz="2187" dirty="0"/>
          </a:p>
        </p:txBody>
      </p:sp>
      <p:sp>
        <p:nvSpPr>
          <p:cNvPr id="8" name="Text 5"/>
          <p:cNvSpPr/>
          <p:nvPr/>
        </p:nvSpPr>
        <p:spPr>
          <a:xfrm>
            <a:off x="1055370" y="3406854"/>
            <a:ext cx="4097774" cy="1421606"/>
          </a:xfrm>
          <a:prstGeom prst="rect">
            <a:avLst/>
          </a:prstGeom>
          <a:noFill/>
          <a:ln/>
        </p:spPr>
        <p:txBody>
          <a:bodyPr wrap="square" rtlCol="0" anchor="t"/>
          <a:lstStyle/>
          <a:p>
            <a:pPr marL="0" indent="0" algn="just"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برامج الأرشفة الإلكترونية هي أدوات برمجية تمكن المستخدمين من تخزين وتنظيم المستندات والملفات الرقمية بطريقة آمنة وفعالة.</a:t>
            </a:r>
            <a:endParaRPr lang="en-US" sz="1750" dirty="0">
              <a:effectLst>
                <a:outerShdw blurRad="38100" dist="38100" dir="2700000" algn="tl">
                  <a:srgbClr val="000000">
                    <a:alpha val="43137"/>
                  </a:srgbClr>
                </a:outerShdw>
              </a:effectLst>
            </a:endParaRPr>
          </a:p>
        </p:txBody>
      </p:sp>
      <p:sp>
        <p:nvSpPr>
          <p:cNvPr id="9" name="Shape 6"/>
          <p:cNvSpPr/>
          <p:nvPr/>
        </p:nvSpPr>
        <p:spPr>
          <a:xfrm>
            <a:off x="5597485" y="2704267"/>
            <a:ext cx="4542115" cy="2346365"/>
          </a:xfrm>
          <a:prstGeom prst="roundRect">
            <a:avLst>
              <a:gd name="adj" fmla="val 5682"/>
            </a:avLst>
          </a:prstGeom>
          <a:solidFill>
            <a:srgbClr val="EFE7D6"/>
          </a:solidFill>
          <a:ln/>
        </p:spPr>
      </p:sp>
      <p:sp>
        <p:nvSpPr>
          <p:cNvPr id="10" name="Text 7"/>
          <p:cNvSpPr/>
          <p:nvPr/>
        </p:nvSpPr>
        <p:spPr>
          <a:xfrm>
            <a:off x="7208401" y="2905716"/>
            <a:ext cx="2777490" cy="347186"/>
          </a:xfrm>
          <a:prstGeom prst="rect">
            <a:avLst/>
          </a:prstGeom>
          <a:noFill/>
          <a:ln/>
        </p:spPr>
        <p:txBody>
          <a:bodyPr wrap="none" rtlCol="0" anchor="t"/>
          <a:lstStyle/>
          <a:p>
            <a:pPr marL="0" indent="0" algn="ctr" rtl="1">
              <a:lnSpc>
                <a:spcPts val="2734"/>
              </a:lnSpc>
              <a:buNone/>
            </a:pPr>
            <a:r>
              <a:rPr lang="en-US" sz="2187" b="1" dirty="0">
                <a:solidFill>
                  <a:srgbClr val="484237"/>
                </a:solidFill>
                <a:latin typeface="Gelasio" pitchFamily="34" charset="0"/>
                <a:ea typeface="Gelasio" pitchFamily="34" charset="-122"/>
                <a:cs typeface="Gelasio" pitchFamily="34" charset="-120"/>
              </a:rPr>
              <a:t>إدارة المعلومات</a:t>
            </a:r>
            <a:endParaRPr lang="en-US" sz="2187" dirty="0"/>
          </a:p>
        </p:txBody>
      </p:sp>
      <p:sp>
        <p:nvSpPr>
          <p:cNvPr id="11" name="Text 8"/>
          <p:cNvSpPr/>
          <p:nvPr/>
        </p:nvSpPr>
        <p:spPr>
          <a:xfrm>
            <a:off x="5819656" y="3406854"/>
            <a:ext cx="4097774" cy="1066205"/>
          </a:xfrm>
          <a:prstGeom prst="rect">
            <a:avLst/>
          </a:prstGeom>
          <a:noFill/>
          <a:ln/>
        </p:spPr>
        <p:txBody>
          <a:bodyPr wrap="square" rtlCol="0" anchor="t"/>
          <a:lstStyle/>
          <a:p>
            <a:pPr marL="0" indent="0" algn="r"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هذه البرامج توفر واجهات سهلة الاستخدام لتصنيف وبحث وتحرير المواد الأرشيفية بطريقة منظمة.</a:t>
            </a:r>
            <a:endParaRPr lang="en-US" sz="1750" dirty="0">
              <a:effectLst>
                <a:outerShdw blurRad="38100" dist="38100" dir="2700000" algn="tl">
                  <a:srgbClr val="000000">
                    <a:alpha val="43137"/>
                  </a:srgbClr>
                </a:outerShdw>
              </a:effectLst>
            </a:endParaRPr>
          </a:p>
        </p:txBody>
      </p:sp>
      <p:sp>
        <p:nvSpPr>
          <p:cNvPr id="12" name="Shape 9"/>
          <p:cNvSpPr/>
          <p:nvPr/>
        </p:nvSpPr>
        <p:spPr>
          <a:xfrm>
            <a:off x="833199" y="5206701"/>
            <a:ext cx="9306401" cy="1280160"/>
          </a:xfrm>
          <a:prstGeom prst="roundRect">
            <a:avLst>
              <a:gd name="adj" fmla="val 10414"/>
            </a:avLst>
          </a:prstGeom>
          <a:solidFill>
            <a:srgbClr val="EFE7D6"/>
          </a:solidFill>
          <a:ln/>
        </p:spPr>
      </p:sp>
      <p:sp>
        <p:nvSpPr>
          <p:cNvPr id="13" name="Text 10"/>
          <p:cNvSpPr/>
          <p:nvPr/>
        </p:nvSpPr>
        <p:spPr>
          <a:xfrm>
            <a:off x="7365920" y="5437290"/>
            <a:ext cx="2777490" cy="347186"/>
          </a:xfrm>
          <a:prstGeom prst="rect">
            <a:avLst/>
          </a:prstGeom>
          <a:noFill/>
          <a:ln/>
        </p:spPr>
        <p:txBody>
          <a:bodyPr wrap="none" rtlCol="0" anchor="t"/>
          <a:lstStyle/>
          <a:p>
            <a:pPr marL="0" indent="0" algn="ctr" rtl="1">
              <a:lnSpc>
                <a:spcPts val="2734"/>
              </a:lnSpc>
              <a:buNone/>
            </a:pPr>
            <a:r>
              <a:rPr lang="en-US" sz="2187" b="1" dirty="0">
                <a:solidFill>
                  <a:srgbClr val="484237"/>
                </a:solidFill>
                <a:latin typeface="Gelasio" pitchFamily="34" charset="0"/>
                <a:ea typeface="Gelasio" pitchFamily="34" charset="-122"/>
                <a:cs typeface="Gelasio" pitchFamily="34" charset="-120"/>
              </a:rPr>
              <a:t>الحفظ طويل الأمد</a:t>
            </a:r>
            <a:endParaRPr lang="en-US" sz="2187" dirty="0"/>
          </a:p>
        </p:txBody>
      </p:sp>
      <p:sp>
        <p:nvSpPr>
          <p:cNvPr id="14" name="Text 11"/>
          <p:cNvSpPr/>
          <p:nvPr/>
        </p:nvSpPr>
        <p:spPr>
          <a:xfrm>
            <a:off x="1055370" y="5975390"/>
            <a:ext cx="8862060" cy="355402"/>
          </a:xfrm>
          <a:prstGeom prst="rect">
            <a:avLst/>
          </a:prstGeom>
          <a:noFill/>
          <a:ln/>
        </p:spPr>
        <p:txBody>
          <a:bodyPr wrap="none" rtlCol="0" anchor="t"/>
          <a:lstStyle/>
          <a:p>
            <a:pPr marL="0" indent="0" algn="r" rtl="1">
              <a:lnSpc>
                <a:spcPts val="2799"/>
              </a:lnSpc>
              <a:buNone/>
            </a:pPr>
            <a:r>
              <a:rPr lang="en-US"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من خلال الأرشفة الإلكترونية، يمكن الحفاظ على المعلومات والوثائق لفترات طويلة بأمان وموثوقية.</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8" name="Shape 6"/>
          <p:cNvSpPr/>
          <p:nvPr/>
        </p:nvSpPr>
        <p:spPr>
          <a:xfrm>
            <a:off x="12578476" y="1650563"/>
            <a:ext cx="388739" cy="388739"/>
          </a:xfrm>
          <a:prstGeom prst="roundRect">
            <a:avLst>
              <a:gd name="adj" fmla="val 34295"/>
            </a:avLst>
          </a:prstGeom>
          <a:solidFill>
            <a:srgbClr val="EFE7D6"/>
          </a:solidFill>
          <a:ln/>
        </p:spPr>
      </p:sp>
      <p:sp>
        <p:nvSpPr>
          <p:cNvPr id="9" name="Text 7"/>
          <p:cNvSpPr/>
          <p:nvPr/>
        </p:nvSpPr>
        <p:spPr>
          <a:xfrm>
            <a:off x="9620607" y="1608772"/>
            <a:ext cx="2847737"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سهولة الوصول والاسترجاع</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 8"/>
          <p:cNvSpPr/>
          <p:nvPr/>
        </p:nvSpPr>
        <p:spPr>
          <a:xfrm>
            <a:off x="8456295" y="2262782"/>
            <a:ext cx="4555212" cy="1066205"/>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توفر أدوات البحث والتصنيف الفعالة في برامج الأرشفة الإلكترونية إمكانية الوصول السريع إلى المعلومات المطلوبة.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Shape 9"/>
          <p:cNvSpPr/>
          <p:nvPr/>
        </p:nvSpPr>
        <p:spPr>
          <a:xfrm>
            <a:off x="8770084" y="4617303"/>
            <a:ext cx="388739" cy="388739"/>
          </a:xfrm>
          <a:prstGeom prst="roundRect">
            <a:avLst>
              <a:gd name="adj" fmla="val 34295"/>
            </a:avLst>
          </a:prstGeom>
          <a:solidFill>
            <a:srgbClr val="EFE7D6"/>
          </a:solidFill>
          <a:ln/>
        </p:spPr>
      </p:sp>
      <p:sp>
        <p:nvSpPr>
          <p:cNvPr id="12" name="Text 10"/>
          <p:cNvSpPr/>
          <p:nvPr/>
        </p:nvSpPr>
        <p:spPr>
          <a:xfrm>
            <a:off x="6186963" y="4613016"/>
            <a:ext cx="2777490"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الحفظ طويل الأمد</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ext 11"/>
          <p:cNvSpPr/>
          <p:nvPr/>
        </p:nvSpPr>
        <p:spPr>
          <a:xfrm>
            <a:off x="5037594" y="5267027"/>
            <a:ext cx="4555212" cy="1066205"/>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تضمن الأرشفة الإلكترونية الحفاظ على المعلومات لفترات طويلة دون تلف أو فقدان، بخلاف الحفظ الورقي.</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Shape 12"/>
          <p:cNvSpPr/>
          <p:nvPr/>
        </p:nvSpPr>
        <p:spPr>
          <a:xfrm>
            <a:off x="6746202" y="1650623"/>
            <a:ext cx="388739" cy="388739"/>
          </a:xfrm>
          <a:prstGeom prst="roundRect">
            <a:avLst>
              <a:gd name="adj" fmla="val 34295"/>
            </a:avLst>
          </a:prstGeom>
          <a:solidFill>
            <a:srgbClr val="EFE7D6"/>
          </a:solidFill>
          <a:ln/>
        </p:spPr>
      </p:sp>
      <p:sp>
        <p:nvSpPr>
          <p:cNvPr id="15" name="Text 13"/>
          <p:cNvSpPr/>
          <p:nvPr/>
        </p:nvSpPr>
        <p:spPr>
          <a:xfrm>
            <a:off x="4163081" y="1640563"/>
            <a:ext cx="2777490"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الكفاءة التشغيلية</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 14"/>
          <p:cNvSpPr/>
          <p:nvPr/>
        </p:nvSpPr>
        <p:spPr>
          <a:xfrm>
            <a:off x="2823212" y="2346127"/>
            <a:ext cx="4555212" cy="710803"/>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تبسيط إجراءات العمل وزيادة الإنتاجية من خلال الأتمتة وتحسين إدارة الملفات والوثائق.</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6416159" y="708184"/>
            <a:ext cx="8214241" cy="694373"/>
          </a:xfrm>
          <a:prstGeom prst="rect">
            <a:avLst/>
          </a:prstGeom>
          <a:noFill/>
          <a:ln/>
        </p:spPr>
        <p:txBody>
          <a:bodyPr wrap="none" rtlCol="0" anchor="t"/>
          <a:lstStyle/>
          <a:p>
            <a:pPr marL="0" indent="0">
              <a:lnSpc>
                <a:spcPts val="5468"/>
              </a:lnSpc>
              <a:buNone/>
            </a:pPr>
            <a:r>
              <a:rPr lang="en-US" sz="4374" b="1" dirty="0">
                <a:solidFill>
                  <a:srgbClr val="484237"/>
                </a:solidFill>
                <a:latin typeface="Gelasio" pitchFamily="34" charset="0"/>
                <a:ea typeface="Gelasio" pitchFamily="34" charset="-122"/>
                <a:cs typeface="Gelasio" pitchFamily="34" charset="-120"/>
              </a:rPr>
              <a:t>أنواع برامج الارشفة الالكترونية المجانية</a:t>
            </a:r>
            <a:endParaRPr lang="en-US" sz="4374" dirty="0"/>
          </a:p>
        </p:txBody>
      </p:sp>
      <p:sp>
        <p:nvSpPr>
          <p:cNvPr id="5" name="Text 3"/>
          <p:cNvSpPr/>
          <p:nvPr/>
        </p:nvSpPr>
        <p:spPr>
          <a:xfrm>
            <a:off x="2037993" y="3111103"/>
            <a:ext cx="2232065"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برامج أرشفة سحابية</a:t>
            </a:r>
            <a:endParaRPr lang="en-US" sz="2187"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 4"/>
          <p:cNvSpPr/>
          <p:nvPr/>
        </p:nvSpPr>
        <p:spPr>
          <a:xfrm>
            <a:off x="2037993" y="3680460"/>
            <a:ext cx="2232065" cy="2487811"/>
          </a:xfrm>
          <a:prstGeom prst="rect">
            <a:avLst/>
          </a:prstGeom>
          <a:noFill/>
          <a:ln/>
        </p:spPr>
        <p:txBody>
          <a:bodyPr wrap="square" rtlCol="0" anchor="t"/>
          <a:lstStyle/>
          <a:p>
            <a:pPr marL="0" indent="0" algn="ctr" rtl="1">
              <a:lnSpc>
                <a:spcPts val="2799"/>
              </a:lnSpc>
              <a:buNone/>
            </a:pPr>
            <a:r>
              <a:rPr lang="en-US" dirty="0">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هذه البرامج تمكّن المستخدمين من تخزين ملفاتهم على خوادم سحابية آمنة وسهلة الاستخدام، مثل Dropbox وGoogle Drive.</a:t>
            </a:r>
            <a:endParaRPr lang="en-US"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5"/>
          <p:cNvSpPr/>
          <p:nvPr/>
        </p:nvSpPr>
        <p:spPr>
          <a:xfrm>
            <a:off x="4819650" y="3111103"/>
            <a:ext cx="2232065"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برامج أرشفة محلية</a:t>
            </a:r>
            <a:endParaRPr lang="en-US" sz="2187"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 6"/>
          <p:cNvSpPr/>
          <p:nvPr/>
        </p:nvSpPr>
        <p:spPr>
          <a:xfrm>
            <a:off x="4819650" y="3680460"/>
            <a:ext cx="2232065" cy="1777008"/>
          </a:xfrm>
          <a:prstGeom prst="rect">
            <a:avLst/>
          </a:prstGeom>
          <a:noFill/>
          <a:ln/>
        </p:spPr>
        <p:txBody>
          <a:bodyPr wrap="square" rtlCol="0" anchor="t"/>
          <a:lstStyle/>
          <a:p>
            <a:pPr marL="0" indent="0" algn="ctr" rtl="1">
              <a:lnSpc>
                <a:spcPts val="2799"/>
              </a:lnSpc>
              <a:buNone/>
            </a:pPr>
            <a:r>
              <a:rPr lang="en-US" dirty="0">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تقوم هذه البرامج بتنظيم وحفظ الملفات على أجهزة الكمبيوتر الشخصية أو الأجهزة الطرفية، مثل WinZip وWinRAR.</a:t>
            </a:r>
            <a:endParaRPr lang="en-US"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9" name="Text 7"/>
          <p:cNvSpPr/>
          <p:nvPr/>
        </p:nvSpPr>
        <p:spPr>
          <a:xfrm>
            <a:off x="7601307" y="3111103"/>
            <a:ext cx="2232065"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برامج أرشفة متخصصة</a:t>
            </a:r>
            <a:endParaRPr lang="en-US" sz="2187"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 8"/>
          <p:cNvSpPr/>
          <p:nvPr/>
        </p:nvSpPr>
        <p:spPr>
          <a:xfrm>
            <a:off x="7601307" y="4027646"/>
            <a:ext cx="2232065" cy="1777008"/>
          </a:xfrm>
          <a:prstGeom prst="rect">
            <a:avLst/>
          </a:prstGeom>
          <a:noFill/>
          <a:ln/>
        </p:spPr>
        <p:txBody>
          <a:bodyPr wrap="square" rtlCol="0" anchor="t"/>
          <a:lstStyle/>
          <a:p>
            <a:pPr marL="0" indent="0" algn="ctr" rtl="1">
              <a:lnSpc>
                <a:spcPts val="2799"/>
              </a:lnSpc>
              <a:buNone/>
            </a:pPr>
            <a:r>
              <a:rPr lang="en-US" dirty="0">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هناك برامج مصممة خصيصًا لأنواع محددة من الملفات، مثل برامج إدارة الوثائق وبرامج الأرشفة القانونية.</a:t>
            </a:r>
            <a:endParaRPr lang="en-US"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1" name="Text 9"/>
          <p:cNvSpPr/>
          <p:nvPr/>
        </p:nvSpPr>
        <p:spPr>
          <a:xfrm>
            <a:off x="10382964" y="3111103"/>
            <a:ext cx="2232065"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برامج أرشفة مفتوحة المصدر</a:t>
            </a:r>
            <a:endParaRPr lang="en-US" sz="2187"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 10"/>
          <p:cNvSpPr/>
          <p:nvPr/>
        </p:nvSpPr>
        <p:spPr>
          <a:xfrm>
            <a:off x="10382964" y="4027646"/>
            <a:ext cx="2232065" cy="1777008"/>
          </a:xfrm>
          <a:prstGeom prst="rect">
            <a:avLst/>
          </a:prstGeom>
          <a:noFill/>
          <a:ln/>
        </p:spPr>
        <p:txBody>
          <a:bodyPr wrap="square" rtlCol="0" anchor="t"/>
          <a:lstStyle/>
          <a:p>
            <a:pPr marL="0" indent="0" algn="ctr" rtl="1">
              <a:lnSpc>
                <a:spcPts val="2799"/>
              </a:lnSpc>
              <a:buNone/>
            </a:pPr>
            <a:r>
              <a:rPr lang="en-US" dirty="0">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هذه البرامج الحرة والمجانية تتميز بمرونة التخصيص والإمكانيات المتقدمة، مثل LibreOffice و7-Zip.</a:t>
            </a:r>
            <a:endParaRPr lang="en-US"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3133146" y="409168"/>
            <a:ext cx="8967907" cy="694373"/>
          </a:xfrm>
          <a:prstGeom prst="rect">
            <a:avLst/>
          </a:prstGeom>
          <a:noFill/>
          <a:ln/>
        </p:spPr>
        <p:txBody>
          <a:bodyPr wrap="none" rtlCol="0" anchor="t"/>
          <a:lstStyle/>
          <a:p>
            <a:pPr marL="0" indent="0" algn="ctr">
              <a:lnSpc>
                <a:spcPts val="5468"/>
              </a:lnSpc>
              <a:buNone/>
            </a:pPr>
            <a:r>
              <a:rPr lang="en-US" sz="4374" b="1" dirty="0">
                <a:solidFill>
                  <a:srgbClr val="C00000"/>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مميزات برامج الارشفة الالكترونية المجانية</a:t>
            </a:r>
            <a:endParaRPr lang="en-US" sz="4374" b="1" dirty="0">
              <a:solidFill>
                <a:srgbClr val="C00000"/>
              </a:solidFill>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2037993" y="2323028"/>
            <a:ext cx="2388632" cy="1476256"/>
          </a:xfrm>
          <a:prstGeom prst="rect">
            <a:avLst/>
          </a:prstGeom>
        </p:spPr>
      </p:pic>
      <p:sp>
        <p:nvSpPr>
          <p:cNvPr id="6" name="Text 3"/>
          <p:cNvSpPr/>
          <p:nvPr/>
        </p:nvSpPr>
        <p:spPr>
          <a:xfrm>
            <a:off x="2037993" y="4076938"/>
            <a:ext cx="2388632" cy="347186"/>
          </a:xfrm>
          <a:prstGeom prst="rect">
            <a:avLst/>
          </a:prstGeom>
          <a:noFill/>
          <a:ln/>
        </p:spPr>
        <p:txBody>
          <a:bodyPr wrap="none" rtlCol="0" anchor="t"/>
          <a:lstStyle/>
          <a:p>
            <a:pPr marL="0" indent="0" algn="ctr" rtl="1">
              <a:lnSpc>
                <a:spcPts val="2734"/>
              </a:lnSpc>
              <a:buNone/>
            </a:pPr>
            <a:r>
              <a:rPr lang="en-US" sz="2187" b="1" dirty="0">
                <a:solidFill>
                  <a:srgbClr val="484237"/>
                </a:solidFill>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سهولة الاستخدام</a:t>
            </a:r>
            <a:endParaRPr lang="en-US" sz="2187"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4"/>
          <p:cNvSpPr/>
          <p:nvPr/>
        </p:nvSpPr>
        <p:spPr>
          <a:xfrm>
            <a:off x="2037993" y="4557355"/>
            <a:ext cx="2388632" cy="2487811"/>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برامج الأرشفة الإلكترونية المجانية تتميز بواجهات مستخدم بسيطة وسهلة التنقل، مما يسهل على المستخدمين تنظيم ملفاتهم دون الحاجة إلى خبرة تقنية معقدة.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Image 1" descr="preencoded.png"/>
          <p:cNvPicPr>
            <a:picLocks noChangeAspect="1"/>
          </p:cNvPicPr>
          <p:nvPr/>
        </p:nvPicPr>
        <p:blipFill>
          <a:blip r:embed="rId4"/>
          <a:stretch>
            <a:fillRect/>
          </a:stretch>
        </p:blipFill>
        <p:spPr>
          <a:xfrm>
            <a:off x="4759881" y="2323028"/>
            <a:ext cx="2388632" cy="1476256"/>
          </a:xfrm>
          <a:prstGeom prst="rect">
            <a:avLst/>
          </a:prstGeom>
        </p:spPr>
      </p:pic>
      <p:sp>
        <p:nvSpPr>
          <p:cNvPr id="9" name="Text 5"/>
          <p:cNvSpPr/>
          <p:nvPr/>
        </p:nvSpPr>
        <p:spPr>
          <a:xfrm>
            <a:off x="4759881" y="4076938"/>
            <a:ext cx="2388632" cy="347186"/>
          </a:xfrm>
          <a:prstGeom prst="rect">
            <a:avLst/>
          </a:prstGeom>
          <a:noFill/>
          <a:ln/>
        </p:spPr>
        <p:txBody>
          <a:bodyPr wrap="none" rtlCol="0" anchor="t"/>
          <a:lstStyle/>
          <a:p>
            <a:pPr marL="0" indent="0" algn="ctr" rtl="1">
              <a:lnSpc>
                <a:spcPts val="2734"/>
              </a:lnSpc>
              <a:buNone/>
            </a:pPr>
            <a:r>
              <a:rPr lang="en-US" sz="2187" b="1" dirty="0">
                <a:solidFill>
                  <a:srgbClr val="484237"/>
                </a:solidFill>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الأمن والخصوصية</a:t>
            </a:r>
            <a:endParaRPr lang="en-US" sz="2187"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0" name="Text 6"/>
          <p:cNvSpPr/>
          <p:nvPr/>
        </p:nvSpPr>
        <p:spPr>
          <a:xfrm>
            <a:off x="4759881" y="4557355"/>
            <a:ext cx="2388632" cy="2132409"/>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توفر هذه البرامج المجانية خيارات متعددة لحماية البيانات من التلف أو الوصول غير المصرح به، مما يضمن الحفاظ على سرية المعلومات الحساسة.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Image 2" descr="preencoded.png"/>
          <p:cNvPicPr>
            <a:picLocks noChangeAspect="1"/>
          </p:cNvPicPr>
          <p:nvPr/>
        </p:nvPicPr>
        <p:blipFill>
          <a:blip r:embed="rId5"/>
          <a:stretch>
            <a:fillRect/>
          </a:stretch>
        </p:blipFill>
        <p:spPr>
          <a:xfrm>
            <a:off x="7481768" y="2323028"/>
            <a:ext cx="2388632" cy="1476256"/>
          </a:xfrm>
          <a:prstGeom prst="rect">
            <a:avLst/>
          </a:prstGeom>
        </p:spPr>
      </p:pic>
      <p:sp>
        <p:nvSpPr>
          <p:cNvPr id="12" name="Text 7"/>
          <p:cNvSpPr/>
          <p:nvPr/>
        </p:nvSpPr>
        <p:spPr>
          <a:xfrm>
            <a:off x="7481768" y="4076938"/>
            <a:ext cx="2388632" cy="347186"/>
          </a:xfrm>
          <a:prstGeom prst="rect">
            <a:avLst/>
          </a:prstGeom>
          <a:noFill/>
          <a:ln/>
        </p:spPr>
        <p:txBody>
          <a:bodyPr wrap="none" rtlCol="0" anchor="t"/>
          <a:lstStyle/>
          <a:p>
            <a:pPr marL="0" indent="0" algn="ctr" rtl="1">
              <a:lnSpc>
                <a:spcPts val="2734"/>
              </a:lnSpc>
              <a:buNone/>
            </a:pPr>
            <a:r>
              <a:rPr lang="en-US" sz="2187" b="1" dirty="0">
                <a:solidFill>
                  <a:srgbClr val="484237"/>
                </a:solidFill>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المرونة والتكيف</a:t>
            </a:r>
            <a:endParaRPr lang="en-US" sz="2187"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3" name="Text 8"/>
          <p:cNvSpPr/>
          <p:nvPr/>
        </p:nvSpPr>
        <p:spPr>
          <a:xfrm>
            <a:off x="7481768" y="4557355"/>
            <a:ext cx="2388632" cy="2487811"/>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معظم برامج الأرشفة الإلكترونية المجانية تتميز بالقدرة على التخصيص والتكيف مع احتياجات المستخدمين المختلفة، مما يجعلها مناسبة لمجموعة واسعة من الاستخدامات.</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4" name="Image 3" descr="preencoded.png"/>
          <p:cNvPicPr>
            <a:picLocks noChangeAspect="1"/>
          </p:cNvPicPr>
          <p:nvPr/>
        </p:nvPicPr>
        <p:blipFill>
          <a:blip r:embed="rId6"/>
          <a:stretch>
            <a:fillRect/>
          </a:stretch>
        </p:blipFill>
        <p:spPr>
          <a:xfrm>
            <a:off x="10203656" y="2323028"/>
            <a:ext cx="2388751" cy="1476256"/>
          </a:xfrm>
          <a:prstGeom prst="rect">
            <a:avLst/>
          </a:prstGeom>
        </p:spPr>
      </p:pic>
      <p:sp>
        <p:nvSpPr>
          <p:cNvPr id="15" name="Text 9"/>
          <p:cNvSpPr/>
          <p:nvPr/>
        </p:nvSpPr>
        <p:spPr>
          <a:xfrm>
            <a:off x="10203656" y="4076938"/>
            <a:ext cx="2388751" cy="347186"/>
          </a:xfrm>
          <a:prstGeom prst="rect">
            <a:avLst/>
          </a:prstGeom>
          <a:noFill/>
          <a:ln/>
        </p:spPr>
        <p:txBody>
          <a:bodyPr wrap="none" rtlCol="0" anchor="t"/>
          <a:lstStyle/>
          <a:p>
            <a:pPr marL="0" indent="0" algn="ctr" rtl="1">
              <a:lnSpc>
                <a:spcPts val="2734"/>
              </a:lnSpc>
              <a:buNone/>
            </a:pPr>
            <a:r>
              <a:rPr lang="en-US" sz="2187" b="1" dirty="0">
                <a:solidFill>
                  <a:srgbClr val="484237"/>
                </a:solidFill>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التكلفة المنخفضة</a:t>
            </a:r>
            <a:endParaRPr lang="en-US" sz="2187"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6" name="Text 10"/>
          <p:cNvSpPr/>
          <p:nvPr/>
        </p:nvSpPr>
        <p:spPr>
          <a:xfrm>
            <a:off x="10203656" y="4557355"/>
            <a:ext cx="2388751" cy="1777008"/>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بالإضافة إلى كونها مجانية، تحقق برامج الأرشفة الإلكترونية المجانية وفورات كبيرة في التكاليف مقارنة بالحلول التجارية المماثلة.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2223432" y="737234"/>
            <a:ext cx="9174599" cy="694373"/>
          </a:xfrm>
          <a:prstGeom prst="rect">
            <a:avLst/>
          </a:prstGeom>
          <a:noFill/>
          <a:ln/>
        </p:spPr>
        <p:txBody>
          <a:bodyPr wrap="none" rtlCol="0" anchor="t"/>
          <a:lstStyle/>
          <a:p>
            <a:pPr marL="0" indent="0" algn="ctr" rtl="1">
              <a:lnSpc>
                <a:spcPts val="5468"/>
              </a:lnSpc>
              <a:buNone/>
            </a:pPr>
            <a:r>
              <a:rPr lang="en-US" sz="4374" b="1" dirty="0">
                <a:solidFill>
                  <a:srgbClr val="C00000"/>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خصائص برامج الارشفة الالكترونية المجانية</a:t>
            </a:r>
            <a:endParaRPr lang="en-US" sz="4374" dirty="0">
              <a:solidFill>
                <a:srgbClr val="C00000"/>
              </a:solidFill>
              <a:effectLst>
                <a:outerShdw blurRad="38100" dist="38100" dir="2700000" algn="tl">
                  <a:srgbClr val="000000">
                    <a:alpha val="43137"/>
                  </a:srgbClr>
                </a:outerShdw>
              </a:effectLst>
            </a:endParaRPr>
          </a:p>
        </p:txBody>
      </p:sp>
      <p:pic>
        <p:nvPicPr>
          <p:cNvPr id="5" name="Image 0" descr="preencoded.png"/>
          <p:cNvPicPr>
            <a:picLocks noChangeAspect="1"/>
          </p:cNvPicPr>
          <p:nvPr/>
        </p:nvPicPr>
        <p:blipFill>
          <a:blip r:embed="rId3"/>
          <a:stretch>
            <a:fillRect/>
          </a:stretch>
        </p:blipFill>
        <p:spPr>
          <a:xfrm>
            <a:off x="3678675" y="2971893"/>
            <a:ext cx="555427" cy="555427"/>
          </a:xfrm>
          <a:prstGeom prst="rect">
            <a:avLst/>
          </a:prstGeom>
        </p:spPr>
      </p:pic>
      <p:sp>
        <p:nvSpPr>
          <p:cNvPr id="6" name="Text 3"/>
          <p:cNvSpPr/>
          <p:nvPr/>
        </p:nvSpPr>
        <p:spPr>
          <a:xfrm>
            <a:off x="2666818" y="3601165"/>
            <a:ext cx="1567284" cy="347186"/>
          </a:xfrm>
          <a:prstGeom prst="rect">
            <a:avLst/>
          </a:prstGeom>
          <a:noFill/>
          <a:ln/>
        </p:spPr>
        <p:txBody>
          <a:bodyPr wrap="none" rtlCol="0" anchor="t"/>
          <a:lstStyle/>
          <a:p>
            <a:pPr marL="0" indent="0" algn="l">
              <a:lnSpc>
                <a:spcPts val="2734"/>
              </a:lnSpc>
              <a:buNone/>
            </a:pPr>
            <a:r>
              <a:rPr lang="en-US" sz="2187" b="1" dirty="0">
                <a:solidFill>
                  <a:srgbClr val="C00000"/>
                </a:solidFill>
                <a:latin typeface="Gelasio" pitchFamily="34" charset="0"/>
                <a:ea typeface="Gelasio" pitchFamily="34" charset="-122"/>
                <a:cs typeface="Gelasio" pitchFamily="34" charset="-120"/>
              </a:rPr>
              <a:t>تنظيم الملفات</a:t>
            </a:r>
            <a:endParaRPr lang="en-US" sz="2187" dirty="0">
              <a:solidFill>
                <a:srgbClr val="C00000"/>
              </a:solidFill>
            </a:endParaRPr>
          </a:p>
        </p:txBody>
      </p:sp>
      <p:sp>
        <p:nvSpPr>
          <p:cNvPr id="7" name="Text 4"/>
          <p:cNvSpPr/>
          <p:nvPr/>
        </p:nvSpPr>
        <p:spPr>
          <a:xfrm>
            <a:off x="2005240" y="4096041"/>
            <a:ext cx="2388632" cy="1421606"/>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توفر هذه البرامج أدوات متقدمة لتنظيم الملفات والملفات الفرعية بطريقة هرمية وفعالة.</a:t>
            </a:r>
            <a:endParaRPr lang="en-US" sz="1750" dirty="0">
              <a:effectLst>
                <a:outerShdw blurRad="38100" dist="38100" dir="2700000" algn="tl">
                  <a:srgbClr val="000000">
                    <a:alpha val="43137"/>
                  </a:srgbClr>
                </a:outerShdw>
              </a:effectLst>
            </a:endParaRPr>
          </a:p>
        </p:txBody>
      </p:sp>
      <p:pic>
        <p:nvPicPr>
          <p:cNvPr id="8" name="Image 1" descr="preencoded.png"/>
          <p:cNvPicPr>
            <a:picLocks noChangeAspect="1"/>
          </p:cNvPicPr>
          <p:nvPr/>
        </p:nvPicPr>
        <p:blipFill>
          <a:blip r:embed="rId4"/>
          <a:stretch>
            <a:fillRect/>
          </a:stretch>
        </p:blipFill>
        <p:spPr>
          <a:xfrm>
            <a:off x="6131481" y="2972252"/>
            <a:ext cx="555427" cy="555427"/>
          </a:xfrm>
          <a:prstGeom prst="rect">
            <a:avLst/>
          </a:prstGeom>
        </p:spPr>
      </p:pic>
      <p:sp>
        <p:nvSpPr>
          <p:cNvPr id="9" name="Text 5"/>
          <p:cNvSpPr/>
          <p:nvPr/>
        </p:nvSpPr>
        <p:spPr>
          <a:xfrm>
            <a:off x="4703672" y="3635720"/>
            <a:ext cx="2704175"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أدوات البحث والاسترجاع</a:t>
            </a:r>
            <a:endParaRPr lang="en-US" sz="2187" dirty="0">
              <a:solidFill>
                <a:srgbClr val="C00000"/>
              </a:solidFill>
              <a:effectLst>
                <a:outerShdw blurRad="38100" dist="38100" dir="2700000" algn="tl">
                  <a:srgbClr val="000000">
                    <a:alpha val="43137"/>
                  </a:srgbClr>
                </a:outerShdw>
              </a:effectLst>
            </a:endParaRPr>
          </a:p>
        </p:txBody>
      </p:sp>
      <p:sp>
        <p:nvSpPr>
          <p:cNvPr id="10" name="Text 6"/>
          <p:cNvSpPr/>
          <p:nvPr/>
        </p:nvSpPr>
        <p:spPr>
          <a:xfrm>
            <a:off x="4937165" y="4147437"/>
            <a:ext cx="2388632" cy="1421606"/>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تمكن البرامج المستخدمين من البحث السريع عن الملفات المطلوبة باستخدام معايير متقدمة.</a:t>
            </a:r>
            <a:endParaRPr lang="en-US" sz="1750" dirty="0">
              <a:effectLst>
                <a:outerShdw blurRad="38100" dist="38100" dir="2700000" algn="tl">
                  <a:srgbClr val="000000">
                    <a:alpha val="43137"/>
                  </a:srgbClr>
                </a:outerShdw>
              </a:effectLst>
            </a:endParaRPr>
          </a:p>
        </p:txBody>
      </p:sp>
      <p:pic>
        <p:nvPicPr>
          <p:cNvPr id="11" name="Image 2" descr="preencoded.png"/>
          <p:cNvPicPr>
            <a:picLocks noChangeAspect="1"/>
          </p:cNvPicPr>
          <p:nvPr/>
        </p:nvPicPr>
        <p:blipFill>
          <a:blip r:embed="rId4"/>
          <a:stretch>
            <a:fillRect/>
          </a:stretch>
        </p:blipFill>
        <p:spPr>
          <a:xfrm>
            <a:off x="9139713" y="2972252"/>
            <a:ext cx="555427" cy="476214"/>
          </a:xfrm>
          <a:prstGeom prst="rect">
            <a:avLst/>
          </a:prstGeom>
        </p:spPr>
      </p:pic>
      <p:sp>
        <p:nvSpPr>
          <p:cNvPr id="12" name="Text 7"/>
          <p:cNvSpPr/>
          <p:nvPr/>
        </p:nvSpPr>
        <p:spPr>
          <a:xfrm>
            <a:off x="7815145" y="3635720"/>
            <a:ext cx="2388632" cy="347186"/>
          </a:xfrm>
          <a:prstGeom prst="rect">
            <a:avLst/>
          </a:prstGeom>
          <a:noFill/>
          <a:ln/>
        </p:spPr>
        <p:txBody>
          <a:bodyPr wrap="none" rtlCol="0" anchor="t"/>
          <a:lstStyle/>
          <a:p>
            <a:pPr marL="0" indent="0" algn="ctr">
              <a:lnSpc>
                <a:spcPts val="2734"/>
              </a:lnSpc>
              <a:buNone/>
            </a:pPr>
            <a:r>
              <a:rPr lang="en-US" sz="2187" b="1" dirty="0">
                <a:solidFill>
                  <a:srgbClr val="C00000"/>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الحفظ الاحتياطي</a:t>
            </a:r>
            <a:endParaRPr lang="en-US" sz="2187" dirty="0">
              <a:solidFill>
                <a:srgbClr val="C00000"/>
              </a:solidFill>
              <a:effectLst>
                <a:outerShdw blurRad="38100" dist="38100" dir="2700000" algn="tl">
                  <a:srgbClr val="000000">
                    <a:alpha val="43137"/>
                  </a:srgbClr>
                </a:outerShdw>
              </a:effectLst>
            </a:endParaRPr>
          </a:p>
        </p:txBody>
      </p:sp>
      <p:sp>
        <p:nvSpPr>
          <p:cNvPr id="13" name="Text 8"/>
          <p:cNvSpPr/>
          <p:nvPr/>
        </p:nvSpPr>
        <p:spPr>
          <a:xfrm>
            <a:off x="7945397" y="4170160"/>
            <a:ext cx="2388632" cy="1421606"/>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تدعم هذه البرامج إمكانيات النسخ الاحتياطي والاستعادة للملفات لضمان سلامة البيانات.</a:t>
            </a:r>
            <a:endParaRPr lang="en-US" sz="1750" dirty="0">
              <a:effectLst>
                <a:outerShdw blurRad="38100" dist="38100" dir="2700000" algn="tl">
                  <a:srgbClr val="000000">
                    <a:alpha val="43137"/>
                  </a:srgbClr>
                </a:outerShdw>
              </a:effectLst>
            </a:endParaRPr>
          </a:p>
        </p:txBody>
      </p:sp>
      <p:pic>
        <p:nvPicPr>
          <p:cNvPr id="14" name="Image 3" descr="preencoded.png"/>
          <p:cNvPicPr>
            <a:picLocks noChangeAspect="1"/>
          </p:cNvPicPr>
          <p:nvPr/>
        </p:nvPicPr>
        <p:blipFill>
          <a:blip r:embed="rId4"/>
          <a:stretch>
            <a:fillRect/>
          </a:stretch>
        </p:blipFill>
        <p:spPr>
          <a:xfrm>
            <a:off x="11932280" y="2760583"/>
            <a:ext cx="555427" cy="555427"/>
          </a:xfrm>
          <a:prstGeom prst="rect">
            <a:avLst/>
          </a:prstGeom>
        </p:spPr>
      </p:pic>
      <p:sp>
        <p:nvSpPr>
          <p:cNvPr id="15" name="Text 9"/>
          <p:cNvSpPr/>
          <p:nvPr/>
        </p:nvSpPr>
        <p:spPr>
          <a:xfrm>
            <a:off x="10843965" y="3527679"/>
            <a:ext cx="1861943"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مشاركة الملفات</a:t>
            </a:r>
            <a:endParaRPr lang="en-US" sz="2187" dirty="0">
              <a:solidFill>
                <a:srgbClr val="C00000"/>
              </a:solidFill>
              <a:effectLst>
                <a:outerShdw blurRad="38100" dist="38100" dir="2700000" algn="tl">
                  <a:srgbClr val="000000">
                    <a:alpha val="43137"/>
                  </a:srgbClr>
                </a:outerShdw>
              </a:effectLst>
            </a:endParaRPr>
          </a:p>
        </p:txBody>
      </p:sp>
      <p:sp>
        <p:nvSpPr>
          <p:cNvPr id="16" name="Text 10"/>
          <p:cNvSpPr/>
          <p:nvPr/>
        </p:nvSpPr>
        <p:spPr>
          <a:xfrm>
            <a:off x="10580560" y="4008885"/>
            <a:ext cx="2388751" cy="1421606"/>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تتيح البرامج المجانية للمستخدمين مشاركة الملفات والوثائق بطرق آمنة ومريحة.</a:t>
            </a:r>
            <a:endParaRPr lang="en-US" sz="1750" dirty="0">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51620" y="0"/>
            <a:ext cx="5486400" cy="8229600"/>
          </a:xfrm>
          <a:prstGeom prst="rect">
            <a:avLst/>
          </a:prstGeom>
        </p:spPr>
      </p:pic>
      <p:sp>
        <p:nvSpPr>
          <p:cNvPr id="5" name="Text 2"/>
          <p:cNvSpPr/>
          <p:nvPr/>
        </p:nvSpPr>
        <p:spPr>
          <a:xfrm>
            <a:off x="9786" y="896064"/>
            <a:ext cx="8760381" cy="1388745"/>
          </a:xfrm>
          <a:prstGeom prst="rect">
            <a:avLst/>
          </a:prstGeom>
          <a:noFill/>
          <a:ln/>
        </p:spPr>
        <p:txBody>
          <a:bodyPr wrap="square" rtlCol="0" anchor="t"/>
          <a:lstStyle/>
          <a:p>
            <a:pPr marL="0" indent="0" algn="r" rtl="1">
              <a:lnSpc>
                <a:spcPts val="5468"/>
              </a:lnSpc>
              <a:buNone/>
            </a:pPr>
            <a:r>
              <a:rPr lang="en-US" sz="4374" b="1" dirty="0">
                <a:solidFill>
                  <a:srgbClr val="484237"/>
                </a:solidFill>
                <a:latin typeface="Gelasio" pitchFamily="34" charset="0"/>
                <a:ea typeface="Gelasio" pitchFamily="34" charset="-122"/>
                <a:cs typeface="Gelasio" pitchFamily="34" charset="-120"/>
              </a:rPr>
              <a:t>أمثلة على برامج الارشفة الالكترونية المجانية</a:t>
            </a:r>
            <a:endParaRPr lang="en-US" sz="4374" dirty="0"/>
          </a:p>
        </p:txBody>
      </p:sp>
      <p:sp>
        <p:nvSpPr>
          <p:cNvPr id="6" name="Text 3"/>
          <p:cNvSpPr/>
          <p:nvPr/>
        </p:nvSpPr>
        <p:spPr>
          <a:xfrm>
            <a:off x="797443" y="2697791"/>
            <a:ext cx="8076884" cy="710803"/>
          </a:xfrm>
          <a:prstGeom prst="rect">
            <a:avLst/>
          </a:prstGeom>
          <a:noFill/>
          <a:ln/>
        </p:spPr>
        <p:txBody>
          <a:bodyPr wrap="square" rtlCol="0" anchor="t"/>
          <a:lstStyle/>
          <a:p>
            <a:pPr marL="0" indent="0" algn="just" rtl="1">
              <a:lnSpc>
                <a:spcPct val="150000"/>
              </a:lnSpc>
              <a:buNone/>
            </a:pPr>
            <a:r>
              <a:rPr lang="en-US" sz="1750" b="1" dirty="0">
                <a:effectLst>
                  <a:outerShdw blurRad="38100" dist="38100" dir="2700000" algn="tl">
                    <a:srgbClr val="000000">
                      <a:alpha val="43137"/>
                    </a:srgbClr>
                  </a:outerShdw>
                </a:effectLst>
                <a:latin typeface="Dubai Medium" panose="020B0603030403030204" pitchFamily="34" charset="-78"/>
                <a:ea typeface="Gelasio" pitchFamily="34" charset="-122"/>
                <a:cs typeface="Dubai Medium" panose="020B0603030403030204" pitchFamily="34" charset="-78"/>
              </a:rPr>
              <a:t>هناك العديد من البرامج المجانية المتاحة للارشفة الالكترونية، والتي تتميز بخصائص متنوعة لتنظيم وحفظ الملفات الرقمية. من أبرز هذه البرامج:</a:t>
            </a:r>
            <a:endParaRPr lang="en-US" sz="1750" b="1" dirty="0">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4"/>
          <p:cNvSpPr/>
          <p:nvPr/>
        </p:nvSpPr>
        <p:spPr>
          <a:xfrm>
            <a:off x="1188601" y="4339910"/>
            <a:ext cx="7122200" cy="449914"/>
          </a:xfrm>
          <a:prstGeom prst="rect">
            <a:avLst/>
          </a:prstGeom>
          <a:noFill/>
          <a:ln/>
        </p:spPr>
        <p:txBody>
          <a:bodyPr wrap="none" rtlCol="0" anchor="t"/>
          <a:lstStyle/>
          <a:p>
            <a:pPr marL="342900" indent="-342900" algn="just" rtl="1">
              <a:buSzPct val="100000"/>
              <a:buChar char="•"/>
            </a:pPr>
            <a:r>
              <a:rPr lang="en-US" sz="240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Dropbox: برنامج سحابي لتخزين الملفات والتزامن بين الأجهزة</a:t>
            </a:r>
            <a:endParaRPr lang="en-US" sz="2400" dirty="0">
              <a:effectLst>
                <a:outerShdw blurRad="38100" dist="38100" dir="2700000" algn="tl">
                  <a:srgbClr val="000000">
                    <a:alpha val="43137"/>
                  </a:srgbClr>
                </a:outerShdw>
              </a:effectLst>
            </a:endParaRPr>
          </a:p>
        </p:txBody>
      </p:sp>
      <p:sp>
        <p:nvSpPr>
          <p:cNvPr id="8" name="Text 5"/>
          <p:cNvSpPr/>
          <p:nvPr/>
        </p:nvSpPr>
        <p:spPr>
          <a:xfrm>
            <a:off x="1188601" y="5056345"/>
            <a:ext cx="7122200" cy="525747"/>
          </a:xfrm>
          <a:prstGeom prst="rect">
            <a:avLst/>
          </a:prstGeom>
          <a:noFill/>
          <a:ln/>
        </p:spPr>
        <p:txBody>
          <a:bodyPr wrap="none" rtlCol="0" anchor="t"/>
          <a:lstStyle/>
          <a:p>
            <a:pPr marL="342900" indent="-342900" algn="just" rtl="1">
              <a:buSzPct val="100000"/>
              <a:buChar char="•"/>
            </a:pPr>
            <a:r>
              <a:rPr lang="en-US" sz="240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Google Drive: حل سحابي مجاني لحفظ الوثائق والتعاون عليها</a:t>
            </a:r>
            <a:endParaRPr lang="en-US" sz="2400" dirty="0">
              <a:effectLst>
                <a:outerShdw blurRad="38100" dist="38100" dir="2700000" algn="tl">
                  <a:srgbClr val="000000">
                    <a:alpha val="43137"/>
                  </a:srgbClr>
                </a:outerShdw>
              </a:effectLst>
            </a:endParaRPr>
          </a:p>
        </p:txBody>
      </p:sp>
      <p:sp>
        <p:nvSpPr>
          <p:cNvPr id="9" name="Text 6"/>
          <p:cNvSpPr/>
          <p:nvPr/>
        </p:nvSpPr>
        <p:spPr>
          <a:xfrm>
            <a:off x="1188601" y="5678269"/>
            <a:ext cx="7122200" cy="428116"/>
          </a:xfrm>
          <a:prstGeom prst="rect">
            <a:avLst/>
          </a:prstGeom>
          <a:noFill/>
          <a:ln/>
        </p:spPr>
        <p:txBody>
          <a:bodyPr wrap="none" rtlCol="0" anchor="t"/>
          <a:lstStyle/>
          <a:p>
            <a:pPr marL="342900" indent="-342900" algn="just" rtl="1">
              <a:buSzPct val="100000"/>
              <a:buChar char="•"/>
            </a:pPr>
            <a:r>
              <a:rPr lang="en-US" sz="240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7-Zip: أداة قوية لضغط وفك ضغط الملفات بتنسيقات متعددة</a:t>
            </a:r>
            <a:endParaRPr lang="en-US" sz="2400" dirty="0">
              <a:effectLst>
                <a:outerShdw blurRad="38100" dist="38100" dir="2700000" algn="tl">
                  <a:srgbClr val="000000">
                    <a:alpha val="43137"/>
                  </a:srgbClr>
                </a:outerShdw>
              </a:effectLst>
            </a:endParaRPr>
          </a:p>
        </p:txBody>
      </p:sp>
      <p:sp>
        <p:nvSpPr>
          <p:cNvPr id="10" name="Text 7"/>
          <p:cNvSpPr/>
          <p:nvPr/>
        </p:nvSpPr>
        <p:spPr>
          <a:xfrm>
            <a:off x="1274785" y="6401928"/>
            <a:ext cx="7122200" cy="525747"/>
          </a:xfrm>
          <a:prstGeom prst="rect">
            <a:avLst/>
          </a:prstGeom>
          <a:noFill/>
          <a:ln/>
        </p:spPr>
        <p:txBody>
          <a:bodyPr wrap="none" rtlCol="0" anchor="t"/>
          <a:lstStyle/>
          <a:p>
            <a:pPr marL="342900" indent="-342900" algn="just" rtl="1">
              <a:buSzPct val="100000"/>
              <a:buChar char="•"/>
            </a:pPr>
            <a:r>
              <a:rPr lang="en-US" sz="2400" dirty="0">
                <a:effectLst>
                  <a:outerShdw blurRad="38100" dist="38100" dir="2700000" algn="tl">
                    <a:srgbClr val="000000">
                      <a:alpha val="43137"/>
                    </a:srgbClr>
                  </a:outerShdw>
                </a:effectLst>
                <a:latin typeface="Gelasio" pitchFamily="34" charset="0"/>
                <a:ea typeface="Gelasio" pitchFamily="34" charset="-122"/>
                <a:cs typeface="Gelasio" pitchFamily="34" charset="-120"/>
              </a:rPr>
              <a:t>LibreOffice: مجموعة برامج مكتبية متكاملة، تتميز بقدرات أرشفة قوية</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3133725" y="484227"/>
            <a:ext cx="8248055" cy="550188"/>
          </a:xfrm>
          <a:prstGeom prst="rect">
            <a:avLst/>
          </a:prstGeom>
          <a:noFill/>
          <a:ln/>
        </p:spPr>
        <p:txBody>
          <a:bodyPr wrap="none" rtlCol="0" anchor="t"/>
          <a:lstStyle/>
          <a:p>
            <a:pPr marL="0" indent="0">
              <a:lnSpc>
                <a:spcPts val="4332"/>
              </a:lnSpc>
              <a:buNone/>
            </a:pPr>
            <a:r>
              <a:rPr lang="en-US" sz="3466" b="1" dirty="0">
                <a:solidFill>
                  <a:srgbClr val="484237"/>
                </a:solidFill>
                <a:latin typeface="Gelasio" pitchFamily="34" charset="0"/>
                <a:ea typeface="Gelasio" pitchFamily="34" charset="-122"/>
                <a:cs typeface="Gelasio" pitchFamily="34" charset="-120"/>
              </a:rPr>
              <a:t>كيفية استخدام برامج الارشفة الالكترونية المجانية</a:t>
            </a:r>
            <a:endParaRPr lang="en-US" sz="3466" dirty="0"/>
          </a:p>
        </p:txBody>
      </p:sp>
      <p:pic>
        <p:nvPicPr>
          <p:cNvPr id="5" name="Image 0" descr="preencoded.png"/>
          <p:cNvPicPr>
            <a:picLocks noChangeAspect="1"/>
          </p:cNvPicPr>
          <p:nvPr/>
        </p:nvPicPr>
        <p:blipFill>
          <a:blip r:embed="rId3"/>
          <a:stretch>
            <a:fillRect/>
          </a:stretch>
        </p:blipFill>
        <p:spPr>
          <a:xfrm>
            <a:off x="4706898" y="1386483"/>
            <a:ext cx="1034891" cy="1295995"/>
          </a:xfrm>
          <a:prstGeom prst="rect">
            <a:avLst/>
          </a:prstGeom>
        </p:spPr>
      </p:pic>
      <p:sp>
        <p:nvSpPr>
          <p:cNvPr id="6" name="Text 3"/>
          <p:cNvSpPr/>
          <p:nvPr/>
        </p:nvSpPr>
        <p:spPr>
          <a:xfrm>
            <a:off x="5172432" y="2026444"/>
            <a:ext cx="103823" cy="351949"/>
          </a:xfrm>
          <a:prstGeom prst="rect">
            <a:avLst/>
          </a:prstGeom>
          <a:noFill/>
          <a:ln/>
        </p:spPr>
        <p:txBody>
          <a:bodyPr wrap="none" rtlCol="0" anchor="t"/>
          <a:lstStyle/>
          <a:p>
            <a:pPr marL="0" indent="0" algn="ctr">
              <a:lnSpc>
                <a:spcPts val="2773"/>
              </a:lnSpc>
              <a:buNone/>
            </a:pPr>
            <a:r>
              <a:rPr lang="en-US" sz="1733" b="1" dirty="0">
                <a:solidFill>
                  <a:srgbClr val="484237"/>
                </a:solidFill>
                <a:latin typeface="Gelasio" pitchFamily="34" charset="0"/>
                <a:ea typeface="Gelasio" pitchFamily="34" charset="-122"/>
                <a:cs typeface="Gelasio" pitchFamily="34" charset="-120"/>
              </a:rPr>
              <a:t>1</a:t>
            </a:r>
            <a:endParaRPr lang="en-US" sz="1733" dirty="0"/>
          </a:p>
        </p:txBody>
      </p:sp>
      <p:sp>
        <p:nvSpPr>
          <p:cNvPr id="7" name="Text 4"/>
          <p:cNvSpPr/>
          <p:nvPr/>
        </p:nvSpPr>
        <p:spPr>
          <a:xfrm>
            <a:off x="5917763" y="1703308"/>
            <a:ext cx="2200751" cy="275034"/>
          </a:xfrm>
          <a:prstGeom prst="rect">
            <a:avLst/>
          </a:prstGeom>
          <a:noFill/>
          <a:ln/>
        </p:spPr>
        <p:txBody>
          <a:bodyPr wrap="none" rtlCol="0" anchor="t"/>
          <a:lstStyle/>
          <a:p>
            <a:pPr marL="0" indent="0" algn="l">
              <a:lnSpc>
                <a:spcPts val="2166"/>
              </a:lnSpc>
              <a:buNone/>
            </a:pPr>
            <a:r>
              <a:rPr lang="en-US" sz="1733" b="1" dirty="0">
                <a:solidFill>
                  <a:srgbClr val="484237"/>
                </a:solidFill>
                <a:latin typeface="Gelasio" pitchFamily="34" charset="0"/>
                <a:ea typeface="Gelasio" pitchFamily="34" charset="-122"/>
                <a:cs typeface="Gelasio" pitchFamily="34" charset="-120"/>
              </a:rPr>
              <a:t>التحميل والتثبيت</a:t>
            </a:r>
            <a:endParaRPr lang="en-US" sz="1733" dirty="0"/>
          </a:p>
        </p:txBody>
      </p:sp>
      <p:sp>
        <p:nvSpPr>
          <p:cNvPr id="8" name="Text 5"/>
          <p:cNvSpPr/>
          <p:nvPr/>
        </p:nvSpPr>
        <p:spPr>
          <a:xfrm>
            <a:off x="5917763" y="2083951"/>
            <a:ext cx="4633198" cy="281702"/>
          </a:xfrm>
          <a:prstGeom prst="rect">
            <a:avLst/>
          </a:prstGeom>
          <a:noFill/>
          <a:ln/>
        </p:spPr>
        <p:txBody>
          <a:bodyPr wrap="none" rtlCol="0" anchor="t"/>
          <a:lstStyle/>
          <a:p>
            <a:pPr marL="0" indent="0" algn="l">
              <a:lnSpc>
                <a:spcPts val="2218"/>
              </a:lnSpc>
              <a:buNone/>
            </a:pPr>
            <a:r>
              <a:rPr lang="en-US" sz="1386" dirty="0">
                <a:solidFill>
                  <a:srgbClr val="746558"/>
                </a:solidFill>
                <a:latin typeface="Gelasio" pitchFamily="34" charset="0"/>
                <a:ea typeface="Gelasio" pitchFamily="34" charset="-122"/>
                <a:cs typeface="Gelasio" pitchFamily="34" charset="-120"/>
              </a:rPr>
              <a:t>قم بتنزيل البرنامج المجاني المناسب واتبع خطوات التثبيت البسيطة.</a:t>
            </a:r>
            <a:endParaRPr lang="en-US" sz="1386" dirty="0"/>
          </a:p>
        </p:txBody>
      </p:sp>
      <p:sp>
        <p:nvSpPr>
          <p:cNvPr id="9" name="Shape 6"/>
          <p:cNvSpPr/>
          <p:nvPr/>
        </p:nvSpPr>
        <p:spPr>
          <a:xfrm>
            <a:off x="5785723" y="2685663"/>
            <a:ext cx="5667018" cy="17562"/>
          </a:xfrm>
          <a:prstGeom prst="rect">
            <a:avLst/>
          </a:prstGeom>
          <a:solidFill>
            <a:srgbClr val="D2CCC5"/>
          </a:solidFill>
          <a:ln/>
        </p:spPr>
      </p:sp>
      <p:pic>
        <p:nvPicPr>
          <p:cNvPr id="10" name="Image 1" descr="preencoded.png"/>
          <p:cNvPicPr>
            <a:picLocks noChangeAspect="1"/>
          </p:cNvPicPr>
          <p:nvPr/>
        </p:nvPicPr>
        <p:blipFill>
          <a:blip r:embed="rId4"/>
          <a:stretch>
            <a:fillRect/>
          </a:stretch>
        </p:blipFill>
        <p:spPr>
          <a:xfrm>
            <a:off x="4189452" y="2726412"/>
            <a:ext cx="2069783" cy="1295995"/>
          </a:xfrm>
          <a:prstGeom prst="rect">
            <a:avLst/>
          </a:prstGeom>
        </p:spPr>
      </p:pic>
      <p:sp>
        <p:nvSpPr>
          <p:cNvPr id="11" name="Text 7"/>
          <p:cNvSpPr/>
          <p:nvPr/>
        </p:nvSpPr>
        <p:spPr>
          <a:xfrm>
            <a:off x="5157549" y="3198376"/>
            <a:ext cx="133350" cy="351949"/>
          </a:xfrm>
          <a:prstGeom prst="rect">
            <a:avLst/>
          </a:prstGeom>
          <a:noFill/>
          <a:ln/>
        </p:spPr>
        <p:txBody>
          <a:bodyPr wrap="none" rtlCol="0" anchor="t"/>
          <a:lstStyle/>
          <a:p>
            <a:pPr marL="0" indent="0" algn="ctr">
              <a:lnSpc>
                <a:spcPts val="2773"/>
              </a:lnSpc>
              <a:buNone/>
            </a:pPr>
            <a:r>
              <a:rPr lang="en-US" sz="1733" b="1" dirty="0">
                <a:solidFill>
                  <a:srgbClr val="484237"/>
                </a:solidFill>
                <a:latin typeface="Gelasio" pitchFamily="34" charset="0"/>
                <a:ea typeface="Gelasio" pitchFamily="34" charset="-122"/>
                <a:cs typeface="Gelasio" pitchFamily="34" charset="-120"/>
              </a:rPr>
              <a:t>2</a:t>
            </a:r>
            <a:endParaRPr lang="en-US" sz="1733" dirty="0"/>
          </a:p>
        </p:txBody>
      </p:sp>
      <p:sp>
        <p:nvSpPr>
          <p:cNvPr id="12" name="Text 8"/>
          <p:cNvSpPr/>
          <p:nvPr/>
        </p:nvSpPr>
        <p:spPr>
          <a:xfrm>
            <a:off x="6435209" y="2902387"/>
            <a:ext cx="2200751" cy="275034"/>
          </a:xfrm>
          <a:prstGeom prst="rect">
            <a:avLst/>
          </a:prstGeom>
          <a:noFill/>
          <a:ln/>
        </p:spPr>
        <p:txBody>
          <a:bodyPr wrap="none" rtlCol="0" anchor="t"/>
          <a:lstStyle/>
          <a:p>
            <a:pPr marL="0" indent="0" algn="l">
              <a:lnSpc>
                <a:spcPts val="2166"/>
              </a:lnSpc>
              <a:buNone/>
            </a:pPr>
            <a:r>
              <a:rPr lang="en-US" sz="1733" b="1" dirty="0">
                <a:solidFill>
                  <a:srgbClr val="484237"/>
                </a:solidFill>
                <a:latin typeface="Gelasio" pitchFamily="34" charset="0"/>
                <a:ea typeface="Gelasio" pitchFamily="34" charset="-122"/>
                <a:cs typeface="Gelasio" pitchFamily="34" charset="-120"/>
              </a:rPr>
              <a:t>إضافة الملفات</a:t>
            </a:r>
            <a:endParaRPr lang="en-US" sz="1733" dirty="0"/>
          </a:p>
        </p:txBody>
      </p:sp>
      <p:sp>
        <p:nvSpPr>
          <p:cNvPr id="13" name="Text 9"/>
          <p:cNvSpPr/>
          <p:nvPr/>
        </p:nvSpPr>
        <p:spPr>
          <a:xfrm>
            <a:off x="6435209" y="3283029"/>
            <a:ext cx="4885492" cy="563404"/>
          </a:xfrm>
          <a:prstGeom prst="rect">
            <a:avLst/>
          </a:prstGeom>
          <a:noFill/>
          <a:ln/>
        </p:spPr>
        <p:txBody>
          <a:bodyPr wrap="square" rtlCol="0" anchor="t"/>
          <a:lstStyle/>
          <a:p>
            <a:pPr marL="0" indent="0" algn="l">
              <a:lnSpc>
                <a:spcPts val="2218"/>
              </a:lnSpc>
              <a:buNone/>
            </a:pPr>
            <a:r>
              <a:rPr lang="en-US" sz="1386" dirty="0">
                <a:solidFill>
                  <a:srgbClr val="746558"/>
                </a:solidFill>
                <a:latin typeface="Gelasio" pitchFamily="34" charset="0"/>
                <a:ea typeface="Gelasio" pitchFamily="34" charset="-122"/>
                <a:cs typeface="Gelasio" pitchFamily="34" charset="-120"/>
              </a:rPr>
              <a:t>استخدم أدوات التحميل أو سحب وإفلات الملفات لإضافتها إلى نظام الأرشفة.</a:t>
            </a:r>
            <a:endParaRPr lang="en-US" sz="1386" dirty="0"/>
          </a:p>
        </p:txBody>
      </p:sp>
      <p:sp>
        <p:nvSpPr>
          <p:cNvPr id="14" name="Shape 10"/>
          <p:cNvSpPr/>
          <p:nvPr/>
        </p:nvSpPr>
        <p:spPr>
          <a:xfrm>
            <a:off x="6303169" y="4025592"/>
            <a:ext cx="5149572" cy="17562"/>
          </a:xfrm>
          <a:prstGeom prst="rect">
            <a:avLst/>
          </a:prstGeom>
          <a:solidFill>
            <a:srgbClr val="D2CCC5"/>
          </a:solidFill>
          <a:ln/>
        </p:spPr>
      </p:sp>
      <p:pic>
        <p:nvPicPr>
          <p:cNvPr id="15" name="Image 2" descr="preencoded.png"/>
          <p:cNvPicPr>
            <a:picLocks noChangeAspect="1"/>
          </p:cNvPicPr>
          <p:nvPr/>
        </p:nvPicPr>
        <p:blipFill>
          <a:blip r:embed="rId5"/>
          <a:stretch>
            <a:fillRect/>
          </a:stretch>
        </p:blipFill>
        <p:spPr>
          <a:xfrm>
            <a:off x="3672007" y="4066342"/>
            <a:ext cx="3104674" cy="1295995"/>
          </a:xfrm>
          <a:prstGeom prst="rect">
            <a:avLst/>
          </a:prstGeom>
        </p:spPr>
      </p:pic>
      <p:sp>
        <p:nvSpPr>
          <p:cNvPr id="16" name="Text 11"/>
          <p:cNvSpPr/>
          <p:nvPr/>
        </p:nvSpPr>
        <p:spPr>
          <a:xfrm>
            <a:off x="5157907" y="4538305"/>
            <a:ext cx="132636" cy="351949"/>
          </a:xfrm>
          <a:prstGeom prst="rect">
            <a:avLst/>
          </a:prstGeom>
          <a:noFill/>
          <a:ln/>
        </p:spPr>
        <p:txBody>
          <a:bodyPr wrap="none" rtlCol="0" anchor="t"/>
          <a:lstStyle/>
          <a:p>
            <a:pPr marL="0" indent="0" algn="ctr">
              <a:lnSpc>
                <a:spcPts val="2773"/>
              </a:lnSpc>
              <a:buNone/>
            </a:pPr>
            <a:r>
              <a:rPr lang="en-US" sz="1733" b="1" dirty="0">
                <a:solidFill>
                  <a:srgbClr val="484237"/>
                </a:solidFill>
                <a:latin typeface="Gelasio" pitchFamily="34" charset="0"/>
                <a:ea typeface="Gelasio" pitchFamily="34" charset="-122"/>
                <a:cs typeface="Gelasio" pitchFamily="34" charset="-120"/>
              </a:rPr>
              <a:t>3</a:t>
            </a:r>
            <a:endParaRPr lang="en-US" sz="1733" dirty="0"/>
          </a:p>
        </p:txBody>
      </p:sp>
      <p:sp>
        <p:nvSpPr>
          <p:cNvPr id="17" name="Text 12"/>
          <p:cNvSpPr/>
          <p:nvPr/>
        </p:nvSpPr>
        <p:spPr>
          <a:xfrm>
            <a:off x="6952655" y="4383167"/>
            <a:ext cx="2200751" cy="275034"/>
          </a:xfrm>
          <a:prstGeom prst="rect">
            <a:avLst/>
          </a:prstGeom>
          <a:noFill/>
          <a:ln/>
        </p:spPr>
        <p:txBody>
          <a:bodyPr wrap="none" rtlCol="0" anchor="t"/>
          <a:lstStyle/>
          <a:p>
            <a:pPr marL="0" indent="0" algn="l">
              <a:lnSpc>
                <a:spcPts val="2166"/>
              </a:lnSpc>
              <a:buNone/>
            </a:pPr>
            <a:r>
              <a:rPr lang="en-US" sz="1733" b="1" dirty="0">
                <a:solidFill>
                  <a:srgbClr val="484237"/>
                </a:solidFill>
                <a:latin typeface="Gelasio" pitchFamily="34" charset="0"/>
                <a:ea typeface="Gelasio" pitchFamily="34" charset="-122"/>
                <a:cs typeface="Gelasio" pitchFamily="34" charset="-120"/>
              </a:rPr>
              <a:t>تنظيم الهيكل</a:t>
            </a:r>
            <a:endParaRPr lang="en-US" sz="1733" dirty="0"/>
          </a:p>
        </p:txBody>
      </p:sp>
      <p:sp>
        <p:nvSpPr>
          <p:cNvPr id="18" name="Text 13"/>
          <p:cNvSpPr/>
          <p:nvPr/>
        </p:nvSpPr>
        <p:spPr>
          <a:xfrm>
            <a:off x="6952655" y="4763810"/>
            <a:ext cx="3726418" cy="281702"/>
          </a:xfrm>
          <a:prstGeom prst="rect">
            <a:avLst/>
          </a:prstGeom>
          <a:noFill/>
          <a:ln/>
        </p:spPr>
        <p:txBody>
          <a:bodyPr wrap="none" rtlCol="0" anchor="t"/>
          <a:lstStyle/>
          <a:p>
            <a:pPr marL="0" indent="0" algn="l">
              <a:lnSpc>
                <a:spcPts val="2218"/>
              </a:lnSpc>
              <a:buNone/>
            </a:pPr>
            <a:r>
              <a:rPr lang="en-US" sz="1386" dirty="0">
                <a:solidFill>
                  <a:srgbClr val="746558"/>
                </a:solidFill>
                <a:latin typeface="Gelasio" pitchFamily="34" charset="0"/>
                <a:ea typeface="Gelasio" pitchFamily="34" charset="-122"/>
                <a:cs typeface="Gelasio" pitchFamily="34" charset="-120"/>
              </a:rPr>
              <a:t>قم بإنشاء فئات وأدلة لتصنيف الملفات بطريقة منظمة.</a:t>
            </a:r>
            <a:endParaRPr lang="en-US" sz="1386" dirty="0"/>
          </a:p>
        </p:txBody>
      </p:sp>
      <p:sp>
        <p:nvSpPr>
          <p:cNvPr id="19" name="Shape 14"/>
          <p:cNvSpPr/>
          <p:nvPr/>
        </p:nvSpPr>
        <p:spPr>
          <a:xfrm>
            <a:off x="6820614" y="5365522"/>
            <a:ext cx="4632127" cy="17562"/>
          </a:xfrm>
          <a:prstGeom prst="rect">
            <a:avLst/>
          </a:prstGeom>
          <a:solidFill>
            <a:srgbClr val="D2CCC5"/>
          </a:solidFill>
          <a:ln/>
        </p:spPr>
      </p:sp>
      <p:pic>
        <p:nvPicPr>
          <p:cNvPr id="20" name="Image 3" descr="preencoded.png"/>
          <p:cNvPicPr>
            <a:picLocks noChangeAspect="1"/>
          </p:cNvPicPr>
          <p:nvPr/>
        </p:nvPicPr>
        <p:blipFill>
          <a:blip r:embed="rId6"/>
          <a:stretch>
            <a:fillRect/>
          </a:stretch>
        </p:blipFill>
        <p:spPr>
          <a:xfrm>
            <a:off x="3154561" y="5406271"/>
            <a:ext cx="4139565" cy="1295995"/>
          </a:xfrm>
          <a:prstGeom prst="rect">
            <a:avLst/>
          </a:prstGeom>
        </p:spPr>
      </p:pic>
      <p:sp>
        <p:nvSpPr>
          <p:cNvPr id="21" name="Text 15"/>
          <p:cNvSpPr/>
          <p:nvPr/>
        </p:nvSpPr>
        <p:spPr>
          <a:xfrm>
            <a:off x="5155644" y="5878235"/>
            <a:ext cx="137279" cy="351949"/>
          </a:xfrm>
          <a:prstGeom prst="rect">
            <a:avLst/>
          </a:prstGeom>
          <a:noFill/>
          <a:ln/>
        </p:spPr>
        <p:txBody>
          <a:bodyPr wrap="none" rtlCol="0" anchor="t"/>
          <a:lstStyle/>
          <a:p>
            <a:pPr marL="0" indent="0" algn="ctr">
              <a:lnSpc>
                <a:spcPts val="2773"/>
              </a:lnSpc>
              <a:buNone/>
            </a:pPr>
            <a:r>
              <a:rPr lang="en-US" sz="1733" b="1" dirty="0">
                <a:solidFill>
                  <a:srgbClr val="484237"/>
                </a:solidFill>
                <a:latin typeface="Gelasio" pitchFamily="34" charset="0"/>
                <a:ea typeface="Gelasio" pitchFamily="34" charset="-122"/>
                <a:cs typeface="Gelasio" pitchFamily="34" charset="-120"/>
              </a:rPr>
              <a:t>4</a:t>
            </a:r>
            <a:endParaRPr lang="en-US" sz="1733" dirty="0"/>
          </a:p>
        </p:txBody>
      </p:sp>
      <p:sp>
        <p:nvSpPr>
          <p:cNvPr id="22" name="Text 16"/>
          <p:cNvSpPr/>
          <p:nvPr/>
        </p:nvSpPr>
        <p:spPr>
          <a:xfrm>
            <a:off x="7470100" y="5582245"/>
            <a:ext cx="2200751" cy="275034"/>
          </a:xfrm>
          <a:prstGeom prst="rect">
            <a:avLst/>
          </a:prstGeom>
          <a:noFill/>
          <a:ln/>
        </p:spPr>
        <p:txBody>
          <a:bodyPr wrap="none" rtlCol="0" anchor="t"/>
          <a:lstStyle/>
          <a:p>
            <a:pPr marL="0" indent="0" algn="l">
              <a:lnSpc>
                <a:spcPts val="2166"/>
              </a:lnSpc>
              <a:buNone/>
            </a:pPr>
            <a:r>
              <a:rPr lang="en-US" sz="1733" b="1" dirty="0">
                <a:solidFill>
                  <a:srgbClr val="484237"/>
                </a:solidFill>
                <a:latin typeface="Gelasio" pitchFamily="34" charset="0"/>
                <a:ea typeface="Gelasio" pitchFamily="34" charset="-122"/>
                <a:cs typeface="Gelasio" pitchFamily="34" charset="-120"/>
              </a:rPr>
              <a:t>الوصول والاسترجاع</a:t>
            </a:r>
            <a:endParaRPr lang="en-US" sz="1733" dirty="0"/>
          </a:p>
        </p:txBody>
      </p:sp>
      <p:sp>
        <p:nvSpPr>
          <p:cNvPr id="23" name="Text 17"/>
          <p:cNvSpPr/>
          <p:nvPr/>
        </p:nvSpPr>
        <p:spPr>
          <a:xfrm>
            <a:off x="7470100" y="5962888"/>
            <a:ext cx="3850600" cy="563404"/>
          </a:xfrm>
          <a:prstGeom prst="rect">
            <a:avLst/>
          </a:prstGeom>
          <a:noFill/>
          <a:ln/>
        </p:spPr>
        <p:txBody>
          <a:bodyPr wrap="square" rtlCol="0" anchor="t"/>
          <a:lstStyle/>
          <a:p>
            <a:pPr marL="0" indent="0" algn="l">
              <a:lnSpc>
                <a:spcPts val="2218"/>
              </a:lnSpc>
              <a:buNone/>
            </a:pPr>
            <a:r>
              <a:rPr lang="en-US" sz="1386" dirty="0">
                <a:solidFill>
                  <a:srgbClr val="746558"/>
                </a:solidFill>
                <a:latin typeface="Gelasio" pitchFamily="34" charset="0"/>
                <a:ea typeface="Gelasio" pitchFamily="34" charset="-122"/>
                <a:cs typeface="Gelasio" pitchFamily="34" charset="-120"/>
              </a:rPr>
              <a:t>استخدم أدوات البحث والفلترة لإيجاد الملفات المطلوبة بسهولة.</a:t>
            </a:r>
            <a:endParaRPr lang="en-US" sz="1386" dirty="0"/>
          </a:p>
        </p:txBody>
      </p:sp>
      <p:sp>
        <p:nvSpPr>
          <p:cNvPr id="24" name="Text 18"/>
          <p:cNvSpPr/>
          <p:nvPr/>
        </p:nvSpPr>
        <p:spPr>
          <a:xfrm>
            <a:off x="3133725" y="6900267"/>
            <a:ext cx="8362950" cy="845106"/>
          </a:xfrm>
          <a:prstGeom prst="rect">
            <a:avLst/>
          </a:prstGeom>
          <a:noFill/>
          <a:ln/>
        </p:spPr>
        <p:txBody>
          <a:bodyPr wrap="square" rtlCol="0" anchor="t"/>
          <a:lstStyle/>
          <a:p>
            <a:pPr marL="0" indent="0">
              <a:lnSpc>
                <a:spcPts val="2218"/>
              </a:lnSpc>
              <a:buNone/>
            </a:pPr>
            <a:r>
              <a:rPr lang="en-US" sz="1386" dirty="0">
                <a:solidFill>
                  <a:srgbClr val="746558"/>
                </a:solidFill>
                <a:latin typeface="Gelasio" pitchFamily="34" charset="0"/>
                <a:ea typeface="Gelasio" pitchFamily="34" charset="-122"/>
                <a:cs typeface="Gelasio" pitchFamily="34" charset="-120"/>
              </a:rPr>
              <a:t>يمكنك استخدام برامج الأرشفة الإلكترونية المجانية بسهولة من خلال تحميل البرنامج واتباع الخطوات البسيطة لإضافة وتنظيم الملفات الرقمية. استفد من الميزات المتقدمة مثل البحث والتصنيف لتسهيل الوصول واسترجاع المعلومات عند الحاجة.</a:t>
            </a:r>
            <a:endParaRPr lang="en-US" sz="1386"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3888058" y="1049892"/>
            <a:ext cx="10175438" cy="694373"/>
          </a:xfrm>
          <a:prstGeom prst="rect">
            <a:avLst/>
          </a:prstGeom>
          <a:noFill/>
          <a:ln/>
        </p:spPr>
        <p:txBody>
          <a:bodyPr wrap="none" rtlCol="0" anchor="t"/>
          <a:lstStyle/>
          <a:p>
            <a:pPr marL="0" indent="0">
              <a:lnSpc>
                <a:spcPts val="5468"/>
              </a:lnSpc>
              <a:buNone/>
            </a:pPr>
            <a:r>
              <a:rPr lang="en-US" sz="4374" b="1" dirty="0">
                <a:solidFill>
                  <a:srgbClr val="484237"/>
                </a:solidFill>
                <a:latin typeface="Gelasio" pitchFamily="34" charset="0"/>
                <a:ea typeface="Gelasio" pitchFamily="34" charset="-122"/>
                <a:cs typeface="Gelasio" pitchFamily="34" charset="-120"/>
              </a:rPr>
              <a:t>نصائح لاختيار برامج الارشفة الالكترونية المجانية</a:t>
            </a:r>
            <a:endParaRPr lang="en-US" sz="4374" dirty="0"/>
          </a:p>
        </p:txBody>
      </p:sp>
      <p:sp>
        <p:nvSpPr>
          <p:cNvPr id="5" name="Text 3"/>
          <p:cNvSpPr/>
          <p:nvPr/>
        </p:nvSpPr>
        <p:spPr>
          <a:xfrm>
            <a:off x="2037993" y="3115270"/>
            <a:ext cx="2232065" cy="694373"/>
          </a:xfrm>
          <a:prstGeom prst="rect">
            <a:avLst/>
          </a:prstGeom>
          <a:noFill/>
          <a:ln/>
        </p:spPr>
        <p:txBody>
          <a:bodyPr wrap="square" rtlCol="0" anchor="t"/>
          <a:lstStyle/>
          <a:p>
            <a:pPr marL="0" indent="0" algn="just" rtl="1">
              <a:lnSpc>
                <a:spcPts val="2734"/>
              </a:lnSpc>
              <a:buNone/>
            </a:pPr>
            <a:r>
              <a:rPr lang="en-US" sz="2187" b="1" dirty="0">
                <a:solidFill>
                  <a:srgbClr val="484237"/>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توافق مع الاحتياجات</a:t>
            </a:r>
            <a:endParaRPr lang="en-US" sz="2187" dirty="0">
              <a:effectLst>
                <a:outerShdw blurRad="38100" dist="38100" dir="2700000" algn="tl">
                  <a:srgbClr val="000000">
                    <a:alpha val="43137"/>
                  </a:srgbClr>
                </a:outerShdw>
              </a:effectLst>
            </a:endParaRPr>
          </a:p>
        </p:txBody>
      </p:sp>
      <p:sp>
        <p:nvSpPr>
          <p:cNvPr id="6" name="Text 4"/>
          <p:cNvSpPr/>
          <p:nvPr/>
        </p:nvSpPr>
        <p:spPr>
          <a:xfrm>
            <a:off x="2015371" y="3793330"/>
            <a:ext cx="2232065" cy="2132409"/>
          </a:xfrm>
          <a:prstGeom prst="rect">
            <a:avLst/>
          </a:prstGeom>
          <a:noFill/>
          <a:ln/>
        </p:spPr>
        <p:txBody>
          <a:bodyPr wrap="square" rtlCol="0" anchor="t"/>
          <a:lstStyle/>
          <a:p>
            <a:pPr marL="0" indent="0" algn="just"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قم بتقييم احتياجاتك الحالية والمستقبلية للأرشفة الإلكترونية، وتأكد من أن البرنامج المجاني المختار يلبي هذه الاحتياجات بشكل كامل.</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 5"/>
          <p:cNvSpPr/>
          <p:nvPr/>
        </p:nvSpPr>
        <p:spPr>
          <a:xfrm>
            <a:off x="4819650" y="3115270"/>
            <a:ext cx="2232065" cy="347186"/>
          </a:xfrm>
          <a:prstGeom prst="rect">
            <a:avLst/>
          </a:prstGeom>
          <a:noFill/>
          <a:ln/>
        </p:spPr>
        <p:txBody>
          <a:bodyPr wrap="none" rtlCol="0" anchor="t"/>
          <a:lstStyle/>
          <a:p>
            <a:pPr marL="0" indent="0" algn="just" rtl="1">
              <a:lnSpc>
                <a:spcPts val="2734"/>
              </a:lnSpc>
              <a:buNone/>
            </a:pPr>
            <a:r>
              <a:rPr lang="en-US" sz="2187" b="1" dirty="0">
                <a:solidFill>
                  <a:srgbClr val="484237"/>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سهولة الاستخدام</a:t>
            </a:r>
            <a:endParaRPr lang="en-US" sz="2187" dirty="0">
              <a:effectLst>
                <a:outerShdw blurRad="38100" dist="38100" dir="2700000" algn="tl">
                  <a:srgbClr val="000000">
                    <a:alpha val="43137"/>
                  </a:srgbClr>
                </a:outerShdw>
              </a:effectLst>
            </a:endParaRPr>
          </a:p>
        </p:txBody>
      </p:sp>
      <p:sp>
        <p:nvSpPr>
          <p:cNvPr id="8" name="Text 6"/>
          <p:cNvSpPr/>
          <p:nvPr/>
        </p:nvSpPr>
        <p:spPr>
          <a:xfrm>
            <a:off x="4819650" y="3684627"/>
            <a:ext cx="2232065" cy="2132409"/>
          </a:xfrm>
          <a:prstGeom prst="rect">
            <a:avLst/>
          </a:prstGeom>
          <a:noFill/>
          <a:ln/>
        </p:spPr>
        <p:txBody>
          <a:bodyPr wrap="square" rtlCol="0" anchor="t"/>
          <a:lstStyle/>
          <a:p>
            <a:pPr marL="0" indent="0" algn="just"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اختر برنامجًا مجانيًا يتميز بواجهة مستخدم بسيطة وسلسة، لتتمكن من الاستفادة منه بشكل فعال دون الحاجة إلى خبرة تقنية كبيرة.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Text 7">
            <a:extLst>
              <a:ext uri="{FF2B5EF4-FFF2-40B4-BE49-F238E27FC236}">
                <a16:creationId xmlns:a16="http://schemas.microsoft.com/office/drawing/2014/main" id="{2D210801-C913-496A-9391-0A9ABC13B578}"/>
              </a:ext>
            </a:extLst>
          </p:cNvPr>
          <p:cNvSpPr/>
          <p:nvPr/>
        </p:nvSpPr>
        <p:spPr>
          <a:xfrm>
            <a:off x="7471973" y="3115270"/>
            <a:ext cx="2232065" cy="347186"/>
          </a:xfrm>
          <a:prstGeom prst="rect">
            <a:avLst/>
          </a:prstGeom>
          <a:noFill/>
          <a:ln/>
        </p:spPr>
        <p:txBody>
          <a:bodyPr wrap="none" rtlCol="0" anchor="t"/>
          <a:lstStyle/>
          <a:p>
            <a:pPr marL="0" indent="0" algn="just" rtl="1">
              <a:lnSpc>
                <a:spcPts val="2734"/>
              </a:lnSpc>
              <a:buNone/>
            </a:pPr>
            <a:r>
              <a:rPr lang="en-US" sz="2187" b="1" dirty="0">
                <a:solidFill>
                  <a:srgbClr val="484237"/>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قابلية التخصيص</a:t>
            </a:r>
            <a:endParaRPr lang="en-US" sz="2187" dirty="0">
              <a:effectLst>
                <a:outerShdw blurRad="38100" dist="38100" dir="2700000" algn="tl">
                  <a:srgbClr val="000000">
                    <a:alpha val="43137"/>
                  </a:srgbClr>
                </a:outerShdw>
              </a:effectLst>
            </a:endParaRPr>
          </a:p>
        </p:txBody>
      </p:sp>
      <p:sp>
        <p:nvSpPr>
          <p:cNvPr id="15" name="Text 8">
            <a:extLst>
              <a:ext uri="{FF2B5EF4-FFF2-40B4-BE49-F238E27FC236}">
                <a16:creationId xmlns:a16="http://schemas.microsoft.com/office/drawing/2014/main" id="{4ABA8C6E-DB62-45B0-87A3-80F00A06391E}"/>
              </a:ext>
            </a:extLst>
          </p:cNvPr>
          <p:cNvSpPr/>
          <p:nvPr/>
        </p:nvSpPr>
        <p:spPr>
          <a:xfrm>
            <a:off x="7721521" y="3809643"/>
            <a:ext cx="2232065" cy="1777008"/>
          </a:xfrm>
          <a:prstGeom prst="rect">
            <a:avLst/>
          </a:prstGeom>
          <a:noFill/>
          <a:ln/>
        </p:spPr>
        <p:txBody>
          <a:bodyPr wrap="square" rtlCol="0" anchor="t"/>
          <a:lstStyle/>
          <a:p>
            <a:pPr marL="0" indent="0" algn="just"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البحث عن برامج أرشفة مجانية قابلة للتكيف مع متطلباتك الخاصة، سواء من حيث هيكل الأدلة أو أدوات البحث والتنظيم.</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 9">
            <a:extLst>
              <a:ext uri="{FF2B5EF4-FFF2-40B4-BE49-F238E27FC236}">
                <a16:creationId xmlns:a16="http://schemas.microsoft.com/office/drawing/2014/main" id="{108405C9-4CA7-4B91-A296-3CFF522FEF10}"/>
              </a:ext>
            </a:extLst>
          </p:cNvPr>
          <p:cNvSpPr/>
          <p:nvPr/>
        </p:nvSpPr>
        <p:spPr>
          <a:xfrm>
            <a:off x="10360342" y="3066692"/>
            <a:ext cx="2232065" cy="347186"/>
          </a:xfrm>
          <a:prstGeom prst="rect">
            <a:avLst/>
          </a:prstGeom>
          <a:noFill/>
          <a:ln/>
        </p:spPr>
        <p:txBody>
          <a:bodyPr wrap="none" rtlCol="0" anchor="t"/>
          <a:lstStyle/>
          <a:p>
            <a:pPr marL="0" indent="0" algn="just" rtl="1">
              <a:lnSpc>
                <a:spcPts val="2734"/>
              </a:lnSpc>
              <a:buNone/>
            </a:pPr>
            <a:r>
              <a:rPr lang="en-US" sz="2187" b="1" dirty="0">
                <a:solidFill>
                  <a:srgbClr val="484237"/>
                </a:solidFill>
                <a:effectLst>
                  <a:outerShdw blurRad="38100" dist="38100" dir="2700000" algn="tl">
                    <a:srgbClr val="000000">
                      <a:alpha val="43137"/>
                    </a:srgbClr>
                  </a:outerShdw>
                </a:effectLst>
                <a:latin typeface="Gelasio" pitchFamily="34" charset="0"/>
                <a:ea typeface="Gelasio" pitchFamily="34" charset="-122"/>
                <a:cs typeface="Gelasio" pitchFamily="34" charset="-120"/>
              </a:rPr>
              <a:t>الأمن والحماية</a:t>
            </a:r>
            <a:endParaRPr lang="en-US" sz="2187" dirty="0">
              <a:effectLst>
                <a:outerShdw blurRad="38100" dist="38100" dir="2700000" algn="tl">
                  <a:srgbClr val="000000">
                    <a:alpha val="43137"/>
                  </a:srgbClr>
                </a:outerShdw>
              </a:effectLst>
            </a:endParaRPr>
          </a:p>
        </p:txBody>
      </p:sp>
      <p:sp>
        <p:nvSpPr>
          <p:cNvPr id="17" name="Text 10">
            <a:extLst>
              <a:ext uri="{FF2B5EF4-FFF2-40B4-BE49-F238E27FC236}">
                <a16:creationId xmlns:a16="http://schemas.microsoft.com/office/drawing/2014/main" id="{7F5F3D0C-9EFE-4C2C-BFF8-86B85EC849C9}"/>
              </a:ext>
            </a:extLst>
          </p:cNvPr>
          <p:cNvSpPr/>
          <p:nvPr/>
        </p:nvSpPr>
        <p:spPr>
          <a:xfrm>
            <a:off x="10382964" y="3809643"/>
            <a:ext cx="2232065" cy="2132409"/>
          </a:xfrm>
          <a:prstGeom prst="rect">
            <a:avLst/>
          </a:prstGeom>
          <a:noFill/>
          <a:ln/>
        </p:spPr>
        <p:txBody>
          <a:bodyPr wrap="square" rtlCol="0" anchor="t"/>
          <a:lstStyle/>
          <a:p>
            <a:pPr marL="0" indent="0" algn="just"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تأكد من أن البرنامج المجاني المختار يوفر ميزات أمنية متطورة لحماية ملفاتك الحساسة من التلف أو الوصول غير المصرح به.</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5" name="Text 1"/>
          <p:cNvSpPr/>
          <p:nvPr/>
        </p:nvSpPr>
        <p:spPr>
          <a:xfrm>
            <a:off x="3097933" y="1700570"/>
            <a:ext cx="5554980" cy="694373"/>
          </a:xfrm>
          <a:prstGeom prst="rect">
            <a:avLst/>
          </a:prstGeom>
          <a:noFill/>
          <a:ln/>
        </p:spPr>
        <p:txBody>
          <a:bodyPr wrap="none" rtlCol="0" anchor="t"/>
          <a:lstStyle/>
          <a:p>
            <a:pPr marL="0" indent="0" algn="ctr" rtl="1">
              <a:lnSpc>
                <a:spcPts val="5468"/>
              </a:lnSpc>
              <a:buNone/>
            </a:pPr>
            <a:r>
              <a:rPr lang="en-US" sz="4374"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تعريف الأرشفة الإلكترونية</a:t>
            </a:r>
            <a:endParaRPr lang="en-US" sz="4374"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 2"/>
          <p:cNvSpPr/>
          <p:nvPr/>
        </p:nvSpPr>
        <p:spPr>
          <a:xfrm>
            <a:off x="833199" y="4095512"/>
            <a:ext cx="7477601" cy="1816190"/>
          </a:xfrm>
          <a:prstGeom prst="rect">
            <a:avLst/>
          </a:prstGeom>
          <a:noFill/>
          <a:ln/>
        </p:spPr>
        <p:txBody>
          <a:bodyPr wrap="square" rtlCol="0" anchor="t"/>
          <a:lstStyle/>
          <a:p>
            <a:pPr marL="0" indent="0" algn="just" rtl="1">
              <a:lnSpc>
                <a:spcPct val="150000"/>
              </a:lnSpc>
              <a:buNone/>
            </a:pPr>
            <a:r>
              <a:rPr lang="en-US" sz="200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الأرشفة الإلكترونية هي عملية تحويل الوثائق والسجلات من الشكل الورقي إلى الشكل الرقمي باستخدام التقنيات الحديثة. هذه العملية تتيح التخزين الآمن والمنظم للمعلومات، والوصول السريع إليها والاحتفاظ بها على المدى الطويل.</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22C49C-446B-42A8-ADDB-1906E816B6BB}"/>
              </a:ext>
            </a:extLst>
          </p:cNvPr>
          <p:cNvPicPr>
            <a:picLocks noChangeAspect="1"/>
          </p:cNvPicPr>
          <p:nvPr/>
        </p:nvPicPr>
        <p:blipFill rotWithShape="1">
          <a:blip r:embed="rId2"/>
          <a:srcRect t="13695" b="6072"/>
          <a:stretch/>
        </p:blipFill>
        <p:spPr>
          <a:xfrm>
            <a:off x="0" y="0"/>
            <a:ext cx="14630400" cy="8229600"/>
          </a:xfrm>
          <a:prstGeom prst="rect">
            <a:avLst/>
          </a:prstGeom>
        </p:spPr>
      </p:pic>
    </p:spTree>
    <p:extLst>
      <p:ext uri="{BB962C8B-B14F-4D97-AF65-F5344CB8AC3E}">
        <p14:creationId xmlns:p14="http://schemas.microsoft.com/office/powerpoint/2010/main" val="8581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9F230-E693-46F6-8726-327BB92686BE}"/>
              </a:ext>
            </a:extLst>
          </p:cNvPr>
          <p:cNvPicPr>
            <a:picLocks noChangeAspect="1"/>
          </p:cNvPicPr>
          <p:nvPr/>
        </p:nvPicPr>
        <p:blipFill rotWithShape="1">
          <a:blip r:embed="rId2"/>
          <a:srcRect t="12920" r="1162" b="5297"/>
          <a:stretch/>
        </p:blipFill>
        <p:spPr>
          <a:xfrm>
            <a:off x="0" y="0"/>
            <a:ext cx="14630400" cy="8229600"/>
          </a:xfrm>
          <a:prstGeom prst="rect">
            <a:avLst/>
          </a:prstGeom>
        </p:spPr>
      </p:pic>
    </p:spTree>
    <p:extLst>
      <p:ext uri="{BB962C8B-B14F-4D97-AF65-F5344CB8AC3E}">
        <p14:creationId xmlns:p14="http://schemas.microsoft.com/office/powerpoint/2010/main" val="3449166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p:cNvPicPr>
            <a:picLocks noChangeAspect="1"/>
          </p:cNvPicPr>
          <p:nvPr/>
        </p:nvPicPr>
        <p:blipFill>
          <a:blip r:embed="rId4"/>
          <a:stretch>
            <a:fillRect/>
          </a:stretch>
        </p:blipFill>
        <p:spPr>
          <a:xfrm>
            <a:off x="9151620" y="0"/>
            <a:ext cx="5486400" cy="8229600"/>
          </a:xfrm>
          <a:prstGeom prst="rect">
            <a:avLst/>
          </a:prstGeom>
        </p:spPr>
      </p:pic>
      <p:sp>
        <p:nvSpPr>
          <p:cNvPr id="6" name="Text 2"/>
          <p:cNvSpPr/>
          <p:nvPr/>
        </p:nvSpPr>
        <p:spPr>
          <a:xfrm>
            <a:off x="837010" y="3004689"/>
            <a:ext cx="7477601" cy="1577944"/>
          </a:xfrm>
          <a:prstGeom prst="rect">
            <a:avLst/>
          </a:prstGeom>
          <a:noFill/>
          <a:ln/>
        </p:spPr>
        <p:txBody>
          <a:bodyPr wrap="square" rtlCol="0" anchor="t"/>
          <a:lstStyle/>
          <a:p>
            <a:pPr marL="0" indent="0" algn="just" rtl="1">
              <a:lnSpc>
                <a:spcPct val="150000"/>
              </a:lnSpc>
              <a:buNone/>
            </a:pPr>
            <a:r>
              <a:rPr lang="en-US" sz="2000" dirty="0">
                <a:solidFill>
                  <a:srgbClr val="C00000"/>
                </a:solidFill>
                <a:effectLst>
                  <a:outerShdw blurRad="38100" dist="38100" dir="2700000" algn="tl">
                    <a:srgbClr val="000000">
                      <a:alpha val="43137"/>
                    </a:srgbClr>
                  </a:outerShdw>
                </a:effectLst>
                <a:latin typeface="Dubai Medium" panose="020B0603030403030204" pitchFamily="34" charset="-78"/>
                <a:ea typeface="Roboto" pitchFamily="34" charset="-122"/>
                <a:cs typeface="Dubai Medium" panose="020B0603030403030204" pitchFamily="34" charset="-78"/>
              </a:rPr>
              <a:t>في الختام، تُعد الأرشفة الإلكترونية أداة قوية تمكن المؤسسات من تنظيم المعلومات والاحتفاظ بها بشكل آمن وفعال. لتحقيق أقصى </a:t>
            </a:r>
            <a:r>
              <a:rPr lang="en-US" sz="2000" dirty="0" err="1">
                <a:solidFill>
                  <a:srgbClr val="C00000"/>
                </a:solidFill>
                <a:effectLst>
                  <a:outerShdw blurRad="38100" dist="38100" dir="2700000" algn="tl">
                    <a:srgbClr val="000000">
                      <a:alpha val="43137"/>
                    </a:srgbClr>
                  </a:outerShdw>
                </a:effectLst>
                <a:latin typeface="Dubai Medium" panose="020B0603030403030204" pitchFamily="34" charset="-78"/>
                <a:ea typeface="Roboto" pitchFamily="34" charset="-122"/>
                <a:cs typeface="Dubai Medium" panose="020B0603030403030204" pitchFamily="34" charset="-78"/>
              </a:rPr>
              <a:t>استفادة</a:t>
            </a:r>
            <a:r>
              <a:rPr lang="en-US" sz="2000" dirty="0">
                <a:solidFill>
                  <a:srgbClr val="C00000"/>
                </a:solidFill>
                <a:effectLst>
                  <a:outerShdw blurRad="38100" dist="38100" dir="2700000" algn="tl">
                    <a:srgbClr val="000000">
                      <a:alpha val="43137"/>
                    </a:srgbClr>
                  </a:outerShdw>
                </a:effectLst>
                <a:latin typeface="Dubai Medium" panose="020B0603030403030204" pitchFamily="34" charset="-78"/>
                <a:ea typeface="Roboto" pitchFamily="34" charset="-122"/>
                <a:cs typeface="Dubai Medium" panose="020B0603030403030204" pitchFamily="34" charset="-78"/>
              </a:rPr>
              <a:t> </a:t>
            </a:r>
            <a:r>
              <a:rPr lang="en-US" sz="2000" dirty="0" err="1">
                <a:solidFill>
                  <a:srgbClr val="C00000"/>
                </a:solidFill>
                <a:effectLst>
                  <a:outerShdw blurRad="38100" dist="38100" dir="2700000" algn="tl">
                    <a:srgbClr val="000000">
                      <a:alpha val="43137"/>
                    </a:srgbClr>
                  </a:outerShdw>
                </a:effectLst>
                <a:latin typeface="Dubai Medium" panose="020B0603030403030204" pitchFamily="34" charset="-78"/>
                <a:ea typeface="Roboto" pitchFamily="34" charset="-122"/>
                <a:cs typeface="Dubai Medium" panose="020B0603030403030204" pitchFamily="34" charset="-78"/>
              </a:rPr>
              <a:t>منها</a:t>
            </a:r>
            <a:r>
              <a:rPr lang="ar-IQ" sz="2000" dirty="0">
                <a:solidFill>
                  <a:srgbClr val="C00000"/>
                </a:solidFill>
                <a:effectLst>
                  <a:outerShdw blurRad="38100" dist="38100" dir="2700000" algn="tl">
                    <a:srgbClr val="000000">
                      <a:alpha val="43137"/>
                    </a:srgbClr>
                  </a:outerShdw>
                </a:effectLst>
                <a:latin typeface="Dubai Medium" panose="020B0603030403030204" pitchFamily="34" charset="-78"/>
                <a:ea typeface="Roboto" pitchFamily="34" charset="-122"/>
                <a:cs typeface="Dubai Medium" panose="020B0603030403030204" pitchFamily="34" charset="-78"/>
              </a:rPr>
              <a:t> .</a:t>
            </a:r>
            <a:endParaRPr lang="en-US" sz="2000"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4645021" y="885885"/>
            <a:ext cx="5554980" cy="694373"/>
          </a:xfrm>
          <a:prstGeom prst="rect">
            <a:avLst/>
          </a:prstGeom>
          <a:noFill/>
          <a:ln/>
        </p:spPr>
        <p:txBody>
          <a:bodyPr wrap="none" rtlCol="0" anchor="t"/>
          <a:lstStyle/>
          <a:p>
            <a:pPr marL="0" indent="0" algn="ctr">
              <a:lnSpc>
                <a:spcPts val="5468"/>
              </a:lnSpc>
              <a:buNone/>
            </a:pPr>
            <a:r>
              <a:rPr lang="en-US" sz="4374" dirty="0">
                <a:solidFill>
                  <a:srgbClr val="C00000"/>
                </a:solidFill>
                <a:effectLst>
                  <a:outerShdw blurRad="38100" dist="38100" dir="2700000" algn="tl">
                    <a:srgbClr val="000000">
                      <a:alpha val="43137"/>
                    </a:srgbClr>
                  </a:outerShdw>
                </a:effectLst>
                <a:latin typeface="Red Hat Text" pitchFamily="34" charset="0"/>
                <a:ea typeface="Red Hat Text" pitchFamily="34" charset="-122"/>
                <a:cs typeface="Red Hat Text" pitchFamily="34" charset="-120"/>
              </a:rPr>
              <a:t>أهمية الأرشفة الإلكترونية</a:t>
            </a:r>
            <a:endParaRPr lang="en-US" sz="4374" dirty="0">
              <a:solidFill>
                <a:srgbClr val="C00000"/>
              </a:solidFill>
              <a:effectLst>
                <a:outerShdw blurRad="38100" dist="38100" dir="2700000" algn="tl">
                  <a:srgbClr val="000000">
                    <a:alpha val="43137"/>
                  </a:srgbClr>
                </a:outerShdw>
              </a:effectLst>
            </a:endParaRPr>
          </a:p>
        </p:txBody>
      </p:sp>
      <p:pic>
        <p:nvPicPr>
          <p:cNvPr id="5" name="Image 1" descr="preencoded.png"/>
          <p:cNvPicPr>
            <a:picLocks noChangeAspect="1"/>
          </p:cNvPicPr>
          <p:nvPr/>
        </p:nvPicPr>
        <p:blipFill>
          <a:blip r:embed="rId4"/>
          <a:stretch>
            <a:fillRect/>
          </a:stretch>
        </p:blipFill>
        <p:spPr>
          <a:xfrm>
            <a:off x="2348389" y="2466142"/>
            <a:ext cx="3088958" cy="1909048"/>
          </a:xfrm>
          <a:prstGeom prst="rect">
            <a:avLst/>
          </a:prstGeom>
        </p:spPr>
      </p:pic>
      <p:sp>
        <p:nvSpPr>
          <p:cNvPr id="6" name="Text 2"/>
          <p:cNvSpPr/>
          <p:nvPr/>
        </p:nvSpPr>
        <p:spPr>
          <a:xfrm>
            <a:off x="2348389" y="4652843"/>
            <a:ext cx="3088958"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إتاحة الوصول السريع للمعلومات</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 3"/>
          <p:cNvSpPr/>
          <p:nvPr/>
        </p:nvSpPr>
        <p:spPr>
          <a:xfrm>
            <a:off x="2348389" y="5480447"/>
            <a:ext cx="3088958" cy="1421606"/>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الأرشفة الإلكترونية تمكّن من الوصول السريع والفوري إلى المعلومات والوثائق عند الحاجة، مما يحسّن الإنتاجية والكفاءة في العمل.</a:t>
            </a:r>
            <a:endParaRPr lang="en-US" sz="1750" b="1" dirty="0">
              <a:effectLst>
                <a:outerShdw blurRad="38100" dist="38100" dir="2700000" algn="tl">
                  <a:srgbClr val="000000">
                    <a:alpha val="43137"/>
                  </a:srgbClr>
                </a:outerShdw>
              </a:effectLst>
            </a:endParaRPr>
          </a:p>
        </p:txBody>
      </p:sp>
      <p:pic>
        <p:nvPicPr>
          <p:cNvPr id="8" name="Image 2" descr="preencoded.png"/>
          <p:cNvPicPr>
            <a:picLocks noChangeAspect="1"/>
          </p:cNvPicPr>
          <p:nvPr/>
        </p:nvPicPr>
        <p:blipFill>
          <a:blip r:embed="rId5"/>
          <a:stretch>
            <a:fillRect/>
          </a:stretch>
        </p:blipFill>
        <p:spPr>
          <a:xfrm>
            <a:off x="5770602" y="2466142"/>
            <a:ext cx="3088958" cy="1909048"/>
          </a:xfrm>
          <a:prstGeom prst="rect">
            <a:avLst/>
          </a:prstGeom>
        </p:spPr>
      </p:pic>
      <p:sp>
        <p:nvSpPr>
          <p:cNvPr id="9" name="Text 4"/>
          <p:cNvSpPr/>
          <p:nvPr/>
        </p:nvSpPr>
        <p:spPr>
          <a:xfrm>
            <a:off x="5770602" y="4652843"/>
            <a:ext cx="2844403"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الحفاظ على الأمان والسرية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 5"/>
          <p:cNvSpPr/>
          <p:nvPr/>
        </p:nvSpPr>
        <p:spPr>
          <a:xfrm>
            <a:off x="5770602" y="5341914"/>
            <a:ext cx="3088958" cy="1421606"/>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التخزين الرقمي للمعلومات يضمن أمان البيانات وحمايتها من التلف أو الضياع، مع إمكانية التحكم بالوصول والحفاظ على سريتها.</a:t>
            </a:r>
            <a:endParaRPr lang="en-US" sz="1750" b="1" dirty="0">
              <a:effectLst>
                <a:outerShdw blurRad="38100" dist="38100" dir="2700000" algn="tl">
                  <a:srgbClr val="000000">
                    <a:alpha val="43137"/>
                  </a:srgbClr>
                </a:outerShdw>
              </a:effectLst>
            </a:endParaRPr>
          </a:p>
        </p:txBody>
      </p:sp>
      <p:pic>
        <p:nvPicPr>
          <p:cNvPr id="11" name="Image 3" descr="preencoded.png"/>
          <p:cNvPicPr>
            <a:picLocks noChangeAspect="1"/>
          </p:cNvPicPr>
          <p:nvPr/>
        </p:nvPicPr>
        <p:blipFill>
          <a:blip r:embed="rId6"/>
          <a:stretch>
            <a:fillRect/>
          </a:stretch>
        </p:blipFill>
        <p:spPr>
          <a:xfrm>
            <a:off x="9192816" y="2466142"/>
            <a:ext cx="3089077" cy="1909167"/>
          </a:xfrm>
          <a:prstGeom prst="rect">
            <a:avLst/>
          </a:prstGeom>
        </p:spPr>
      </p:pic>
      <p:sp>
        <p:nvSpPr>
          <p:cNvPr id="12" name="Text 6"/>
          <p:cNvSpPr/>
          <p:nvPr/>
        </p:nvSpPr>
        <p:spPr>
          <a:xfrm>
            <a:off x="9192816" y="4652963"/>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تحسين الاستدامة البيئية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ext 7"/>
          <p:cNvSpPr/>
          <p:nvPr/>
        </p:nvSpPr>
        <p:spPr>
          <a:xfrm>
            <a:off x="9192816" y="5341914"/>
            <a:ext cx="3089077" cy="1421606"/>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الأرشفة الإلكترونية تساهم في تقليل استخدام الورق والموارد الطبيعية، مما يعزز الاستدامة البيئية في المؤسسات.</a:t>
            </a:r>
            <a:endParaRPr lang="en-US" sz="175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8" name="Shape 6"/>
          <p:cNvSpPr/>
          <p:nvPr/>
        </p:nvSpPr>
        <p:spPr>
          <a:xfrm>
            <a:off x="12578476" y="1650563"/>
            <a:ext cx="388739" cy="388739"/>
          </a:xfrm>
          <a:prstGeom prst="roundRect">
            <a:avLst>
              <a:gd name="adj" fmla="val 34295"/>
            </a:avLst>
          </a:prstGeom>
          <a:solidFill>
            <a:srgbClr val="EFE7D6"/>
          </a:solidFill>
          <a:ln/>
        </p:spPr>
      </p:sp>
      <p:sp>
        <p:nvSpPr>
          <p:cNvPr id="9" name="Text 7"/>
          <p:cNvSpPr/>
          <p:nvPr/>
        </p:nvSpPr>
        <p:spPr>
          <a:xfrm>
            <a:off x="9620607" y="1608772"/>
            <a:ext cx="2847737"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سهولة الوصول والاسترجاع</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 8"/>
          <p:cNvSpPr/>
          <p:nvPr/>
        </p:nvSpPr>
        <p:spPr>
          <a:xfrm>
            <a:off x="8456295" y="2262782"/>
            <a:ext cx="4555212" cy="1066205"/>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توفر أدوات البحث والتصنيف الفعالة في برامج الأرشفة الإلكترونية إمكانية الوصول السريع إلى المعلومات المطلوبة.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Shape 9"/>
          <p:cNvSpPr/>
          <p:nvPr/>
        </p:nvSpPr>
        <p:spPr>
          <a:xfrm>
            <a:off x="8770084" y="4617303"/>
            <a:ext cx="388739" cy="388739"/>
          </a:xfrm>
          <a:prstGeom prst="roundRect">
            <a:avLst>
              <a:gd name="adj" fmla="val 34295"/>
            </a:avLst>
          </a:prstGeom>
          <a:solidFill>
            <a:srgbClr val="EFE7D6"/>
          </a:solidFill>
          <a:ln/>
        </p:spPr>
      </p:sp>
      <p:sp>
        <p:nvSpPr>
          <p:cNvPr id="12" name="Text 10"/>
          <p:cNvSpPr/>
          <p:nvPr/>
        </p:nvSpPr>
        <p:spPr>
          <a:xfrm>
            <a:off x="6186963" y="4613016"/>
            <a:ext cx="2777490"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الحفظ طويل الأمد</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Text 11"/>
          <p:cNvSpPr/>
          <p:nvPr/>
        </p:nvSpPr>
        <p:spPr>
          <a:xfrm>
            <a:off x="5037594" y="5267027"/>
            <a:ext cx="4555212" cy="1066205"/>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تضمن الأرشفة الإلكترونية الحفاظ على المعلومات لفترات طويلة دون تلف أو فقدان، بخلاف الحفظ الورقي.</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Shape 12"/>
          <p:cNvSpPr/>
          <p:nvPr/>
        </p:nvSpPr>
        <p:spPr>
          <a:xfrm>
            <a:off x="6746202" y="1650623"/>
            <a:ext cx="388739" cy="388739"/>
          </a:xfrm>
          <a:prstGeom prst="roundRect">
            <a:avLst>
              <a:gd name="adj" fmla="val 34295"/>
            </a:avLst>
          </a:prstGeom>
          <a:solidFill>
            <a:srgbClr val="EFE7D6"/>
          </a:solidFill>
          <a:ln/>
        </p:spPr>
      </p:sp>
      <p:sp>
        <p:nvSpPr>
          <p:cNvPr id="15" name="Text 13"/>
          <p:cNvSpPr/>
          <p:nvPr/>
        </p:nvSpPr>
        <p:spPr>
          <a:xfrm>
            <a:off x="4163081" y="1640563"/>
            <a:ext cx="2777490" cy="347186"/>
          </a:xfrm>
          <a:prstGeom prst="rect">
            <a:avLst/>
          </a:prstGeom>
          <a:noFill/>
          <a:ln/>
        </p:spPr>
        <p:txBody>
          <a:bodyPr wrap="none" rtlCol="0" anchor="t"/>
          <a:lstStyle/>
          <a:p>
            <a:pPr marL="0" indent="0" algn="ctr" rtl="1">
              <a:lnSpc>
                <a:spcPts val="2734"/>
              </a:lnSpc>
              <a:buNone/>
            </a:pPr>
            <a:r>
              <a:rPr lang="en-US" sz="2187" b="1"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الكفاءة التشغيلية</a:t>
            </a:r>
            <a:endParaRPr lang="en-US" sz="2187"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 14"/>
          <p:cNvSpPr/>
          <p:nvPr/>
        </p:nvSpPr>
        <p:spPr>
          <a:xfrm>
            <a:off x="2823212" y="2346127"/>
            <a:ext cx="4555212" cy="710803"/>
          </a:xfrm>
          <a:prstGeom prst="rect">
            <a:avLst/>
          </a:prstGeom>
          <a:noFill/>
          <a:ln/>
        </p:spPr>
        <p:txBody>
          <a:bodyPr wrap="square" rtlCol="0" anchor="t"/>
          <a:lstStyle/>
          <a:p>
            <a:pPr marL="0" indent="0" algn="ctr" rtl="1">
              <a:lnSpc>
                <a:spcPts val="2799"/>
              </a:lnSpc>
              <a:buNone/>
            </a:pPr>
            <a:r>
              <a:rPr lang="en-US" sz="1750" dirty="0">
                <a:effectLst>
                  <a:outerShdw blurRad="38100" dist="38100" dir="2700000" algn="tl">
                    <a:srgbClr val="000000">
                      <a:alpha val="43137"/>
                    </a:srgbClr>
                  </a:outerShdw>
                </a:effectLst>
                <a:latin typeface="Calibri" panose="020F0502020204030204" pitchFamily="34" charset="0"/>
                <a:ea typeface="Gelasio" pitchFamily="34" charset="-122"/>
                <a:cs typeface="Calibri" panose="020F0502020204030204" pitchFamily="34" charset="0"/>
              </a:rPr>
              <a:t>تبسيط إجراءات العمل وزيادة الإنتاجية من خلال الأتمتة وتحسين إدارة الملفات والوثائق.</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8951208" y="774382"/>
            <a:ext cx="5554980" cy="694373"/>
          </a:xfrm>
          <a:prstGeom prst="rect">
            <a:avLst/>
          </a:prstGeom>
          <a:noFill/>
          <a:ln/>
        </p:spPr>
        <p:txBody>
          <a:bodyPr wrap="none" rtlCol="0" anchor="t"/>
          <a:lstStyle/>
          <a:p>
            <a:pPr marL="0" indent="0" algn="ctr" rtl="1">
              <a:lnSpc>
                <a:spcPts val="5468"/>
              </a:lnSpc>
              <a:buNone/>
            </a:pPr>
            <a:r>
              <a:rPr lang="en-US" sz="4374" b="1" dirty="0">
                <a:solidFill>
                  <a:srgbClr val="C00000"/>
                </a:solidFill>
                <a:effectLst>
                  <a:outerShdw blurRad="38100" dist="38100" dir="2700000" algn="tl">
                    <a:srgbClr val="000000">
                      <a:alpha val="43137"/>
                    </a:srgbClr>
                  </a:outerShdw>
                </a:effectLst>
                <a:latin typeface="Red Hat Text" pitchFamily="34" charset="0"/>
                <a:ea typeface="Red Hat Text" pitchFamily="34" charset="-122"/>
                <a:cs typeface="Red Hat Text" pitchFamily="34" charset="-120"/>
              </a:rPr>
              <a:t>أنواع الأرشفة الإلكترونية</a:t>
            </a:r>
            <a:endParaRPr lang="en-US" sz="4374" b="1" dirty="0">
              <a:solidFill>
                <a:srgbClr val="C00000"/>
              </a:solidFill>
              <a:effectLst>
                <a:outerShdw blurRad="38100" dist="38100" dir="2700000" algn="tl">
                  <a:srgbClr val="000000">
                    <a:alpha val="43137"/>
                  </a:srgbClr>
                </a:outerShdw>
              </a:effectLst>
            </a:endParaRPr>
          </a:p>
        </p:txBody>
      </p:sp>
      <p:sp>
        <p:nvSpPr>
          <p:cNvPr id="5" name="Text 2"/>
          <p:cNvSpPr/>
          <p:nvPr/>
        </p:nvSpPr>
        <p:spPr>
          <a:xfrm>
            <a:off x="2348389" y="2937510"/>
            <a:ext cx="2076807"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الأرشيف الرقمي</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 3"/>
          <p:cNvSpPr/>
          <p:nvPr/>
        </p:nvSpPr>
        <p:spPr>
          <a:xfrm>
            <a:off x="2348388" y="3631883"/>
            <a:ext cx="2076807" cy="2487811"/>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هذا النوع من الأرشفة يتضمن تحويل الوثائق والمستندات الورقية إلى صيغ رقمية كالملفات الإلكترونية واحتفاظ بها في أنظمة التخزين الإلكترونية.</a:t>
            </a:r>
            <a:endParaRPr lang="en-US" sz="1750" b="1" dirty="0">
              <a:effectLst>
                <a:outerShdw blurRad="38100" dist="38100" dir="2700000" algn="tl">
                  <a:srgbClr val="000000">
                    <a:alpha val="43137"/>
                  </a:srgbClr>
                </a:outerShdw>
              </a:effectLst>
            </a:endParaRPr>
          </a:p>
        </p:txBody>
      </p:sp>
      <p:sp>
        <p:nvSpPr>
          <p:cNvPr id="7" name="Text 4"/>
          <p:cNvSpPr/>
          <p:nvPr/>
        </p:nvSpPr>
        <p:spPr>
          <a:xfrm>
            <a:off x="4974788" y="2937510"/>
            <a:ext cx="2076807"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أرشفة البريد الإلكتروني</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 5"/>
          <p:cNvSpPr/>
          <p:nvPr/>
        </p:nvSpPr>
        <p:spPr>
          <a:xfrm>
            <a:off x="4974787" y="3979069"/>
            <a:ext cx="2076807" cy="2487811"/>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حفظ رسائل البريد الإلكتروني الواردة والصادرة في أنظمة قواعد البيانات المؤمّنة بحيث يمكن الوصول إليها والبحث فيها عند الحاجة.</a:t>
            </a:r>
            <a:endParaRPr lang="en-US" sz="1750" b="1" dirty="0">
              <a:effectLst>
                <a:outerShdw blurRad="38100" dist="38100" dir="2700000" algn="tl">
                  <a:srgbClr val="000000">
                    <a:alpha val="43137"/>
                  </a:srgbClr>
                </a:outerShdw>
              </a:effectLst>
            </a:endParaRPr>
          </a:p>
        </p:txBody>
      </p:sp>
      <p:sp>
        <p:nvSpPr>
          <p:cNvPr id="9" name="Text 6"/>
          <p:cNvSpPr/>
          <p:nvPr/>
        </p:nvSpPr>
        <p:spPr>
          <a:xfrm>
            <a:off x="7601188" y="2937510"/>
            <a:ext cx="2076807"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أرشفة الوسائط المتعددة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 7"/>
          <p:cNvSpPr/>
          <p:nvPr/>
        </p:nvSpPr>
        <p:spPr>
          <a:xfrm>
            <a:off x="7601187" y="3979069"/>
            <a:ext cx="2076807" cy="1777008"/>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تشمل تخزين الصور والفيديوهات والملفات الصوتية في قواعد بيانات رقمية للاحتفاظ بها وسهولة استرجاعها.</a:t>
            </a:r>
            <a:endParaRPr lang="en-US" sz="1750" b="1" dirty="0">
              <a:effectLst>
                <a:outerShdw blurRad="38100" dist="38100" dir="2700000" algn="tl">
                  <a:srgbClr val="000000">
                    <a:alpha val="43137"/>
                  </a:srgbClr>
                </a:outerShdw>
              </a:effectLst>
            </a:endParaRPr>
          </a:p>
        </p:txBody>
      </p:sp>
      <p:sp>
        <p:nvSpPr>
          <p:cNvPr id="11" name="Text 8"/>
          <p:cNvSpPr/>
          <p:nvPr/>
        </p:nvSpPr>
        <p:spPr>
          <a:xfrm>
            <a:off x="10227588" y="2937510"/>
            <a:ext cx="2076807" cy="694373"/>
          </a:xfrm>
          <a:prstGeom prst="rect">
            <a:avLst/>
          </a:prstGeom>
          <a:noFill/>
          <a:ln/>
        </p:spPr>
        <p:txBody>
          <a:bodyPr wrap="squar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أرشفة المواقع الإلكترونية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 9"/>
          <p:cNvSpPr/>
          <p:nvPr/>
        </p:nvSpPr>
        <p:spPr>
          <a:xfrm>
            <a:off x="10227587" y="3979069"/>
            <a:ext cx="2076807" cy="1777008"/>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Roboto" pitchFamily="34" charset="0"/>
                <a:ea typeface="Roboto" pitchFamily="34" charset="-122"/>
                <a:cs typeface="Roboto" pitchFamily="34" charset="-120"/>
              </a:rPr>
              <a:t>حفظ نسخ من المواقع الإلكترونية بشكل دوري للحفاظ على المحتوى والبيانات التي تم نشرها عليها.</a:t>
            </a:r>
            <a:endParaRPr lang="en-US" sz="175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2000"/>
                                        <p:tgtEl>
                                          <p:spTgt spid="9"/>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out)">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8148399" y="667464"/>
            <a:ext cx="6045875" cy="694373"/>
          </a:xfrm>
          <a:prstGeom prst="rect">
            <a:avLst/>
          </a:prstGeom>
          <a:noFill/>
          <a:ln/>
        </p:spPr>
        <p:txBody>
          <a:bodyPr wrap="none" rtlCol="0" anchor="t"/>
          <a:lstStyle/>
          <a:p>
            <a:pPr marL="0" indent="0" algn="ctr" rtl="1">
              <a:lnSpc>
                <a:spcPts val="5468"/>
              </a:lnSpc>
              <a:buNone/>
            </a:pPr>
            <a:r>
              <a:rPr lang="en-US" sz="4374" b="1" dirty="0">
                <a:solidFill>
                  <a:srgbClr val="C00000"/>
                </a:solidFill>
                <a:effectLst>
                  <a:outerShdw blurRad="38100" dist="38100" dir="2700000" algn="tl">
                    <a:srgbClr val="000000">
                      <a:alpha val="43137"/>
                    </a:srgbClr>
                  </a:outerShdw>
                </a:effectLst>
                <a:latin typeface="Red Hat Text" pitchFamily="34" charset="0"/>
                <a:ea typeface="Red Hat Text" pitchFamily="34" charset="-122"/>
                <a:cs typeface="Red Hat Text" pitchFamily="34" charset="-120"/>
              </a:rPr>
              <a:t>متطلبات الأرشفة الإلكترونية</a:t>
            </a:r>
            <a:endParaRPr lang="en-US" sz="4374" b="1" dirty="0">
              <a:solidFill>
                <a:srgbClr val="C00000"/>
              </a:solidFill>
              <a:effectLst>
                <a:outerShdw blurRad="38100" dist="38100" dir="2700000" algn="tl">
                  <a:srgbClr val="000000">
                    <a:alpha val="43137"/>
                  </a:srgbClr>
                </a:outerShdw>
              </a:effectLst>
            </a:endParaRPr>
          </a:p>
        </p:txBody>
      </p:sp>
      <p:sp>
        <p:nvSpPr>
          <p:cNvPr id="5" name="Shape 2"/>
          <p:cNvSpPr/>
          <p:nvPr/>
        </p:nvSpPr>
        <p:spPr>
          <a:xfrm>
            <a:off x="2348389" y="3127772"/>
            <a:ext cx="499943" cy="499943"/>
          </a:xfrm>
          <a:prstGeom prst="roundRect">
            <a:avLst>
              <a:gd name="adj" fmla="val 26667"/>
            </a:avLst>
          </a:prstGeom>
          <a:solidFill>
            <a:srgbClr val="FFD6D6"/>
          </a:solidFill>
          <a:ln/>
        </p:spPr>
      </p:sp>
      <p:sp>
        <p:nvSpPr>
          <p:cNvPr id="6" name="Text 3"/>
          <p:cNvSpPr/>
          <p:nvPr/>
        </p:nvSpPr>
        <p:spPr>
          <a:xfrm>
            <a:off x="2547104" y="3169444"/>
            <a:ext cx="102394" cy="416481"/>
          </a:xfrm>
          <a:prstGeom prst="rect">
            <a:avLst/>
          </a:prstGeom>
          <a:noFill/>
          <a:ln/>
        </p:spPr>
        <p:txBody>
          <a:bodyPr wrap="none" rtlCol="0" anchor="t"/>
          <a:lstStyle/>
          <a:p>
            <a:pPr marL="0" indent="0" algn="ctr">
              <a:lnSpc>
                <a:spcPts val="3281"/>
              </a:lnSpc>
              <a:buNone/>
            </a:pPr>
            <a:r>
              <a:rPr lang="en-US" sz="2624" dirty="0">
                <a:solidFill>
                  <a:srgbClr val="1F1E1E"/>
                </a:solidFill>
                <a:latin typeface="Red Hat Text" pitchFamily="34" charset="0"/>
                <a:ea typeface="Red Hat Text" pitchFamily="34" charset="-122"/>
                <a:cs typeface="Red Hat Text" pitchFamily="34" charset="-120"/>
              </a:rPr>
              <a:t>1</a:t>
            </a:r>
            <a:endParaRPr lang="en-US" sz="2624" dirty="0"/>
          </a:p>
        </p:txBody>
      </p:sp>
      <p:sp>
        <p:nvSpPr>
          <p:cNvPr id="7" name="Text 4"/>
          <p:cNvSpPr/>
          <p:nvPr/>
        </p:nvSpPr>
        <p:spPr>
          <a:xfrm>
            <a:off x="3070503" y="3204091"/>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البنية التحتية التكنولوجية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 5"/>
          <p:cNvSpPr/>
          <p:nvPr/>
        </p:nvSpPr>
        <p:spPr>
          <a:xfrm>
            <a:off x="3070503" y="3684508"/>
            <a:ext cx="4133612" cy="1066205"/>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توفير البنية التحتية المناسبة من أجهزة وبرامج وأنظمة تخزين للقيام بعملية الأرشفة الإلكترونية بكفاءة.</a:t>
            </a:r>
            <a:endParaRPr lang="en-US" sz="17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Shape 6"/>
          <p:cNvSpPr/>
          <p:nvPr/>
        </p:nvSpPr>
        <p:spPr>
          <a:xfrm>
            <a:off x="7426285" y="3127772"/>
            <a:ext cx="499943" cy="499943"/>
          </a:xfrm>
          <a:prstGeom prst="roundRect">
            <a:avLst>
              <a:gd name="adj" fmla="val 26667"/>
            </a:avLst>
          </a:prstGeom>
          <a:solidFill>
            <a:srgbClr val="FFD6D6"/>
          </a:solidFill>
          <a:ln/>
        </p:spPr>
      </p:sp>
      <p:sp>
        <p:nvSpPr>
          <p:cNvPr id="10" name="Text 7"/>
          <p:cNvSpPr/>
          <p:nvPr/>
        </p:nvSpPr>
        <p:spPr>
          <a:xfrm>
            <a:off x="7584877" y="3169444"/>
            <a:ext cx="182642" cy="416481"/>
          </a:xfrm>
          <a:prstGeom prst="rect">
            <a:avLst/>
          </a:prstGeom>
          <a:noFill/>
          <a:ln/>
        </p:spPr>
        <p:txBody>
          <a:bodyPr wrap="none" rtlCol="0" anchor="t"/>
          <a:lstStyle/>
          <a:p>
            <a:pPr marL="0" indent="0" algn="ctr">
              <a:lnSpc>
                <a:spcPts val="3281"/>
              </a:lnSpc>
              <a:buNone/>
            </a:pPr>
            <a:r>
              <a:rPr lang="en-US" sz="2624" dirty="0">
                <a:solidFill>
                  <a:srgbClr val="1F1E1E"/>
                </a:solidFill>
                <a:latin typeface="Red Hat Text" pitchFamily="34" charset="0"/>
                <a:ea typeface="Red Hat Text" pitchFamily="34" charset="-122"/>
                <a:cs typeface="Red Hat Text" pitchFamily="34" charset="-120"/>
              </a:rPr>
              <a:t>2</a:t>
            </a:r>
            <a:endParaRPr lang="en-US" sz="2624" dirty="0"/>
          </a:p>
        </p:txBody>
      </p:sp>
      <p:sp>
        <p:nvSpPr>
          <p:cNvPr id="11" name="Text 8"/>
          <p:cNvSpPr/>
          <p:nvPr/>
        </p:nvSpPr>
        <p:spPr>
          <a:xfrm>
            <a:off x="8148399" y="3204091"/>
            <a:ext cx="2958227"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تشريعات وسياسات محددة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 9"/>
          <p:cNvSpPr/>
          <p:nvPr/>
        </p:nvSpPr>
        <p:spPr>
          <a:xfrm>
            <a:off x="8148399" y="3684508"/>
            <a:ext cx="4133612" cy="1066205"/>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وضع إطار قانوني وتشريعي لتنظيم عملية الأرشفة الإلكترونية وضمان السرية والأمان للمعلومات.</a:t>
            </a:r>
            <a:endParaRPr lang="en-US" sz="17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Shape 10"/>
          <p:cNvSpPr/>
          <p:nvPr/>
        </p:nvSpPr>
        <p:spPr>
          <a:xfrm>
            <a:off x="2348389" y="5146477"/>
            <a:ext cx="499943" cy="499943"/>
          </a:xfrm>
          <a:prstGeom prst="roundRect">
            <a:avLst>
              <a:gd name="adj" fmla="val 26667"/>
            </a:avLst>
          </a:prstGeom>
          <a:solidFill>
            <a:srgbClr val="FFD6D6"/>
          </a:solidFill>
          <a:ln/>
        </p:spPr>
      </p:sp>
      <p:sp>
        <p:nvSpPr>
          <p:cNvPr id="14" name="Text 11"/>
          <p:cNvSpPr/>
          <p:nvPr/>
        </p:nvSpPr>
        <p:spPr>
          <a:xfrm>
            <a:off x="2500670" y="5188148"/>
            <a:ext cx="195382" cy="416481"/>
          </a:xfrm>
          <a:prstGeom prst="rect">
            <a:avLst/>
          </a:prstGeom>
          <a:noFill/>
          <a:ln/>
        </p:spPr>
        <p:txBody>
          <a:bodyPr wrap="none" rtlCol="0" anchor="t"/>
          <a:lstStyle/>
          <a:p>
            <a:pPr marL="0" indent="0" algn="ctr">
              <a:lnSpc>
                <a:spcPts val="3281"/>
              </a:lnSpc>
              <a:buNone/>
            </a:pPr>
            <a:r>
              <a:rPr lang="en-US" sz="2624" dirty="0">
                <a:solidFill>
                  <a:srgbClr val="1F1E1E"/>
                </a:solidFill>
                <a:latin typeface="Red Hat Text" pitchFamily="34" charset="0"/>
                <a:ea typeface="Red Hat Text" pitchFamily="34" charset="-122"/>
                <a:cs typeface="Red Hat Text" pitchFamily="34" charset="-120"/>
              </a:rPr>
              <a:t>3</a:t>
            </a:r>
            <a:endParaRPr lang="en-US" sz="2624" dirty="0"/>
          </a:p>
        </p:txBody>
      </p:sp>
      <p:sp>
        <p:nvSpPr>
          <p:cNvPr id="15" name="Text 12"/>
          <p:cNvSpPr/>
          <p:nvPr/>
        </p:nvSpPr>
        <p:spPr>
          <a:xfrm>
            <a:off x="3070503" y="5222796"/>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الكوادر المؤهلة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 name="Text 13"/>
          <p:cNvSpPr/>
          <p:nvPr/>
        </p:nvSpPr>
        <p:spPr>
          <a:xfrm>
            <a:off x="3070503" y="5703213"/>
            <a:ext cx="4133612" cy="710803"/>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توافر الكوادر البشرية المدربة والخبيرة في مجال الأرشفة الإلكترونية لإدارة هذه العملية بكفاءة.</a:t>
            </a:r>
            <a:endParaRPr lang="en-US" sz="17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7" name="Shape 14"/>
          <p:cNvSpPr/>
          <p:nvPr/>
        </p:nvSpPr>
        <p:spPr>
          <a:xfrm>
            <a:off x="7426285" y="5146477"/>
            <a:ext cx="499943" cy="499943"/>
          </a:xfrm>
          <a:prstGeom prst="roundRect">
            <a:avLst>
              <a:gd name="adj" fmla="val 26667"/>
            </a:avLst>
          </a:prstGeom>
          <a:solidFill>
            <a:srgbClr val="FFD6D6"/>
          </a:solidFill>
          <a:ln/>
        </p:spPr>
      </p:sp>
      <p:sp>
        <p:nvSpPr>
          <p:cNvPr id="18" name="Text 15"/>
          <p:cNvSpPr/>
          <p:nvPr/>
        </p:nvSpPr>
        <p:spPr>
          <a:xfrm>
            <a:off x="7573208" y="5188148"/>
            <a:ext cx="205978" cy="416481"/>
          </a:xfrm>
          <a:prstGeom prst="rect">
            <a:avLst/>
          </a:prstGeom>
          <a:noFill/>
          <a:ln/>
        </p:spPr>
        <p:txBody>
          <a:bodyPr wrap="none" rtlCol="0" anchor="t"/>
          <a:lstStyle/>
          <a:p>
            <a:pPr marL="0" indent="0" algn="ctr">
              <a:lnSpc>
                <a:spcPts val="3281"/>
              </a:lnSpc>
              <a:buNone/>
            </a:pPr>
            <a:r>
              <a:rPr lang="en-US" sz="2624" dirty="0">
                <a:solidFill>
                  <a:srgbClr val="1F1E1E"/>
                </a:solidFill>
                <a:latin typeface="Red Hat Text" pitchFamily="34" charset="0"/>
                <a:ea typeface="Red Hat Text" pitchFamily="34" charset="-122"/>
                <a:cs typeface="Red Hat Text" pitchFamily="34" charset="-120"/>
              </a:rPr>
              <a:t>4</a:t>
            </a:r>
            <a:endParaRPr lang="en-US" sz="2624" dirty="0"/>
          </a:p>
        </p:txBody>
      </p:sp>
      <p:sp>
        <p:nvSpPr>
          <p:cNvPr id="19" name="Text 16"/>
          <p:cNvSpPr/>
          <p:nvPr/>
        </p:nvSpPr>
        <p:spPr>
          <a:xfrm>
            <a:off x="8148399" y="5222796"/>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Calibri" panose="020F0502020204030204" pitchFamily="34" charset="0"/>
                <a:ea typeface="Red Hat Text" pitchFamily="34" charset="-122"/>
                <a:cs typeface="Calibri" panose="020F0502020204030204" pitchFamily="34" charset="0"/>
              </a:rPr>
              <a:t>إدارة المعرفة</a:t>
            </a:r>
            <a:endParaRPr lang="en-US" sz="2187"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0" name="Text 17"/>
          <p:cNvSpPr/>
          <p:nvPr/>
        </p:nvSpPr>
        <p:spPr>
          <a:xfrm>
            <a:off x="8148399" y="5703213"/>
            <a:ext cx="4133612" cy="710803"/>
          </a:xfrm>
          <a:prstGeom prst="rect">
            <a:avLst/>
          </a:prstGeom>
          <a:noFill/>
          <a:ln/>
        </p:spPr>
        <p:txBody>
          <a:bodyPr wrap="square" rtlCol="0" anchor="t"/>
          <a:lstStyle/>
          <a:p>
            <a:pPr marL="0" indent="0" algn="ctr" rtl="1">
              <a:lnSpc>
                <a:spcPts val="2799"/>
              </a:lnSpc>
              <a:buNone/>
            </a:pPr>
            <a:r>
              <a:rPr lang="en-US" sz="1750" b="1"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وضع سياسات وإجراءات محددة لإدارة المعرفة والمعلومات المؤرشفة إلكترونياً.</a:t>
            </a:r>
            <a:endParaRPr lang="en-US" sz="175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2000"/>
                                        <p:tgtEl>
                                          <p:spTgt spid="10"/>
                                        </p:tgtEl>
                                      </p:cBhvr>
                                    </p:animEffect>
                                  </p:childTnLst>
                                </p:cTn>
                              </p:par>
                              <p:par>
                                <p:cTn id="22" presetID="6" presetClass="entr" presetSubtype="3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out)">
                                      <p:cBhvr>
                                        <p:cTn id="24" dur="2000"/>
                                        <p:tgtEl>
                                          <p:spTgt spid="9"/>
                                        </p:tgtEl>
                                      </p:cBhvr>
                                    </p:animEffect>
                                  </p:childTnLst>
                                </p:cTn>
                              </p:par>
                              <p:par>
                                <p:cTn id="25" presetID="6" presetClass="entr" presetSubtype="32"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out)">
                                      <p:cBhvr>
                                        <p:cTn id="27" dur="2000"/>
                                        <p:tgtEl>
                                          <p:spTgt spid="11"/>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par>
                                <p:cTn id="50" presetID="6"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circle(in)">
                                      <p:cBhvr>
                                        <p:cTn id="5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4" grpId="0" animBg="1"/>
      <p:bldP spid="15" grpId="0" animBg="1"/>
      <p:bldP spid="16"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30553"/>
          </a:xfrm>
          <a:prstGeom prst="rect">
            <a:avLst/>
          </a:prstGeom>
          <a:solidFill>
            <a:srgbClr val="FFFAFA"/>
          </a:solidFill>
          <a:ln/>
        </p:spPr>
      </p:sp>
      <p:sp>
        <p:nvSpPr>
          <p:cNvPr id="4" name="Text 1"/>
          <p:cNvSpPr/>
          <p:nvPr/>
        </p:nvSpPr>
        <p:spPr>
          <a:xfrm>
            <a:off x="9116509" y="468425"/>
            <a:ext cx="5131118" cy="508040"/>
          </a:xfrm>
          <a:prstGeom prst="rect">
            <a:avLst/>
          </a:prstGeom>
          <a:noFill/>
          <a:ln/>
        </p:spPr>
        <p:txBody>
          <a:bodyPr wrap="none" rtlCol="0" anchor="t"/>
          <a:lstStyle/>
          <a:p>
            <a:pPr marL="0" indent="0" algn="ctr" rtl="1">
              <a:lnSpc>
                <a:spcPts val="4001"/>
              </a:lnSpc>
              <a:buNone/>
            </a:pPr>
            <a:r>
              <a:rPr lang="en-US" sz="3200"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خطوات تنفيذ الأرشفة الإلكترونية</a:t>
            </a:r>
            <a:endParaRPr lang="en-US" sz="3200"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pic>
        <p:nvPicPr>
          <p:cNvPr id="5" name="Image 1" descr="preencoded.png"/>
          <p:cNvPicPr>
            <a:picLocks noChangeAspect="1"/>
          </p:cNvPicPr>
          <p:nvPr/>
        </p:nvPicPr>
        <p:blipFill>
          <a:blip r:embed="rId4"/>
          <a:stretch>
            <a:fillRect/>
          </a:stretch>
        </p:blipFill>
        <p:spPr>
          <a:xfrm>
            <a:off x="3680936" y="1280279"/>
            <a:ext cx="812840" cy="1300639"/>
          </a:xfrm>
          <a:prstGeom prst="rect">
            <a:avLst/>
          </a:prstGeom>
          <a:effectLst>
            <a:glow rad="101600">
              <a:schemeClr val="accent2">
                <a:satMod val="175000"/>
                <a:alpha val="40000"/>
              </a:schemeClr>
            </a:glow>
          </a:effectLst>
        </p:spPr>
      </p:pic>
      <p:sp>
        <p:nvSpPr>
          <p:cNvPr id="6" name="Text 2"/>
          <p:cNvSpPr/>
          <p:nvPr/>
        </p:nvSpPr>
        <p:spPr>
          <a:xfrm>
            <a:off x="4737616" y="1442799"/>
            <a:ext cx="2032278" cy="253960"/>
          </a:xfrm>
          <a:prstGeom prst="rect">
            <a:avLst/>
          </a:prstGeom>
          <a:noFill/>
          <a:ln/>
        </p:spPr>
        <p:txBody>
          <a:bodyPr wrap="none" rtlCol="0" anchor="t"/>
          <a:lstStyle/>
          <a:p>
            <a:pPr marL="0" indent="0" algn="l">
              <a:lnSpc>
                <a:spcPts val="2000"/>
              </a:lnSpc>
              <a:buNone/>
            </a:pPr>
            <a:r>
              <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تقييم واقع الأرشفة</a:t>
            </a:r>
            <a:endPar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3"/>
          <p:cNvSpPr/>
          <p:nvPr/>
        </p:nvSpPr>
        <p:spPr>
          <a:xfrm>
            <a:off x="4737616" y="1794271"/>
            <a:ext cx="6211729" cy="427933"/>
          </a:xfrm>
          <a:prstGeom prst="rect">
            <a:avLst/>
          </a:prstGeom>
          <a:noFill/>
          <a:ln/>
        </p:spPr>
        <p:txBody>
          <a:bodyPr wrap="none" rtlCol="0" anchor="t"/>
          <a:lstStyle/>
          <a:p>
            <a:pPr marL="0" indent="0" algn="ctr" rtl="1">
              <a:lnSpc>
                <a:spcPts val="2048"/>
              </a:lnSpc>
              <a:buNone/>
            </a:pPr>
            <a:r>
              <a:rPr lang="en-US" sz="1600" b="1" dirty="0">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تحديد نوع الوثائق والمعلومات المراد أرشفتها وتقييم الوضع الحالي للأرشفة في المنظمة.</a:t>
            </a: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Image 2" descr="preencoded.png"/>
          <p:cNvPicPr>
            <a:picLocks noChangeAspect="1"/>
          </p:cNvPicPr>
          <p:nvPr/>
        </p:nvPicPr>
        <p:blipFill>
          <a:blip r:embed="rId5"/>
          <a:stretch>
            <a:fillRect/>
          </a:stretch>
        </p:blipFill>
        <p:spPr>
          <a:xfrm>
            <a:off x="3680936" y="2580918"/>
            <a:ext cx="812840" cy="1300639"/>
          </a:xfrm>
          <a:prstGeom prst="rect">
            <a:avLst/>
          </a:prstGeom>
          <a:effectLst>
            <a:glow rad="101600">
              <a:schemeClr val="accent2">
                <a:satMod val="175000"/>
                <a:alpha val="40000"/>
              </a:schemeClr>
            </a:glow>
          </a:effectLst>
        </p:spPr>
      </p:pic>
      <p:sp>
        <p:nvSpPr>
          <p:cNvPr id="9" name="Text 4"/>
          <p:cNvSpPr/>
          <p:nvPr/>
        </p:nvSpPr>
        <p:spPr>
          <a:xfrm>
            <a:off x="4737616" y="2743438"/>
            <a:ext cx="2102525" cy="253960"/>
          </a:xfrm>
          <a:prstGeom prst="rect">
            <a:avLst/>
          </a:prstGeom>
          <a:noFill/>
          <a:ln/>
        </p:spPr>
        <p:txBody>
          <a:bodyPr wrap="none" rtlCol="0" anchor="t"/>
          <a:lstStyle/>
          <a:p>
            <a:pPr marL="0" indent="0" algn="l">
              <a:lnSpc>
                <a:spcPts val="2000"/>
              </a:lnSpc>
              <a:buNone/>
            </a:pPr>
            <a:r>
              <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تصميم استراتيجية الأرشفة</a:t>
            </a:r>
            <a:endPar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0" name="Text 5"/>
          <p:cNvSpPr/>
          <p:nvPr/>
        </p:nvSpPr>
        <p:spPr>
          <a:xfrm>
            <a:off x="4737616" y="3094911"/>
            <a:ext cx="6211729" cy="591501"/>
          </a:xfrm>
          <a:prstGeom prst="rect">
            <a:avLst/>
          </a:prstGeom>
          <a:noFill/>
          <a:ln/>
        </p:spPr>
        <p:txBody>
          <a:bodyPr wrap="square" rtlCol="0" anchor="t"/>
          <a:lstStyle/>
          <a:p>
            <a:pPr marL="0" indent="0" algn="ctr" rtl="1">
              <a:lnSpc>
                <a:spcPts val="2048"/>
              </a:lnSpc>
              <a:buNone/>
            </a:pPr>
            <a:r>
              <a:rPr lang="en-US" sz="1600" b="1" dirty="0">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وضع خطة عمل شاملة تتضمن الأهداف والمتطلبات والموارد الكافية لتنفيذ عملية الأرشفة الإلكترونية.</a:t>
            </a: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Image 3" descr="preencoded.png"/>
          <p:cNvPicPr>
            <a:picLocks noChangeAspect="1"/>
          </p:cNvPicPr>
          <p:nvPr/>
        </p:nvPicPr>
        <p:blipFill>
          <a:blip r:embed="rId6"/>
          <a:stretch>
            <a:fillRect/>
          </a:stretch>
        </p:blipFill>
        <p:spPr>
          <a:xfrm>
            <a:off x="3680936" y="3881557"/>
            <a:ext cx="812840" cy="1300639"/>
          </a:xfrm>
          <a:prstGeom prst="rect">
            <a:avLst/>
          </a:prstGeom>
          <a:effectLst>
            <a:glow rad="101600">
              <a:schemeClr val="accent2">
                <a:satMod val="175000"/>
                <a:alpha val="40000"/>
              </a:schemeClr>
            </a:glow>
          </a:effectLst>
        </p:spPr>
      </p:pic>
      <p:sp>
        <p:nvSpPr>
          <p:cNvPr id="12" name="Text 6"/>
          <p:cNvSpPr/>
          <p:nvPr/>
        </p:nvSpPr>
        <p:spPr>
          <a:xfrm>
            <a:off x="4737616" y="4044077"/>
            <a:ext cx="2032278" cy="253960"/>
          </a:xfrm>
          <a:prstGeom prst="rect">
            <a:avLst/>
          </a:prstGeom>
          <a:noFill/>
          <a:ln/>
        </p:spPr>
        <p:txBody>
          <a:bodyPr wrap="none" rtlCol="0" anchor="t"/>
          <a:lstStyle/>
          <a:p>
            <a:pPr marL="0" indent="0" algn="l">
              <a:lnSpc>
                <a:spcPts val="2000"/>
              </a:lnSpc>
              <a:buNone/>
            </a:pPr>
            <a:r>
              <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إعداد البنية التحتية</a:t>
            </a:r>
            <a:endPar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3" name="Text 7"/>
          <p:cNvSpPr/>
          <p:nvPr/>
        </p:nvSpPr>
        <p:spPr>
          <a:xfrm>
            <a:off x="4737616" y="4395549"/>
            <a:ext cx="6211729" cy="337542"/>
          </a:xfrm>
          <a:prstGeom prst="rect">
            <a:avLst/>
          </a:prstGeom>
          <a:noFill/>
          <a:ln/>
        </p:spPr>
        <p:txBody>
          <a:bodyPr wrap="none" rtlCol="0" anchor="t"/>
          <a:lstStyle/>
          <a:p>
            <a:pPr marL="0" indent="0" algn="ctr" rtl="1">
              <a:lnSpc>
                <a:spcPts val="2048"/>
              </a:lnSpc>
              <a:buNone/>
            </a:pPr>
            <a:r>
              <a:rPr lang="en-US" sz="1600" b="1" dirty="0">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توفير البرامج والأجهزة والأنظمة التقنية اللازمة لتحويل الوثائق إلى صيغة رقمية وحفظها.</a:t>
            </a: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4" name="Image 4" descr="preencoded.png"/>
          <p:cNvPicPr>
            <a:picLocks noChangeAspect="1"/>
          </p:cNvPicPr>
          <p:nvPr/>
        </p:nvPicPr>
        <p:blipFill>
          <a:blip r:embed="rId7"/>
          <a:stretch>
            <a:fillRect/>
          </a:stretch>
        </p:blipFill>
        <p:spPr>
          <a:xfrm>
            <a:off x="3680936" y="5182196"/>
            <a:ext cx="812840" cy="1300639"/>
          </a:xfrm>
          <a:prstGeom prst="rect">
            <a:avLst/>
          </a:prstGeom>
          <a:effectLst>
            <a:glow rad="101600">
              <a:schemeClr val="accent2">
                <a:satMod val="175000"/>
                <a:alpha val="40000"/>
              </a:schemeClr>
            </a:glow>
          </a:effectLst>
        </p:spPr>
      </p:pic>
      <p:sp>
        <p:nvSpPr>
          <p:cNvPr id="15" name="Text 8"/>
          <p:cNvSpPr/>
          <p:nvPr/>
        </p:nvSpPr>
        <p:spPr>
          <a:xfrm>
            <a:off x="4737616" y="5344716"/>
            <a:ext cx="2385536" cy="253960"/>
          </a:xfrm>
          <a:prstGeom prst="rect">
            <a:avLst/>
          </a:prstGeom>
          <a:noFill/>
          <a:ln/>
        </p:spPr>
        <p:txBody>
          <a:bodyPr wrap="none" rtlCol="0" anchor="t"/>
          <a:lstStyle/>
          <a:p>
            <a:pPr marL="0" indent="0" algn="l">
              <a:lnSpc>
                <a:spcPts val="2000"/>
              </a:lnSpc>
              <a:buNone/>
            </a:pPr>
            <a:r>
              <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تحويل الوثائق إلى صيغة رقمية</a:t>
            </a:r>
            <a:endPar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6" name="Text 9"/>
          <p:cNvSpPr/>
          <p:nvPr/>
        </p:nvSpPr>
        <p:spPr>
          <a:xfrm>
            <a:off x="4737616" y="5696188"/>
            <a:ext cx="6211729" cy="337542"/>
          </a:xfrm>
          <a:prstGeom prst="rect">
            <a:avLst/>
          </a:prstGeom>
          <a:noFill/>
          <a:ln/>
        </p:spPr>
        <p:txBody>
          <a:bodyPr wrap="none" rtlCol="0" anchor="t"/>
          <a:lstStyle/>
          <a:p>
            <a:pPr marL="0" indent="0" algn="ctr" rtl="1">
              <a:lnSpc>
                <a:spcPts val="2048"/>
              </a:lnSpc>
              <a:buNone/>
            </a:pPr>
            <a:r>
              <a:rPr lang="en-US" sz="1600" b="1" dirty="0">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إجراء عملية المسح الضوئي أو التصوير للوثائق الورقية وحفظها في قواعد بيانات رقمية.</a:t>
            </a: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7" name="Image 5" descr="preencoded.png"/>
          <p:cNvPicPr>
            <a:picLocks noChangeAspect="1"/>
          </p:cNvPicPr>
          <p:nvPr/>
        </p:nvPicPr>
        <p:blipFill>
          <a:blip r:embed="rId8"/>
          <a:stretch>
            <a:fillRect/>
          </a:stretch>
        </p:blipFill>
        <p:spPr>
          <a:xfrm>
            <a:off x="3680936" y="6482834"/>
            <a:ext cx="812840" cy="1300639"/>
          </a:xfrm>
          <a:prstGeom prst="rect">
            <a:avLst/>
          </a:prstGeom>
          <a:effectLst>
            <a:glow rad="101600">
              <a:schemeClr val="accent2">
                <a:satMod val="175000"/>
                <a:alpha val="40000"/>
              </a:schemeClr>
            </a:glow>
          </a:effectLst>
        </p:spPr>
      </p:pic>
      <p:sp>
        <p:nvSpPr>
          <p:cNvPr id="18" name="Text 10"/>
          <p:cNvSpPr/>
          <p:nvPr/>
        </p:nvSpPr>
        <p:spPr>
          <a:xfrm>
            <a:off x="4737616" y="6645354"/>
            <a:ext cx="2179558" cy="253960"/>
          </a:xfrm>
          <a:prstGeom prst="rect">
            <a:avLst/>
          </a:prstGeom>
          <a:noFill/>
          <a:ln/>
        </p:spPr>
        <p:txBody>
          <a:bodyPr wrap="none" rtlCol="0" anchor="t"/>
          <a:lstStyle/>
          <a:p>
            <a:pPr marL="0" indent="0" algn="l">
              <a:lnSpc>
                <a:spcPts val="2000"/>
              </a:lnSpc>
              <a:buNone/>
            </a:pPr>
            <a:r>
              <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ضبط السياسات والإجراءات</a:t>
            </a:r>
            <a:endParaRPr lang="en-US" sz="1600"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9" name="Text 11"/>
          <p:cNvSpPr/>
          <p:nvPr/>
        </p:nvSpPr>
        <p:spPr>
          <a:xfrm>
            <a:off x="4737616" y="6996827"/>
            <a:ext cx="6211729" cy="337542"/>
          </a:xfrm>
          <a:prstGeom prst="rect">
            <a:avLst/>
          </a:prstGeom>
          <a:noFill/>
          <a:ln/>
        </p:spPr>
        <p:txBody>
          <a:bodyPr wrap="none" rtlCol="0" anchor="t"/>
          <a:lstStyle/>
          <a:p>
            <a:pPr marL="0" indent="0" algn="ctr" rtl="1">
              <a:lnSpc>
                <a:spcPts val="2048"/>
              </a:lnSpc>
              <a:buNone/>
            </a:pPr>
            <a:r>
              <a:rPr lang="en-US" sz="1600" b="1" dirty="0">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تطوير السياسات والإجراءات التي تنظم عملية الأرشفة الإلكترونية وحماية البيانات المؤرشفة.</a:t>
            </a:r>
            <a:endParaRPr lang="en-US"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Effect transition="in" filter="fade">
                                      <p:cBhvr>
                                        <p:cTn id="77" dur="500"/>
                                        <p:tgtEl>
                                          <p:spTgt spid="1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500" fill="hold"/>
                                        <p:tgtEl>
                                          <p:spTgt spid="19"/>
                                        </p:tgtEl>
                                        <p:attrNameLst>
                                          <p:attrName>ppt_w</p:attrName>
                                        </p:attrNameLst>
                                      </p:cBhvr>
                                      <p:tavLst>
                                        <p:tav tm="0">
                                          <p:val>
                                            <p:fltVal val="0"/>
                                          </p:val>
                                        </p:tav>
                                        <p:tav tm="100000">
                                          <p:val>
                                            <p:strVal val="#ppt_w"/>
                                          </p:val>
                                        </p:tav>
                                      </p:tavLst>
                                    </p:anim>
                                    <p:anim calcmode="lin" valueType="num">
                                      <p:cBhvr>
                                        <p:cTn id="86" dur="500" fill="hold"/>
                                        <p:tgtEl>
                                          <p:spTgt spid="19"/>
                                        </p:tgtEl>
                                        <p:attrNameLst>
                                          <p:attrName>ppt_h</p:attrName>
                                        </p:attrNameLst>
                                      </p:cBhvr>
                                      <p:tavLst>
                                        <p:tav tm="0">
                                          <p:val>
                                            <p:fltVal val="0"/>
                                          </p:val>
                                        </p:tav>
                                        <p:tav tm="100000">
                                          <p:val>
                                            <p:strVal val="#ppt_h"/>
                                          </p:val>
                                        </p:tav>
                                      </p:tavLst>
                                    </p:anim>
                                    <p:animEffect transition="in" filter="fade">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7159347" y="1019413"/>
            <a:ext cx="5554980" cy="694373"/>
          </a:xfrm>
          <a:prstGeom prst="rect">
            <a:avLst/>
          </a:prstGeom>
          <a:noFill/>
          <a:ln/>
        </p:spPr>
        <p:txBody>
          <a:bodyPr wrap="none" rtlCol="0" anchor="t"/>
          <a:lstStyle/>
          <a:p>
            <a:pPr marL="0" indent="0" algn="ctr">
              <a:lnSpc>
                <a:spcPts val="5468"/>
              </a:lnSpc>
              <a:buNone/>
            </a:pPr>
            <a:r>
              <a:rPr lang="en-US" sz="4374" dirty="0">
                <a:solidFill>
                  <a:srgbClr val="C00000"/>
                </a:solidFill>
                <a:effectLst>
                  <a:outerShdw blurRad="38100" dist="38100" dir="2700000" algn="tl">
                    <a:srgbClr val="000000">
                      <a:alpha val="43137"/>
                    </a:srgbClr>
                  </a:outerShdw>
                </a:effectLst>
                <a:latin typeface="Red Hat Text" pitchFamily="34" charset="0"/>
                <a:ea typeface="Red Hat Text" pitchFamily="34" charset="-122"/>
                <a:cs typeface="Red Hat Text" pitchFamily="34" charset="-120"/>
              </a:rPr>
              <a:t>فوائد الأرشفة الإلكترونية</a:t>
            </a:r>
            <a:endParaRPr lang="en-US" sz="4374" dirty="0">
              <a:solidFill>
                <a:srgbClr val="C00000"/>
              </a:solidFill>
              <a:effectLst>
                <a:outerShdw blurRad="38100" dist="38100" dir="2700000" algn="tl">
                  <a:srgbClr val="000000">
                    <a:alpha val="43137"/>
                  </a:srgbClr>
                </a:outerShdw>
              </a:effectLst>
            </a:endParaRPr>
          </a:p>
        </p:txBody>
      </p:sp>
      <p:pic>
        <p:nvPicPr>
          <p:cNvPr id="5" name="Image 1" descr="preencoded.png"/>
          <p:cNvPicPr>
            <a:picLocks noChangeAspect="1"/>
          </p:cNvPicPr>
          <p:nvPr/>
        </p:nvPicPr>
        <p:blipFill>
          <a:blip r:embed="rId4"/>
          <a:stretch>
            <a:fillRect/>
          </a:stretch>
        </p:blipFill>
        <p:spPr>
          <a:xfrm>
            <a:off x="2348389" y="3344347"/>
            <a:ext cx="555427" cy="555427"/>
          </a:xfrm>
          <a:prstGeom prst="rect">
            <a:avLst/>
          </a:prstGeom>
        </p:spPr>
      </p:pic>
      <p:sp>
        <p:nvSpPr>
          <p:cNvPr id="6" name="Text 2"/>
          <p:cNvSpPr/>
          <p:nvPr/>
        </p:nvSpPr>
        <p:spPr>
          <a:xfrm>
            <a:off x="2348389" y="4121944"/>
            <a:ext cx="2865477" cy="347186"/>
          </a:xfrm>
          <a:prstGeom prst="rect">
            <a:avLst/>
          </a:prstGeom>
          <a:noFill/>
          <a:ln/>
        </p:spPr>
        <p:txBody>
          <a:bodyPr wrap="none" rtlCol="0" anchor="t"/>
          <a:lstStyle/>
          <a:p>
            <a:pPr marL="0" indent="0" algn="ctr" rtl="1">
              <a:lnSpc>
                <a:spcPts val="2734"/>
              </a:lnSpc>
              <a:buNone/>
            </a:pPr>
            <a:r>
              <a:rPr lang="en-US" sz="2187" dirty="0">
                <a:solidFill>
                  <a:srgbClr val="FF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الوصول السريع للمعلومات</a:t>
            </a:r>
            <a:endParaRPr lang="en-US" sz="2187" dirty="0">
              <a:solidFill>
                <a:srgbClr val="FF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3"/>
          <p:cNvSpPr/>
          <p:nvPr/>
        </p:nvSpPr>
        <p:spPr>
          <a:xfrm>
            <a:off x="2293616" y="4886326"/>
            <a:ext cx="3088958" cy="1421606"/>
          </a:xfrm>
          <a:prstGeom prst="rect">
            <a:avLst/>
          </a:prstGeom>
          <a:noFill/>
          <a:ln/>
        </p:spPr>
        <p:txBody>
          <a:bodyPr wrap="square" rtlCol="0" anchor="t"/>
          <a:lstStyle/>
          <a:p>
            <a:pPr marL="0" indent="0" algn="ctr"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توفر الأرشفة الإلكترونية إمكانية الوصول الفوري والسهل للوثائق والمستندات المخزنة رقميًا في أي وقت.</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Image 2" descr="preencoded.png"/>
          <p:cNvPicPr>
            <a:picLocks noChangeAspect="1"/>
          </p:cNvPicPr>
          <p:nvPr/>
        </p:nvPicPr>
        <p:blipFill>
          <a:blip r:embed="rId5"/>
          <a:stretch>
            <a:fillRect/>
          </a:stretch>
        </p:blipFill>
        <p:spPr>
          <a:xfrm>
            <a:off x="5770602" y="3344347"/>
            <a:ext cx="555427" cy="555427"/>
          </a:xfrm>
          <a:prstGeom prst="rect">
            <a:avLst/>
          </a:prstGeom>
        </p:spPr>
      </p:pic>
      <p:sp>
        <p:nvSpPr>
          <p:cNvPr id="9" name="Text 4"/>
          <p:cNvSpPr/>
          <p:nvPr/>
        </p:nvSpPr>
        <p:spPr>
          <a:xfrm>
            <a:off x="5770602" y="4121944"/>
            <a:ext cx="2777490" cy="347186"/>
          </a:xfrm>
          <a:prstGeom prst="rect">
            <a:avLst/>
          </a:prstGeom>
          <a:noFill/>
          <a:ln/>
        </p:spPr>
        <p:txBody>
          <a:bodyPr wrap="none" rtlCol="0" anchor="t"/>
          <a:lstStyle/>
          <a:p>
            <a:pPr marL="0" indent="0" algn="ctr" rtl="1">
              <a:lnSpc>
                <a:spcPts val="2734"/>
              </a:lnSpc>
              <a:buNone/>
            </a:pPr>
            <a:r>
              <a:rPr lang="en-US" sz="2187" dirty="0">
                <a:solidFill>
                  <a:srgbClr val="FF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الحفاظ على الأمن والسرية</a:t>
            </a:r>
            <a:endParaRPr lang="en-US" sz="2187" dirty="0">
              <a:solidFill>
                <a:srgbClr val="FF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0" name="Text 5"/>
          <p:cNvSpPr/>
          <p:nvPr/>
        </p:nvSpPr>
        <p:spPr>
          <a:xfrm>
            <a:off x="5715829" y="4886326"/>
            <a:ext cx="3088958" cy="1421606"/>
          </a:xfrm>
          <a:prstGeom prst="rect">
            <a:avLst/>
          </a:prstGeom>
          <a:noFill/>
          <a:ln/>
        </p:spPr>
        <p:txBody>
          <a:bodyPr wrap="square" rtlCol="0" anchor="t"/>
          <a:lstStyle/>
          <a:p>
            <a:pPr marL="0" indent="0" algn="ctr"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يمكن للأرشفة الإلكترونية توفير حماية أكبر للمعلومات من التلف أو الفقدان أو الاختراق مقارنة بالنظم الورقية.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Image 3" descr="preencoded.png"/>
          <p:cNvPicPr>
            <a:picLocks noChangeAspect="1"/>
          </p:cNvPicPr>
          <p:nvPr/>
        </p:nvPicPr>
        <p:blipFill>
          <a:blip r:embed="rId6"/>
          <a:stretch>
            <a:fillRect/>
          </a:stretch>
        </p:blipFill>
        <p:spPr>
          <a:xfrm>
            <a:off x="9192816" y="3344347"/>
            <a:ext cx="555427" cy="555427"/>
          </a:xfrm>
          <a:prstGeom prst="rect">
            <a:avLst/>
          </a:prstGeom>
        </p:spPr>
      </p:pic>
      <p:sp>
        <p:nvSpPr>
          <p:cNvPr id="12" name="Text 6"/>
          <p:cNvSpPr/>
          <p:nvPr/>
        </p:nvSpPr>
        <p:spPr>
          <a:xfrm>
            <a:off x="9192816" y="4121944"/>
            <a:ext cx="2777490" cy="347186"/>
          </a:xfrm>
          <a:prstGeom prst="rect">
            <a:avLst/>
          </a:prstGeom>
          <a:noFill/>
          <a:ln/>
        </p:spPr>
        <p:txBody>
          <a:bodyPr wrap="none" rtlCol="0" anchor="t"/>
          <a:lstStyle/>
          <a:p>
            <a:pPr marL="0" indent="0" algn="ctr" rtl="1">
              <a:lnSpc>
                <a:spcPts val="2734"/>
              </a:lnSpc>
              <a:buNone/>
            </a:pPr>
            <a:r>
              <a:rPr lang="en-US" sz="2187" dirty="0">
                <a:solidFill>
                  <a:srgbClr val="FF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الاستدامة البيئية</a:t>
            </a:r>
            <a:endParaRPr lang="en-US" sz="2187" dirty="0">
              <a:solidFill>
                <a:srgbClr val="FF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3" name="Text 7"/>
          <p:cNvSpPr/>
          <p:nvPr/>
        </p:nvSpPr>
        <p:spPr>
          <a:xfrm>
            <a:off x="9138043" y="4886326"/>
            <a:ext cx="3089077" cy="1421606"/>
          </a:xfrm>
          <a:prstGeom prst="rect">
            <a:avLst/>
          </a:prstGeom>
          <a:noFill/>
          <a:ln/>
        </p:spPr>
        <p:txBody>
          <a:bodyPr wrap="square" rtlCol="0" anchor="t"/>
          <a:lstStyle/>
          <a:p>
            <a:pPr marL="0" indent="0" algn="ctr"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تساهم الأرشفة الرقمية في الحد من استهلاك الورق والموارد الطبيعية، مما يعزز الممارسات الصديقة للبيئة.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
        <p:nvSpPr>
          <p:cNvPr id="4" name="Text 1"/>
          <p:cNvSpPr/>
          <p:nvPr/>
        </p:nvSpPr>
        <p:spPr>
          <a:xfrm>
            <a:off x="7824156" y="596681"/>
            <a:ext cx="5777032" cy="694373"/>
          </a:xfrm>
          <a:prstGeom prst="rect">
            <a:avLst/>
          </a:prstGeom>
          <a:noFill/>
          <a:ln/>
        </p:spPr>
        <p:txBody>
          <a:bodyPr wrap="none" rtlCol="0" anchor="t"/>
          <a:lstStyle/>
          <a:p>
            <a:pPr marL="0" indent="0" algn="ctr" rtl="1">
              <a:lnSpc>
                <a:spcPts val="5468"/>
              </a:lnSpc>
              <a:buNone/>
            </a:pPr>
            <a:r>
              <a:rPr lang="en-US" sz="4374" dirty="0">
                <a:solidFill>
                  <a:srgbClr val="1F1E1E"/>
                </a:solidFill>
                <a:effectLst>
                  <a:outerShdw blurRad="38100" dist="38100" dir="2700000" algn="tl">
                    <a:srgbClr val="000000">
                      <a:alpha val="43137"/>
                    </a:srgbClr>
                  </a:outerShdw>
                </a:effectLst>
                <a:latin typeface="Red Hat Text" pitchFamily="34" charset="0"/>
                <a:ea typeface="Red Hat Text" pitchFamily="34" charset="-122"/>
                <a:cs typeface="Red Hat Text" pitchFamily="34" charset="-120"/>
              </a:rPr>
              <a:t>تحديات الأرشفة الإلكترونية</a:t>
            </a:r>
            <a:endParaRPr lang="en-US" sz="4374" dirty="0">
              <a:effectLst>
                <a:outerShdw blurRad="38100" dist="38100" dir="2700000" algn="tl">
                  <a:srgbClr val="000000">
                    <a:alpha val="43137"/>
                  </a:srgbClr>
                </a:outerShdw>
              </a:effectLst>
            </a:endParaRPr>
          </a:p>
        </p:txBody>
      </p:sp>
      <p:sp>
        <p:nvSpPr>
          <p:cNvPr id="5" name="Shape 2"/>
          <p:cNvSpPr/>
          <p:nvPr/>
        </p:nvSpPr>
        <p:spPr>
          <a:xfrm>
            <a:off x="2348389" y="2582108"/>
            <a:ext cx="4855726" cy="1990963"/>
          </a:xfrm>
          <a:prstGeom prst="roundRect">
            <a:avLst>
              <a:gd name="adj" fmla="val 6696"/>
            </a:avLst>
          </a:prstGeom>
          <a:solidFill>
            <a:srgbClr val="FFD6D6"/>
          </a:solidFill>
          <a:ln/>
        </p:spPr>
      </p:sp>
      <p:sp>
        <p:nvSpPr>
          <p:cNvPr id="6" name="Text 3"/>
          <p:cNvSpPr/>
          <p:nvPr/>
        </p:nvSpPr>
        <p:spPr>
          <a:xfrm>
            <a:off x="4276649" y="2780680"/>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التكلفة العالية</a:t>
            </a:r>
            <a:endPar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7" name="Text 4"/>
          <p:cNvSpPr/>
          <p:nvPr/>
        </p:nvSpPr>
        <p:spPr>
          <a:xfrm>
            <a:off x="2570559" y="3284696"/>
            <a:ext cx="4411385" cy="1066205"/>
          </a:xfrm>
          <a:prstGeom prst="rect">
            <a:avLst/>
          </a:prstGeom>
          <a:noFill/>
          <a:ln/>
        </p:spPr>
        <p:txBody>
          <a:bodyPr wrap="square" rtlCol="0" anchor="t"/>
          <a:lstStyle/>
          <a:p>
            <a:pPr marL="0" indent="0" algn="just"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نظم الأرشفة الإلكترونية تتطلب استثمارات كبيرة في البنية التحتية التقنية والموارد البشرية المؤهلة، مما يشكل تحديًا مالياً للعديد من المؤسسات.</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Shape 5"/>
          <p:cNvSpPr/>
          <p:nvPr/>
        </p:nvSpPr>
        <p:spPr>
          <a:xfrm>
            <a:off x="7426285" y="2582108"/>
            <a:ext cx="4855726" cy="1990963"/>
          </a:xfrm>
          <a:prstGeom prst="roundRect">
            <a:avLst>
              <a:gd name="adj" fmla="val 6696"/>
            </a:avLst>
          </a:prstGeom>
          <a:solidFill>
            <a:srgbClr val="FFD6D6"/>
          </a:solidFill>
          <a:ln/>
        </p:spPr>
      </p:sp>
      <p:sp>
        <p:nvSpPr>
          <p:cNvPr id="9" name="Text 6"/>
          <p:cNvSpPr/>
          <p:nvPr/>
        </p:nvSpPr>
        <p:spPr>
          <a:xfrm>
            <a:off x="9354546" y="2780680"/>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الحفاظ على السرية والأمن</a:t>
            </a:r>
            <a:endPar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0" name="Text 7"/>
          <p:cNvSpPr/>
          <p:nvPr/>
        </p:nvSpPr>
        <p:spPr>
          <a:xfrm>
            <a:off x="7648456" y="3284696"/>
            <a:ext cx="4411385" cy="1066205"/>
          </a:xfrm>
          <a:prstGeom prst="rect">
            <a:avLst/>
          </a:prstGeom>
          <a:noFill/>
          <a:ln/>
        </p:spPr>
        <p:txBody>
          <a:bodyPr wrap="square" rtlCol="0" anchor="t"/>
          <a:lstStyle/>
          <a:p>
            <a:pPr marL="0" indent="0" algn="just"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الحفاظ على سرية المعلومات والبيانات المؤرشفة إلكترونياً والحماية من الاختراقات والتسريبات يمثل تحديًا أمنياً هامًا.</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Shape 8"/>
          <p:cNvSpPr/>
          <p:nvPr/>
        </p:nvSpPr>
        <p:spPr>
          <a:xfrm>
            <a:off x="2348389" y="4795242"/>
            <a:ext cx="4855726" cy="1990963"/>
          </a:xfrm>
          <a:prstGeom prst="roundRect">
            <a:avLst>
              <a:gd name="adj" fmla="val 6696"/>
            </a:avLst>
          </a:prstGeom>
          <a:solidFill>
            <a:srgbClr val="FFD6D6"/>
          </a:solidFill>
          <a:ln/>
        </p:spPr>
      </p:sp>
      <p:sp>
        <p:nvSpPr>
          <p:cNvPr id="12" name="Text 9"/>
          <p:cNvSpPr/>
          <p:nvPr/>
        </p:nvSpPr>
        <p:spPr>
          <a:xfrm>
            <a:off x="4276649" y="4993814"/>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الاستمرارية والديمومة</a:t>
            </a:r>
            <a:endPar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3" name="Text 10"/>
          <p:cNvSpPr/>
          <p:nvPr/>
        </p:nvSpPr>
        <p:spPr>
          <a:xfrm>
            <a:off x="2570559" y="5497830"/>
            <a:ext cx="4411385" cy="1066205"/>
          </a:xfrm>
          <a:prstGeom prst="rect">
            <a:avLst/>
          </a:prstGeom>
          <a:noFill/>
          <a:ln/>
        </p:spPr>
        <p:txBody>
          <a:bodyPr wrap="square" rtlCol="0" anchor="t"/>
          <a:lstStyle/>
          <a:p>
            <a:pPr marL="0" indent="0" algn="just"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ضمان استمرارية الوصول إلى المعلومات المؤرشفة رقميًا على المدى الطويل وتحديث التقنيات المستخدمة يتطلب جهودًا مستمرة.</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 name="Shape 11"/>
          <p:cNvSpPr/>
          <p:nvPr/>
        </p:nvSpPr>
        <p:spPr>
          <a:xfrm>
            <a:off x="7426285" y="4795242"/>
            <a:ext cx="4855726" cy="1990963"/>
          </a:xfrm>
          <a:prstGeom prst="roundRect">
            <a:avLst>
              <a:gd name="adj" fmla="val 6696"/>
            </a:avLst>
          </a:prstGeom>
          <a:solidFill>
            <a:srgbClr val="FFD6D6"/>
          </a:solidFill>
          <a:ln/>
        </p:spPr>
      </p:sp>
      <p:sp>
        <p:nvSpPr>
          <p:cNvPr id="15" name="Text 12"/>
          <p:cNvSpPr/>
          <p:nvPr/>
        </p:nvSpPr>
        <p:spPr>
          <a:xfrm>
            <a:off x="9354546" y="4993814"/>
            <a:ext cx="2777490" cy="347186"/>
          </a:xfrm>
          <a:prstGeom prst="rect">
            <a:avLst/>
          </a:prstGeom>
          <a:noFill/>
          <a:ln/>
        </p:spPr>
        <p:txBody>
          <a:bodyPr wrap="none" rtlCol="0" anchor="t"/>
          <a:lstStyle/>
          <a:p>
            <a:pPr marL="0" indent="0" algn="ctr" rtl="1">
              <a:lnSpc>
                <a:spcPts val="2734"/>
              </a:lnSpc>
              <a:buNone/>
            </a:pPr>
            <a:r>
              <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ea typeface="Red Hat Text" pitchFamily="34" charset="-122"/>
                <a:cs typeface="Dubai Medium" panose="020B0603030403030204" pitchFamily="34" charset="-78"/>
              </a:rPr>
              <a:t>إدارة المحتوى الرقمي</a:t>
            </a:r>
            <a:endParaRPr lang="en-US" sz="2187" b="1" dirty="0">
              <a:solidFill>
                <a:srgbClr val="C00000"/>
              </a:solidFill>
              <a:effectLst>
                <a:outerShdw blurRad="38100" dist="38100" dir="2700000" algn="tl">
                  <a:srgbClr val="000000">
                    <a:alpha val="43137"/>
                  </a:srgbClr>
                </a:outerShdw>
              </a:effectLst>
              <a:latin typeface="Dubai Medium" panose="020B0603030403030204" pitchFamily="34" charset="-78"/>
              <a:cs typeface="Dubai Medium" panose="020B0603030403030204" pitchFamily="34" charset="-78"/>
            </a:endParaRPr>
          </a:p>
        </p:txBody>
      </p:sp>
      <p:sp>
        <p:nvSpPr>
          <p:cNvPr id="16" name="Text 13"/>
          <p:cNvSpPr/>
          <p:nvPr/>
        </p:nvSpPr>
        <p:spPr>
          <a:xfrm>
            <a:off x="7648456" y="5497830"/>
            <a:ext cx="4411385" cy="710803"/>
          </a:xfrm>
          <a:prstGeom prst="rect">
            <a:avLst/>
          </a:prstGeom>
          <a:noFill/>
          <a:ln/>
        </p:spPr>
        <p:txBody>
          <a:bodyPr wrap="square" rtlCol="0" anchor="t"/>
          <a:lstStyle/>
          <a:p>
            <a:pPr marL="0" indent="0" algn="just" rtl="1">
              <a:lnSpc>
                <a:spcPts val="2799"/>
              </a:lnSpc>
              <a:buNone/>
            </a:pPr>
            <a:r>
              <a:rPr lang="en-US" sz="1750" dirty="0">
                <a:solidFill>
                  <a:srgbClr val="3B3535"/>
                </a:solidFill>
                <a:effectLst>
                  <a:outerShdw blurRad="38100" dist="38100" dir="2700000" algn="tl">
                    <a:srgbClr val="000000">
                      <a:alpha val="43137"/>
                    </a:srgbClr>
                  </a:outerShdw>
                </a:effectLst>
                <a:latin typeface="Calibri" panose="020F0502020204030204" pitchFamily="34" charset="0"/>
                <a:ea typeface="Roboto" pitchFamily="34" charset="-122"/>
                <a:cs typeface="Calibri" panose="020F0502020204030204" pitchFamily="34" charset="0"/>
              </a:rPr>
              <a:t>صعوبة تنظيم وإدارة الكميات الهائلة من المحتوى الرقمي المؤرشف بطريقة فعالة وسهلة الوصول.</a:t>
            </a:r>
            <a:endParaRPr lang="en-US" sz="17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1352</Words>
  <Application>Microsoft Office PowerPoint</Application>
  <PresentationFormat>Custom</PresentationFormat>
  <Paragraphs>167</Paragraphs>
  <Slides>22</Slides>
  <Notes>20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Dubai Medium</vt:lpstr>
      <vt:lpstr>Gelasio</vt:lpstr>
      <vt:lpstr>Red Hat Text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bairaq</dc:creator>
  <cp:lastModifiedBy>bairaq</cp:lastModifiedBy>
  <cp:revision>9</cp:revision>
  <dcterms:modified xsi:type="dcterms:W3CDTF">2024-05-29T23:16:45Z</dcterms:modified>
</cp:coreProperties>
</file>