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3" r:id="rId16"/>
    <p:sldId id="274" r:id="rId17"/>
    <p:sldId id="275" r:id="rId18"/>
    <p:sldId id="276" r:id="rId19"/>
    <p:sldId id="277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156398-5531-4273-B307-064F1C3F9D4C}" v="6" dt="2025-12-15T18:09:35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 phtechno" userId="0dee933e2f875a06" providerId="LiveId" clId="{37ADD5FF-D2B1-4CBE-8CDB-DA0390DC8896}"/>
    <pc:docChg chg="undo custSel delSld modSld">
      <pc:chgData name="techno phtechno" userId="0dee933e2f875a06" providerId="LiveId" clId="{37ADD5FF-D2B1-4CBE-8CDB-DA0390DC8896}" dt="2025-12-15T18:09:35.966" v="9"/>
      <pc:docMkLst>
        <pc:docMk/>
      </pc:docMkLst>
      <pc:sldChg chg="del">
        <pc:chgData name="techno phtechno" userId="0dee933e2f875a06" providerId="LiveId" clId="{37ADD5FF-D2B1-4CBE-8CDB-DA0390DC8896}" dt="2025-12-14T19:18:46.303" v="3" actId="47"/>
        <pc:sldMkLst>
          <pc:docMk/>
          <pc:sldMk cId="0" sldId="268"/>
        </pc:sldMkLst>
      </pc:sldChg>
      <pc:sldChg chg="modSp mod">
        <pc:chgData name="techno phtechno" userId="0dee933e2f875a06" providerId="LiveId" clId="{37ADD5FF-D2B1-4CBE-8CDB-DA0390DC8896}" dt="2025-12-15T18:09:35.966" v="9"/>
        <pc:sldMkLst>
          <pc:docMk/>
          <pc:sldMk cId="0" sldId="269"/>
        </pc:sldMkLst>
        <pc:spChg chg="mod">
          <ac:chgData name="techno phtechno" userId="0dee933e2f875a06" providerId="LiveId" clId="{37ADD5FF-D2B1-4CBE-8CDB-DA0390DC8896}" dt="2025-12-15T18:09:35.966" v="9"/>
          <ac:spMkLst>
            <pc:docMk/>
            <pc:sldMk cId="0" sldId="269"/>
            <ac:spMk id="6" creationId="{00000000-0000-0000-0000-000000000000}"/>
          </ac:spMkLst>
        </pc:spChg>
      </pc:sldChg>
      <pc:sldChg chg="del">
        <pc:chgData name="techno phtechno" userId="0dee933e2f875a06" providerId="LiveId" clId="{37ADD5FF-D2B1-4CBE-8CDB-DA0390DC8896}" dt="2025-12-14T19:20:33.679" v="4" actId="47"/>
        <pc:sldMkLst>
          <pc:docMk/>
          <pc:sldMk cId="0" sldId="271"/>
        </pc:sldMkLst>
      </pc:sldChg>
      <pc:sldChg chg="del">
        <pc:chgData name="techno phtechno" userId="0dee933e2f875a06" providerId="LiveId" clId="{37ADD5FF-D2B1-4CBE-8CDB-DA0390DC8896}" dt="2025-12-14T19:18:37.937" v="2" actId="47"/>
        <pc:sldMkLst>
          <pc:docMk/>
          <pc:sldMk cId="0" sldId="272"/>
        </pc:sldMkLst>
      </pc:sldChg>
      <pc:sldChg chg="modSp mod">
        <pc:chgData name="techno phtechno" userId="0dee933e2f875a06" providerId="LiveId" clId="{37ADD5FF-D2B1-4CBE-8CDB-DA0390DC8896}" dt="2025-12-14T19:18:18.897" v="1" actId="20577"/>
        <pc:sldMkLst>
          <pc:docMk/>
          <pc:sldMk cId="0" sldId="274"/>
        </pc:sldMkLst>
        <pc:spChg chg="mod">
          <ac:chgData name="techno phtechno" userId="0dee933e2f875a06" providerId="LiveId" clId="{37ADD5FF-D2B1-4CBE-8CDB-DA0390DC8896}" dt="2025-12-14T19:18:18.897" v="1" actId="20577"/>
          <ac:spMkLst>
            <pc:docMk/>
            <pc:sldMk cId="0" sldId="27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8697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67524" y="1289745"/>
            <a:ext cx="540895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&amp; Bioinformatics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992445" y="2127945"/>
            <a:ext cx="715910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Natural Drug Discovery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1826688" y="3118545"/>
            <a:ext cx="5490624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Microbial Genomes to Therapeutic Compounds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2772584" y="3667125"/>
            <a:ext cx="359875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Genome Mining, Metabologenomics &amp; Structure Elucidation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7924800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MSNovelist: AI-Driven De Novo Structure Elucidation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661071"/>
            <a:ext cx="7620000" cy="2000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Encoder-decoder RNN generates structures directly from MS/MS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Combines CSI:FingerID fingerprints with generative models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 correct structures at rank 1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on GNPS dataset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Perfect for poorly represented analyte classes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Discovers novel natural products without database dependency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CFM-ID 4.0: In Silico MS/MS Prediction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2000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Machine learning-based fragmentation prediction from structures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 rule-based + ML approach for improved accuracy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Extended rules for 11+ chemical classes (lipids, alkaloids, etc.)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Outperforms SIRIUS, MS-FINDER in identification accuracy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Generates in silico spectral libraries for structure confirmation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AI/ML MS Annotation Workflow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Multi-tool approach maximizes annotation confidence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718221"/>
            <a:ext cx="7620000" cy="2000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Preprocessing: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MZmine feature detection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Formula Prediction: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SIRIUS molecular formula + fragmentation trees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Fingerprint ML: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CSI:FingerID predicts molecular fingerprints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Classification: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CANOPUS assigns compound classes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Confirmation: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MSNovelist or CFM-ID validates structures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25835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270671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215506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Tools: Structure &amp; Bioactivity Prediction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838200" y="1554435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 err="1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CTAPred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38200" y="182872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 target &amp; bioactivity prediction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38200" y="2499271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SwissADME &amp; pkCSM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38200" y="2773561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ADMET prediction &amp; drug-likeness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38200" y="3444106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NPClassifier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38200" y="371839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 structure classification &amp; taxonomy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NP Discovery to Clinical Trials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AI-guided isolation &amp; purification scaling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Synthetic pathway prediction for novel derivatives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Bioactivity assay design &amp; optimization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landscape analysis &amp; drug repurposing opportunities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Dereplication &amp; Prioritization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Spectral networking identifies compound families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filters for novelty vs. known metabolites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Bioactivity correlation without isolation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purification on high-potential leads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 Discovery Market &amp; Trends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25-50%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all FDA-approved drugs from NPs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accelerates discovery from </a:t>
            </a: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5+ years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</a:t>
            </a: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12-18 months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25835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270671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215506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Challenges &amp; Solutions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838200" y="1554435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 Gaps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38200" y="182872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BGC-product linkage databases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38200" y="2499271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Standardization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38200" y="2773561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Inconsistent omics data annotation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38200" y="3444106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38200" y="371839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Bridging prediction &amp; experimental confirmation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of Integrated NP Discovery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AI-powered drug design from genome predictions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genomics-metabolomics-bioactivity integration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 neural networks for complex scaffold optimization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strain improvement &amp; bioproduction scaling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529804"/>
            <a:ext cx="7924800" cy="10971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Bioinformatics Powers Natural Drug Discovery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620614" y="2931765"/>
            <a:ext cx="590269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Genome Mining + Metabolomics + AI = Next-generation therapeutics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2167794" y="3427065"/>
            <a:ext cx="480833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microbial genomes to clinical candidates through integrated bioinformatics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Natural Product Discovery Challenges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Rediscovery of known compounds from complex mixtures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</a:t>
            </a: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5-10%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BGCs accessed under lab conditions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production yields and difficult purification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Tedious bioassay-guided isolation (months to years)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25835"/>
            <a:ext cx="7924800" cy="1295326"/>
          </a:xfrm>
          <a:prstGeom prst="rect">
            <a:avLst/>
          </a:prstGeom>
          <a:solidFill>
            <a:srgbClr val="1E293B"/>
          </a:solidFill>
          <a:ln/>
          <a:effectLst>
            <a:outerShdw blurRad="152400" dist="76200" dir="5400000" algn="bl" rotWithShape="0">
              <a:srgbClr val="000000">
                <a:alpha val="20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621161"/>
            <a:ext cx="7924800" cy="1295326"/>
          </a:xfrm>
          <a:prstGeom prst="rect">
            <a:avLst/>
          </a:prstGeom>
          <a:solidFill>
            <a:srgbClr val="1E293B"/>
          </a:solidFill>
          <a:ln/>
          <a:effectLst>
            <a:outerShdw blurRad="152400" dist="76200" dir="5400000" algn="bl" rotWithShape="0">
              <a:srgbClr val="000000">
                <a:alpha val="20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916487"/>
            <a:ext cx="7924800" cy="1295326"/>
          </a:xfrm>
          <a:prstGeom prst="rect">
            <a:avLst/>
          </a:prstGeom>
          <a:solidFill>
            <a:srgbClr val="1E293B"/>
          </a:solidFill>
          <a:ln/>
          <a:effectLst>
            <a:outerShdw blurRad="152400" dist="76200" dir="5400000" algn="bl" rotWithShape="0">
              <a:srgbClr val="000000">
                <a:alpha val="20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Transforms Natural Product Discovery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914400" y="1630635"/>
            <a:ext cx="7461504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Dereplication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914400" y="2103016"/>
            <a:ext cx="7461504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Auto-identify known compounds in mixtures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925961"/>
            <a:ext cx="7461504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BGC Mining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914400" y="3398341"/>
            <a:ext cx="7461504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 structures from gene sequences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4221287"/>
            <a:ext cx="7461504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Prediction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914400" y="4693667"/>
            <a:ext cx="7461504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Bioactivity from chemical structure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Genome Mining Workflow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 nanopore-illumina genome sequencing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AntiSMASH &amp; BiG-SCAPE identify biosynthetic gene clusters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predicts secondary metabolite structures from DNA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 silent BGCs with OSMAC strategy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25835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270671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215506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Bioinformatics Tools: Genome Mining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838200" y="1554435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AntiSMASH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38200" y="182872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BGC detection, prediction &amp; analysis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38200" y="2499271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BiG-SCAPE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38200" y="2773561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BGC clustering &amp; comparative analysis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38200" y="3444106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RiPPERDB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38200" y="371839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RiPP biosynthesis pathway mining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25835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270671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215506"/>
            <a:ext cx="7924800" cy="9448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Bioinformatics Tools: Metabolomics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838200" y="1554435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MZmine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38200" y="182872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LC-MS/MS preprocessing &amp; feature detection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38200" y="2499271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GNPS &amp; MolNetEnhancer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38200" y="2773561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MS/MS networking &amp; dereplication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38200" y="3444106"/>
            <a:ext cx="761695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SIRIUS/CSI:FingerID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38200" y="3718396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MS/MS annotation &amp; structure elucidation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AI/ML-Powered MS Annotation Tools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learning transforms metabolite identification from spectral data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718221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CSI:FingerID: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Predicts molecular fingerprints using CNNs &amp; SVMs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CANOPUS: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Deep neural network predicts 2,500+ compound classes (99.7% accuracy)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MSNovelist: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 novo structure generation using encoder-decoder neural networks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CFM-ID 4.0: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Advanced in silico MS/MS prediction with ML fragmentation models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CSI:FingerID: ML-Based Fingerprint Prediction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2000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Predicts 5,000+ molecular fingerprints from MS/MS spectra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Combines fragmentation tree analysis with machine learning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with novel structures absent from databases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with SIRIUS for fragmentation tree generation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COSMIC confidence scoring for annotation validation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CANOPUS: Deep Neural Network Classification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2000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Predicts </a:t>
            </a: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2,497 compound classes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from MS/MS spectra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Trained on </a:t>
            </a: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4.1 million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molecular structures (ClassyFire)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Database-independent: works for unknown compounds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99.7% cross-validation accuracy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compound class prediction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Ideal for dereplication and prioritization workflows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664</Words>
  <Application>Microsoft Office PowerPoint</Application>
  <PresentationFormat>On-screen Show (16:9)</PresentationFormat>
  <Paragraphs>126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techno phtechno</cp:lastModifiedBy>
  <cp:revision>1</cp:revision>
  <dcterms:created xsi:type="dcterms:W3CDTF">2025-12-14T18:47:37Z</dcterms:created>
  <dcterms:modified xsi:type="dcterms:W3CDTF">2025-12-15T18:09:47Z</dcterms:modified>
</cp:coreProperties>
</file>