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72" r:id="rId8"/>
    <p:sldId id="263" r:id="rId9"/>
    <p:sldId id="264" r:id="rId10"/>
    <p:sldId id="273" r:id="rId11"/>
    <p:sldId id="270" r:id="rId12"/>
    <p:sldId id="274" r:id="rId13"/>
    <p:sldId id="275" r:id="rId14"/>
    <p:sldId id="271" r:id="rId15"/>
    <p:sldId id="277" r:id="rId16"/>
    <p:sldId id="265" r:id="rId17"/>
    <p:sldId id="266" r:id="rId18"/>
    <p:sldId id="276" r:id="rId19"/>
    <p:sldId id="269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EB2681-39FB-4AE1-834A-C6AA5629B797}" type="datetimeFigureOut">
              <a:rPr lang="ar-IQ" smtClean="0"/>
              <a:t>22/08/1447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5AF93F-AF17-4DCB-93B5-245BC15661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600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F93F-AF17-4DCB-93B5-245BC1566184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669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17A1-BBA0-4407-84FF-04C817BB2639}" type="datetimeFigureOut">
              <a:rPr lang="ar-IQ" smtClean="0"/>
              <a:t>22/08/1447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0D6-A12C-4030-9CDE-D22AF563CA4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17A1-BBA0-4407-84FF-04C817BB2639}" type="datetimeFigureOut">
              <a:rPr lang="ar-IQ" smtClean="0"/>
              <a:t>22/08/1447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0D6-A12C-4030-9CDE-D22AF563CA4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17A1-BBA0-4407-84FF-04C817BB2639}" type="datetimeFigureOut">
              <a:rPr lang="ar-IQ" smtClean="0"/>
              <a:t>22/08/1447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0D6-A12C-4030-9CDE-D22AF563CA4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17A1-BBA0-4407-84FF-04C817BB2639}" type="datetimeFigureOut">
              <a:rPr lang="ar-IQ" smtClean="0"/>
              <a:t>22/08/1447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0D6-A12C-4030-9CDE-D22AF563CA4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17A1-BBA0-4407-84FF-04C817BB2639}" type="datetimeFigureOut">
              <a:rPr lang="ar-IQ" smtClean="0"/>
              <a:t>22/08/1447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0D6-A12C-4030-9CDE-D22AF563CA4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17A1-BBA0-4407-84FF-04C817BB2639}" type="datetimeFigureOut">
              <a:rPr lang="ar-IQ" smtClean="0"/>
              <a:t>22/08/1447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0D6-A12C-4030-9CDE-D22AF563CA4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17A1-BBA0-4407-84FF-04C817BB2639}" type="datetimeFigureOut">
              <a:rPr lang="ar-IQ" smtClean="0"/>
              <a:t>22/08/1447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0D6-A12C-4030-9CDE-D22AF563CA4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17A1-BBA0-4407-84FF-04C817BB2639}" type="datetimeFigureOut">
              <a:rPr lang="ar-IQ" smtClean="0"/>
              <a:t>22/08/1447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0D6-A12C-4030-9CDE-D22AF563CA4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17A1-BBA0-4407-84FF-04C817BB2639}" type="datetimeFigureOut">
              <a:rPr lang="ar-IQ" smtClean="0"/>
              <a:t>22/08/1447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0D6-A12C-4030-9CDE-D22AF563CA4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17A1-BBA0-4407-84FF-04C817BB2639}" type="datetimeFigureOut">
              <a:rPr lang="ar-IQ" smtClean="0"/>
              <a:t>22/08/1447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0D6-A12C-4030-9CDE-D22AF563CA4E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17A1-BBA0-4407-84FF-04C817BB2639}" type="datetimeFigureOut">
              <a:rPr lang="ar-IQ" smtClean="0"/>
              <a:t>22/08/1447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660D6-A12C-4030-9CDE-D22AF563CA4E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BF660D6-A12C-4030-9CDE-D22AF563CA4E}" type="slidenum">
              <a:rPr lang="ar-IQ" smtClean="0"/>
              <a:t>‹#›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0A17A1-BBA0-4407-84FF-04C817BB2639}" type="datetimeFigureOut">
              <a:rPr lang="ar-IQ" smtClean="0"/>
              <a:t>22/08/1447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49580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Evaluation the  Effect of Topical </a:t>
            </a:r>
            <a:r>
              <a:rPr lang="en-US" sz="3200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Oridonin</a:t>
            </a:r>
            <a:r>
              <a:rPr lang="en-US" sz="32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at different doses  on </a:t>
            </a:r>
            <a:r>
              <a:rPr lang="en-US" sz="3200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Imiquimod</a:t>
            </a:r>
            <a:r>
              <a:rPr lang="en-US" sz="32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-Induced Psoriasis like inflammation in Mice  in comparison to topical </a:t>
            </a:r>
            <a:r>
              <a:rPr lang="en-US" sz="3200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mometasone</a:t>
            </a:r>
            <a:endParaRPr lang="ar-IQ" sz="3200" b="1" i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09600" y="4572000"/>
            <a:ext cx="7772400" cy="19812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Presented by </a:t>
            </a:r>
            <a:r>
              <a:rPr lang="en-US" sz="3200" b="1" i="1" dirty="0" err="1" smtClean="0">
                <a:solidFill>
                  <a:schemeClr val="tx1"/>
                </a:solidFill>
              </a:rPr>
              <a:t>Zaineb</a:t>
            </a:r>
            <a:r>
              <a:rPr lang="en-US" sz="3200" b="1" i="1" dirty="0" smtClean="0">
                <a:solidFill>
                  <a:schemeClr val="tx1"/>
                </a:solidFill>
              </a:rPr>
              <a:t> Ali Hussein</a:t>
            </a:r>
          </a:p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Supervised by </a:t>
            </a:r>
          </a:p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Ass. Prof. Dr. Ahmed Hamid</a:t>
            </a:r>
          </a:p>
          <a:p>
            <a:pPr algn="ctr"/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4000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Group ӀӀӀ (</a:t>
            </a:r>
            <a:r>
              <a:rPr lang="en-US" sz="2800" dirty="0" err="1" smtClean="0">
                <a:solidFill>
                  <a:srgbClr val="FF0000"/>
                </a:solidFill>
              </a:rPr>
              <a:t>oridonin</a:t>
            </a:r>
            <a:r>
              <a:rPr lang="en-US" sz="2800" dirty="0" smtClean="0">
                <a:solidFill>
                  <a:srgbClr val="FF0000"/>
                </a:solidFill>
              </a:rPr>
              <a:t> ointment (1%)treated): </a:t>
            </a:r>
            <a:r>
              <a:rPr lang="en-US" sz="2800" dirty="0" smtClean="0"/>
              <a:t>6 mice in which psoriatic lesion </a:t>
            </a:r>
            <a:r>
              <a:rPr lang="en-US" sz="2800" dirty="0"/>
              <a:t>was induced with 62.5 mg of </a:t>
            </a:r>
            <a:r>
              <a:rPr lang="en-US" sz="2800" dirty="0" err="1"/>
              <a:t>imiquimod</a:t>
            </a:r>
            <a:r>
              <a:rPr lang="en-US" sz="2800" dirty="0"/>
              <a:t> cream (5%) applied on shaved back and 5 mg on right ear for 12 </a:t>
            </a:r>
            <a:r>
              <a:rPr lang="en-US" sz="2800" dirty="0" smtClean="0"/>
              <a:t>consecutive </a:t>
            </a:r>
            <a:r>
              <a:rPr lang="en-US" sz="2800" dirty="0"/>
              <a:t>days and treated with </a:t>
            </a:r>
            <a:r>
              <a:rPr lang="en-US" sz="2800" dirty="0" err="1"/>
              <a:t>oridonin</a:t>
            </a:r>
            <a:r>
              <a:rPr lang="en-US" sz="2800" dirty="0"/>
              <a:t> ointment (1%) applied topically once daily three hours after a single topical application of </a:t>
            </a:r>
            <a:r>
              <a:rPr lang="en-US" sz="2800" dirty="0" err="1"/>
              <a:t>imiquimod</a:t>
            </a:r>
            <a:r>
              <a:rPr lang="en-US" sz="2800" dirty="0"/>
              <a:t> (5%) cream for 6 days starting from day 7 on shaved back and right ear 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3617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Group ӀV (</a:t>
            </a:r>
            <a:r>
              <a:rPr lang="en-US" sz="2800" dirty="0" err="1">
                <a:solidFill>
                  <a:srgbClr val="FF0000"/>
                </a:solidFill>
              </a:rPr>
              <a:t>oridonin</a:t>
            </a:r>
            <a:r>
              <a:rPr lang="en-US" sz="2800" dirty="0">
                <a:solidFill>
                  <a:srgbClr val="FF0000"/>
                </a:solidFill>
              </a:rPr>
              <a:t> ointment (2%)treated): </a:t>
            </a:r>
            <a:r>
              <a:rPr lang="en-US" sz="2800" dirty="0"/>
              <a:t>6 mice in which psoriatic lesion was induced with 62.5 mg of </a:t>
            </a:r>
            <a:r>
              <a:rPr lang="en-US" sz="2800" dirty="0" err="1"/>
              <a:t>imiquimod</a:t>
            </a:r>
            <a:r>
              <a:rPr lang="en-US" sz="2800" dirty="0"/>
              <a:t> cream (5%) applied on shaved back and 5 mg on right ear for 12 consecutive days and treated with </a:t>
            </a:r>
            <a:r>
              <a:rPr lang="en-US" sz="2800" dirty="0" err="1"/>
              <a:t>oridonin</a:t>
            </a:r>
            <a:r>
              <a:rPr lang="en-US" sz="2800" dirty="0"/>
              <a:t> ointment (2%) applied topically once daily three hours after a single topical application of </a:t>
            </a:r>
            <a:r>
              <a:rPr lang="en-US" sz="2800" dirty="0" err="1"/>
              <a:t>imiquimod</a:t>
            </a:r>
            <a:r>
              <a:rPr lang="en-US" sz="2800" dirty="0"/>
              <a:t> (5%) cream for 6 days starting from day </a:t>
            </a:r>
            <a:r>
              <a:rPr lang="en-US" sz="2800" dirty="0" smtClean="0"/>
              <a:t>7</a:t>
            </a:r>
          </a:p>
          <a:p>
            <a:pPr marL="0" indent="0" algn="l">
              <a:buNone/>
            </a:pPr>
            <a:r>
              <a:rPr lang="en-US" sz="2800" dirty="0" smtClean="0"/>
              <a:t> </a:t>
            </a:r>
            <a:r>
              <a:rPr lang="en-US" sz="2800" dirty="0"/>
              <a:t>on shaved back and right ear .</a:t>
            </a:r>
          </a:p>
        </p:txBody>
      </p:sp>
    </p:spTree>
    <p:extLst>
      <p:ext uri="{BB962C8B-B14F-4D97-AF65-F5344CB8AC3E}">
        <p14:creationId xmlns:p14="http://schemas.microsoft.com/office/powerpoint/2010/main" val="26503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l">
              <a:buNone/>
            </a:pPr>
            <a:r>
              <a:rPr lang="en-US" sz="2800" dirty="0">
                <a:solidFill>
                  <a:srgbClr val="FF0000"/>
                </a:solidFill>
              </a:rPr>
              <a:t>Group V (</a:t>
            </a:r>
            <a:r>
              <a:rPr lang="en-US" sz="2800" dirty="0" err="1">
                <a:solidFill>
                  <a:srgbClr val="FF0000"/>
                </a:solidFill>
              </a:rPr>
              <a:t>Mometasone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furoate</a:t>
            </a:r>
            <a:r>
              <a:rPr lang="en-US" sz="2800" dirty="0">
                <a:solidFill>
                  <a:srgbClr val="FF0000"/>
                </a:solidFill>
              </a:rPr>
              <a:t> ointment 0.1%treated): </a:t>
            </a:r>
            <a:r>
              <a:rPr lang="en-US" sz="2800" dirty="0"/>
              <a:t>6 mice in which psoriatic lesion was induced with 62.5 mg of </a:t>
            </a:r>
            <a:r>
              <a:rPr lang="en-US" sz="2800" dirty="0" err="1"/>
              <a:t>imiquimod</a:t>
            </a:r>
            <a:r>
              <a:rPr lang="en-US" sz="2800" dirty="0"/>
              <a:t> cream (5%) applied on shaved back and 5 mg on right ear for 12 consecutive days and treated with </a:t>
            </a:r>
            <a:r>
              <a:rPr lang="en-US" sz="2800" dirty="0" err="1"/>
              <a:t>Mometasone</a:t>
            </a:r>
            <a:r>
              <a:rPr lang="en-US" sz="2800" dirty="0"/>
              <a:t> </a:t>
            </a:r>
            <a:r>
              <a:rPr lang="en-US" sz="2800" dirty="0" err="1"/>
              <a:t>fuorate</a:t>
            </a:r>
            <a:r>
              <a:rPr lang="en-US" sz="2800" dirty="0"/>
              <a:t> ointment 0.1% applied topically once daily three hours after a single topical application of </a:t>
            </a:r>
            <a:r>
              <a:rPr lang="en-US" sz="2800" dirty="0" err="1"/>
              <a:t>imiquimod</a:t>
            </a:r>
            <a:r>
              <a:rPr lang="en-US" sz="2800" dirty="0"/>
              <a:t> (5%) cream for 6 days starting from day 7 on shaved back and right ear.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67415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Group  VӀ (negative </a:t>
            </a:r>
            <a:r>
              <a:rPr lang="en-US" sz="2800" dirty="0">
                <a:solidFill>
                  <a:srgbClr val="FF0000"/>
                </a:solidFill>
              </a:rPr>
              <a:t>Control group): </a:t>
            </a:r>
            <a:r>
              <a:rPr lang="en-US" sz="2800" dirty="0"/>
              <a:t>6 healthy mice </a:t>
            </a:r>
            <a:r>
              <a:rPr lang="en-US" sz="2800" dirty="0" smtClean="0"/>
              <a:t>with </a:t>
            </a:r>
            <a:r>
              <a:rPr lang="en-US" sz="2800" dirty="0" err="1" smtClean="0"/>
              <a:t>oridonin</a:t>
            </a:r>
            <a:r>
              <a:rPr lang="en-US" sz="2800" dirty="0"/>
              <a:t> </a:t>
            </a:r>
            <a:r>
              <a:rPr lang="en-US" sz="2800" dirty="0" smtClean="0"/>
              <a:t>ointment 2% applied </a:t>
            </a:r>
            <a:r>
              <a:rPr lang="en-US" sz="2800" dirty="0"/>
              <a:t>topically for 6 days starting from day7 on shaved back and right ear .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50896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dirty="0"/>
              <a:t>Twenty-four (24) hours after the end of </a:t>
            </a:r>
            <a:r>
              <a:rPr lang="en-US" sz="2800" dirty="0" smtClean="0"/>
              <a:t>experiment</a:t>
            </a:r>
          </a:p>
          <a:p>
            <a:pPr marL="0" indent="0" algn="l">
              <a:buNone/>
            </a:pPr>
            <a:r>
              <a:rPr lang="en-US" sz="2800" dirty="0" smtClean="0"/>
              <a:t> </a:t>
            </a:r>
            <a:r>
              <a:rPr lang="en-US" sz="2800" dirty="0"/>
              <a:t>(at day </a:t>
            </a:r>
            <a:r>
              <a:rPr lang="en-US" sz="2800" dirty="0" smtClean="0"/>
              <a:t>13), </a:t>
            </a:r>
            <a:r>
              <a:rPr lang="en-US" sz="2800" dirty="0"/>
              <a:t>Psoriasis Area and Severity Index (PASI score)  will be determined carefully by professional </a:t>
            </a:r>
            <a:r>
              <a:rPr lang="en-US" sz="2800" dirty="0" err="1" smtClean="0"/>
              <a:t>dermatologis</a:t>
            </a:r>
            <a:endParaRPr lang="en-US" sz="2800" dirty="0"/>
          </a:p>
          <a:p>
            <a:pPr marL="0" indent="0" algn="l">
              <a:buNone/>
            </a:pPr>
            <a:r>
              <a:rPr lang="en-US" sz="2800" dirty="0"/>
              <a:t>All mice will </a:t>
            </a:r>
            <a:r>
              <a:rPr lang="en-US" sz="2800" dirty="0" smtClean="0"/>
              <a:t>anesthetize</a:t>
            </a:r>
            <a:r>
              <a:rPr lang="en-US" sz="2800" dirty="0">
                <a:solidFill>
                  <a:srgbClr val="2F2B20"/>
                </a:solidFill>
              </a:rPr>
              <a:t> ;After that ,  blood to be obtained by intra-cardiac puncture and to be collected in tubes for biochemical </a:t>
            </a:r>
            <a:r>
              <a:rPr lang="en-US" sz="2800" dirty="0" smtClean="0">
                <a:solidFill>
                  <a:srgbClr val="2F2B20"/>
                </a:solidFill>
              </a:rPr>
              <a:t>study</a:t>
            </a:r>
            <a:r>
              <a:rPr lang="en-US" sz="2800" dirty="0" smtClean="0"/>
              <a:t> </a:t>
            </a:r>
            <a:r>
              <a:rPr lang="en-US" sz="2800" dirty="0"/>
              <a:t>and then  </a:t>
            </a:r>
            <a:r>
              <a:rPr lang="en-US" sz="2800" dirty="0" smtClean="0"/>
              <a:t>euthanized by </a:t>
            </a:r>
            <a:r>
              <a:rPr lang="ar-IQ" sz="2800" dirty="0" smtClean="0"/>
              <a:t> </a:t>
            </a:r>
            <a:r>
              <a:rPr lang="en-US" sz="2800" dirty="0" smtClean="0"/>
              <a:t>cervical </a:t>
            </a:r>
            <a:r>
              <a:rPr lang="en-US" sz="2800" dirty="0"/>
              <a:t>dislocation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069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l">
              <a:buNone/>
            </a:pPr>
            <a:r>
              <a:rPr lang="en-US" sz="2800" dirty="0" smtClean="0"/>
              <a:t>remove </a:t>
            </a:r>
            <a:r>
              <a:rPr lang="en-US" sz="2800" dirty="0"/>
              <a:t>skin of back area and right ear </a:t>
            </a:r>
            <a:endParaRPr lang="en-US" sz="2800" dirty="0" smtClean="0"/>
          </a:p>
          <a:p>
            <a:pPr marL="114300" indent="0" algn="l">
              <a:buNone/>
            </a:pPr>
            <a:r>
              <a:rPr lang="en-US" sz="2800" dirty="0" smtClean="0"/>
              <a:t>the </a:t>
            </a:r>
            <a:r>
              <a:rPr lang="en-US" sz="2800" dirty="0"/>
              <a:t>skin of back area divided into two parts .the first part of back area ,along with the skin of the right ear fixed for histopathology </a:t>
            </a:r>
            <a:r>
              <a:rPr lang="en-US" sz="2800" dirty="0" smtClean="0"/>
              <a:t>.</a:t>
            </a:r>
          </a:p>
          <a:p>
            <a:pPr marL="114300" indent="0" algn="l">
              <a:buNone/>
            </a:pPr>
            <a:r>
              <a:rPr lang="en-US" sz="2800" dirty="0" smtClean="0"/>
              <a:t>the </a:t>
            </a:r>
            <a:r>
              <a:rPr lang="en-US" sz="2800" dirty="0"/>
              <a:t>second part of back area for biochemical assays </a:t>
            </a:r>
            <a:r>
              <a:rPr lang="en-US" sz="2800" dirty="0" smtClean="0"/>
              <a:t>.</a:t>
            </a:r>
          </a:p>
          <a:p>
            <a:pPr marL="114300" indent="0" algn="l">
              <a:buNone/>
            </a:pPr>
            <a:r>
              <a:rPr lang="en-US" sz="2800" dirty="0" smtClean="0"/>
              <a:t> </a:t>
            </a:r>
            <a:r>
              <a:rPr lang="en-US" sz="2800" dirty="0"/>
              <a:t>spleen will be weighed and ratio of spleen </a:t>
            </a:r>
            <a:r>
              <a:rPr lang="en-US" sz="2800" dirty="0" err="1"/>
              <a:t>wt</a:t>
            </a:r>
            <a:r>
              <a:rPr lang="en-US" sz="2800" dirty="0"/>
              <a:t> to </a:t>
            </a:r>
            <a:r>
              <a:rPr lang="en-US" sz="2800" dirty="0" smtClean="0"/>
              <a:t>body </a:t>
            </a:r>
            <a:r>
              <a:rPr lang="en-US" sz="2800" dirty="0" err="1"/>
              <a:t>wt</a:t>
            </a:r>
            <a:r>
              <a:rPr lang="en-US" sz="2800" dirty="0"/>
              <a:t> will be measured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7958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Measurements</a:t>
            </a:r>
            <a:endParaRPr lang="ar-IQ" sz="3200" b="1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dirty="0"/>
              <a:t>1- Psoriasis Area and Severity Index (PASI score) (erythema, thickness, scaling) to score the severity of inflammation of back skin with dermatologist help . Score 0 to 4: </a:t>
            </a:r>
            <a:endParaRPr lang="en-US" sz="2800" dirty="0" smtClean="0"/>
          </a:p>
          <a:p>
            <a:pPr marL="0" indent="0" algn="l">
              <a:buNone/>
            </a:pPr>
            <a:r>
              <a:rPr lang="en-US" sz="2800" dirty="0" smtClean="0"/>
              <a:t>0,none </a:t>
            </a:r>
            <a:r>
              <a:rPr lang="en-US" sz="2800" dirty="0"/>
              <a:t>; 1,slight ; 2,moderate ; 3,marked ;4,very marked . </a:t>
            </a:r>
            <a:endParaRPr lang="en-US" sz="2800" dirty="0" smtClean="0"/>
          </a:p>
          <a:p>
            <a:pPr marL="0" indent="0" algn="l">
              <a:buNone/>
            </a:pPr>
            <a:r>
              <a:rPr lang="en-US" sz="2800" dirty="0" smtClean="0"/>
              <a:t>2-Measurements </a:t>
            </a:r>
            <a:r>
              <a:rPr lang="en-US" sz="2800" dirty="0"/>
              <a:t>of spleen index: At zero time all mice have been weighed and after euthanized the spleen index being calculated by dividing mice spleen weight in mg by body weight in </a:t>
            </a:r>
            <a:r>
              <a:rPr lang="en-US" sz="2800" dirty="0" err="1"/>
              <a:t>gm</a:t>
            </a:r>
            <a:r>
              <a:rPr lang="en-US" sz="2800" dirty="0"/>
              <a:t> .</a:t>
            </a:r>
            <a:r>
              <a:rPr lang="en-US" sz="2800" dirty="0" smtClean="0"/>
              <a:t> </a:t>
            </a: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8982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715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/>
              <a:t>3- Measurements of ear </a:t>
            </a:r>
            <a:r>
              <a:rPr lang="en-US" sz="2800" dirty="0" err="1"/>
              <a:t>thickness:Right</a:t>
            </a:r>
            <a:r>
              <a:rPr lang="en-US" sz="2800" dirty="0"/>
              <a:t> ear thickness have been measured in mice using digital </a:t>
            </a:r>
            <a:r>
              <a:rPr lang="en-US" sz="2800" dirty="0" err="1"/>
              <a:t>verneir</a:t>
            </a:r>
            <a:r>
              <a:rPr lang="en-US" sz="2800" dirty="0"/>
              <a:t> caliper every two days for 12 consecutive day</a:t>
            </a:r>
            <a:r>
              <a:rPr lang="en-US" sz="2800" dirty="0" smtClean="0"/>
              <a:t>.</a:t>
            </a:r>
            <a:endParaRPr lang="ar-IQ" sz="2800" dirty="0" smtClean="0"/>
          </a:p>
          <a:p>
            <a:pPr marL="0" indent="0" algn="l">
              <a:buNone/>
            </a:pPr>
            <a:endParaRPr lang="en-GB" sz="2800" dirty="0"/>
          </a:p>
          <a:p>
            <a:pPr marL="0" indent="0" algn="l">
              <a:buNone/>
            </a:pPr>
            <a:r>
              <a:rPr lang="en-US" sz="2800" dirty="0"/>
              <a:t>4- Measurements of skin thickness: At the end of experiment skin thickness of back area have been measured in mm via digital </a:t>
            </a:r>
            <a:r>
              <a:rPr lang="en-US" sz="2800" dirty="0" err="1"/>
              <a:t>verneir</a:t>
            </a:r>
            <a:r>
              <a:rPr lang="en-US" sz="2800" dirty="0"/>
              <a:t> caliper </a:t>
            </a:r>
            <a:r>
              <a:rPr lang="en-US" sz="2800" dirty="0" smtClean="0"/>
              <a:t>and</a:t>
            </a:r>
          </a:p>
          <a:p>
            <a:pPr marL="0" indent="0" algn="l">
              <a:buNone/>
            </a:pPr>
            <a:r>
              <a:rPr lang="en-US" sz="2800" dirty="0" smtClean="0"/>
              <a:t> </a:t>
            </a:r>
            <a:r>
              <a:rPr lang="en-US" sz="2800" dirty="0"/>
              <a:t>comparing measured thickness between groups.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4257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486400"/>
          </a:xfrm>
        </p:spPr>
        <p:txBody>
          <a:bodyPr>
            <a:normAutofit lnSpcReduction="10000"/>
          </a:bodyPr>
          <a:lstStyle/>
          <a:p>
            <a:pPr marL="114300" indent="0" algn="l">
              <a:buNone/>
            </a:pPr>
            <a:r>
              <a:rPr lang="en-US" sz="2800" dirty="0"/>
              <a:t>5- Biochemical analysis : </a:t>
            </a:r>
            <a:endParaRPr lang="en-US" sz="2800" dirty="0" smtClean="0"/>
          </a:p>
          <a:p>
            <a:pPr marL="114300" indent="0" algn="l">
              <a:buNone/>
            </a:pPr>
            <a:r>
              <a:rPr lang="en-US" sz="2800" dirty="0" smtClean="0"/>
              <a:t>a- </a:t>
            </a:r>
            <a:r>
              <a:rPr lang="en-US" sz="2800" dirty="0"/>
              <a:t>From serum measure Cytokine levels: IL-17, IL-23 (by ELISA) </a:t>
            </a:r>
            <a:endParaRPr lang="en-US" sz="2800" dirty="0" smtClean="0"/>
          </a:p>
          <a:p>
            <a:pPr marL="114300" indent="0" algn="l">
              <a:buNone/>
            </a:pPr>
            <a:r>
              <a:rPr lang="en-US" sz="2800" dirty="0" smtClean="0"/>
              <a:t>b- </a:t>
            </a:r>
            <a:r>
              <a:rPr lang="en-US" sz="2800" dirty="0"/>
              <a:t>skin tissue from back area - measure Oxidative stress markers : </a:t>
            </a:r>
            <a:r>
              <a:rPr lang="en-US" sz="2800" dirty="0" err="1"/>
              <a:t>malondialdehyde</a:t>
            </a:r>
            <a:r>
              <a:rPr lang="en-US" sz="2800" dirty="0"/>
              <a:t> (MDA) (by ELISA</a:t>
            </a:r>
            <a:r>
              <a:rPr lang="en-US" sz="2800" dirty="0" smtClean="0"/>
              <a:t>),</a:t>
            </a:r>
          </a:p>
          <a:p>
            <a:pPr marL="114300" indent="0" algn="l">
              <a:buNone/>
            </a:pPr>
            <a:r>
              <a:rPr lang="en-US" sz="2800" dirty="0" smtClean="0"/>
              <a:t> </a:t>
            </a:r>
            <a:r>
              <a:rPr lang="en-US" sz="2800" dirty="0"/>
              <a:t>-measure inflammatory marker : TNF-</a:t>
            </a:r>
            <a:r>
              <a:rPr lang="el-GR" sz="2800" dirty="0"/>
              <a:t>α </a:t>
            </a:r>
            <a:r>
              <a:rPr lang="en-US" sz="2800" dirty="0"/>
              <a:t>and NF-</a:t>
            </a:r>
            <a:r>
              <a:rPr lang="en-US" sz="2800" dirty="0" err="1"/>
              <a:t>kB</a:t>
            </a:r>
            <a:r>
              <a:rPr lang="en-US" sz="2800" dirty="0"/>
              <a:t> by western </a:t>
            </a:r>
            <a:r>
              <a:rPr lang="en-US" sz="2800" dirty="0" smtClean="0"/>
              <a:t>blot</a:t>
            </a:r>
          </a:p>
          <a:p>
            <a:pPr marL="114300" indent="0" algn="l">
              <a:buNone/>
            </a:pPr>
            <a:r>
              <a:rPr lang="en-US" sz="2800" dirty="0" smtClean="0"/>
              <a:t> </a:t>
            </a:r>
            <a:r>
              <a:rPr lang="en-US" sz="2800" dirty="0"/>
              <a:t>-measure IL6 (by </a:t>
            </a:r>
            <a:r>
              <a:rPr lang="en-US" sz="2800" dirty="0" smtClean="0"/>
              <a:t>PCR)</a:t>
            </a:r>
          </a:p>
          <a:p>
            <a:pPr marL="114300" indent="0" algn="l">
              <a:buNone/>
            </a:pPr>
            <a:r>
              <a:rPr lang="en-US" sz="2800" dirty="0" smtClean="0"/>
              <a:t>6- </a:t>
            </a:r>
            <a:r>
              <a:rPr lang="en-US" sz="2800" dirty="0" err="1"/>
              <a:t>Histopathological</a:t>
            </a:r>
            <a:r>
              <a:rPr lang="en-US" sz="2800" dirty="0"/>
              <a:t> examination (skin tissue from back area and right ear) Epidermal thickness, </a:t>
            </a:r>
            <a:r>
              <a:rPr lang="en-US" sz="2800" dirty="0" smtClean="0"/>
              <a:t>immune </a:t>
            </a:r>
            <a:r>
              <a:rPr lang="en-US" sz="2800" dirty="0"/>
              <a:t>cell infiltration (H&amp;E)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964852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0" y="959899"/>
            <a:ext cx="7620660" cy="50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5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 smtClean="0"/>
              <a:t>- Psoriasis affects approximately 2–3% of the global population and is marked by an overactive immune response, </a:t>
            </a:r>
            <a:r>
              <a:rPr lang="en-US" sz="2800" dirty="0" smtClean="0">
                <a:latin typeface="Calibri" pitchFamily="34" charset="0"/>
              </a:rPr>
              <a:t>resulting</a:t>
            </a:r>
            <a:r>
              <a:rPr lang="en-US" sz="2800" dirty="0" smtClean="0"/>
              <a:t> in thickened, scaly plaques on the skin. </a:t>
            </a:r>
          </a:p>
          <a:p>
            <a:pPr marL="0" indent="0" algn="l">
              <a:buNone/>
            </a:pPr>
            <a:r>
              <a:rPr lang="en-US" sz="2800" dirty="0" smtClean="0"/>
              <a:t>- The disease is primarily driven by T-helper 17 (Th17) cells and cytokines such as IL-17, IL-23, and TNF-α.</a:t>
            </a:r>
          </a:p>
          <a:p>
            <a:pPr marL="0" indent="0" algn="l">
              <a:buNone/>
            </a:pPr>
            <a:endParaRPr lang="en-US" sz="2800" dirty="0" smtClean="0"/>
          </a:p>
          <a:p>
            <a:pPr algn="l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9601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 smtClean="0"/>
              <a:t>- </a:t>
            </a:r>
            <a:r>
              <a:rPr lang="en-US" sz="2800" dirty="0" err="1" smtClean="0"/>
              <a:t>Imiquimod</a:t>
            </a:r>
            <a:r>
              <a:rPr lang="en-US" sz="2800" dirty="0" smtClean="0"/>
              <a:t> is a topical medication classified as an immune response modifier. </a:t>
            </a:r>
          </a:p>
          <a:p>
            <a:pPr marL="0" indent="0" algn="l">
              <a:buNone/>
            </a:pPr>
            <a:r>
              <a:rPr lang="en-US" sz="2800" dirty="0" smtClean="0"/>
              <a:t>- It works by stimulating the body's immune system via activation of toll-like receptor 7 (TLR7), inducing cytokine production. </a:t>
            </a:r>
          </a:p>
          <a:p>
            <a:pPr marL="0" indent="0" algn="l">
              <a:buNone/>
            </a:pPr>
            <a:r>
              <a:rPr lang="en-US" sz="2800" dirty="0" smtClean="0"/>
              <a:t>- It is mainly used to treat skin conditions like genital warts, actinic keratosis, and superficial basal cell carcinoma. </a:t>
            </a:r>
          </a:p>
          <a:p>
            <a:pPr marL="0" indent="0">
              <a:buNone/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6887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 smtClean="0"/>
              <a:t>- </a:t>
            </a:r>
            <a:r>
              <a:rPr lang="en-US" sz="2800" dirty="0" err="1"/>
              <a:t>O</a:t>
            </a:r>
            <a:r>
              <a:rPr lang="en-US" sz="2800" dirty="0" err="1" smtClean="0"/>
              <a:t>ridonin</a:t>
            </a:r>
            <a:r>
              <a:rPr lang="en-US" sz="2800" dirty="0" smtClean="0"/>
              <a:t> is a natural </a:t>
            </a:r>
            <a:r>
              <a:rPr lang="en-US" sz="2800" dirty="0" err="1" smtClean="0"/>
              <a:t>diterpenoid</a:t>
            </a:r>
            <a:r>
              <a:rPr lang="en-US" sz="2800" dirty="0" smtClean="0"/>
              <a:t> compound derived from </a:t>
            </a:r>
            <a:r>
              <a:rPr lang="en-US" sz="2800" dirty="0" err="1" smtClean="0"/>
              <a:t>Rabdosia</a:t>
            </a:r>
            <a:r>
              <a:rPr lang="en-US" sz="2800" dirty="0" smtClean="0"/>
              <a:t> </a:t>
            </a:r>
            <a:r>
              <a:rPr lang="en-US" sz="2800" dirty="0" err="1" smtClean="0"/>
              <a:t>rubescens</a:t>
            </a:r>
            <a:r>
              <a:rPr lang="en-US" sz="2800" dirty="0" smtClean="0"/>
              <a:t>, known for its anti-inflammatory, antioxidant, and anti-proliferative properties.</a:t>
            </a:r>
          </a:p>
          <a:p>
            <a:pPr marL="0" indent="0" algn="l">
              <a:buNone/>
            </a:pPr>
            <a:r>
              <a:rPr lang="en-US" sz="2800" dirty="0"/>
              <a:t>-</a:t>
            </a:r>
            <a:r>
              <a:rPr lang="en-US" sz="2800" dirty="0" smtClean="0"/>
              <a:t> It exerts these effects by inhibiting key signaling pathways involved in inflammation and cell proliferation, such as </a:t>
            </a:r>
          </a:p>
          <a:p>
            <a:pPr marL="0" indent="0" algn="l">
              <a:buNone/>
            </a:pPr>
            <a:r>
              <a:rPr lang="en-US" sz="2800" dirty="0" smtClean="0"/>
              <a:t>NF-</a:t>
            </a:r>
            <a:r>
              <a:rPr lang="en-US" sz="2800" dirty="0" err="1" smtClean="0"/>
              <a:t>κB</a:t>
            </a:r>
            <a:r>
              <a:rPr lang="en-US" sz="2800" dirty="0" smtClean="0"/>
              <a:t>, MAPKs, and the NLRP3 </a:t>
            </a:r>
            <a:r>
              <a:rPr lang="en-US" sz="2800" dirty="0" err="1" smtClean="0"/>
              <a:t>inflammasome</a:t>
            </a:r>
            <a:r>
              <a:rPr lang="en-US" sz="2800" dirty="0" smtClean="0"/>
              <a:t>.</a:t>
            </a:r>
          </a:p>
          <a:p>
            <a:pPr marL="0" indent="0" algn="l">
              <a:buNone/>
            </a:pPr>
            <a:endParaRPr lang="en-US" sz="2800" dirty="0" smtClean="0"/>
          </a:p>
          <a:p>
            <a:pPr marL="0" indent="0">
              <a:buNone/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412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 err="1"/>
              <a:t>Mometasone</a:t>
            </a:r>
            <a:r>
              <a:rPr lang="en-US" sz="2800" dirty="0"/>
              <a:t> </a:t>
            </a:r>
            <a:r>
              <a:rPr lang="en-US" sz="2800" dirty="0" err="1"/>
              <a:t>Furoate</a:t>
            </a:r>
            <a:r>
              <a:rPr lang="en-US" sz="2800" dirty="0"/>
              <a:t> is topical corticosteroid widely used in psoriasis treatment, known for its high efficacy in reducing inflammation and </a:t>
            </a:r>
            <a:r>
              <a:rPr lang="en-US" sz="2800" dirty="0" err="1"/>
              <a:t>immunesuppressive</a:t>
            </a:r>
            <a:r>
              <a:rPr lang="en-US" sz="2800" dirty="0"/>
              <a:t>  but also associated with some side effects upon prolonged use </a:t>
            </a:r>
            <a:r>
              <a:rPr lang="en-GB" sz="2800" dirty="0" smtClean="0"/>
              <a:t>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5780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i="1" dirty="0" smtClean="0">
                <a:solidFill>
                  <a:srgbClr val="FF0000"/>
                </a:solidFill>
              </a:rPr>
              <a:t>Aim of the Study</a:t>
            </a:r>
            <a:endParaRPr lang="ar-IQ" sz="3200" b="1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 smtClean="0"/>
              <a:t> </a:t>
            </a:r>
            <a:r>
              <a:rPr lang="en-US" sz="2800" dirty="0"/>
              <a:t>To evaluate the effect of topical  </a:t>
            </a:r>
            <a:r>
              <a:rPr lang="en-US" sz="2800" dirty="0" err="1"/>
              <a:t>oridonin</a:t>
            </a:r>
            <a:r>
              <a:rPr lang="en-US" sz="2800" dirty="0"/>
              <a:t> at different </a:t>
            </a:r>
            <a:r>
              <a:rPr lang="en-US" sz="2800" dirty="0" smtClean="0"/>
              <a:t>doses on </a:t>
            </a:r>
            <a:r>
              <a:rPr lang="en-US" sz="2800" dirty="0" err="1"/>
              <a:t>imiquimod</a:t>
            </a:r>
            <a:r>
              <a:rPr lang="en-US" sz="2800" dirty="0"/>
              <a:t> -induced  psoriasis in mice and compare its effectiveness with topical </a:t>
            </a:r>
            <a:r>
              <a:rPr lang="en-US" sz="2800" dirty="0" err="1"/>
              <a:t>mometasone</a:t>
            </a:r>
            <a:r>
              <a:rPr lang="en-US" sz="2800" dirty="0"/>
              <a:t> </a:t>
            </a:r>
            <a:r>
              <a:rPr lang="en-US" sz="2800" dirty="0" err="1"/>
              <a:t>furoate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7255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ct val="20000"/>
              </a:spcBef>
            </a:pPr>
            <a:r>
              <a:rPr lang="en-US" sz="3200" b="1" i="1" spc="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Preparation of ointment:</a:t>
            </a:r>
            <a:br>
              <a:rPr lang="en-US" sz="3200" b="1" i="1" spc="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</a:br>
            <a:endParaRPr lang="ar-IQ" sz="3200" b="1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/>
          </a:bodyPr>
          <a:lstStyle/>
          <a:p>
            <a:pPr marL="114300" indent="0" algn="l">
              <a:buNone/>
            </a:pPr>
            <a:r>
              <a:rPr lang="en-US" sz="2800" dirty="0">
                <a:solidFill>
                  <a:srgbClr val="FF0000"/>
                </a:solidFill>
              </a:rPr>
              <a:t>Ointment 1% </a:t>
            </a:r>
            <a:r>
              <a:rPr lang="en-US" sz="2800" dirty="0"/>
              <a:t>will be prepared by dissolving 0.1 </a:t>
            </a:r>
            <a:r>
              <a:rPr lang="en-US" sz="2800" dirty="0" err="1"/>
              <a:t>gm</a:t>
            </a:r>
            <a:r>
              <a:rPr lang="en-US" sz="2800" dirty="0"/>
              <a:t> of </a:t>
            </a:r>
            <a:r>
              <a:rPr lang="en-US" sz="2800" dirty="0" err="1"/>
              <a:t>oridonin</a:t>
            </a:r>
            <a:r>
              <a:rPr lang="en-US" sz="2800" dirty="0"/>
              <a:t> in </a:t>
            </a:r>
            <a:r>
              <a:rPr lang="en-US" sz="2800" dirty="0" smtClean="0"/>
              <a:t>little amount of </a:t>
            </a:r>
            <a:r>
              <a:rPr lang="en-US" sz="2800" dirty="0" smtClean="0"/>
              <a:t>liquid </a:t>
            </a:r>
            <a:r>
              <a:rPr lang="en-US" sz="2800" dirty="0"/>
              <a:t>paraffin and completing the weight to 10gm using paraffin ointment according to British pharmacopeia with the pharmaceutics department help</a:t>
            </a:r>
            <a:r>
              <a:rPr lang="en-US" sz="2800" dirty="0" smtClean="0"/>
              <a:t>.</a:t>
            </a:r>
          </a:p>
          <a:p>
            <a:pPr marL="114300" indent="0" algn="l">
              <a:buNone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Ointment 2% </a:t>
            </a:r>
            <a:r>
              <a:rPr lang="en-US" sz="2800" dirty="0"/>
              <a:t>will be prepared by dissolving 0.2 </a:t>
            </a:r>
            <a:r>
              <a:rPr lang="en-US" sz="2800" dirty="0" err="1"/>
              <a:t>gm</a:t>
            </a:r>
            <a:r>
              <a:rPr lang="en-US" sz="2800" dirty="0"/>
              <a:t> of </a:t>
            </a:r>
            <a:r>
              <a:rPr lang="en-US" sz="2800" dirty="0" err="1"/>
              <a:t>oridonin</a:t>
            </a:r>
            <a:r>
              <a:rPr lang="en-US" sz="2800" dirty="0"/>
              <a:t> in </a:t>
            </a:r>
            <a:r>
              <a:rPr lang="en-US" sz="2800" dirty="0" smtClean="0"/>
              <a:t>little amount </a:t>
            </a:r>
            <a:r>
              <a:rPr lang="en-US" sz="2800" dirty="0"/>
              <a:t>of liquid paraffin and completing the weight to 10gm using paraffin ointment according to British pharmacopeia with the pharmaceutics department help.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9756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GB" sz="3200" b="1" i="1" dirty="0" smtClean="0">
                <a:solidFill>
                  <a:srgbClr val="FF0000"/>
                </a:solidFill>
              </a:rPr>
              <a:t>Experimental design</a:t>
            </a:r>
            <a:endParaRPr lang="ar-IQ" sz="3200" b="1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b="1" dirty="0"/>
              <a:t>-</a:t>
            </a:r>
            <a:r>
              <a:rPr lang="en-US" sz="2800" dirty="0" smtClean="0"/>
              <a:t>Thirty (36) </a:t>
            </a:r>
            <a:r>
              <a:rPr lang="en-US" sz="2800" dirty="0"/>
              <a:t>adult  Swiss albino male </a:t>
            </a:r>
            <a:r>
              <a:rPr lang="en-US" sz="2800" dirty="0" smtClean="0"/>
              <a:t>mice</a:t>
            </a:r>
            <a:r>
              <a:rPr lang="en-US" sz="2800" dirty="0"/>
              <a:t>, each </a:t>
            </a:r>
            <a:r>
              <a:rPr lang="en-US" sz="2800" dirty="0" smtClean="0"/>
              <a:t>weighing </a:t>
            </a:r>
            <a:r>
              <a:rPr lang="en-US" sz="2800" dirty="0"/>
              <a:t>(25-30 g</a:t>
            </a:r>
            <a:r>
              <a:rPr lang="en-US" sz="2800" dirty="0" smtClean="0"/>
              <a:t>)</a:t>
            </a:r>
          </a:p>
          <a:p>
            <a:pPr marL="0" indent="0" algn="l">
              <a:buNone/>
            </a:pPr>
            <a:r>
              <a:rPr lang="en-US" sz="2800" dirty="0" smtClean="0"/>
              <a:t>36 </a:t>
            </a:r>
            <a:r>
              <a:rPr lang="en-US" sz="2800" dirty="0"/>
              <a:t>mice will have the hair on their backs shaved using electric hair clipper. All mice will be weighed at time zero . the thickness of the right ear will be measured with digital </a:t>
            </a:r>
            <a:r>
              <a:rPr lang="en-US" sz="2800" dirty="0" err="1"/>
              <a:t>veriner</a:t>
            </a:r>
            <a:r>
              <a:rPr lang="en-US" sz="2800" dirty="0"/>
              <a:t> every two days for 14 consecutive </a:t>
            </a:r>
            <a:r>
              <a:rPr lang="en-US" sz="2800" dirty="0" smtClean="0"/>
              <a:t>day.</a:t>
            </a:r>
          </a:p>
          <a:p>
            <a:pPr marL="0" indent="0" algn="l">
              <a:buNone/>
            </a:pPr>
            <a:r>
              <a:rPr lang="en-US" sz="2800" dirty="0" smtClean="0"/>
              <a:t>mice will </a:t>
            </a:r>
            <a:r>
              <a:rPr lang="en-US" sz="2800" dirty="0"/>
              <a:t>divide into </a:t>
            </a:r>
            <a:r>
              <a:rPr lang="en-US" sz="2800" dirty="0" smtClean="0"/>
              <a:t>six</a:t>
            </a:r>
            <a:r>
              <a:rPr lang="en-US" sz="2800" dirty="0" smtClean="0"/>
              <a:t> </a:t>
            </a:r>
            <a:r>
              <a:rPr lang="en-US" sz="2800" dirty="0" smtClean="0"/>
              <a:t>(6) </a:t>
            </a:r>
            <a:r>
              <a:rPr lang="en-US" sz="2800" dirty="0"/>
              <a:t>groups of six (6) mice each as follows: </a:t>
            </a:r>
            <a:endParaRPr lang="en-GB" sz="2800" dirty="0" smtClean="0"/>
          </a:p>
          <a:p>
            <a:pPr marL="0" indent="0" algn="l">
              <a:buNone/>
            </a:pPr>
            <a:r>
              <a:rPr lang="en-US" sz="2800" dirty="0">
                <a:solidFill>
                  <a:srgbClr val="FF0000"/>
                </a:solidFill>
              </a:rPr>
              <a:t>Group Ӏ (healthy Control group): </a:t>
            </a:r>
            <a:r>
              <a:rPr lang="en-US" sz="2800" dirty="0"/>
              <a:t>6 healthy mice with ointment base of </a:t>
            </a:r>
            <a:r>
              <a:rPr lang="en-US" sz="2800" dirty="0" err="1"/>
              <a:t>oridonin</a:t>
            </a:r>
            <a:r>
              <a:rPr lang="en-US" sz="2800" dirty="0"/>
              <a:t>(paraffin ointment) applied topically for 6 days starting from day7 on shaved back and right ear . </a:t>
            </a:r>
          </a:p>
        </p:txBody>
      </p:sp>
    </p:spTree>
    <p:extLst>
      <p:ext uri="{BB962C8B-B14F-4D97-AF65-F5344CB8AC3E}">
        <p14:creationId xmlns:p14="http://schemas.microsoft.com/office/powerpoint/2010/main" val="3173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334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rgbClr val="FF0000"/>
                </a:solidFill>
              </a:rPr>
              <a:t>Group ӀӀ (induction control group): </a:t>
            </a:r>
            <a:r>
              <a:rPr lang="en-US" sz="2800" dirty="0"/>
              <a:t>6 mice in which psoriatic lesion was induced with 62.5 mg of </a:t>
            </a:r>
            <a:r>
              <a:rPr lang="en-US" sz="2800" dirty="0" err="1"/>
              <a:t>imiquimod</a:t>
            </a:r>
            <a:r>
              <a:rPr lang="en-US" sz="2800" dirty="0"/>
              <a:t> cream (5%) applied on shaved back and 5 mg on right ear for 12 consecutive days and paraffin ointment ( ointment base of </a:t>
            </a:r>
            <a:r>
              <a:rPr lang="en-US" sz="2800" dirty="0" err="1"/>
              <a:t>oridonin</a:t>
            </a:r>
            <a:r>
              <a:rPr lang="en-US" sz="2800" dirty="0"/>
              <a:t>) applied topically once daily three hours after a single topical application of </a:t>
            </a:r>
            <a:r>
              <a:rPr lang="en-US" sz="2800" dirty="0" err="1"/>
              <a:t>imiquimod</a:t>
            </a:r>
            <a:r>
              <a:rPr lang="en-US" sz="2800" dirty="0"/>
              <a:t> (5%) cream for 6 days starting from day 7 on shaved back and right ear . </a:t>
            </a:r>
          </a:p>
          <a:p>
            <a:pPr marL="0" indent="0" algn="l">
              <a:buNone/>
            </a:pPr>
            <a:r>
              <a:rPr lang="en-US" sz="2800" dirty="0" smtClean="0"/>
              <a:t> </a:t>
            </a:r>
          </a:p>
          <a:p>
            <a:pPr marL="0" indent="0" algn="l">
              <a:buNone/>
            </a:pPr>
            <a:endParaRPr lang="en-US" sz="2800" dirty="0" smtClean="0"/>
          </a:p>
          <a:p>
            <a:pPr marL="0" indent="0">
              <a:buNone/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5247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تجاور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235</TotalTime>
  <Words>1147</Words>
  <Application>Microsoft Office PowerPoint</Application>
  <PresentationFormat>عرض على الشاشة (3:4)‏</PresentationFormat>
  <Paragraphs>52</Paragraphs>
  <Slides>19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تجاور</vt:lpstr>
      <vt:lpstr>Evaluation the  Effect of Topical Oridonin at different doses  on Imiquimod-Induced Psoriasis like inflammation in Mice  in comparison to topical mometasone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Aim of the Study</vt:lpstr>
      <vt:lpstr>Preparation of ointment: </vt:lpstr>
      <vt:lpstr>Experimental design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Measurements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Dose-Dependent Anti- Psoriatic Effects of Topical Oridonin in an Imiquimod-Induced Psoriasis Mouse Model: Comparative Study with Clobetasol</dc:title>
  <dc:creator>hussein</dc:creator>
  <cp:lastModifiedBy>j-t</cp:lastModifiedBy>
  <cp:revision>45</cp:revision>
  <dcterms:created xsi:type="dcterms:W3CDTF">2001-02-05T12:28:09Z</dcterms:created>
  <dcterms:modified xsi:type="dcterms:W3CDTF">2026-02-09T16:01:15Z</dcterms:modified>
</cp:coreProperties>
</file>