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21" r:id="rId1"/>
  </p:sldMasterIdLst>
  <p:notesMasterIdLst>
    <p:notesMasterId r:id="rId14"/>
  </p:notesMasterIdLst>
  <p:sldIdLst>
    <p:sldId id="256" r:id="rId2"/>
    <p:sldId id="270" r:id="rId3"/>
    <p:sldId id="271" r:id="rId4"/>
    <p:sldId id="259" r:id="rId5"/>
    <p:sldId id="268" r:id="rId6"/>
    <p:sldId id="269" r:id="rId7"/>
    <p:sldId id="258" r:id="rId8"/>
    <p:sldId id="267" r:id="rId9"/>
    <p:sldId id="264" r:id="rId10"/>
    <p:sldId id="266" r:id="rId11"/>
    <p:sldId id="262" r:id="rId12"/>
    <p:sldId id="263" r:id="rId13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81" d="100"/>
          <a:sy n="81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7FDDD9B-E567-4642-87AF-8331FE46D18E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AF0A0EC-60EC-4CB9-AFF4-A1A436BE8DC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98373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F0A0EC-60EC-4CB9-AFF4-A1A436BE8DCF}" type="slidenum">
              <a:rPr lang="ar-IQ" smtClean="0"/>
              <a:t>5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60919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41939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7019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6849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88050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6650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23032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37965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90363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4368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34191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1052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15102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82427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82589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59593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55765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F4803-DD0A-4CB7-972F-07785B28B21A}" type="datetimeFigureOut">
              <a:rPr lang="ar-IQ" smtClean="0"/>
              <a:t>15/07/1447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7FE6522-2A9C-4B67-951D-F2EC7DF536C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51923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smtClean="0">
                <a:effectLst/>
                <a:latin typeface="Roboto-Regular"/>
                <a:ea typeface="Calibri" panose="020F0502020204030204" pitchFamily="34" charset="0"/>
                <a:cs typeface="Arial" panose="020B0604020202020204" pitchFamily="34" charset="0"/>
              </a:rPr>
              <a:t>Possible Protective Effects of </a:t>
            </a:r>
            <a:r>
              <a:rPr lang="en-US" sz="2800" b="1" dirty="0" err="1" smtClean="0">
                <a:effectLst/>
                <a:latin typeface="Roboto-Regular"/>
                <a:ea typeface="Calibri" panose="020F0502020204030204" pitchFamily="34" charset="0"/>
                <a:cs typeface="Arial" panose="020B0604020202020204" pitchFamily="34" charset="0"/>
              </a:rPr>
              <a:t>Tirzepatide</a:t>
            </a:r>
            <a:r>
              <a:rPr lang="en-US" sz="2800" b="1" dirty="0" smtClean="0">
                <a:effectLst/>
                <a:latin typeface="Roboto-Regular"/>
                <a:ea typeface="Calibri" panose="020F0502020204030204" pitchFamily="34" charset="0"/>
                <a:cs typeface="Arial" panose="020B0604020202020204" pitchFamily="34" charset="0"/>
              </a:rPr>
              <a:t> on Polycystic Ovary Syndrome in Female Rats Model induced by Testosterone Propionate in Comparison to Metformin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ar-IQ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 algn="l"/>
            <a:r>
              <a:rPr lang="en-US" sz="2200" b="1" dirty="0" smtClean="0"/>
              <a:t>By</a:t>
            </a:r>
          </a:p>
          <a:p>
            <a:pPr algn="l"/>
            <a:r>
              <a:rPr lang="en-US" sz="1900" b="1" dirty="0" smtClean="0"/>
              <a:t>Noor </a:t>
            </a:r>
            <a:r>
              <a:rPr lang="en-US" sz="1900" b="1" dirty="0" err="1" smtClean="0"/>
              <a:t>Zaher</a:t>
            </a:r>
            <a:endParaRPr lang="ar-IQ" sz="1900" b="1" dirty="0" smtClean="0"/>
          </a:p>
          <a:p>
            <a:pPr algn="l"/>
            <a:r>
              <a:rPr lang="en-US" sz="1900" b="1" dirty="0" smtClean="0"/>
              <a:t>MSD student </a:t>
            </a:r>
          </a:p>
          <a:p>
            <a:pPr algn="l"/>
            <a:r>
              <a:rPr lang="en-US" sz="1900" b="1" dirty="0"/>
              <a:t>Department of pharmacology and Toxicology</a:t>
            </a:r>
            <a:endParaRPr lang="ar-IQ" sz="1900" b="1" dirty="0"/>
          </a:p>
        </p:txBody>
      </p:sp>
    </p:spTree>
    <p:extLst>
      <p:ext uri="{BB962C8B-B14F-4D97-AF65-F5344CB8AC3E}">
        <p14:creationId xmlns:p14="http://schemas.microsoft.com/office/powerpoint/2010/main" val="241533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Modulation of Inflammatory Markers</a:t>
            </a:r>
            <a:endParaRPr lang="ar-IQ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862" y="2406967"/>
            <a:ext cx="5767753" cy="27556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84249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study underscores the prospective therapeutic efficacy of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Tirzepatide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 the treatment of Polycystic Ovary Syndrome (PCOS), a complex endocrine condition marked by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hyperandrogenism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insulin resistance, and anovulation.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Tirzepatide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addresses various pathophysiological pathways, including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insulin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resistance,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hyperinsulinemia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dyslipidemia, hormonal imbalance, and chronic low-grade inflammation, providing a holistic strategy that may exceed the efficacy of conventional treatments like metformin. Our results indicate that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Tirzepatide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markedly reduces serum testosterone, enhances LH/FSH ratios, elevates estradiol levels, and reinstates ovulatory function, especially at elevated doses. Furthermore, its metabolic advantages, including enhanced lipid profiles, weight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reduction.</a:t>
            </a:r>
            <a:endParaRPr lang="ar-IQ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73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7718" y="1892605"/>
            <a:ext cx="5262990" cy="291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85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Polycystic ovarian syndrome (PCOS) is the most common endocrine disorder</a:t>
            </a:r>
          </a:p>
          <a:p>
            <a:pPr marL="0" indent="0" algn="l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among women of reproductive age. The metabolic inefficiency linked to this</a:t>
            </a:r>
          </a:p>
          <a:p>
            <a:pPr marL="0" indent="0" algn="l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syndrome increases the risk of developing type 2 diabetes (T2D), endometrial </a:t>
            </a:r>
          </a:p>
          <a:p>
            <a:pPr marL="0" indent="0" algn="l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cancer, and cardiovascular disease.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Tirzepatide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 novel dual glucose-dependent</a:t>
            </a:r>
          </a:p>
          <a:p>
            <a:pPr marL="0" indent="0" algn="l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insulinotropic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polypeptide (GIP) and glucagon-like peptide-1 (GLP-1) receptor</a:t>
            </a:r>
          </a:p>
          <a:p>
            <a:pPr marL="0" indent="0" algn="l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agonist, has shown significant efficacy in improving glycemic control and </a:t>
            </a:r>
            <a:endParaRPr lang="ar-IQ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reducing body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weight.Given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the strong association between insulin resistance,</a:t>
            </a:r>
          </a:p>
          <a:p>
            <a:pPr marL="0" indent="0" algn="l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obesity, and polycystic ovary syndrome (PCOS),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tirzepatide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may offer therapeutic</a:t>
            </a:r>
          </a:p>
          <a:p>
            <a:pPr marL="0" indent="0" algn="l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advantages beyond current treatment options such as metformin.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04824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 of the study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en-US" b="1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study aimed 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evaluate the possible protective effects of </a:t>
            </a:r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Tirzepatide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against 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testosterone 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propionate induced PCOS in rats.  </a:t>
            </a:r>
            <a:endParaRPr lang="ar-IQ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endParaRPr lang="ar-IQ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938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Study design                             </a:t>
            </a:r>
            <a:endParaRPr lang="ar-IQ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Rats were randomly assigned to five groups (n = 6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0" indent="0" algn="l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control group received propylene glycol (0.5 ml oral gavage) daily for 14 days 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l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Induction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received TP (1 mL/kg/day) for 30 days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l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low and high dose Treatment groups received Tirezpatide (0.88 and 1.32mg/kg/weak, respectively; subcutaneous) for 14 days following the induction of PCOS.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Group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 was administered metformin at a dosage of 300 mg/kg/day.</a:t>
            </a:r>
          </a:p>
          <a:p>
            <a:pPr marL="0" indent="0" algn="l">
              <a:buNone/>
            </a:pPr>
            <a:endParaRPr lang="ar-IQ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97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 treatments were administered on a defined schedule, and doses were prepared fresh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ensure stability 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.During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treatment period, rats were observed daily for general health, and body weights were recorded weakly to monitor health status. Any adverse effects or mortalities were recorded; however, no unexpected deaths occurred outside of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study termination plan.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the day fourty five, the rats were fasted overnight to standardize biochemical measurements, and then anesthetized for sample collection. The animal were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anesthesized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ensure a surgical plane of anesthesia for painless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procedures.Once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deeply anesthetized (confirmed by absence of response to toe pinch), blood samples were collected by cardiac puncture using a sterile syringe.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ar-IQ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589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Approximately 3–5 mL of blood was obtained from each rat and allowed to clot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ar-IQ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plain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(anticoagulant-free)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tubes .The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clotted blood was centrifuged at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3000-4000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rpm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10 min at room temperature to separate the serum and stored at –80°C for </a:t>
            </a:r>
            <a:r>
              <a:rPr lang="ar-IQ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further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analysis. Immediately after euthanasia, the ovary was harvested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washed in cold PBS for biochemical, molecular, and histological analyses.</a:t>
            </a:r>
          </a:p>
          <a:p>
            <a:pPr marL="0" indent="0">
              <a:lnSpc>
                <a:spcPct val="150000"/>
              </a:lnSpc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76678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" y="1219200"/>
            <a:ext cx="8698523" cy="4546555"/>
          </a:xfrm>
        </p:spPr>
      </p:pic>
    </p:spTree>
    <p:extLst>
      <p:ext uri="{BB962C8B-B14F-4D97-AF65-F5344CB8AC3E}">
        <p14:creationId xmlns:p14="http://schemas.microsoft.com/office/powerpoint/2010/main" val="118774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Result / </a:t>
            </a:r>
            <a:r>
              <a:rPr lang="en-US" dirty="0"/>
              <a:t> </a:t>
            </a:r>
            <a:r>
              <a:rPr lang="en-US" dirty="0"/>
              <a:t>Hormonal effect</a:t>
            </a:r>
            <a:r>
              <a:rPr lang="ar-IQ" dirty="0"/>
              <a:t/>
            </a:r>
            <a:br>
              <a:rPr lang="ar-IQ" dirty="0"/>
            </a:br>
            <a:r>
              <a:rPr lang="ar-IQ" dirty="0" smtClean="0"/>
              <a:t/>
            </a:r>
            <a:br>
              <a:rPr lang="ar-IQ" dirty="0" smtClean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32343"/>
            <a:ext cx="8596668" cy="3880773"/>
          </a:xfrm>
        </p:spPr>
        <p:txBody>
          <a:bodyPr/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hormonal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 on (gonadotropin and steroid hormones)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significant, especially with the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higher dose of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tirzepatide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the hormone levels returned to normal levels after the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 .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90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Metabolic effect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dirty="0"/>
              <a:t>Treatment with </a:t>
            </a:r>
            <a:r>
              <a:rPr lang="en-US" dirty="0" err="1"/>
              <a:t>Tirzepatide</a:t>
            </a:r>
            <a:r>
              <a:rPr lang="en-US" dirty="0"/>
              <a:t>  at  both doses as well as with metformin (300 mg/kg), resulted in marked reductions in serum cholesterol, glucose, insulin levels, and body weight </a:t>
            </a:r>
            <a:r>
              <a:rPr lang="en-US" dirty="0" smtClean="0"/>
              <a:t>.</a:t>
            </a:r>
            <a:endParaRPr lang="ar-IQ" dirty="0" smtClean="0"/>
          </a:p>
          <a:p>
            <a:pPr marL="0" indent="0" algn="l">
              <a:lnSpc>
                <a:spcPct val="150000"/>
              </a:lnSpc>
              <a:buNone/>
            </a:pPr>
            <a:r>
              <a:rPr lang="en-US" dirty="0" smtClean="0"/>
              <a:t>Significant decrease occurred with higher dose of </a:t>
            </a:r>
            <a:r>
              <a:rPr lang="en-US" dirty="0" err="1" smtClean="0"/>
              <a:t>tirzepatide</a:t>
            </a:r>
            <a:r>
              <a:rPr lang="en-US" dirty="0" smtClean="0"/>
              <a:t> (1.32mg).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00028468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</TotalTime>
  <Words>394</Words>
  <Application>Microsoft Office PowerPoint</Application>
  <PresentationFormat>Widescreen</PresentationFormat>
  <Paragraphs>36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Roboto-Regular</vt:lpstr>
      <vt:lpstr>Tahoma</vt:lpstr>
      <vt:lpstr>Trebuchet MS</vt:lpstr>
      <vt:lpstr>Wingdings 3</vt:lpstr>
      <vt:lpstr>Facet</vt:lpstr>
      <vt:lpstr>Possible Protective Effects of Tirzepatide on Polycystic Ovary Syndrome in Female Rats Model induced by Testosterone Propionate in Comparison to Metformin </vt:lpstr>
      <vt:lpstr>Introduction </vt:lpstr>
      <vt:lpstr>Aim of the study</vt:lpstr>
      <vt:lpstr>Study design                             </vt:lpstr>
      <vt:lpstr>PowerPoint Presentation</vt:lpstr>
      <vt:lpstr>PowerPoint Presentation</vt:lpstr>
      <vt:lpstr>PowerPoint Presentation</vt:lpstr>
      <vt:lpstr>Result /  Hormonal effect  </vt:lpstr>
      <vt:lpstr>Metabolic effect</vt:lpstr>
      <vt:lpstr>Modulation of Inflammatory Markers</vt:lpstr>
      <vt:lpstr>conclusion</vt:lpstr>
      <vt:lpstr>PowerPoint Presentation</vt:lpstr>
    </vt:vector>
  </TitlesOfParts>
  <Company>Microsoft (C)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Protective Effects of Tirzepatide on Polycystic Ovary Syndrome in Female Rats Model induced by Testosterone Propionate in Comparison to Metformin </dc:title>
  <dc:creator>Bashar</dc:creator>
  <cp:lastModifiedBy>Bashar</cp:lastModifiedBy>
  <cp:revision>10</cp:revision>
  <dcterms:created xsi:type="dcterms:W3CDTF">2025-09-27T10:17:22Z</dcterms:created>
  <dcterms:modified xsi:type="dcterms:W3CDTF">2026-01-03T11:16:04Z</dcterms:modified>
</cp:coreProperties>
</file>