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4" r:id="rId1"/>
  </p:sldMasterIdLst>
  <p:notesMasterIdLst>
    <p:notesMasterId r:id="rId22"/>
  </p:notesMasterIdLst>
  <p:sldIdLst>
    <p:sldId id="256" r:id="rId2"/>
    <p:sldId id="258" r:id="rId3"/>
    <p:sldId id="259" r:id="rId4"/>
    <p:sldId id="260" r:id="rId5"/>
    <p:sldId id="285" r:id="rId6"/>
    <p:sldId id="281" r:id="rId7"/>
    <p:sldId id="261" r:id="rId8"/>
    <p:sldId id="283" r:id="rId9"/>
    <p:sldId id="262" r:id="rId10"/>
    <p:sldId id="274" r:id="rId11"/>
    <p:sldId id="284" r:id="rId12"/>
    <p:sldId id="263" r:id="rId13"/>
    <p:sldId id="266" r:id="rId14"/>
    <p:sldId id="267" r:id="rId15"/>
    <p:sldId id="279" r:id="rId16"/>
    <p:sldId id="276" r:id="rId17"/>
    <p:sldId id="277" r:id="rId18"/>
    <p:sldId id="278" r:id="rId19"/>
    <p:sldId id="282" r:id="rId20"/>
    <p:sldId id="286" r:id="rId21"/>
  </p:sldIdLst>
  <p:sldSz cx="18288000" cy="10287000"/>
  <p:notesSz cx="10287000" cy="18288000"/>
  <p:defaultTextStyle>
    <a:lvl1pPr marL="0" algn="l" defTabSz="914371" rtl="0" eaLnBrk="1" latinLnBrk="0" hangingPunct="1">
      <a:defRPr sz="1800" kern="1200">
        <a:solidFill>
          <a:schemeClr val="tx1"/>
        </a:solidFill>
        <a:latin typeface="+mn-lt"/>
        <a:ea typeface="+mn-ea"/>
        <a:cs typeface="+mn-cs"/>
      </a:defRPr>
    </a:lvl1pPr>
    <a:lvl2pPr marL="457186" algn="l" defTabSz="914371" rtl="0" eaLnBrk="1" latinLnBrk="0" hangingPunct="1">
      <a:defRPr sz="1800" kern="1200">
        <a:solidFill>
          <a:schemeClr val="tx1"/>
        </a:solidFill>
        <a:latin typeface="+mn-lt"/>
        <a:ea typeface="+mn-ea"/>
        <a:cs typeface="+mn-cs"/>
      </a:defRPr>
    </a:lvl2pPr>
    <a:lvl3pPr marL="914371" algn="l" defTabSz="914371" rtl="0" eaLnBrk="1" latinLnBrk="0" hangingPunct="1">
      <a:defRPr sz="1800" kern="1200">
        <a:solidFill>
          <a:schemeClr val="tx1"/>
        </a:solidFill>
        <a:latin typeface="+mn-lt"/>
        <a:ea typeface="+mn-ea"/>
        <a:cs typeface="+mn-cs"/>
      </a:defRPr>
    </a:lvl3pPr>
    <a:lvl4pPr marL="1371557" algn="l" defTabSz="914371" rtl="0" eaLnBrk="1" latinLnBrk="0" hangingPunct="1">
      <a:defRPr sz="1800" kern="1200">
        <a:solidFill>
          <a:schemeClr val="tx1"/>
        </a:solidFill>
        <a:latin typeface="+mn-lt"/>
        <a:ea typeface="+mn-ea"/>
        <a:cs typeface="+mn-cs"/>
      </a:defRPr>
    </a:lvl4pPr>
    <a:lvl5pPr marL="1828743" algn="l" defTabSz="914371" rtl="0" eaLnBrk="1" latinLnBrk="0" hangingPunct="1">
      <a:defRPr sz="1800" kern="1200">
        <a:solidFill>
          <a:schemeClr val="tx1"/>
        </a:solidFill>
        <a:latin typeface="+mn-lt"/>
        <a:ea typeface="+mn-ea"/>
        <a:cs typeface="+mn-cs"/>
      </a:defRPr>
    </a:lvl5pPr>
    <a:lvl6pPr marL="2285928" algn="l" defTabSz="914371" rtl="0" eaLnBrk="1" latinLnBrk="0" hangingPunct="1">
      <a:defRPr sz="1800" kern="1200">
        <a:solidFill>
          <a:schemeClr val="tx1"/>
        </a:solidFill>
        <a:latin typeface="+mn-lt"/>
        <a:ea typeface="+mn-ea"/>
        <a:cs typeface="+mn-cs"/>
      </a:defRPr>
    </a:lvl6pPr>
    <a:lvl7pPr marL="2743114" algn="l" defTabSz="914371" rtl="0" eaLnBrk="1" latinLnBrk="0" hangingPunct="1">
      <a:defRPr sz="1800" kern="1200">
        <a:solidFill>
          <a:schemeClr val="tx1"/>
        </a:solidFill>
        <a:latin typeface="+mn-lt"/>
        <a:ea typeface="+mn-ea"/>
        <a:cs typeface="+mn-cs"/>
      </a:defRPr>
    </a:lvl7pPr>
    <a:lvl8pPr marL="3200298" algn="l" defTabSz="914371" rtl="0" eaLnBrk="1" latinLnBrk="0" hangingPunct="1">
      <a:defRPr sz="1800" kern="1200">
        <a:solidFill>
          <a:schemeClr val="tx1"/>
        </a:solidFill>
        <a:latin typeface="+mn-lt"/>
        <a:ea typeface="+mn-ea"/>
        <a:cs typeface="+mn-cs"/>
      </a:defRPr>
    </a:lvl8pPr>
    <a:lvl9pPr marL="3657485" algn="l" defTabSz="91437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p15:clr>
            <a:srgbClr val="A4A3A4"/>
          </p15:clr>
        </p15:guide>
        <p15:guide id="2" pos="57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p:scale>
          <a:sx n="63" d="100"/>
          <a:sy n="63" d="100"/>
        </p:scale>
        <p:origin x="-178" y="91"/>
      </p:cViewPr>
      <p:guideLst>
        <p:guide orient="horz" pos="3240"/>
        <p:guide pos="57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ableStyles" Target="tableStyle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notesMaster" Target="notesMasters/notesMaster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5829300" y="0"/>
            <a:ext cx="4457700" cy="917575"/>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4457700" cy="917575"/>
          </a:xfrm>
          <a:prstGeom prst="rect">
            <a:avLst/>
          </a:prstGeom>
        </p:spPr>
        <p:txBody>
          <a:bodyPr vert="horz" lIns="91440" tIns="45720" rIns="91440" bIns="45720" rtlCol="1"/>
          <a:lstStyle>
            <a:lvl1pPr algn="l">
              <a:defRPr sz="1200"/>
            </a:lvl1pPr>
          </a:lstStyle>
          <a:p>
            <a:fld id="{D8714683-4626-B44B-BFDB-5A288A24C0F8}" type="datetimeFigureOut">
              <a:rPr lang="ar-IQ" smtClean="0"/>
              <a:t>16/07/1447</a:t>
            </a:fld>
            <a:endParaRPr lang="ar-IQ"/>
          </a:p>
        </p:txBody>
      </p:sp>
      <p:sp>
        <p:nvSpPr>
          <p:cNvPr id="4" name="عنصر نائب لصورة الشريحة 3"/>
          <p:cNvSpPr>
            <a:spLocks noGrp="1" noRot="1" noChangeAspect="1"/>
          </p:cNvSpPr>
          <p:nvPr>
            <p:ph type="sldImg" idx="2"/>
          </p:nvPr>
        </p:nvSpPr>
        <p:spPr>
          <a:xfrm>
            <a:off x="-342900" y="2286000"/>
            <a:ext cx="10972800" cy="61722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1028700" y="8801100"/>
            <a:ext cx="8229600" cy="720090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6" name="عنصر نائب للتذييل 5"/>
          <p:cNvSpPr>
            <a:spLocks noGrp="1"/>
          </p:cNvSpPr>
          <p:nvPr>
            <p:ph type="ftr" sz="quarter" idx="4"/>
          </p:nvPr>
        </p:nvSpPr>
        <p:spPr>
          <a:xfrm>
            <a:off x="5829300" y="17372013"/>
            <a:ext cx="4457700" cy="915987"/>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17372013"/>
            <a:ext cx="4457700" cy="915987"/>
          </a:xfrm>
          <a:prstGeom prst="rect">
            <a:avLst/>
          </a:prstGeom>
        </p:spPr>
        <p:txBody>
          <a:bodyPr vert="horz" lIns="91440" tIns="45720" rIns="91440" bIns="45720" rtlCol="1" anchor="b"/>
          <a:lstStyle>
            <a:lvl1pPr algn="l">
              <a:defRPr sz="1200"/>
            </a:lvl1pPr>
          </a:lstStyle>
          <a:p>
            <a:fld id="{00DE48BE-66D6-CF42-99DF-5A332F50CA3B}" type="slidenum">
              <a:rPr lang="ar-IQ" smtClean="0"/>
              <a:t>‹#›</a:t>
            </a:fld>
            <a:endParaRPr lang="ar-IQ"/>
          </a:p>
        </p:txBody>
      </p:sp>
    </p:spTree>
    <p:extLst>
      <p:ext uri="{BB962C8B-B14F-4D97-AF65-F5344CB8AC3E}">
        <p14:creationId xmlns:p14="http://schemas.microsoft.com/office/powerpoint/2010/main" val="3883758533"/>
      </p:ext>
    </p:extLst>
  </p:cSld>
  <p:clrMap bg1="lt1" tx1="dk1" bg2="lt2" tx2="dk2" accent1="accent1" accent2="accent2" accent3="accent3" accent4="accent4" accent5="accent5" accent6="accent6" hlink="hlink" folHlink="folHlink"/>
  <p:notesStyle>
    <a:lvl1pPr marL="0" algn="r" defTabSz="914371" rtl="1" eaLnBrk="1" latinLnBrk="0" hangingPunct="1">
      <a:defRPr sz="1200" kern="1200">
        <a:solidFill>
          <a:schemeClr val="tx1"/>
        </a:solidFill>
        <a:latin typeface="+mn-lt"/>
        <a:ea typeface="+mn-ea"/>
        <a:cs typeface="+mn-cs"/>
      </a:defRPr>
    </a:lvl1pPr>
    <a:lvl2pPr marL="457186" algn="r" defTabSz="914371" rtl="1" eaLnBrk="1" latinLnBrk="0" hangingPunct="1">
      <a:defRPr sz="1200" kern="1200">
        <a:solidFill>
          <a:schemeClr val="tx1"/>
        </a:solidFill>
        <a:latin typeface="+mn-lt"/>
        <a:ea typeface="+mn-ea"/>
        <a:cs typeface="+mn-cs"/>
      </a:defRPr>
    </a:lvl2pPr>
    <a:lvl3pPr marL="914371" algn="r" defTabSz="914371" rtl="1" eaLnBrk="1" latinLnBrk="0" hangingPunct="1">
      <a:defRPr sz="1200" kern="1200">
        <a:solidFill>
          <a:schemeClr val="tx1"/>
        </a:solidFill>
        <a:latin typeface="+mn-lt"/>
        <a:ea typeface="+mn-ea"/>
        <a:cs typeface="+mn-cs"/>
      </a:defRPr>
    </a:lvl3pPr>
    <a:lvl4pPr marL="1371557" algn="r" defTabSz="914371" rtl="1" eaLnBrk="1" latinLnBrk="0" hangingPunct="1">
      <a:defRPr sz="1200" kern="1200">
        <a:solidFill>
          <a:schemeClr val="tx1"/>
        </a:solidFill>
        <a:latin typeface="+mn-lt"/>
        <a:ea typeface="+mn-ea"/>
        <a:cs typeface="+mn-cs"/>
      </a:defRPr>
    </a:lvl4pPr>
    <a:lvl5pPr marL="1828743" algn="r" defTabSz="914371" rtl="1" eaLnBrk="1" latinLnBrk="0" hangingPunct="1">
      <a:defRPr sz="1200" kern="1200">
        <a:solidFill>
          <a:schemeClr val="tx1"/>
        </a:solidFill>
        <a:latin typeface="+mn-lt"/>
        <a:ea typeface="+mn-ea"/>
        <a:cs typeface="+mn-cs"/>
      </a:defRPr>
    </a:lvl5pPr>
    <a:lvl6pPr marL="2285928" algn="r" defTabSz="914371" rtl="1" eaLnBrk="1" latinLnBrk="0" hangingPunct="1">
      <a:defRPr sz="1200" kern="1200">
        <a:solidFill>
          <a:schemeClr val="tx1"/>
        </a:solidFill>
        <a:latin typeface="+mn-lt"/>
        <a:ea typeface="+mn-ea"/>
        <a:cs typeface="+mn-cs"/>
      </a:defRPr>
    </a:lvl6pPr>
    <a:lvl7pPr marL="2743114" algn="r" defTabSz="914371" rtl="1" eaLnBrk="1" latinLnBrk="0" hangingPunct="1">
      <a:defRPr sz="1200" kern="1200">
        <a:solidFill>
          <a:schemeClr val="tx1"/>
        </a:solidFill>
        <a:latin typeface="+mn-lt"/>
        <a:ea typeface="+mn-ea"/>
        <a:cs typeface="+mn-cs"/>
      </a:defRPr>
    </a:lvl7pPr>
    <a:lvl8pPr marL="3200298" algn="r" defTabSz="914371" rtl="1" eaLnBrk="1" latinLnBrk="0" hangingPunct="1">
      <a:defRPr sz="1200" kern="1200">
        <a:solidFill>
          <a:schemeClr val="tx1"/>
        </a:solidFill>
        <a:latin typeface="+mn-lt"/>
        <a:ea typeface="+mn-ea"/>
        <a:cs typeface="+mn-cs"/>
      </a:defRPr>
    </a:lvl8pPr>
    <a:lvl9pPr marL="3657485" algn="r" defTabSz="914371"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2286000"/>
            <a:ext cx="10972800" cy="6172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2286000"/>
            <a:ext cx="10972800" cy="6172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2286000"/>
            <a:ext cx="10972800" cy="6172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2286000"/>
            <a:ext cx="10972800" cy="6172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2286000"/>
            <a:ext cx="10972800" cy="6172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2286000"/>
            <a:ext cx="10972800" cy="6172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2286000"/>
            <a:ext cx="10972800" cy="6172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2286000"/>
            <a:ext cx="10972800" cy="6172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2286000"/>
            <a:ext cx="10972800" cy="6172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2286000"/>
            <a:ext cx="10972800" cy="6172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2286000"/>
            <a:ext cx="10972800" cy="6172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2286000"/>
            <a:ext cx="10972800" cy="6172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2286000"/>
            <a:ext cx="10972800" cy="6172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2286000"/>
            <a:ext cx="10972800" cy="6172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2286000"/>
            <a:ext cx="10972800" cy="6172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2286000"/>
            <a:ext cx="10972800" cy="6172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371600" y="3195646"/>
            <a:ext cx="15544800" cy="2205038"/>
          </a:xfrm>
        </p:spPr>
        <p:txBody>
          <a:bodyPr/>
          <a:lstStyle/>
          <a:p>
            <a:r>
              <a:rPr lang="ar-SA"/>
              <a:t>انقر لتحرير نمط العنوان الرئيسي</a:t>
            </a:r>
            <a:endParaRPr lang="en-US"/>
          </a:p>
        </p:txBody>
      </p:sp>
      <p:sp>
        <p:nvSpPr>
          <p:cNvPr id="3" name="عنوان فرعي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816388" indent="0" algn="ctr">
              <a:buNone/>
              <a:defRPr>
                <a:solidFill>
                  <a:schemeClr val="tx1">
                    <a:tint val="75000"/>
                  </a:schemeClr>
                </a:solidFill>
              </a:defRPr>
            </a:lvl2pPr>
            <a:lvl3pPr marL="1632782" indent="0" algn="ctr">
              <a:buNone/>
              <a:defRPr>
                <a:solidFill>
                  <a:schemeClr val="tx1">
                    <a:tint val="75000"/>
                  </a:schemeClr>
                </a:solidFill>
              </a:defRPr>
            </a:lvl3pPr>
            <a:lvl4pPr marL="2449168" indent="0" algn="ctr">
              <a:buNone/>
              <a:defRPr>
                <a:solidFill>
                  <a:schemeClr val="tx1">
                    <a:tint val="75000"/>
                  </a:schemeClr>
                </a:solidFill>
              </a:defRPr>
            </a:lvl4pPr>
            <a:lvl5pPr marL="3265560" indent="0" algn="ctr">
              <a:buNone/>
              <a:defRPr>
                <a:solidFill>
                  <a:schemeClr val="tx1">
                    <a:tint val="75000"/>
                  </a:schemeClr>
                </a:solidFill>
              </a:defRPr>
            </a:lvl5pPr>
            <a:lvl6pPr marL="4081949" indent="0" algn="ctr">
              <a:buNone/>
              <a:defRPr>
                <a:solidFill>
                  <a:schemeClr val="tx1">
                    <a:tint val="75000"/>
                  </a:schemeClr>
                </a:solidFill>
              </a:defRPr>
            </a:lvl6pPr>
            <a:lvl7pPr marL="4898336" indent="0" algn="ctr">
              <a:buNone/>
              <a:defRPr>
                <a:solidFill>
                  <a:schemeClr val="tx1">
                    <a:tint val="75000"/>
                  </a:schemeClr>
                </a:solidFill>
              </a:defRPr>
            </a:lvl7pPr>
            <a:lvl8pPr marL="5714724" indent="0" algn="ctr">
              <a:buNone/>
              <a:defRPr>
                <a:solidFill>
                  <a:schemeClr val="tx1">
                    <a:tint val="75000"/>
                  </a:schemeClr>
                </a:solidFill>
              </a:defRPr>
            </a:lvl8pPr>
            <a:lvl9pPr marL="6531117" indent="0" algn="ctr">
              <a:buNone/>
              <a:defRPr>
                <a:solidFill>
                  <a:schemeClr val="tx1">
                    <a:tint val="75000"/>
                  </a:schemeClr>
                </a:solidFill>
              </a:defRPr>
            </a:lvl9pPr>
          </a:lstStyle>
          <a:p>
            <a:r>
              <a:rPr lang="ar-SA"/>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1/4/2026</a:t>
            </a:fld>
            <a:endParaRPr lang="en-US"/>
          </a:p>
        </p:txBody>
      </p:sp>
      <p:sp>
        <p:nvSpPr>
          <p:cNvPr id="5" name="عنصر نائب للتذييل 4"/>
          <p:cNvSpPr>
            <a:spLocks noGrp="1"/>
          </p:cNvSpPr>
          <p:nvPr>
            <p:ph type="ftr" sz="quarter" idx="11"/>
          </p:nvPr>
        </p:nvSpPr>
        <p:spPr/>
        <p:txBody>
          <a:bodyPr/>
          <a:lstStyle/>
          <a:p>
            <a:endParaRPr kumimoji="0" lang="en-US"/>
          </a:p>
        </p:txBody>
      </p:sp>
      <p:sp>
        <p:nvSpPr>
          <p:cNvPr id="6" name="عنصر نائب لرقم الشريحة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extLst>
      <p:ext uri="{BB962C8B-B14F-4D97-AF65-F5344CB8AC3E}">
        <p14:creationId xmlns:p14="http://schemas.microsoft.com/office/powerpoint/2010/main" val="267044792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1/4/2026</a:t>
            </a:fld>
            <a:endParaRPr lang="en-US" dirty="0"/>
          </a:p>
        </p:txBody>
      </p:sp>
      <p:sp>
        <p:nvSpPr>
          <p:cNvPr id="5" name="عنصر نائب للتذييل 4"/>
          <p:cNvSpPr>
            <a:spLocks noGrp="1"/>
          </p:cNvSpPr>
          <p:nvPr>
            <p:ph type="ftr" sz="quarter" idx="11"/>
          </p:nvPr>
        </p:nvSpPr>
        <p:spPr/>
        <p:txBody>
          <a:bodyPr/>
          <a:lstStyle/>
          <a:p>
            <a:endParaRPr kumimoji="0" lang="en-US"/>
          </a:p>
        </p:txBody>
      </p:sp>
      <p:sp>
        <p:nvSpPr>
          <p:cNvPr id="6" name="عنصر نائب لرقم الشريحة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extLst>
      <p:ext uri="{BB962C8B-B14F-4D97-AF65-F5344CB8AC3E}">
        <p14:creationId xmlns:p14="http://schemas.microsoft.com/office/powerpoint/2010/main" val="360941114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26517600" y="619125"/>
            <a:ext cx="8229600" cy="13165932"/>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1828800" y="619125"/>
            <a:ext cx="24384000" cy="13165932"/>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1/4/2026</a:t>
            </a:fld>
            <a:endParaRPr lang="en-US"/>
          </a:p>
        </p:txBody>
      </p:sp>
      <p:sp>
        <p:nvSpPr>
          <p:cNvPr id="5" name="عنصر نائب للتذييل 4"/>
          <p:cNvSpPr>
            <a:spLocks noGrp="1"/>
          </p:cNvSpPr>
          <p:nvPr>
            <p:ph type="ftr" sz="quarter" idx="11"/>
          </p:nvPr>
        </p:nvSpPr>
        <p:spPr/>
        <p:txBody>
          <a:bodyPr/>
          <a:lstStyle/>
          <a:p>
            <a:endParaRPr kumimoji="0" lang="en-US"/>
          </a:p>
        </p:txBody>
      </p:sp>
      <p:sp>
        <p:nvSpPr>
          <p:cNvPr id="6" name="عنصر نائب لرقم الشريحة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extLst>
      <p:ext uri="{BB962C8B-B14F-4D97-AF65-F5344CB8AC3E}">
        <p14:creationId xmlns:p14="http://schemas.microsoft.com/office/powerpoint/2010/main" val="331737752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565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2765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0965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5676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56646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0572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1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23659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1/4/2026</a:t>
            </a:fld>
            <a:endParaRPr lang="en-US"/>
          </a:p>
        </p:txBody>
      </p:sp>
      <p:sp>
        <p:nvSpPr>
          <p:cNvPr id="5" name="عنصر نائب للتذييل 4"/>
          <p:cNvSpPr>
            <a:spLocks noGrp="1"/>
          </p:cNvSpPr>
          <p:nvPr>
            <p:ph type="ftr" sz="quarter" idx="11"/>
          </p:nvPr>
        </p:nvSpPr>
        <p:spPr/>
        <p:txBody>
          <a:bodyPr/>
          <a:lstStyle/>
          <a:p>
            <a:endParaRPr kumimoji="0" lang="en-US"/>
          </a:p>
        </p:txBody>
      </p:sp>
      <p:sp>
        <p:nvSpPr>
          <p:cNvPr id="6" name="عنصر نائب لرقم الشريحة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extLst>
      <p:ext uri="{BB962C8B-B14F-4D97-AF65-F5344CB8AC3E}">
        <p14:creationId xmlns:p14="http://schemas.microsoft.com/office/powerpoint/2010/main" val="120424495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1444626" y="6610358"/>
            <a:ext cx="15544800" cy="2043113"/>
          </a:xfrm>
        </p:spPr>
        <p:txBody>
          <a:bodyPr anchor="t"/>
          <a:lstStyle>
            <a:lvl1pPr algn="l">
              <a:defRPr sz="7100" b="1" cap="all"/>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1444626" y="4360078"/>
            <a:ext cx="15544800" cy="2250281"/>
          </a:xfrm>
        </p:spPr>
        <p:txBody>
          <a:bodyPr anchor="b"/>
          <a:lstStyle>
            <a:lvl1pPr marL="0" indent="0">
              <a:buNone/>
              <a:defRPr sz="3600">
                <a:solidFill>
                  <a:schemeClr val="tx1">
                    <a:tint val="75000"/>
                  </a:schemeClr>
                </a:solidFill>
              </a:defRPr>
            </a:lvl1pPr>
            <a:lvl2pPr marL="816388" indent="0">
              <a:buNone/>
              <a:defRPr sz="3200">
                <a:solidFill>
                  <a:schemeClr val="tx1">
                    <a:tint val="75000"/>
                  </a:schemeClr>
                </a:solidFill>
              </a:defRPr>
            </a:lvl2pPr>
            <a:lvl3pPr marL="1632782" indent="0">
              <a:buNone/>
              <a:defRPr sz="2900">
                <a:solidFill>
                  <a:schemeClr val="tx1">
                    <a:tint val="75000"/>
                  </a:schemeClr>
                </a:solidFill>
              </a:defRPr>
            </a:lvl3pPr>
            <a:lvl4pPr marL="2449168" indent="0">
              <a:buNone/>
              <a:defRPr sz="2500">
                <a:solidFill>
                  <a:schemeClr val="tx1">
                    <a:tint val="75000"/>
                  </a:schemeClr>
                </a:solidFill>
              </a:defRPr>
            </a:lvl4pPr>
            <a:lvl5pPr marL="3265560" indent="0">
              <a:buNone/>
              <a:defRPr sz="2500">
                <a:solidFill>
                  <a:schemeClr val="tx1">
                    <a:tint val="75000"/>
                  </a:schemeClr>
                </a:solidFill>
              </a:defRPr>
            </a:lvl5pPr>
            <a:lvl6pPr marL="4081949" indent="0">
              <a:buNone/>
              <a:defRPr sz="2500">
                <a:solidFill>
                  <a:schemeClr val="tx1">
                    <a:tint val="75000"/>
                  </a:schemeClr>
                </a:solidFill>
              </a:defRPr>
            </a:lvl6pPr>
            <a:lvl7pPr marL="4898336" indent="0">
              <a:buNone/>
              <a:defRPr sz="2500">
                <a:solidFill>
                  <a:schemeClr val="tx1">
                    <a:tint val="75000"/>
                  </a:schemeClr>
                </a:solidFill>
              </a:defRPr>
            </a:lvl7pPr>
            <a:lvl8pPr marL="5714724" indent="0">
              <a:buNone/>
              <a:defRPr sz="2500">
                <a:solidFill>
                  <a:schemeClr val="tx1">
                    <a:tint val="75000"/>
                  </a:schemeClr>
                </a:solidFill>
              </a:defRPr>
            </a:lvl8pPr>
            <a:lvl9pPr marL="6531117" indent="0">
              <a:buNone/>
              <a:defRPr sz="25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1/4/2026</a:t>
            </a:fld>
            <a:endParaRPr lang="en-US"/>
          </a:p>
        </p:txBody>
      </p:sp>
      <p:sp>
        <p:nvSpPr>
          <p:cNvPr id="5" name="عنصر نائب للتذييل 4"/>
          <p:cNvSpPr>
            <a:spLocks noGrp="1"/>
          </p:cNvSpPr>
          <p:nvPr>
            <p:ph type="ftr" sz="quarter" idx="11"/>
          </p:nvPr>
        </p:nvSpPr>
        <p:spPr/>
        <p:txBody>
          <a:bodyPr/>
          <a:lstStyle/>
          <a:p>
            <a:endParaRPr kumimoji="0" lang="en-US"/>
          </a:p>
        </p:txBody>
      </p:sp>
      <p:sp>
        <p:nvSpPr>
          <p:cNvPr id="6" name="عنصر نائب لرقم الشريحة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extLst>
      <p:ext uri="{BB962C8B-B14F-4D97-AF65-F5344CB8AC3E}">
        <p14:creationId xmlns:p14="http://schemas.microsoft.com/office/powerpoint/2010/main" val="46672396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1828800" y="3600450"/>
            <a:ext cx="16306800" cy="10184607"/>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18440400" y="3600450"/>
            <a:ext cx="16306800" cy="10184607"/>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1/4/2026</a:t>
            </a:fld>
            <a:endParaRPr lang="en-US"/>
          </a:p>
        </p:txBody>
      </p:sp>
      <p:sp>
        <p:nvSpPr>
          <p:cNvPr id="6" name="عنصر نائب للتذييل 5"/>
          <p:cNvSpPr>
            <a:spLocks noGrp="1"/>
          </p:cNvSpPr>
          <p:nvPr>
            <p:ph type="ftr" sz="quarter" idx="11"/>
          </p:nvPr>
        </p:nvSpPr>
        <p:spPr/>
        <p:txBody>
          <a:bodyPr/>
          <a:lstStyle/>
          <a:p>
            <a:endParaRPr kumimoji="0" lang="en-US"/>
          </a:p>
        </p:txBody>
      </p:sp>
      <p:sp>
        <p:nvSpPr>
          <p:cNvPr id="7" name="عنصر نائب لرقم الشريحة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extLst>
      <p:ext uri="{BB962C8B-B14F-4D97-AF65-F5344CB8AC3E}">
        <p14:creationId xmlns:p14="http://schemas.microsoft.com/office/powerpoint/2010/main" val="233367918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11957"/>
            <a:ext cx="16459200" cy="1714500"/>
          </a:xfrm>
        </p:spPr>
        <p:txBody>
          <a:bodyPr/>
          <a:lstStyle>
            <a:lvl1pPr>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914400" y="2302671"/>
            <a:ext cx="8080376" cy="959643"/>
          </a:xfrm>
        </p:spPr>
        <p:txBody>
          <a:bodyPr anchor="b"/>
          <a:lstStyle>
            <a:lvl1pPr marL="0" indent="0">
              <a:buNone/>
              <a:defRPr sz="4300" b="1"/>
            </a:lvl1pPr>
            <a:lvl2pPr marL="816388" indent="0">
              <a:buNone/>
              <a:defRPr sz="3600" b="1"/>
            </a:lvl2pPr>
            <a:lvl3pPr marL="1632782" indent="0">
              <a:buNone/>
              <a:defRPr sz="3200" b="1"/>
            </a:lvl3pPr>
            <a:lvl4pPr marL="2449168" indent="0">
              <a:buNone/>
              <a:defRPr sz="2900" b="1"/>
            </a:lvl4pPr>
            <a:lvl5pPr marL="3265560" indent="0">
              <a:buNone/>
              <a:defRPr sz="2900" b="1"/>
            </a:lvl5pPr>
            <a:lvl6pPr marL="4081949" indent="0">
              <a:buNone/>
              <a:defRPr sz="2900" b="1"/>
            </a:lvl6pPr>
            <a:lvl7pPr marL="4898336" indent="0">
              <a:buNone/>
              <a:defRPr sz="2900" b="1"/>
            </a:lvl7pPr>
            <a:lvl8pPr marL="5714724" indent="0">
              <a:buNone/>
              <a:defRPr sz="2900" b="1"/>
            </a:lvl8pPr>
            <a:lvl9pPr marL="6531117" indent="0">
              <a:buNone/>
              <a:defRPr sz="29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914400" y="3262313"/>
            <a:ext cx="8080376"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9290061" y="2302671"/>
            <a:ext cx="8083550" cy="959643"/>
          </a:xfrm>
        </p:spPr>
        <p:txBody>
          <a:bodyPr anchor="b"/>
          <a:lstStyle>
            <a:lvl1pPr marL="0" indent="0">
              <a:buNone/>
              <a:defRPr sz="4300" b="1"/>
            </a:lvl1pPr>
            <a:lvl2pPr marL="816388" indent="0">
              <a:buNone/>
              <a:defRPr sz="3600" b="1"/>
            </a:lvl2pPr>
            <a:lvl3pPr marL="1632782" indent="0">
              <a:buNone/>
              <a:defRPr sz="3200" b="1"/>
            </a:lvl3pPr>
            <a:lvl4pPr marL="2449168" indent="0">
              <a:buNone/>
              <a:defRPr sz="2900" b="1"/>
            </a:lvl4pPr>
            <a:lvl5pPr marL="3265560" indent="0">
              <a:buNone/>
              <a:defRPr sz="2900" b="1"/>
            </a:lvl5pPr>
            <a:lvl6pPr marL="4081949" indent="0">
              <a:buNone/>
              <a:defRPr sz="2900" b="1"/>
            </a:lvl6pPr>
            <a:lvl7pPr marL="4898336" indent="0">
              <a:buNone/>
              <a:defRPr sz="2900" b="1"/>
            </a:lvl7pPr>
            <a:lvl8pPr marL="5714724" indent="0">
              <a:buNone/>
              <a:defRPr sz="2900" b="1"/>
            </a:lvl8pPr>
            <a:lvl9pPr marL="6531117" indent="0">
              <a:buNone/>
              <a:defRPr sz="29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9290061" y="3262313"/>
            <a:ext cx="8083550"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1/4/2026</a:t>
            </a:fld>
            <a:endParaRPr lang="en-US"/>
          </a:p>
        </p:txBody>
      </p:sp>
      <p:sp>
        <p:nvSpPr>
          <p:cNvPr id="8" name="عنصر نائب للتذييل 7"/>
          <p:cNvSpPr>
            <a:spLocks noGrp="1"/>
          </p:cNvSpPr>
          <p:nvPr>
            <p:ph type="ftr" sz="quarter" idx="11"/>
          </p:nvPr>
        </p:nvSpPr>
        <p:spPr/>
        <p:txBody>
          <a:bodyPr/>
          <a:lstStyle/>
          <a:p>
            <a:endParaRPr kumimoji="0" lang="en-US"/>
          </a:p>
        </p:txBody>
      </p:sp>
      <p:sp>
        <p:nvSpPr>
          <p:cNvPr id="9" name="عنصر نائب لرقم الشريحة 8"/>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extLst>
      <p:ext uri="{BB962C8B-B14F-4D97-AF65-F5344CB8AC3E}">
        <p14:creationId xmlns:p14="http://schemas.microsoft.com/office/powerpoint/2010/main" val="306116083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2"/>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1/4/2026</a:t>
            </a:fld>
            <a:endParaRPr lang="en-US"/>
          </a:p>
        </p:txBody>
      </p:sp>
      <p:sp>
        <p:nvSpPr>
          <p:cNvPr id="4" name="عنصر نائب للتذييل 3"/>
          <p:cNvSpPr>
            <a:spLocks noGrp="1"/>
          </p:cNvSpPr>
          <p:nvPr>
            <p:ph type="ftr" sz="quarter" idx="11"/>
          </p:nvPr>
        </p:nvSpPr>
        <p:spPr/>
        <p:txBody>
          <a:bodyPr/>
          <a:lstStyle/>
          <a:p>
            <a:endParaRPr kumimoji="0" lang="en-US"/>
          </a:p>
        </p:txBody>
      </p:sp>
      <p:sp>
        <p:nvSpPr>
          <p:cNvPr id="5" name="عنصر نائب لرقم الشريحة 4"/>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extLst>
      <p:ext uri="{BB962C8B-B14F-4D97-AF65-F5344CB8AC3E}">
        <p14:creationId xmlns:p14="http://schemas.microsoft.com/office/powerpoint/2010/main" val="42924523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1/4/2026</a:t>
            </a:fld>
            <a:endParaRPr lang="en-US"/>
          </a:p>
        </p:txBody>
      </p:sp>
      <p:sp>
        <p:nvSpPr>
          <p:cNvPr id="3" name="عنصر نائب للتذييل 2"/>
          <p:cNvSpPr>
            <a:spLocks noGrp="1"/>
          </p:cNvSpPr>
          <p:nvPr>
            <p:ph type="ftr" sz="quarter" idx="11"/>
          </p:nvPr>
        </p:nvSpPr>
        <p:spPr/>
        <p:txBody>
          <a:bodyPr/>
          <a:lstStyle/>
          <a:p>
            <a:endParaRPr kumimoji="0" lang="en-US"/>
          </a:p>
        </p:txBody>
      </p:sp>
      <p:sp>
        <p:nvSpPr>
          <p:cNvPr id="4" name="عنصر نائب لرقم الشريحة 3"/>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extLst>
      <p:ext uri="{BB962C8B-B14F-4D97-AF65-F5344CB8AC3E}">
        <p14:creationId xmlns:p14="http://schemas.microsoft.com/office/powerpoint/2010/main" val="400444909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914411" y="409575"/>
            <a:ext cx="6016626" cy="1743075"/>
          </a:xfrm>
        </p:spPr>
        <p:txBody>
          <a:bodyPr anchor="b"/>
          <a:lstStyle>
            <a:lvl1pPr algn="l">
              <a:defRPr sz="3600" b="1"/>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7150100" y="409583"/>
            <a:ext cx="10223500" cy="8779670"/>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914411" y="2152656"/>
            <a:ext cx="6016626" cy="7036595"/>
          </a:xfrm>
        </p:spPr>
        <p:txBody>
          <a:bodyPr/>
          <a:lstStyle>
            <a:lvl1pPr marL="0" indent="0">
              <a:buNone/>
              <a:defRPr sz="2500"/>
            </a:lvl1pPr>
            <a:lvl2pPr marL="816388" indent="0">
              <a:buNone/>
              <a:defRPr sz="2100"/>
            </a:lvl2pPr>
            <a:lvl3pPr marL="1632782" indent="0">
              <a:buNone/>
              <a:defRPr sz="1800"/>
            </a:lvl3pPr>
            <a:lvl4pPr marL="2449168" indent="0">
              <a:buNone/>
              <a:defRPr sz="1600"/>
            </a:lvl4pPr>
            <a:lvl5pPr marL="3265560" indent="0">
              <a:buNone/>
              <a:defRPr sz="1600"/>
            </a:lvl5pPr>
            <a:lvl6pPr marL="4081949" indent="0">
              <a:buNone/>
              <a:defRPr sz="1600"/>
            </a:lvl6pPr>
            <a:lvl7pPr marL="4898336" indent="0">
              <a:buNone/>
              <a:defRPr sz="1600"/>
            </a:lvl7pPr>
            <a:lvl8pPr marL="5714724" indent="0">
              <a:buNone/>
              <a:defRPr sz="1600"/>
            </a:lvl8pPr>
            <a:lvl9pPr marL="6531117" indent="0">
              <a:buNone/>
              <a:defRPr sz="16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1/4/2026</a:t>
            </a:fld>
            <a:endParaRPr lang="en-US"/>
          </a:p>
        </p:txBody>
      </p:sp>
      <p:sp>
        <p:nvSpPr>
          <p:cNvPr id="6" name="عنصر نائب للتذييل 5"/>
          <p:cNvSpPr>
            <a:spLocks noGrp="1"/>
          </p:cNvSpPr>
          <p:nvPr>
            <p:ph type="ftr" sz="quarter" idx="11"/>
          </p:nvPr>
        </p:nvSpPr>
        <p:spPr/>
        <p:txBody>
          <a:bodyPr/>
          <a:lstStyle/>
          <a:p>
            <a:endParaRPr kumimoji="0" lang="en-US"/>
          </a:p>
        </p:txBody>
      </p:sp>
      <p:sp>
        <p:nvSpPr>
          <p:cNvPr id="7" name="عنصر نائب لرقم الشريحة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extLst>
      <p:ext uri="{BB962C8B-B14F-4D97-AF65-F5344CB8AC3E}">
        <p14:creationId xmlns:p14="http://schemas.microsoft.com/office/powerpoint/2010/main" val="28910386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3584576" y="7200900"/>
            <a:ext cx="10972800" cy="850107"/>
          </a:xfrm>
        </p:spPr>
        <p:txBody>
          <a:bodyPr anchor="b"/>
          <a:lstStyle>
            <a:lvl1pPr algn="l">
              <a:defRPr sz="3600" b="1"/>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3584576" y="919163"/>
            <a:ext cx="10972800" cy="6172200"/>
          </a:xfrm>
        </p:spPr>
        <p:txBody>
          <a:bodyPr/>
          <a:lstStyle>
            <a:lvl1pPr marL="0" indent="0">
              <a:buNone/>
              <a:defRPr sz="5700"/>
            </a:lvl1pPr>
            <a:lvl2pPr marL="816388" indent="0">
              <a:buNone/>
              <a:defRPr sz="5000"/>
            </a:lvl2pPr>
            <a:lvl3pPr marL="1632782" indent="0">
              <a:buNone/>
              <a:defRPr sz="4300"/>
            </a:lvl3pPr>
            <a:lvl4pPr marL="2449168" indent="0">
              <a:buNone/>
              <a:defRPr sz="3600"/>
            </a:lvl4pPr>
            <a:lvl5pPr marL="3265560" indent="0">
              <a:buNone/>
              <a:defRPr sz="3600"/>
            </a:lvl5pPr>
            <a:lvl6pPr marL="4081949" indent="0">
              <a:buNone/>
              <a:defRPr sz="3600"/>
            </a:lvl6pPr>
            <a:lvl7pPr marL="4898336" indent="0">
              <a:buNone/>
              <a:defRPr sz="3600"/>
            </a:lvl7pPr>
            <a:lvl8pPr marL="5714724" indent="0">
              <a:buNone/>
              <a:defRPr sz="3600"/>
            </a:lvl8pPr>
            <a:lvl9pPr marL="6531117" indent="0">
              <a:buNone/>
              <a:defRPr sz="3600"/>
            </a:lvl9pPr>
          </a:lstStyle>
          <a:p>
            <a:endParaRPr lang="en-US"/>
          </a:p>
        </p:txBody>
      </p:sp>
      <p:sp>
        <p:nvSpPr>
          <p:cNvPr id="4" name="عنصر نائب للنص 3"/>
          <p:cNvSpPr>
            <a:spLocks noGrp="1"/>
          </p:cNvSpPr>
          <p:nvPr>
            <p:ph type="body" sz="half" idx="2"/>
          </p:nvPr>
        </p:nvSpPr>
        <p:spPr>
          <a:xfrm>
            <a:off x="3584576" y="8051007"/>
            <a:ext cx="10972800" cy="1207293"/>
          </a:xfrm>
        </p:spPr>
        <p:txBody>
          <a:bodyPr/>
          <a:lstStyle>
            <a:lvl1pPr marL="0" indent="0">
              <a:buNone/>
              <a:defRPr sz="2500"/>
            </a:lvl1pPr>
            <a:lvl2pPr marL="816388" indent="0">
              <a:buNone/>
              <a:defRPr sz="2100"/>
            </a:lvl2pPr>
            <a:lvl3pPr marL="1632782" indent="0">
              <a:buNone/>
              <a:defRPr sz="1800"/>
            </a:lvl3pPr>
            <a:lvl4pPr marL="2449168" indent="0">
              <a:buNone/>
              <a:defRPr sz="1600"/>
            </a:lvl4pPr>
            <a:lvl5pPr marL="3265560" indent="0">
              <a:buNone/>
              <a:defRPr sz="1600"/>
            </a:lvl5pPr>
            <a:lvl6pPr marL="4081949" indent="0">
              <a:buNone/>
              <a:defRPr sz="1600"/>
            </a:lvl6pPr>
            <a:lvl7pPr marL="4898336" indent="0">
              <a:buNone/>
              <a:defRPr sz="1600"/>
            </a:lvl7pPr>
            <a:lvl8pPr marL="5714724" indent="0">
              <a:buNone/>
              <a:defRPr sz="1600"/>
            </a:lvl8pPr>
            <a:lvl9pPr marL="6531117" indent="0">
              <a:buNone/>
              <a:defRPr sz="16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1/4/2026</a:t>
            </a:fld>
            <a:endParaRPr lang="en-US"/>
          </a:p>
        </p:txBody>
      </p:sp>
      <p:sp>
        <p:nvSpPr>
          <p:cNvPr id="6" name="عنصر نائب للتذييل 5"/>
          <p:cNvSpPr>
            <a:spLocks noGrp="1"/>
          </p:cNvSpPr>
          <p:nvPr>
            <p:ph type="ftr" sz="quarter" idx="11"/>
          </p:nvPr>
        </p:nvSpPr>
        <p:spPr/>
        <p:txBody>
          <a:bodyPr/>
          <a:lstStyle/>
          <a:p>
            <a:endParaRPr kumimoji="0" lang="en-US"/>
          </a:p>
        </p:txBody>
      </p:sp>
      <p:sp>
        <p:nvSpPr>
          <p:cNvPr id="7" name="عنصر نائب لرقم الشريحة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extLst>
      <p:ext uri="{BB962C8B-B14F-4D97-AF65-F5344CB8AC3E}">
        <p14:creationId xmlns:p14="http://schemas.microsoft.com/office/powerpoint/2010/main" val="261992921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theme" Target="../theme/theme1.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slideLayout" Target="../slideLayouts/slideLayout19.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914400" y="411957"/>
            <a:ext cx="16459200" cy="1714500"/>
          </a:xfrm>
          <a:prstGeom prst="rect">
            <a:avLst/>
          </a:prstGeom>
        </p:spPr>
        <p:txBody>
          <a:bodyPr vert="horz" lIns="163275" tIns="81642" rIns="163275" bIns="81642" rtlCol="0" anchor="ctr">
            <a:normAutofit/>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914400" y="2400308"/>
            <a:ext cx="16459200" cy="6788945"/>
          </a:xfrm>
          <a:prstGeom prst="rect">
            <a:avLst/>
          </a:prstGeom>
        </p:spPr>
        <p:txBody>
          <a:bodyPr vert="horz" lIns="163275" tIns="81642" rIns="163275" bIns="81642"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2"/>
          </p:nvPr>
        </p:nvSpPr>
        <p:spPr>
          <a:xfrm>
            <a:off x="914400" y="9534533"/>
            <a:ext cx="4267200" cy="547688"/>
          </a:xfrm>
          <a:prstGeom prst="rect">
            <a:avLst/>
          </a:prstGeom>
        </p:spPr>
        <p:txBody>
          <a:bodyPr vert="horz" lIns="163275" tIns="81642" rIns="163275" bIns="81642" rtlCol="0" anchor="ctr"/>
          <a:lstStyle>
            <a:lvl1pPr algn="l">
              <a:defRPr sz="2100">
                <a:solidFill>
                  <a:schemeClr val="tx1">
                    <a:tint val="75000"/>
                  </a:schemeClr>
                </a:solidFill>
              </a:defRPr>
            </a:lvl1pPr>
          </a:lstStyle>
          <a:p>
            <a:pPr eaLnBrk="1" latinLnBrk="0" hangingPunct="1"/>
            <a:fld id="{E637BB6B-EE1B-48FB-8575-0D55C373DE88}" type="datetimeFigureOut">
              <a:rPr lang="en-US" smtClean="0"/>
              <a:pPr eaLnBrk="1" latinLnBrk="0" hangingPunct="1"/>
              <a:t>1/4/2026</a:t>
            </a:fld>
            <a:endParaRPr lang="en-US" sz="1800">
              <a:solidFill>
                <a:schemeClr val="tx2">
                  <a:shade val="50000"/>
                </a:schemeClr>
              </a:solidFill>
            </a:endParaRPr>
          </a:p>
        </p:txBody>
      </p:sp>
      <p:sp>
        <p:nvSpPr>
          <p:cNvPr id="5" name="عنصر نائب للتذييل 4"/>
          <p:cNvSpPr>
            <a:spLocks noGrp="1"/>
          </p:cNvSpPr>
          <p:nvPr>
            <p:ph type="ftr" sz="quarter" idx="3"/>
          </p:nvPr>
        </p:nvSpPr>
        <p:spPr>
          <a:xfrm>
            <a:off x="6248400" y="9534533"/>
            <a:ext cx="5791200" cy="547688"/>
          </a:xfrm>
          <a:prstGeom prst="rect">
            <a:avLst/>
          </a:prstGeom>
        </p:spPr>
        <p:txBody>
          <a:bodyPr vert="horz" lIns="163275" tIns="81642" rIns="163275" bIns="81642" rtlCol="0" anchor="ctr"/>
          <a:lstStyle>
            <a:lvl1pPr algn="ctr">
              <a:defRPr sz="2100">
                <a:solidFill>
                  <a:schemeClr val="tx1">
                    <a:tint val="75000"/>
                  </a:schemeClr>
                </a:solidFill>
              </a:defRPr>
            </a:lvl1pPr>
          </a:lstStyle>
          <a:p>
            <a:pPr algn="ctr" eaLnBrk="1" latinLnBrk="0" hangingPunct="1"/>
            <a:endParaRPr kumimoji="0" lang="en-US" sz="1800" dirty="0">
              <a:solidFill>
                <a:schemeClr val="tx2">
                  <a:shade val="50000"/>
                </a:schemeClr>
              </a:solidFill>
            </a:endParaRPr>
          </a:p>
        </p:txBody>
      </p:sp>
      <p:sp>
        <p:nvSpPr>
          <p:cNvPr id="6" name="عنصر نائب لرقم الشريحة 5"/>
          <p:cNvSpPr>
            <a:spLocks noGrp="1"/>
          </p:cNvSpPr>
          <p:nvPr>
            <p:ph type="sldNum" sz="quarter" idx="4"/>
          </p:nvPr>
        </p:nvSpPr>
        <p:spPr>
          <a:xfrm>
            <a:off x="13106400" y="9534533"/>
            <a:ext cx="4267200" cy="547688"/>
          </a:xfrm>
          <a:prstGeom prst="rect">
            <a:avLst/>
          </a:prstGeom>
        </p:spPr>
        <p:txBody>
          <a:bodyPr vert="horz" lIns="163275" tIns="81642" rIns="163275" bIns="81642" rtlCol="0" anchor="ctr"/>
          <a:lstStyle>
            <a:lvl1pPr algn="r">
              <a:defRPr sz="2100">
                <a:solidFill>
                  <a:schemeClr val="tx1">
                    <a:tint val="75000"/>
                  </a:schemeClr>
                </a:solidFill>
              </a:defRPr>
            </a:lvl1pPr>
          </a:lstStyle>
          <a:p>
            <a:fld id="{2AA957AF-53C0-420B-9C2D-77DB1416566C}" type="slidenum">
              <a:rPr kumimoji="0" lang="en-US" smtClean="0"/>
              <a:pPr eaLnBrk="1" latinLnBrk="0" hangingPunct="1"/>
              <a:t>‹#›</a:t>
            </a:fld>
            <a:endParaRPr kumimoji="0" lang="en-US" sz="1800" dirty="0">
              <a:solidFill>
                <a:schemeClr val="tx2">
                  <a:shade val="50000"/>
                </a:schemeClr>
              </a:solidFill>
            </a:endParaRPr>
          </a:p>
        </p:txBody>
      </p:sp>
    </p:spTree>
    <p:extLst>
      <p:ext uri="{BB962C8B-B14F-4D97-AF65-F5344CB8AC3E}">
        <p14:creationId xmlns:p14="http://schemas.microsoft.com/office/powerpoint/2010/main" val="1963748435"/>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839" r:id="rId15"/>
    <p:sldLayoutId id="2147483840" r:id="rId16"/>
    <p:sldLayoutId id="2147483841" r:id="rId17"/>
    <p:sldLayoutId id="2147483842" r:id="rId18"/>
    <p:sldLayoutId id="2147483843" r:id="rId19"/>
  </p:sldLayoutIdLst>
  <p:hf sldNum="0" hdr="0" ftr="0" dt="0"/>
  <p:txStyles>
    <p:titleStyle>
      <a:lvl1pPr algn="ctr" defTabSz="1632782" rtl="0" eaLnBrk="1" latinLnBrk="0" hangingPunct="1">
        <a:spcBef>
          <a:spcPct val="0"/>
        </a:spcBef>
        <a:buNone/>
        <a:defRPr sz="7900" kern="1200">
          <a:solidFill>
            <a:schemeClr val="tx1"/>
          </a:solidFill>
          <a:latin typeface="+mj-lt"/>
          <a:ea typeface="+mj-ea"/>
          <a:cs typeface="+mj-cs"/>
        </a:defRPr>
      </a:lvl1pPr>
    </p:titleStyle>
    <p:bodyStyle>
      <a:lvl1pPr marL="612292" indent="-612292" algn="l" defTabSz="1632782" rtl="0" eaLnBrk="1" latinLnBrk="0" hangingPunct="1">
        <a:spcBef>
          <a:spcPct val="20000"/>
        </a:spcBef>
        <a:buFont typeface="Arial" pitchFamily="34" charset="0"/>
        <a:buChar char="•"/>
        <a:defRPr sz="5700" kern="1200">
          <a:solidFill>
            <a:schemeClr val="tx1"/>
          </a:solidFill>
          <a:latin typeface="+mn-lt"/>
          <a:ea typeface="+mn-ea"/>
          <a:cs typeface="+mn-cs"/>
        </a:defRPr>
      </a:lvl1pPr>
      <a:lvl2pPr marL="1326632" indent="-510244" algn="l" defTabSz="1632782" rtl="0" eaLnBrk="1" latinLnBrk="0" hangingPunct="1">
        <a:spcBef>
          <a:spcPct val="20000"/>
        </a:spcBef>
        <a:buFont typeface="Arial" pitchFamily="34" charset="0"/>
        <a:buChar char="–"/>
        <a:defRPr sz="5000" kern="1200">
          <a:solidFill>
            <a:schemeClr val="tx1"/>
          </a:solidFill>
          <a:latin typeface="+mn-lt"/>
          <a:ea typeface="+mn-ea"/>
          <a:cs typeface="+mn-cs"/>
        </a:defRPr>
      </a:lvl2pPr>
      <a:lvl3pPr marL="2040975" indent="-408193" algn="l" defTabSz="1632782" rtl="0" eaLnBrk="1" latinLnBrk="0" hangingPunct="1">
        <a:spcBef>
          <a:spcPct val="20000"/>
        </a:spcBef>
        <a:buFont typeface="Arial" pitchFamily="34" charset="0"/>
        <a:buChar char="•"/>
        <a:defRPr sz="4300" kern="1200">
          <a:solidFill>
            <a:schemeClr val="tx1"/>
          </a:solidFill>
          <a:latin typeface="+mn-lt"/>
          <a:ea typeface="+mn-ea"/>
          <a:cs typeface="+mn-cs"/>
        </a:defRPr>
      </a:lvl3pPr>
      <a:lvl4pPr marL="2857361" indent="-408193" algn="l" defTabSz="1632782" rtl="0" eaLnBrk="1" latinLnBrk="0" hangingPunct="1">
        <a:spcBef>
          <a:spcPct val="20000"/>
        </a:spcBef>
        <a:buFont typeface="Arial" pitchFamily="34" charset="0"/>
        <a:buChar char="–"/>
        <a:defRPr sz="3600" kern="1200">
          <a:solidFill>
            <a:schemeClr val="tx1"/>
          </a:solidFill>
          <a:latin typeface="+mn-lt"/>
          <a:ea typeface="+mn-ea"/>
          <a:cs typeface="+mn-cs"/>
        </a:defRPr>
      </a:lvl4pPr>
      <a:lvl5pPr marL="3673751" indent="-408193" algn="l" defTabSz="1632782" rtl="0" eaLnBrk="1" latinLnBrk="0" hangingPunct="1">
        <a:spcBef>
          <a:spcPct val="20000"/>
        </a:spcBef>
        <a:buFont typeface="Arial" pitchFamily="34" charset="0"/>
        <a:buChar char="»"/>
        <a:defRPr sz="3600" kern="1200">
          <a:solidFill>
            <a:schemeClr val="tx1"/>
          </a:solidFill>
          <a:latin typeface="+mn-lt"/>
          <a:ea typeface="+mn-ea"/>
          <a:cs typeface="+mn-cs"/>
        </a:defRPr>
      </a:lvl5pPr>
      <a:lvl6pPr marL="4490143" indent="-408193" algn="l" defTabSz="1632782" rtl="0" eaLnBrk="1" latinLnBrk="0" hangingPunct="1">
        <a:spcBef>
          <a:spcPct val="20000"/>
        </a:spcBef>
        <a:buFont typeface="Arial" pitchFamily="34" charset="0"/>
        <a:buChar char="•"/>
        <a:defRPr sz="3600" kern="1200">
          <a:solidFill>
            <a:schemeClr val="tx1"/>
          </a:solidFill>
          <a:latin typeface="+mn-lt"/>
          <a:ea typeface="+mn-ea"/>
          <a:cs typeface="+mn-cs"/>
        </a:defRPr>
      </a:lvl6pPr>
      <a:lvl7pPr marL="5306529" indent="-408193" algn="l" defTabSz="1632782" rtl="0" eaLnBrk="1" latinLnBrk="0" hangingPunct="1">
        <a:spcBef>
          <a:spcPct val="20000"/>
        </a:spcBef>
        <a:buFont typeface="Arial" pitchFamily="34" charset="0"/>
        <a:buChar char="•"/>
        <a:defRPr sz="3600" kern="1200">
          <a:solidFill>
            <a:schemeClr val="tx1"/>
          </a:solidFill>
          <a:latin typeface="+mn-lt"/>
          <a:ea typeface="+mn-ea"/>
          <a:cs typeface="+mn-cs"/>
        </a:defRPr>
      </a:lvl7pPr>
      <a:lvl8pPr marL="6122915" indent="-408193" algn="l" defTabSz="1632782" rtl="0" eaLnBrk="1" latinLnBrk="0" hangingPunct="1">
        <a:spcBef>
          <a:spcPct val="20000"/>
        </a:spcBef>
        <a:buFont typeface="Arial" pitchFamily="34" charset="0"/>
        <a:buChar char="•"/>
        <a:defRPr sz="3600" kern="1200">
          <a:solidFill>
            <a:schemeClr val="tx1"/>
          </a:solidFill>
          <a:latin typeface="+mn-lt"/>
          <a:ea typeface="+mn-ea"/>
          <a:cs typeface="+mn-cs"/>
        </a:defRPr>
      </a:lvl8pPr>
      <a:lvl9pPr marL="6939311" indent="-408193" algn="l" defTabSz="1632782" rtl="0" eaLnBrk="1" latinLnBrk="0" hangingPunct="1">
        <a:spcBef>
          <a:spcPct val="20000"/>
        </a:spcBef>
        <a:buFont typeface="Arial" pitchFamily="34" charset="0"/>
        <a:buChar char="•"/>
        <a:defRPr sz="3600" kern="1200">
          <a:solidFill>
            <a:schemeClr val="tx1"/>
          </a:solidFill>
          <a:latin typeface="+mn-lt"/>
          <a:ea typeface="+mn-ea"/>
          <a:cs typeface="+mn-cs"/>
        </a:defRPr>
      </a:lvl9pPr>
    </p:bodyStyle>
    <p:otherStyle>
      <a:defPPr>
        <a:defRPr lang="en-US"/>
      </a:defPPr>
      <a:lvl1pPr marL="0" algn="l" defTabSz="1632782" rtl="0" eaLnBrk="1" latinLnBrk="0" hangingPunct="1">
        <a:defRPr sz="3200" kern="1200">
          <a:solidFill>
            <a:schemeClr val="tx1"/>
          </a:solidFill>
          <a:latin typeface="+mn-lt"/>
          <a:ea typeface="+mn-ea"/>
          <a:cs typeface="+mn-cs"/>
        </a:defRPr>
      </a:lvl1pPr>
      <a:lvl2pPr marL="816388" algn="l" defTabSz="1632782" rtl="0" eaLnBrk="1" latinLnBrk="0" hangingPunct="1">
        <a:defRPr sz="3200" kern="1200">
          <a:solidFill>
            <a:schemeClr val="tx1"/>
          </a:solidFill>
          <a:latin typeface="+mn-lt"/>
          <a:ea typeface="+mn-ea"/>
          <a:cs typeface="+mn-cs"/>
        </a:defRPr>
      </a:lvl2pPr>
      <a:lvl3pPr marL="1632782" algn="l" defTabSz="1632782" rtl="0" eaLnBrk="1" latinLnBrk="0" hangingPunct="1">
        <a:defRPr sz="3200" kern="1200">
          <a:solidFill>
            <a:schemeClr val="tx1"/>
          </a:solidFill>
          <a:latin typeface="+mn-lt"/>
          <a:ea typeface="+mn-ea"/>
          <a:cs typeface="+mn-cs"/>
        </a:defRPr>
      </a:lvl3pPr>
      <a:lvl4pPr marL="2449168" algn="l" defTabSz="1632782" rtl="0" eaLnBrk="1" latinLnBrk="0" hangingPunct="1">
        <a:defRPr sz="3200" kern="1200">
          <a:solidFill>
            <a:schemeClr val="tx1"/>
          </a:solidFill>
          <a:latin typeface="+mn-lt"/>
          <a:ea typeface="+mn-ea"/>
          <a:cs typeface="+mn-cs"/>
        </a:defRPr>
      </a:lvl4pPr>
      <a:lvl5pPr marL="3265560" algn="l" defTabSz="1632782" rtl="0" eaLnBrk="1" latinLnBrk="0" hangingPunct="1">
        <a:defRPr sz="3200" kern="1200">
          <a:solidFill>
            <a:schemeClr val="tx1"/>
          </a:solidFill>
          <a:latin typeface="+mn-lt"/>
          <a:ea typeface="+mn-ea"/>
          <a:cs typeface="+mn-cs"/>
        </a:defRPr>
      </a:lvl5pPr>
      <a:lvl6pPr marL="4081949" algn="l" defTabSz="1632782" rtl="0" eaLnBrk="1" latinLnBrk="0" hangingPunct="1">
        <a:defRPr sz="3200" kern="1200">
          <a:solidFill>
            <a:schemeClr val="tx1"/>
          </a:solidFill>
          <a:latin typeface="+mn-lt"/>
          <a:ea typeface="+mn-ea"/>
          <a:cs typeface="+mn-cs"/>
        </a:defRPr>
      </a:lvl6pPr>
      <a:lvl7pPr marL="4898336" algn="l" defTabSz="1632782" rtl="0" eaLnBrk="1" latinLnBrk="0" hangingPunct="1">
        <a:defRPr sz="3200" kern="1200">
          <a:solidFill>
            <a:schemeClr val="tx1"/>
          </a:solidFill>
          <a:latin typeface="+mn-lt"/>
          <a:ea typeface="+mn-ea"/>
          <a:cs typeface="+mn-cs"/>
        </a:defRPr>
      </a:lvl7pPr>
      <a:lvl8pPr marL="5714724" algn="l" defTabSz="1632782" rtl="0" eaLnBrk="1" latinLnBrk="0" hangingPunct="1">
        <a:defRPr sz="3200" kern="1200">
          <a:solidFill>
            <a:schemeClr val="tx1"/>
          </a:solidFill>
          <a:latin typeface="+mn-lt"/>
          <a:ea typeface="+mn-ea"/>
          <a:cs typeface="+mn-cs"/>
        </a:defRPr>
      </a:lvl8pPr>
      <a:lvl9pPr marL="6531117" algn="l" defTabSz="1632782"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xml" /><Relationship Id="rId1" Type="http://schemas.openxmlformats.org/officeDocument/2006/relationships/slideLayout" Target="../slideLayouts/slideLayout12.xml" /><Relationship Id="rId6" Type="http://schemas.openxmlformats.org/officeDocument/2006/relationships/image" Target="../media/image4.svg" /><Relationship Id="rId5" Type="http://schemas.openxmlformats.org/officeDocument/2006/relationships/image" Target="../media/image3.png" /><Relationship Id="rId4" Type="http://schemas.openxmlformats.org/officeDocument/2006/relationships/image" Target="../media/image2.svg" /></Relationships>
</file>

<file path=ppt/slides/_rels/slide10.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8.xml" /><Relationship Id="rId1" Type="http://schemas.openxmlformats.org/officeDocument/2006/relationships/slideLayout" Target="../slideLayouts/slideLayout15.xml" /><Relationship Id="rId5" Type="http://schemas.openxmlformats.org/officeDocument/2006/relationships/image" Target="../media/image11.png" /><Relationship Id="rId4" Type="http://schemas.openxmlformats.org/officeDocument/2006/relationships/image" Target="../media/image10.png" /></Relationships>
</file>

<file path=ppt/slides/_rels/slide11.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15.xml" /></Relationships>
</file>

<file path=ppt/slides/_rels/slide12.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9.xml" /><Relationship Id="rId1" Type="http://schemas.openxmlformats.org/officeDocument/2006/relationships/slideLayout" Target="../slideLayouts/slideLayout12.xml" /><Relationship Id="rId6" Type="http://schemas.openxmlformats.org/officeDocument/2006/relationships/image" Target="../media/image4.svg" /><Relationship Id="rId5" Type="http://schemas.openxmlformats.org/officeDocument/2006/relationships/image" Target="../media/image3.png" /><Relationship Id="rId4" Type="http://schemas.openxmlformats.org/officeDocument/2006/relationships/image" Target="../media/image2.svg" /></Relationships>
</file>

<file path=ppt/slides/_rels/slide13.xml.rels><?xml version="1.0" encoding="UTF-8" standalone="yes"?>
<Relationships xmlns="http://schemas.openxmlformats.org/package/2006/relationships"><Relationship Id="rId8" Type="http://schemas.openxmlformats.org/officeDocument/2006/relationships/image" Target="../media/image4.svg" /><Relationship Id="rId3" Type="http://schemas.openxmlformats.org/officeDocument/2006/relationships/image" Target="../media/image1.png" /><Relationship Id="rId7" Type="http://schemas.openxmlformats.org/officeDocument/2006/relationships/image" Target="../media/image3.png" /><Relationship Id="rId2" Type="http://schemas.openxmlformats.org/officeDocument/2006/relationships/notesSlide" Target="../notesSlides/notesSlide10.xml" /><Relationship Id="rId1" Type="http://schemas.openxmlformats.org/officeDocument/2006/relationships/slideLayout" Target="../slideLayouts/slideLayout12.xml" /><Relationship Id="rId6" Type="http://schemas.openxmlformats.org/officeDocument/2006/relationships/image" Target="../media/image14.jpeg" /><Relationship Id="rId5" Type="http://schemas.openxmlformats.org/officeDocument/2006/relationships/image" Target="../media/image13.jpeg" /><Relationship Id="rId4" Type="http://schemas.openxmlformats.org/officeDocument/2006/relationships/image" Target="../media/image2.svg" /></Relationships>
</file>

<file path=ppt/slides/_rels/slide14.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1.xml" /><Relationship Id="rId1" Type="http://schemas.openxmlformats.org/officeDocument/2006/relationships/slideLayout" Target="../slideLayouts/slideLayout12.xml" /><Relationship Id="rId6" Type="http://schemas.openxmlformats.org/officeDocument/2006/relationships/image" Target="../media/image4.svg" /><Relationship Id="rId5" Type="http://schemas.openxmlformats.org/officeDocument/2006/relationships/image" Target="../media/image3.png" /><Relationship Id="rId4" Type="http://schemas.openxmlformats.org/officeDocument/2006/relationships/image" Target="../media/image2.svg"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16.xml" /></Relationships>
</file>

<file path=ppt/slides/_rels/slide16.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notesSlide" Target="../notesSlides/notesSlide13.xml" /><Relationship Id="rId1" Type="http://schemas.openxmlformats.org/officeDocument/2006/relationships/slideLayout" Target="../slideLayouts/slideLayout17.xml" /><Relationship Id="rId5" Type="http://schemas.openxmlformats.org/officeDocument/2006/relationships/image" Target="../media/image17.png" /><Relationship Id="rId4" Type="http://schemas.openxmlformats.org/officeDocument/2006/relationships/image" Target="../media/image16.svg" /></Relationships>
</file>

<file path=ppt/slides/_rels/slide17.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notesSlide" Target="../notesSlides/notesSlide14.xml" /><Relationship Id="rId1" Type="http://schemas.openxmlformats.org/officeDocument/2006/relationships/slideLayout" Target="../slideLayouts/slideLayout18.xml" /><Relationship Id="rId5" Type="http://schemas.openxmlformats.org/officeDocument/2006/relationships/image" Target="../media/image20.png" /><Relationship Id="rId4" Type="http://schemas.openxmlformats.org/officeDocument/2006/relationships/image" Target="../media/image19.png"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19.xml" /></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14.xml" /></Relationships>
</file>

<file path=ppt/slides/_rels/slide2.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2.xml" /><Relationship Id="rId1" Type="http://schemas.openxmlformats.org/officeDocument/2006/relationships/slideLayout" Target="../slideLayouts/slideLayout12.xml" /><Relationship Id="rId6" Type="http://schemas.openxmlformats.org/officeDocument/2006/relationships/image" Target="../media/image4.svg" /><Relationship Id="rId5" Type="http://schemas.openxmlformats.org/officeDocument/2006/relationships/image" Target="../media/image3.png" /><Relationship Id="rId4" Type="http://schemas.openxmlformats.org/officeDocument/2006/relationships/image" Target="../media/image2.svg" /></Relationships>
</file>

<file path=ppt/slides/_rels/slide20.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slideLayout" Target="../slideLayouts/slideLayout14.xml" /></Relationships>
</file>

<file path=ppt/slides/_rels/slide3.xml.rels><?xml version="1.0" encoding="UTF-8" standalone="yes"?>
<Relationships xmlns="http://schemas.openxmlformats.org/package/2006/relationships"><Relationship Id="rId3" Type="http://schemas.openxmlformats.org/officeDocument/2006/relationships/image" Target="../media/image1.png" /><Relationship Id="rId7" Type="http://schemas.openxmlformats.org/officeDocument/2006/relationships/image" Target="../media/image4.svg" /><Relationship Id="rId2" Type="http://schemas.openxmlformats.org/officeDocument/2006/relationships/notesSlide" Target="../notesSlides/notesSlide3.xml" /><Relationship Id="rId1" Type="http://schemas.openxmlformats.org/officeDocument/2006/relationships/slideLayout" Target="../slideLayouts/slideLayout12.xml" /><Relationship Id="rId6" Type="http://schemas.openxmlformats.org/officeDocument/2006/relationships/image" Target="../media/image3.png" /><Relationship Id="rId5" Type="http://schemas.openxmlformats.org/officeDocument/2006/relationships/image" Target="../media/image5.jpeg" /><Relationship Id="rId4" Type="http://schemas.openxmlformats.org/officeDocument/2006/relationships/image" Target="../media/image2.svg" /></Relationships>
</file>

<file path=ppt/slides/_rels/slide4.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4.xml" /><Relationship Id="rId1" Type="http://schemas.openxmlformats.org/officeDocument/2006/relationships/slideLayout" Target="../slideLayouts/slideLayout12.xml" /><Relationship Id="rId6" Type="http://schemas.openxmlformats.org/officeDocument/2006/relationships/image" Target="../media/image4.svg" /><Relationship Id="rId5" Type="http://schemas.openxmlformats.org/officeDocument/2006/relationships/image" Target="../media/image3.png" /><Relationship Id="rId4" Type="http://schemas.openxmlformats.org/officeDocument/2006/relationships/image" Target="../media/image2.svg" /></Relationships>
</file>

<file path=ppt/slides/_rels/slide5.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12.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13.xml" /></Relationships>
</file>

<file path=ppt/slides/_rels/slide7.xml.rels><?xml version="1.0" encoding="UTF-8" standalone="yes"?>
<Relationships xmlns="http://schemas.openxmlformats.org/package/2006/relationships"><Relationship Id="rId3" Type="http://schemas.openxmlformats.org/officeDocument/2006/relationships/image" Target="../media/image1.png" /><Relationship Id="rId7" Type="http://schemas.openxmlformats.org/officeDocument/2006/relationships/image" Target="../media/image7.png" /><Relationship Id="rId2" Type="http://schemas.openxmlformats.org/officeDocument/2006/relationships/notesSlide" Target="../notesSlides/notesSlide6.xml" /><Relationship Id="rId1" Type="http://schemas.openxmlformats.org/officeDocument/2006/relationships/slideLayout" Target="../slideLayouts/slideLayout12.xml" /><Relationship Id="rId6" Type="http://schemas.openxmlformats.org/officeDocument/2006/relationships/image" Target="../media/image4.svg" /><Relationship Id="rId5" Type="http://schemas.openxmlformats.org/officeDocument/2006/relationships/image" Target="../media/image3.png" /><Relationship Id="rId4" Type="http://schemas.openxmlformats.org/officeDocument/2006/relationships/image" Target="../media/image2.svg" /></Relationships>
</file>

<file path=ppt/slides/_rels/slide8.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7.xml" /><Relationship Id="rId1" Type="http://schemas.openxmlformats.org/officeDocument/2006/relationships/slideLayout" Target="../slideLayouts/slideLayout12.xml" /><Relationship Id="rId6" Type="http://schemas.openxmlformats.org/officeDocument/2006/relationships/image" Target="../media/image4.svg" /><Relationship Id="rId5" Type="http://schemas.openxmlformats.org/officeDocument/2006/relationships/image" Target="../media/image3.png" /><Relationship Id="rId4" Type="http://schemas.openxmlformats.org/officeDocument/2006/relationships/image" Target="../media/image2.svg" /></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blipFill dpi="0" rotWithShape="1">
          <a:blip r:embed="rId3">
            <a:lum/>
            <a:extLst>
              <a:ext uri="{96DAC541-7B7A-43D3-8B79-37D633B846F1}">
                <asvg:svgBlip xmlns:asvg="http://schemas.microsoft.com/office/drawing/2016/SVG/main" r:embed="rId4"/>
              </a:ext>
            </a:extLst>
          </a:blip>
          <a:srcRect/>
          <a:stretch>
            <a:fillRect/>
          </a:stretch>
        </a:blipFill>
        <a:effectLst/>
      </p:bgPr>
    </p:bg>
    <p:spTree>
      <p:nvGrpSpPr>
        <p:cNvPr id="1" name=""/>
        <p:cNvGrpSpPr/>
        <p:nvPr/>
      </p:nvGrpSpPr>
      <p:grpSpPr>
        <a:xfrm>
          <a:off x="0" y="0"/>
          <a:ext cx="0" cy="0"/>
          <a:chOff x="0" y="0"/>
          <a:chExt cx="0" cy="0"/>
        </a:xfrm>
      </p:grpSpPr>
      <p:pic>
        <p:nvPicPr>
          <p:cNvPr id="2" name="Image 0" descr="/images/icons/lara-icon-talk.sv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6754476" y="8858250"/>
            <a:ext cx="762000" cy="762000"/>
          </a:xfrm>
          <a:prstGeom prst="rect">
            <a:avLst/>
          </a:prstGeom>
        </p:spPr>
      </p:pic>
      <p:sp>
        <p:nvSpPr>
          <p:cNvPr id="3" name="Text 0"/>
          <p:cNvSpPr/>
          <p:nvPr/>
        </p:nvSpPr>
        <p:spPr>
          <a:xfrm>
            <a:off x="866274" y="1900989"/>
            <a:ext cx="16269202" cy="4608095"/>
          </a:xfrm>
          <a:prstGeom prst="rect">
            <a:avLst/>
          </a:prstGeom>
          <a:noFill/>
          <a:ln/>
        </p:spPr>
        <p:txBody>
          <a:bodyPr wrap="square" lIns="91439" tIns="45719" rIns="91439" bIns="45719" rtlCol="0" anchor="ctr"/>
          <a:lstStyle/>
          <a:p>
            <a:r>
              <a:rPr lang="en-US" sz="8000" b="1" dirty="0">
                <a:solidFill>
                  <a:srgbClr val="323E47"/>
                </a:solidFill>
                <a:latin typeface="Poor Richard" pitchFamily="18" charset="0"/>
                <a:ea typeface="Quicksand" pitchFamily="34" charset="-122"/>
                <a:cs typeface="Quicksand" pitchFamily="34" charset="-120"/>
              </a:rPr>
              <a:t>The Relationship between Iron Deficiency Anemia and Glycosylated Hemoglobin in Diabetes Patients</a:t>
            </a:r>
            <a:endParaRPr lang="en-US" sz="8000" dirty="0">
              <a:latin typeface="Poor Richard" pitchFamily="18" charset="0"/>
            </a:endParaRPr>
          </a:p>
        </p:txBody>
      </p:sp>
      <p:sp>
        <p:nvSpPr>
          <p:cNvPr id="4" name="Text 1"/>
          <p:cNvSpPr/>
          <p:nvPr/>
        </p:nvSpPr>
        <p:spPr>
          <a:xfrm>
            <a:off x="11152275" y="6710613"/>
            <a:ext cx="5872410" cy="758992"/>
          </a:xfrm>
          <a:prstGeom prst="rect">
            <a:avLst/>
          </a:prstGeom>
          <a:noFill/>
          <a:ln/>
        </p:spPr>
        <p:txBody>
          <a:bodyPr wrap="square" lIns="91439" tIns="45719" rIns="91439" bIns="45719" rtlCol="0" anchor="ctr"/>
          <a:lstStyle/>
          <a:p>
            <a:r>
              <a:rPr lang="en-US" sz="4400" b="1" dirty="0">
                <a:solidFill>
                  <a:srgbClr val="323E47"/>
                </a:solidFill>
                <a:latin typeface="Pristina" pitchFamily="66" charset="0"/>
                <a:ea typeface="Quicksand" pitchFamily="34" charset="-122"/>
                <a:cs typeface="Quicksand" pitchFamily="34" charset="-120"/>
              </a:rPr>
              <a:t>Presented by : </a:t>
            </a:r>
            <a:r>
              <a:rPr lang="en-US" sz="4400" b="1" dirty="0" err="1">
                <a:solidFill>
                  <a:srgbClr val="323E47"/>
                </a:solidFill>
                <a:latin typeface="Pristina" pitchFamily="66" charset="0"/>
                <a:ea typeface="Quicksand" pitchFamily="34" charset="-122"/>
                <a:cs typeface="Quicksand" pitchFamily="34" charset="-120"/>
              </a:rPr>
              <a:t>Zainab</a:t>
            </a:r>
            <a:r>
              <a:rPr lang="en-US" sz="4400" b="1" dirty="0">
                <a:solidFill>
                  <a:srgbClr val="323E47"/>
                </a:solidFill>
                <a:latin typeface="Pristina" pitchFamily="66" charset="0"/>
                <a:ea typeface="Quicksand" pitchFamily="34" charset="-122"/>
                <a:cs typeface="Quicksand" pitchFamily="34" charset="-120"/>
              </a:rPr>
              <a:t> </a:t>
            </a:r>
            <a:r>
              <a:rPr lang="en-US" sz="4400" b="1" dirty="0" err="1">
                <a:solidFill>
                  <a:srgbClr val="323E47"/>
                </a:solidFill>
                <a:latin typeface="Pristina" pitchFamily="66" charset="0"/>
                <a:ea typeface="Quicksand" pitchFamily="34" charset="-122"/>
                <a:cs typeface="Quicksand" pitchFamily="34" charset="-120"/>
              </a:rPr>
              <a:t>Hilal</a:t>
            </a:r>
            <a:r>
              <a:rPr lang="en-US" sz="4400" b="1" dirty="0">
                <a:solidFill>
                  <a:srgbClr val="323E47"/>
                </a:solidFill>
                <a:latin typeface="Pristina" pitchFamily="66" charset="0"/>
                <a:ea typeface="Quicksand" pitchFamily="34" charset="-122"/>
                <a:cs typeface="Quicksand" pitchFamily="34" charset="-120"/>
              </a:rPr>
              <a:t> </a:t>
            </a:r>
            <a:endParaRPr lang="en-US" sz="4400" b="1" dirty="0">
              <a:latin typeface="Pristina"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992245" y="2363690"/>
            <a:ext cx="13796070" cy="775098"/>
          </a:xfrm>
          <a:prstGeom prst="rect">
            <a:avLst/>
          </a:prstGeom>
          <a:noFill/>
          <a:ln/>
        </p:spPr>
        <p:txBody>
          <a:bodyPr wrap="none" lIns="0" tIns="0" rIns="0" bIns="0" rtlCol="0" anchor="t"/>
          <a:lstStyle/>
          <a:p>
            <a:pPr>
              <a:lnSpc>
                <a:spcPts val="6062"/>
              </a:lnSpc>
            </a:pPr>
            <a:r>
              <a:rPr lang="en-US" sz="4800" b="1" dirty="0">
                <a:solidFill>
                  <a:srgbClr val="000000"/>
                </a:solidFill>
                <a:latin typeface="Inter Bold" pitchFamily="34" charset="0"/>
                <a:ea typeface="Inter Bold" pitchFamily="34" charset="-122"/>
                <a:cs typeface="Inter Bold" pitchFamily="34" charset="-120"/>
              </a:rPr>
              <a:t>Mechanisms Behind IDA's Influence on HbA1c</a:t>
            </a:r>
            <a:endParaRPr lang="en-US" sz="4800" dirty="0"/>
          </a:p>
        </p:txBody>
      </p:sp>
      <p:pic>
        <p:nvPicPr>
          <p:cNvPr id="3" name="Image 0" descr="preencoded.png"/>
          <p:cNvPicPr>
            <a:picLocks noChangeAspect="1"/>
          </p:cNvPicPr>
          <p:nvPr/>
        </p:nvPicPr>
        <p:blipFill>
          <a:blip r:embed="rId3"/>
          <a:stretch>
            <a:fillRect/>
          </a:stretch>
        </p:blipFill>
        <p:spPr>
          <a:xfrm>
            <a:off x="992238" y="3634829"/>
            <a:ext cx="5434460" cy="992238"/>
          </a:xfrm>
          <a:prstGeom prst="rect">
            <a:avLst/>
          </a:prstGeom>
        </p:spPr>
      </p:pic>
      <p:sp>
        <p:nvSpPr>
          <p:cNvPr id="4" name="Text 1"/>
          <p:cNvSpPr/>
          <p:nvPr/>
        </p:nvSpPr>
        <p:spPr>
          <a:xfrm>
            <a:off x="1240186" y="4875020"/>
            <a:ext cx="3998864" cy="387698"/>
          </a:xfrm>
          <a:prstGeom prst="rect">
            <a:avLst/>
          </a:prstGeom>
          <a:noFill/>
          <a:ln/>
        </p:spPr>
        <p:txBody>
          <a:bodyPr wrap="none" lIns="0" tIns="0" rIns="0" bIns="0" rtlCol="0" anchor="t"/>
          <a:lstStyle/>
          <a:p>
            <a:pPr>
              <a:lnSpc>
                <a:spcPts val="3000"/>
              </a:lnSpc>
            </a:pPr>
            <a:r>
              <a:rPr lang="en-US" sz="2300" b="1" dirty="0">
                <a:solidFill>
                  <a:srgbClr val="272525"/>
                </a:solidFill>
                <a:latin typeface="Inter Bold" pitchFamily="34" charset="0"/>
                <a:ea typeface="Inter Bold" pitchFamily="34" charset="-122"/>
                <a:cs typeface="Inter Bold" pitchFamily="34" charset="-120"/>
              </a:rPr>
              <a:t>Hb Backbone Modification</a:t>
            </a:r>
            <a:endParaRPr lang="en-US" sz="2300" dirty="0"/>
          </a:p>
        </p:txBody>
      </p:sp>
      <p:sp>
        <p:nvSpPr>
          <p:cNvPr id="5" name="Text 2"/>
          <p:cNvSpPr/>
          <p:nvPr/>
        </p:nvSpPr>
        <p:spPr>
          <a:xfrm>
            <a:off x="1240186" y="5411540"/>
            <a:ext cx="4938564" cy="793850"/>
          </a:xfrm>
          <a:prstGeom prst="rect">
            <a:avLst/>
          </a:prstGeom>
          <a:noFill/>
          <a:ln/>
        </p:spPr>
        <p:txBody>
          <a:bodyPr wrap="square" lIns="0" tIns="0" rIns="0" bIns="0" rtlCol="0" anchor="t"/>
          <a:lstStyle/>
          <a:p>
            <a:pPr>
              <a:lnSpc>
                <a:spcPts val="3125"/>
              </a:lnSpc>
            </a:pPr>
            <a:r>
              <a:rPr lang="en-US" sz="2000" dirty="0">
                <a:solidFill>
                  <a:srgbClr val="323E47"/>
                </a:solidFill>
                <a:latin typeface="Quicksand" pitchFamily="34" charset="0"/>
                <a:ea typeface="Quicksand" pitchFamily="34" charset="-122"/>
                <a:cs typeface="Quicksand" pitchFamily="34" charset="-120"/>
              </a:rPr>
              <a:t>Iron deficiency may alter </a:t>
            </a:r>
            <a:r>
              <a:rPr lang="en-US" sz="2000" dirty="0" err="1">
                <a:solidFill>
                  <a:srgbClr val="323E47"/>
                </a:solidFill>
                <a:latin typeface="Quicksand" pitchFamily="34" charset="0"/>
                <a:ea typeface="Quicksand" pitchFamily="34" charset="-122"/>
                <a:cs typeface="Quicksand" pitchFamily="34" charset="-120"/>
              </a:rPr>
              <a:t>Hb</a:t>
            </a:r>
            <a:r>
              <a:rPr lang="en-US" sz="2000" dirty="0">
                <a:solidFill>
                  <a:srgbClr val="323E47"/>
                </a:solidFill>
                <a:latin typeface="Quicksand" pitchFamily="34" charset="0"/>
                <a:ea typeface="Quicksand" pitchFamily="34" charset="-122"/>
                <a:cs typeface="Quicksand" pitchFamily="34" charset="-120"/>
              </a:rPr>
              <a:t> structure, increasing </a:t>
            </a:r>
            <a:r>
              <a:rPr lang="en-US" sz="2000" dirty="0" err="1">
                <a:solidFill>
                  <a:srgbClr val="323E47"/>
                </a:solidFill>
                <a:latin typeface="Quicksand" pitchFamily="34" charset="0"/>
                <a:ea typeface="Quicksand" pitchFamily="34" charset="-122"/>
                <a:cs typeface="Quicksand" pitchFamily="34" charset="-120"/>
              </a:rPr>
              <a:t>glycation</a:t>
            </a:r>
            <a:r>
              <a:rPr lang="en-US" sz="2000" dirty="0">
                <a:solidFill>
                  <a:srgbClr val="323E47"/>
                </a:solidFill>
                <a:latin typeface="Quicksand" pitchFamily="34" charset="0"/>
                <a:ea typeface="Quicksand" pitchFamily="34" charset="-122"/>
                <a:cs typeface="Quicksand" pitchFamily="34" charset="-120"/>
              </a:rPr>
              <a:t> sites. This structural change enhances glucose binding affinity.</a:t>
            </a:r>
            <a:endParaRPr lang="en-US" sz="2000" dirty="0"/>
          </a:p>
        </p:txBody>
      </p:sp>
      <p:pic>
        <p:nvPicPr>
          <p:cNvPr id="6" name="Image 1" descr="preencoded.png"/>
          <p:cNvPicPr>
            <a:picLocks noChangeAspect="1"/>
          </p:cNvPicPr>
          <p:nvPr/>
        </p:nvPicPr>
        <p:blipFill>
          <a:blip r:embed="rId4"/>
          <a:stretch>
            <a:fillRect/>
          </a:stretch>
        </p:blipFill>
        <p:spPr>
          <a:xfrm>
            <a:off x="6426698" y="3634829"/>
            <a:ext cx="5434460" cy="992238"/>
          </a:xfrm>
          <a:prstGeom prst="rect">
            <a:avLst/>
          </a:prstGeom>
        </p:spPr>
      </p:pic>
      <p:sp>
        <p:nvSpPr>
          <p:cNvPr id="7" name="Text 3"/>
          <p:cNvSpPr/>
          <p:nvPr/>
        </p:nvSpPr>
        <p:spPr>
          <a:xfrm>
            <a:off x="6674646" y="4875020"/>
            <a:ext cx="3101132" cy="387698"/>
          </a:xfrm>
          <a:prstGeom prst="rect">
            <a:avLst/>
          </a:prstGeom>
          <a:noFill/>
          <a:ln/>
        </p:spPr>
        <p:txBody>
          <a:bodyPr wrap="none" lIns="0" tIns="0" rIns="0" bIns="0" rtlCol="0" anchor="t"/>
          <a:lstStyle/>
          <a:p>
            <a:pPr>
              <a:lnSpc>
                <a:spcPts val="3000"/>
              </a:lnSpc>
            </a:pPr>
            <a:r>
              <a:rPr lang="en-US" sz="2300" b="1" dirty="0">
                <a:solidFill>
                  <a:srgbClr val="272525"/>
                </a:solidFill>
                <a:latin typeface="Inter Bold" pitchFamily="34" charset="0"/>
                <a:ea typeface="Inter Bold" pitchFamily="34" charset="-122"/>
                <a:cs typeface="Inter Bold" pitchFamily="34" charset="-120"/>
              </a:rPr>
              <a:t>Delayed Turnover</a:t>
            </a:r>
            <a:endParaRPr lang="en-US" sz="2300" dirty="0"/>
          </a:p>
        </p:txBody>
      </p:sp>
      <p:sp>
        <p:nvSpPr>
          <p:cNvPr id="8" name="Text 4"/>
          <p:cNvSpPr/>
          <p:nvPr/>
        </p:nvSpPr>
        <p:spPr>
          <a:xfrm>
            <a:off x="6674644" y="5411543"/>
            <a:ext cx="4938564" cy="1190774"/>
          </a:xfrm>
          <a:prstGeom prst="rect">
            <a:avLst/>
          </a:prstGeom>
          <a:noFill/>
          <a:ln/>
        </p:spPr>
        <p:txBody>
          <a:bodyPr wrap="square" lIns="0" tIns="0" rIns="0" bIns="0" rtlCol="0" anchor="t"/>
          <a:lstStyle/>
          <a:p>
            <a:r>
              <a:rPr lang="en-US" sz="2000" dirty="0">
                <a:solidFill>
                  <a:srgbClr val="323E47"/>
                </a:solidFill>
                <a:latin typeface="Quicksand" pitchFamily="34" charset="0"/>
                <a:ea typeface="Quicksand" pitchFamily="34" charset="-122"/>
                <a:cs typeface="Quicksand" pitchFamily="34" charset="-120"/>
              </a:rPr>
              <a:t>Reduced erythropoiesis in IDA slows the replacement of </a:t>
            </a:r>
            <a:r>
              <a:rPr lang="en-US" sz="2000" dirty="0" err="1">
                <a:solidFill>
                  <a:srgbClr val="323E47"/>
                </a:solidFill>
                <a:latin typeface="Quicksand" pitchFamily="34" charset="0"/>
                <a:ea typeface="Quicksand" pitchFamily="34" charset="-122"/>
                <a:cs typeface="Quicksand" pitchFamily="34" charset="-120"/>
              </a:rPr>
              <a:t>glycated</a:t>
            </a:r>
            <a:r>
              <a:rPr lang="en-US" sz="2000" dirty="0">
                <a:solidFill>
                  <a:srgbClr val="323E47"/>
                </a:solidFill>
                <a:latin typeface="Quicksand" pitchFamily="34" charset="0"/>
                <a:ea typeface="Quicksand" pitchFamily="34" charset="-122"/>
                <a:cs typeface="Quicksand" pitchFamily="34" charset="-120"/>
              </a:rPr>
              <a:t> </a:t>
            </a:r>
            <a:r>
              <a:rPr lang="en-US" sz="2000" dirty="0" err="1">
                <a:solidFill>
                  <a:srgbClr val="323E47"/>
                </a:solidFill>
                <a:latin typeface="Quicksand" pitchFamily="34" charset="0"/>
                <a:ea typeface="Quicksand" pitchFamily="34" charset="-122"/>
                <a:cs typeface="Quicksand" pitchFamily="34" charset="-120"/>
              </a:rPr>
              <a:t>Hb</a:t>
            </a:r>
            <a:r>
              <a:rPr lang="en-US" sz="2000" dirty="0">
                <a:solidFill>
                  <a:srgbClr val="323E47"/>
                </a:solidFill>
                <a:latin typeface="Quicksand" pitchFamily="34" charset="0"/>
                <a:ea typeface="Quicksand" pitchFamily="34" charset="-122"/>
                <a:cs typeface="Quicksand" pitchFamily="34" charset="-120"/>
              </a:rPr>
              <a:t>. Older </a:t>
            </a:r>
            <a:r>
              <a:rPr lang="en-US" sz="2000" dirty="0" err="1">
                <a:solidFill>
                  <a:srgbClr val="323E47"/>
                </a:solidFill>
                <a:latin typeface="Quicksand" pitchFamily="34" charset="0"/>
                <a:ea typeface="Quicksand" pitchFamily="34" charset="-122"/>
                <a:cs typeface="Quicksand" pitchFamily="34" charset="-120"/>
              </a:rPr>
              <a:t>Hb</a:t>
            </a:r>
            <a:r>
              <a:rPr lang="en-US" sz="2000" dirty="0">
                <a:solidFill>
                  <a:srgbClr val="323E47"/>
                </a:solidFill>
                <a:latin typeface="Quicksand" pitchFamily="34" charset="0"/>
                <a:ea typeface="Quicksand" pitchFamily="34" charset="-122"/>
                <a:cs typeface="Quicksand" pitchFamily="34" charset="-120"/>
              </a:rPr>
              <a:t> molecules accumulate, leading to higher HbA1c.</a:t>
            </a:r>
            <a:endParaRPr lang="en-US" sz="2000" dirty="0"/>
          </a:p>
        </p:txBody>
      </p:sp>
      <p:pic>
        <p:nvPicPr>
          <p:cNvPr id="9" name="Image 2" descr="preencoded.png"/>
          <p:cNvPicPr>
            <a:picLocks noChangeAspect="1"/>
          </p:cNvPicPr>
          <p:nvPr/>
        </p:nvPicPr>
        <p:blipFill>
          <a:blip r:embed="rId5"/>
          <a:stretch>
            <a:fillRect/>
          </a:stretch>
        </p:blipFill>
        <p:spPr>
          <a:xfrm>
            <a:off x="11861156" y="3634829"/>
            <a:ext cx="5434460" cy="992238"/>
          </a:xfrm>
          <a:prstGeom prst="rect">
            <a:avLst/>
          </a:prstGeom>
        </p:spPr>
      </p:pic>
      <p:sp>
        <p:nvSpPr>
          <p:cNvPr id="10" name="Text 5"/>
          <p:cNvSpPr/>
          <p:nvPr/>
        </p:nvSpPr>
        <p:spPr>
          <a:xfrm>
            <a:off x="12109104" y="4875020"/>
            <a:ext cx="3155900" cy="387698"/>
          </a:xfrm>
          <a:prstGeom prst="rect">
            <a:avLst/>
          </a:prstGeom>
          <a:noFill/>
          <a:ln/>
        </p:spPr>
        <p:txBody>
          <a:bodyPr wrap="none" lIns="0" tIns="0" rIns="0" bIns="0" rtlCol="0" anchor="t"/>
          <a:lstStyle/>
          <a:p>
            <a:pPr>
              <a:lnSpc>
                <a:spcPts val="3000"/>
              </a:lnSpc>
            </a:pPr>
            <a:r>
              <a:rPr lang="en-US" sz="2300" b="1" dirty="0">
                <a:solidFill>
                  <a:srgbClr val="272525"/>
                </a:solidFill>
                <a:latin typeface="Inter Bold" pitchFamily="34" charset="0"/>
                <a:ea typeface="Inter Bold" pitchFamily="34" charset="-122"/>
                <a:cs typeface="Inter Bold" pitchFamily="34" charset="-120"/>
              </a:rPr>
              <a:t>Longer RBC Lifespan</a:t>
            </a:r>
            <a:endParaRPr lang="en-US" sz="2300" dirty="0"/>
          </a:p>
        </p:txBody>
      </p:sp>
      <p:sp>
        <p:nvSpPr>
          <p:cNvPr id="11" name="Text 6"/>
          <p:cNvSpPr/>
          <p:nvPr/>
        </p:nvSpPr>
        <p:spPr>
          <a:xfrm>
            <a:off x="12109104" y="5411543"/>
            <a:ext cx="4938564" cy="1190774"/>
          </a:xfrm>
          <a:prstGeom prst="rect">
            <a:avLst/>
          </a:prstGeom>
          <a:noFill/>
          <a:ln/>
        </p:spPr>
        <p:txBody>
          <a:bodyPr wrap="square" lIns="0" tIns="0" rIns="0" bIns="0" rtlCol="0" anchor="t"/>
          <a:lstStyle/>
          <a:p>
            <a:pPr>
              <a:lnSpc>
                <a:spcPts val="3125"/>
              </a:lnSpc>
            </a:pPr>
            <a:r>
              <a:rPr lang="en-US" sz="2000" dirty="0">
                <a:solidFill>
                  <a:srgbClr val="323E47"/>
                </a:solidFill>
                <a:latin typeface="Quicksand" pitchFamily="34" charset="0"/>
                <a:ea typeface="Quicksand" pitchFamily="34" charset="-122"/>
                <a:cs typeface="Quicksand" pitchFamily="34" charset="-120"/>
              </a:rPr>
              <a:t>IDA can extend red blood cell survival time. Longer circulation means more exposure to glucose, increasing </a:t>
            </a:r>
            <a:r>
              <a:rPr lang="en-US" sz="2000" dirty="0" err="1">
                <a:solidFill>
                  <a:srgbClr val="323E47"/>
                </a:solidFill>
                <a:latin typeface="Quicksand" pitchFamily="34" charset="0"/>
                <a:ea typeface="Quicksand" pitchFamily="34" charset="-122"/>
                <a:cs typeface="Quicksand" pitchFamily="34" charset="-120"/>
              </a:rPr>
              <a:t>glycation</a:t>
            </a:r>
            <a:r>
              <a:rPr lang="en-US" sz="2000" dirty="0">
                <a:solidFill>
                  <a:srgbClr val="323E47"/>
                </a:solidFill>
                <a:latin typeface="Quicksand" pitchFamily="34" charset="0"/>
                <a:ea typeface="Quicksand" pitchFamily="34" charset="-122"/>
                <a:cs typeface="Quicksand" pitchFamily="34" charset="-120"/>
              </a:rPr>
              <a:t>.</a:t>
            </a:r>
            <a:endParaRPr lang="en-US" sz="2000" dirty="0"/>
          </a:p>
        </p:txBody>
      </p:sp>
      <p:sp>
        <p:nvSpPr>
          <p:cNvPr id="12" name="Text 7"/>
          <p:cNvSpPr/>
          <p:nvPr/>
        </p:nvSpPr>
        <p:spPr>
          <a:xfrm>
            <a:off x="1088499" y="7658706"/>
            <a:ext cx="16303526" cy="793850"/>
          </a:xfrm>
          <a:prstGeom prst="rect">
            <a:avLst/>
          </a:prstGeom>
          <a:noFill/>
          <a:ln/>
        </p:spPr>
        <p:txBody>
          <a:bodyPr wrap="square" lIns="0" tIns="0" rIns="0" bIns="0" rtlCol="0" anchor="t"/>
          <a:lstStyle/>
          <a:p>
            <a:pPr>
              <a:lnSpc>
                <a:spcPts val="3125"/>
              </a:lnSpc>
            </a:pPr>
            <a:r>
              <a:rPr lang="en-US" sz="2000" dirty="0">
                <a:solidFill>
                  <a:srgbClr val="272525"/>
                </a:solidFill>
                <a:latin typeface="Inter" pitchFamily="34" charset="0"/>
                <a:ea typeface="Inter" pitchFamily="34" charset="-122"/>
                <a:cs typeface="Inter" pitchFamily="34" charset="-120"/>
              </a:rPr>
              <a:t>Previous epidemiological studies have linked IDA-associated hemoglobin depletion with elevated HbA1c. These mechanisms collectively predispose the hemoglobin molecule to a higher rate of glycation, even at constant glucose levels.</a:t>
            </a:r>
            <a:endParaRPr lang="en-US" sz="2000" dirty="0"/>
          </a:p>
        </p:txBody>
      </p:sp>
    </p:spTree>
    <p:extLst>
      <p:ext uri="{BB962C8B-B14F-4D97-AF65-F5344CB8AC3E}">
        <p14:creationId xmlns:p14="http://schemas.microsoft.com/office/powerpoint/2010/main" val="3306170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4633" y="1286209"/>
            <a:ext cx="11355200" cy="5788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1878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8">
    <p:bg>
      <p:bgPr>
        <a:blipFill dpi="0" rotWithShape="1">
          <a:blip r:embed="rId3">
            <a:lum/>
            <a:extLst>
              <a:ext uri="{96DAC541-7B7A-43D3-8B79-37D633B846F1}">
                <asvg:svgBlip xmlns:asvg="http://schemas.microsoft.com/office/drawing/2016/SVG/main" r:embed="rId4"/>
              </a:ext>
            </a:extLst>
          </a:blip>
          <a:srcRect/>
          <a:stretch>
            <a:fillRect/>
          </a:stretch>
        </a:blipFill>
        <a:effectLst/>
      </p:bgPr>
    </p:bg>
    <p:spTree>
      <p:nvGrpSpPr>
        <p:cNvPr id="1" name=""/>
        <p:cNvGrpSpPr/>
        <p:nvPr/>
      </p:nvGrpSpPr>
      <p:grpSpPr>
        <a:xfrm>
          <a:off x="0" y="0"/>
          <a:ext cx="0" cy="0"/>
          <a:chOff x="0" y="0"/>
          <a:chExt cx="0" cy="0"/>
        </a:xfrm>
      </p:grpSpPr>
      <p:pic>
        <p:nvPicPr>
          <p:cNvPr id="2" name="Image 0" descr="/images/icons/lara-icon-talk.sv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6754476" y="8858250"/>
            <a:ext cx="762000" cy="762000"/>
          </a:xfrm>
          <a:prstGeom prst="rect">
            <a:avLst/>
          </a:prstGeom>
        </p:spPr>
      </p:pic>
      <p:sp>
        <p:nvSpPr>
          <p:cNvPr id="3" name="Text 0"/>
          <p:cNvSpPr/>
          <p:nvPr/>
        </p:nvSpPr>
        <p:spPr>
          <a:xfrm>
            <a:off x="1276350" y="1695455"/>
            <a:ext cx="7429500" cy="1302962"/>
          </a:xfrm>
          <a:prstGeom prst="rect">
            <a:avLst/>
          </a:prstGeom>
          <a:noFill/>
          <a:ln/>
        </p:spPr>
        <p:txBody>
          <a:bodyPr wrap="square" lIns="91439" tIns="45719" rIns="91439" bIns="45719" rtlCol="0" anchor="ctr"/>
          <a:lstStyle/>
          <a:p>
            <a:r>
              <a:rPr lang="en-US" sz="4800" b="1" dirty="0">
                <a:solidFill>
                  <a:srgbClr val="323E47"/>
                </a:solidFill>
                <a:latin typeface="Quicksand" pitchFamily="34" charset="0"/>
                <a:ea typeface="Quicksand" pitchFamily="34" charset="-122"/>
                <a:cs typeface="Quicksand" pitchFamily="34" charset="-120"/>
              </a:rPr>
              <a:t>IDA Severity &amp; HbA1c Impact</a:t>
            </a:r>
            <a:endParaRPr lang="en-US" sz="4800" dirty="0"/>
          </a:p>
        </p:txBody>
      </p:sp>
      <p:sp>
        <p:nvSpPr>
          <p:cNvPr id="4" name="Text 1"/>
          <p:cNvSpPr/>
          <p:nvPr/>
        </p:nvSpPr>
        <p:spPr>
          <a:xfrm>
            <a:off x="9639300" y="1695455"/>
            <a:ext cx="7429500" cy="1302962"/>
          </a:xfrm>
          <a:prstGeom prst="rect">
            <a:avLst/>
          </a:prstGeom>
          <a:noFill/>
          <a:ln/>
        </p:spPr>
        <p:txBody>
          <a:bodyPr wrap="square" lIns="91439" tIns="45719" rIns="91439" bIns="45719" rtlCol="0" anchor="ctr"/>
          <a:lstStyle/>
          <a:p>
            <a:r>
              <a:rPr lang="en-US" sz="4800" b="1" dirty="0">
                <a:solidFill>
                  <a:srgbClr val="323E47"/>
                </a:solidFill>
                <a:latin typeface="Quicksand" pitchFamily="34" charset="0"/>
                <a:ea typeface="Quicksand" pitchFamily="34" charset="-122"/>
                <a:cs typeface="Quicksand" pitchFamily="34" charset="-120"/>
              </a:rPr>
              <a:t>Diagnostic Caution &amp; Thresholds</a:t>
            </a:r>
            <a:endParaRPr lang="en-US" sz="4800" dirty="0"/>
          </a:p>
        </p:txBody>
      </p:sp>
      <p:sp>
        <p:nvSpPr>
          <p:cNvPr id="5" name="Text 2"/>
          <p:cNvSpPr/>
          <p:nvPr/>
        </p:nvSpPr>
        <p:spPr>
          <a:xfrm>
            <a:off x="1276350" y="3333750"/>
            <a:ext cx="7429500" cy="3722748"/>
          </a:xfrm>
          <a:prstGeom prst="rect">
            <a:avLst/>
          </a:prstGeom>
          <a:noFill/>
          <a:ln/>
        </p:spPr>
        <p:txBody>
          <a:bodyPr wrap="square" lIns="91439" tIns="45719" rIns="91439" bIns="45719" rtlCol="0" anchor="ctr"/>
          <a:lstStyle/>
          <a:p>
            <a:r>
              <a:rPr lang="en-US" sz="2900" dirty="0">
                <a:solidFill>
                  <a:srgbClr val="323E47"/>
                </a:solidFill>
                <a:latin typeface="Quicksand" pitchFamily="34" charset="0"/>
                <a:ea typeface="Quicksand" pitchFamily="34" charset="-122"/>
                <a:cs typeface="Quicksand" pitchFamily="34" charset="-120"/>
              </a:rPr>
              <a:t>IDA affects HbA1c results and this effect is dependent on </a:t>
            </a:r>
            <a:r>
              <a:rPr lang="en-US" sz="2900" dirty="0" err="1">
                <a:solidFill>
                  <a:srgbClr val="323E47"/>
                </a:solidFill>
                <a:latin typeface="Quicksand" pitchFamily="34" charset="0"/>
                <a:ea typeface="Quicksand" pitchFamily="34" charset="-122"/>
                <a:cs typeface="Quicksand" pitchFamily="34" charset="-120"/>
              </a:rPr>
              <a:t>anaemia</a:t>
            </a:r>
            <a:r>
              <a:rPr lang="en-US" sz="2900" dirty="0">
                <a:solidFill>
                  <a:srgbClr val="323E47"/>
                </a:solidFill>
                <a:latin typeface="Quicksand" pitchFamily="34" charset="0"/>
                <a:ea typeface="Quicksand" pitchFamily="34" charset="-122"/>
                <a:cs typeface="Quicksand" pitchFamily="34" charset="-120"/>
              </a:rPr>
              <a:t> degree. These upward changes are statistically significant but they may be not clinically relevant when the overall variability of the HbA1c test is considered. The presence of slight </a:t>
            </a:r>
            <a:r>
              <a:rPr lang="en-US" sz="2900" dirty="0" err="1">
                <a:solidFill>
                  <a:srgbClr val="323E47"/>
                </a:solidFill>
                <a:latin typeface="Quicksand" pitchFamily="34" charset="0"/>
                <a:ea typeface="Quicksand" pitchFamily="34" charset="-122"/>
                <a:cs typeface="Quicksand" pitchFamily="34" charset="-120"/>
              </a:rPr>
              <a:t>anaemia</a:t>
            </a:r>
            <a:r>
              <a:rPr lang="en-US" sz="2900" dirty="0">
                <a:solidFill>
                  <a:srgbClr val="323E47"/>
                </a:solidFill>
                <a:latin typeface="Quicksand" pitchFamily="34" charset="0"/>
                <a:ea typeface="Quicksand" pitchFamily="34" charset="-122"/>
                <a:cs typeface="Quicksand" pitchFamily="34" charset="-120"/>
              </a:rPr>
              <a:t> is likely to have a minor effect on HbA1c levels </a:t>
            </a:r>
            <a:r>
              <a:rPr lang="en-US" sz="2900" dirty="0" err="1">
                <a:solidFill>
                  <a:srgbClr val="323E47"/>
                </a:solidFill>
                <a:latin typeface="Quicksand" pitchFamily="34" charset="0"/>
                <a:ea typeface="Quicksand" pitchFamily="34" charset="-122"/>
                <a:cs typeface="Quicksand" pitchFamily="34" charset="-120"/>
              </a:rPr>
              <a:t>favouring</a:t>
            </a:r>
            <a:r>
              <a:rPr lang="en-US" sz="2900" dirty="0">
                <a:solidFill>
                  <a:srgbClr val="323E47"/>
                </a:solidFill>
                <a:latin typeface="Quicksand" pitchFamily="34" charset="0"/>
                <a:ea typeface="Quicksand" pitchFamily="34" charset="-122"/>
                <a:cs typeface="Quicksand" pitchFamily="34" charset="-120"/>
              </a:rPr>
              <a:t> its use to diagnose diabetes in patients with mild </a:t>
            </a:r>
            <a:r>
              <a:rPr lang="en-US" sz="2900" dirty="0" err="1">
                <a:solidFill>
                  <a:srgbClr val="323E47"/>
                </a:solidFill>
                <a:latin typeface="Quicksand" pitchFamily="34" charset="0"/>
                <a:ea typeface="Quicksand" pitchFamily="34" charset="-122"/>
                <a:cs typeface="Quicksand" pitchFamily="34" charset="-120"/>
              </a:rPr>
              <a:t>anaemia</a:t>
            </a:r>
            <a:r>
              <a:rPr lang="en-US" sz="2900" dirty="0">
                <a:solidFill>
                  <a:srgbClr val="323E47"/>
                </a:solidFill>
                <a:latin typeface="Quicksand" pitchFamily="34" charset="0"/>
                <a:ea typeface="Quicksand" pitchFamily="34" charset="-122"/>
                <a:cs typeface="Quicksand" pitchFamily="34" charset="-120"/>
              </a:rPr>
              <a:t>.</a:t>
            </a:r>
            <a:endParaRPr lang="en-US" sz="2900" dirty="0"/>
          </a:p>
        </p:txBody>
      </p:sp>
      <p:sp>
        <p:nvSpPr>
          <p:cNvPr id="6" name="Text 3"/>
          <p:cNvSpPr/>
          <p:nvPr/>
        </p:nvSpPr>
        <p:spPr>
          <a:xfrm>
            <a:off x="9639300" y="3333750"/>
            <a:ext cx="7429500" cy="3722748"/>
          </a:xfrm>
          <a:prstGeom prst="rect">
            <a:avLst/>
          </a:prstGeom>
          <a:noFill/>
          <a:ln/>
        </p:spPr>
        <p:txBody>
          <a:bodyPr wrap="square" lIns="91439" tIns="45719" rIns="91439" bIns="45719" rtlCol="0" anchor="ctr"/>
          <a:lstStyle/>
          <a:p>
            <a:r>
              <a:rPr lang="en-US" sz="2900" dirty="0">
                <a:solidFill>
                  <a:srgbClr val="323E47"/>
                </a:solidFill>
                <a:latin typeface="Quicksand" pitchFamily="34" charset="0"/>
                <a:ea typeface="Quicksand" pitchFamily="34" charset="-122"/>
                <a:cs typeface="Quicksand" pitchFamily="34" charset="-120"/>
              </a:rPr>
              <a:t>Clinicians must exercise extreme caution when diagnosing prediabetes or diabetes in patients with IDA. Relying solely on HbA1c in such cases risks </a:t>
            </a:r>
            <a:r>
              <a:rPr lang="en-US" sz="2900" i="1" dirty="0">
                <a:solidFill>
                  <a:srgbClr val="323E47"/>
                </a:solidFill>
                <a:latin typeface="Quicksand" pitchFamily="34" charset="0"/>
                <a:ea typeface="Quicksand" pitchFamily="34" charset="-122"/>
                <a:cs typeface="Quicksand" pitchFamily="34" charset="-120"/>
              </a:rPr>
              <a:t>misdiagnosis</a:t>
            </a:r>
            <a:r>
              <a:rPr lang="en-US" sz="2900" dirty="0">
                <a:solidFill>
                  <a:srgbClr val="323E47"/>
                </a:solidFill>
                <a:latin typeface="Quicksand" pitchFamily="34" charset="0"/>
                <a:ea typeface="Quicksand" pitchFamily="34" charset="-122"/>
                <a:cs typeface="Quicksand" pitchFamily="34" charset="-120"/>
              </a:rPr>
              <a:t> and delayed intervention. Consider additional glycemic markers.</a:t>
            </a:r>
            <a:endParaRPr lang="en-US" sz="29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1">
    <p:bg>
      <p:bgPr>
        <a:blipFill dpi="0" rotWithShape="1">
          <a:blip r:embed="rId3">
            <a:lum/>
            <a:extLst>
              <a:ext uri="{96DAC541-7B7A-43D3-8B79-37D633B846F1}">
                <asvg:svgBlip xmlns:asvg="http://schemas.microsoft.com/office/drawing/2016/SVG/main" r:embed="rId4"/>
              </a:ext>
            </a:extLst>
          </a:blip>
          <a:srcRect/>
          <a:stretch>
            <a:fillRect/>
          </a:stretch>
        </a:blip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5"/>
          <a:srcRect l="2284" r="2284"/>
          <a:stretch/>
        </p:blipFill>
        <p:spPr>
          <a:xfrm>
            <a:off x="1285883" y="1285875"/>
            <a:ext cx="7362826" cy="7715250"/>
          </a:xfrm>
          <a:prstGeom prst="rect">
            <a:avLst/>
          </a:prstGeom>
        </p:spPr>
      </p:pic>
      <p:pic>
        <p:nvPicPr>
          <p:cNvPr id="3" name="Image 1" descr="preencoded.png"/>
          <p:cNvPicPr>
            <a:picLocks noChangeAspect="1"/>
          </p:cNvPicPr>
          <p:nvPr/>
        </p:nvPicPr>
        <p:blipFill>
          <a:blip r:embed="rId6"/>
          <a:srcRect l="194" r="194"/>
          <a:stretch/>
        </p:blipFill>
        <p:spPr>
          <a:xfrm>
            <a:off x="9029707" y="1285875"/>
            <a:ext cx="7972426" cy="3810000"/>
          </a:xfrm>
          <a:prstGeom prst="rect">
            <a:avLst/>
          </a:prstGeom>
        </p:spPr>
      </p:pic>
      <p:pic>
        <p:nvPicPr>
          <p:cNvPr id="4" name="Image 2" descr="/images/icons/lara-icon-talk.sv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6754476" y="8858250"/>
            <a:ext cx="762000" cy="762000"/>
          </a:xfrm>
          <a:prstGeom prst="rect">
            <a:avLst/>
          </a:prstGeom>
        </p:spPr>
      </p:pic>
      <p:sp>
        <p:nvSpPr>
          <p:cNvPr id="6" name="Text 1"/>
          <p:cNvSpPr/>
          <p:nvPr/>
        </p:nvSpPr>
        <p:spPr>
          <a:xfrm>
            <a:off x="9029707" y="5172075"/>
            <a:ext cx="7972426" cy="325740"/>
          </a:xfrm>
          <a:prstGeom prst="rect">
            <a:avLst/>
          </a:prstGeom>
          <a:noFill/>
          <a:ln/>
        </p:spPr>
        <p:txBody>
          <a:bodyPr wrap="square" lIns="91439" tIns="45719" rIns="91439" bIns="45719" rtlCol="0" anchor="ctr"/>
          <a:lstStyle/>
          <a:p>
            <a:r>
              <a:rPr lang="en-US" sz="2300" i="1" dirty="0">
                <a:solidFill>
                  <a:srgbClr val="323E47"/>
                </a:solidFill>
                <a:latin typeface="Quicksand" pitchFamily="34" charset="0"/>
                <a:ea typeface="Quicksand" pitchFamily="34" charset="-122"/>
                <a:cs typeface="Quicksand" pitchFamily="34" charset="-120"/>
              </a:rPr>
              <a:t>Normal blood (left) vs. anemic blood (right) composition.</a:t>
            </a:r>
            <a:endParaRPr lang="en-US" sz="2300" dirty="0"/>
          </a:p>
        </p:txBody>
      </p:sp>
      <p:sp>
        <p:nvSpPr>
          <p:cNvPr id="7" name="Text 2"/>
          <p:cNvSpPr/>
          <p:nvPr/>
        </p:nvSpPr>
        <p:spPr>
          <a:xfrm>
            <a:off x="9029707" y="5734050"/>
            <a:ext cx="7972426" cy="511878"/>
          </a:xfrm>
          <a:prstGeom prst="rect">
            <a:avLst/>
          </a:prstGeom>
          <a:noFill/>
          <a:ln/>
        </p:spPr>
        <p:txBody>
          <a:bodyPr wrap="square" lIns="91439" tIns="45719" rIns="91439" bIns="45719" rtlCol="0" anchor="ctr"/>
          <a:lstStyle/>
          <a:p>
            <a:r>
              <a:rPr lang="en-US" sz="3600" b="1" dirty="0">
                <a:solidFill>
                  <a:srgbClr val="323E47"/>
                </a:solidFill>
                <a:latin typeface="Quicksand" pitchFamily="34" charset="0"/>
                <a:ea typeface="Quicksand" pitchFamily="34" charset="-122"/>
                <a:cs typeface="Quicksand" pitchFamily="34" charset="-120"/>
              </a:rPr>
              <a:t>Comprehensive Patient Assessment</a:t>
            </a:r>
            <a:endParaRPr lang="en-US" sz="3600" dirty="0"/>
          </a:p>
        </p:txBody>
      </p:sp>
      <p:sp>
        <p:nvSpPr>
          <p:cNvPr id="8" name="Text 3"/>
          <p:cNvSpPr/>
          <p:nvPr/>
        </p:nvSpPr>
        <p:spPr>
          <a:xfrm>
            <a:off x="9029707" y="6429375"/>
            <a:ext cx="7972426" cy="1861374"/>
          </a:xfrm>
          <a:prstGeom prst="rect">
            <a:avLst/>
          </a:prstGeom>
          <a:noFill/>
          <a:ln/>
        </p:spPr>
        <p:txBody>
          <a:bodyPr wrap="square" lIns="91439" tIns="45719" rIns="91439" bIns="45719" rtlCol="0" anchor="ctr"/>
          <a:lstStyle/>
          <a:p>
            <a:r>
              <a:rPr lang="en-US" sz="2900" dirty="0">
                <a:solidFill>
                  <a:srgbClr val="323E47"/>
                </a:solidFill>
                <a:latin typeface="Quicksand" pitchFamily="34" charset="0"/>
                <a:ea typeface="Quicksand" pitchFamily="34" charset="-122"/>
                <a:cs typeface="Quicksand" pitchFamily="34" charset="-120"/>
              </a:rPr>
              <a:t>Accurate HbA1c interpretation necessitates assessing hematological factors and IDA risk. This ensures precise diagnosis and effective management of both diabetes and anemia.</a:t>
            </a:r>
            <a:endParaRPr lang="en-US" sz="29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2">
    <p:bg>
      <p:bgPr>
        <a:blipFill dpi="0" rotWithShape="1">
          <a:blip r:embed="rId3">
            <a:lum/>
            <a:extLst>
              <a:ext uri="{96DAC541-7B7A-43D3-8B79-37D633B846F1}">
                <asvg:svgBlip xmlns:asvg="http://schemas.microsoft.com/office/drawing/2016/SVG/main" r:embed="rId4"/>
              </a:ext>
            </a:extLst>
          </a:blip>
          <a:srcRect/>
          <a:stretch>
            <a:fillRect/>
          </a:stretch>
        </a:blipFill>
        <a:effectLst/>
      </p:bgPr>
    </p:bg>
    <p:spTree>
      <p:nvGrpSpPr>
        <p:cNvPr id="1" name=""/>
        <p:cNvGrpSpPr/>
        <p:nvPr/>
      </p:nvGrpSpPr>
      <p:grpSpPr>
        <a:xfrm>
          <a:off x="0" y="0"/>
          <a:ext cx="0" cy="0"/>
          <a:chOff x="0" y="0"/>
          <a:chExt cx="0" cy="0"/>
        </a:xfrm>
      </p:grpSpPr>
      <p:sp>
        <p:nvSpPr>
          <p:cNvPr id="2" name="Shape 0"/>
          <p:cNvSpPr/>
          <p:nvPr/>
        </p:nvSpPr>
        <p:spPr>
          <a:xfrm>
            <a:off x="1276350" y="2876550"/>
            <a:ext cx="4981576" cy="6191250"/>
          </a:xfrm>
          <a:prstGeom prst="roundRect">
            <a:avLst>
              <a:gd name="adj" fmla="val 3059"/>
            </a:avLst>
          </a:prstGeom>
          <a:solidFill>
            <a:srgbClr val="D2DEFF"/>
          </a:solidFill>
          <a:ln w="12700">
            <a:solidFill>
              <a:srgbClr val="D2DEFF"/>
            </a:solidFill>
            <a:prstDash val="solid"/>
          </a:ln>
        </p:spPr>
      </p:sp>
      <p:sp>
        <p:nvSpPr>
          <p:cNvPr id="3" name="Shape 1"/>
          <p:cNvSpPr/>
          <p:nvPr/>
        </p:nvSpPr>
        <p:spPr>
          <a:xfrm>
            <a:off x="6638926" y="2876550"/>
            <a:ext cx="4981576" cy="6191250"/>
          </a:xfrm>
          <a:prstGeom prst="roundRect">
            <a:avLst>
              <a:gd name="adj" fmla="val 3059"/>
            </a:avLst>
          </a:prstGeom>
          <a:solidFill>
            <a:srgbClr val="D2DEFF"/>
          </a:solidFill>
          <a:ln w="12700">
            <a:solidFill>
              <a:srgbClr val="D2DEFF"/>
            </a:solidFill>
            <a:prstDash val="solid"/>
          </a:ln>
        </p:spPr>
      </p:sp>
      <p:sp>
        <p:nvSpPr>
          <p:cNvPr id="4" name="Shape 2"/>
          <p:cNvSpPr/>
          <p:nvPr/>
        </p:nvSpPr>
        <p:spPr>
          <a:xfrm>
            <a:off x="12001500" y="2876550"/>
            <a:ext cx="4981576" cy="6191250"/>
          </a:xfrm>
          <a:prstGeom prst="roundRect">
            <a:avLst>
              <a:gd name="adj" fmla="val 3059"/>
            </a:avLst>
          </a:prstGeom>
          <a:solidFill>
            <a:srgbClr val="D2DEFF"/>
          </a:solidFill>
          <a:ln w="12700">
            <a:solidFill>
              <a:srgbClr val="D2DEFF"/>
            </a:solidFill>
            <a:prstDash val="solid"/>
          </a:ln>
        </p:spPr>
      </p:sp>
      <p:pic>
        <p:nvPicPr>
          <p:cNvPr id="5" name="Image 0" descr="/images/icons/lara-icon-talk.sv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6754476" y="8858250"/>
            <a:ext cx="762000" cy="762000"/>
          </a:xfrm>
          <a:prstGeom prst="rect">
            <a:avLst/>
          </a:prstGeom>
        </p:spPr>
      </p:pic>
      <p:sp>
        <p:nvSpPr>
          <p:cNvPr id="6" name="Text 3"/>
          <p:cNvSpPr/>
          <p:nvPr/>
        </p:nvSpPr>
        <p:spPr>
          <a:xfrm>
            <a:off x="1276357" y="1276350"/>
            <a:ext cx="15716250" cy="837618"/>
          </a:xfrm>
          <a:prstGeom prst="rect">
            <a:avLst/>
          </a:prstGeom>
          <a:noFill/>
          <a:ln/>
        </p:spPr>
        <p:txBody>
          <a:bodyPr wrap="square" lIns="91439" tIns="45719" rIns="91439" bIns="45719" rtlCol="0" anchor="ctr"/>
          <a:lstStyle/>
          <a:p>
            <a:pPr algn="ctr"/>
            <a:r>
              <a:rPr lang="en-US" sz="6100" b="1" dirty="0">
                <a:solidFill>
                  <a:srgbClr val="323E47"/>
                </a:solidFill>
                <a:latin typeface="Quicksand" pitchFamily="34" charset="0"/>
                <a:ea typeface="Quicksand" pitchFamily="34" charset="-122"/>
                <a:cs typeface="Quicksand" pitchFamily="34" charset="-120"/>
              </a:rPr>
              <a:t>Clinical Implications for Management</a:t>
            </a:r>
            <a:endParaRPr lang="en-US" sz="6100" dirty="0"/>
          </a:p>
        </p:txBody>
      </p:sp>
      <p:sp>
        <p:nvSpPr>
          <p:cNvPr id="7" name="Text 4"/>
          <p:cNvSpPr/>
          <p:nvPr/>
        </p:nvSpPr>
        <p:spPr>
          <a:xfrm>
            <a:off x="1657350" y="3257550"/>
            <a:ext cx="4219576" cy="744549"/>
          </a:xfrm>
          <a:prstGeom prst="rect">
            <a:avLst/>
          </a:prstGeom>
          <a:noFill/>
          <a:ln/>
        </p:spPr>
        <p:txBody>
          <a:bodyPr wrap="square" lIns="91439" tIns="45719" rIns="91439" bIns="45719" rtlCol="0" anchor="ctr"/>
          <a:lstStyle/>
          <a:p>
            <a:r>
              <a:rPr lang="en-US" sz="2700" b="1" dirty="0">
                <a:solidFill>
                  <a:srgbClr val="323E47"/>
                </a:solidFill>
                <a:latin typeface="Quicksand" pitchFamily="34" charset="0"/>
                <a:ea typeface="Quicksand" pitchFamily="34" charset="-122"/>
                <a:cs typeface="Quicksand" pitchFamily="34" charset="-120"/>
              </a:rPr>
              <a:t>Accurate HbA1c Interpretation</a:t>
            </a:r>
            <a:endParaRPr lang="en-US" sz="2700" dirty="0"/>
          </a:p>
        </p:txBody>
      </p:sp>
      <p:sp>
        <p:nvSpPr>
          <p:cNvPr id="8" name="Text 5"/>
          <p:cNvSpPr/>
          <p:nvPr/>
        </p:nvSpPr>
        <p:spPr>
          <a:xfrm>
            <a:off x="1657350" y="4267205"/>
            <a:ext cx="4219576" cy="2094047"/>
          </a:xfrm>
          <a:prstGeom prst="rect">
            <a:avLst/>
          </a:prstGeom>
          <a:noFill/>
          <a:ln/>
        </p:spPr>
        <p:txBody>
          <a:bodyPr wrap="square" lIns="91439" tIns="45719" rIns="91439" bIns="45719" rtlCol="0" anchor="ctr"/>
          <a:lstStyle/>
          <a:p>
            <a:r>
              <a:rPr lang="en-US" sz="2300" dirty="0">
                <a:solidFill>
                  <a:srgbClr val="323E47"/>
                </a:solidFill>
                <a:latin typeface="Quicksand" pitchFamily="34" charset="0"/>
                <a:ea typeface="Quicksand" pitchFamily="34" charset="-122"/>
                <a:cs typeface="Quicksand" pitchFamily="34" charset="-120"/>
              </a:rPr>
              <a:t>Iron deficiency anemia (IDA) can falsely elevate HbA1c. This necessitates screening for IDA to prevent misdiagnosis of glycemic control.</a:t>
            </a:r>
            <a:endParaRPr lang="en-US" sz="2300" dirty="0"/>
          </a:p>
        </p:txBody>
      </p:sp>
      <p:sp>
        <p:nvSpPr>
          <p:cNvPr id="9" name="Text 6"/>
          <p:cNvSpPr/>
          <p:nvPr/>
        </p:nvSpPr>
        <p:spPr>
          <a:xfrm>
            <a:off x="7019926" y="3257550"/>
            <a:ext cx="4219576" cy="744549"/>
          </a:xfrm>
          <a:prstGeom prst="rect">
            <a:avLst/>
          </a:prstGeom>
          <a:noFill/>
          <a:ln/>
        </p:spPr>
        <p:txBody>
          <a:bodyPr wrap="square" lIns="91439" tIns="45719" rIns="91439" bIns="45719" rtlCol="0" anchor="ctr"/>
          <a:lstStyle/>
          <a:p>
            <a:r>
              <a:rPr lang="en-US" sz="2700" b="1" dirty="0">
                <a:solidFill>
                  <a:srgbClr val="323E47"/>
                </a:solidFill>
                <a:latin typeface="Quicksand" pitchFamily="34" charset="0"/>
                <a:ea typeface="Quicksand" pitchFamily="34" charset="-122"/>
                <a:cs typeface="Quicksand" pitchFamily="34" charset="-120"/>
              </a:rPr>
              <a:t>Optimized Diabetes Treatment</a:t>
            </a:r>
            <a:endParaRPr lang="en-US" sz="2700" dirty="0"/>
          </a:p>
        </p:txBody>
      </p:sp>
      <p:sp>
        <p:nvSpPr>
          <p:cNvPr id="10" name="Text 7"/>
          <p:cNvSpPr/>
          <p:nvPr/>
        </p:nvSpPr>
        <p:spPr>
          <a:xfrm>
            <a:off x="7019926" y="4267205"/>
            <a:ext cx="4219576" cy="2094047"/>
          </a:xfrm>
          <a:prstGeom prst="rect">
            <a:avLst/>
          </a:prstGeom>
          <a:noFill/>
          <a:ln/>
        </p:spPr>
        <p:txBody>
          <a:bodyPr wrap="square" lIns="91439" tIns="45719" rIns="91439" bIns="45719" rtlCol="0" anchor="ctr"/>
          <a:lstStyle/>
          <a:p>
            <a:r>
              <a:rPr lang="en-US" sz="2300" dirty="0">
                <a:solidFill>
                  <a:srgbClr val="323E47"/>
                </a:solidFill>
                <a:latin typeface="Quicksand" pitchFamily="34" charset="0"/>
                <a:ea typeface="Quicksand" pitchFamily="34" charset="-122"/>
                <a:cs typeface="Quicksand" pitchFamily="34" charset="-120"/>
              </a:rPr>
              <a:t>Correcting IDA can impact HbA1c values, requiring careful re-evaluation of diabetes therapies. This ensures appropriate and effective treatment strategies.</a:t>
            </a:r>
            <a:endParaRPr lang="en-US" sz="2300" dirty="0"/>
          </a:p>
        </p:txBody>
      </p:sp>
      <p:sp>
        <p:nvSpPr>
          <p:cNvPr id="11" name="Text 8"/>
          <p:cNvSpPr/>
          <p:nvPr/>
        </p:nvSpPr>
        <p:spPr>
          <a:xfrm>
            <a:off x="12382500" y="3257555"/>
            <a:ext cx="4219576" cy="372275"/>
          </a:xfrm>
          <a:prstGeom prst="rect">
            <a:avLst/>
          </a:prstGeom>
          <a:noFill/>
          <a:ln/>
        </p:spPr>
        <p:txBody>
          <a:bodyPr wrap="square" lIns="91439" tIns="45719" rIns="91439" bIns="45719" rtlCol="0" anchor="ctr"/>
          <a:lstStyle/>
          <a:p>
            <a:r>
              <a:rPr lang="en-US" sz="2700" b="1" dirty="0">
                <a:solidFill>
                  <a:srgbClr val="323E47"/>
                </a:solidFill>
                <a:latin typeface="Quicksand" pitchFamily="34" charset="0"/>
                <a:ea typeface="Quicksand" pitchFamily="34" charset="-122"/>
                <a:cs typeface="Quicksand" pitchFamily="34" charset="-120"/>
              </a:rPr>
              <a:t>Improved Patient Outcomes</a:t>
            </a:r>
            <a:endParaRPr lang="en-US" sz="2700" dirty="0"/>
          </a:p>
        </p:txBody>
      </p:sp>
      <p:sp>
        <p:nvSpPr>
          <p:cNvPr id="12" name="Text 9"/>
          <p:cNvSpPr/>
          <p:nvPr/>
        </p:nvSpPr>
        <p:spPr>
          <a:xfrm>
            <a:off x="12382500" y="4267200"/>
            <a:ext cx="4219576" cy="2512856"/>
          </a:xfrm>
          <a:prstGeom prst="rect">
            <a:avLst/>
          </a:prstGeom>
          <a:noFill/>
          <a:ln/>
        </p:spPr>
        <p:txBody>
          <a:bodyPr wrap="square" lIns="91439" tIns="45719" rIns="91439" bIns="45719" rtlCol="0" anchor="ctr"/>
          <a:lstStyle/>
          <a:p>
            <a:r>
              <a:rPr lang="en-US" sz="2300" dirty="0">
                <a:solidFill>
                  <a:srgbClr val="323E47"/>
                </a:solidFill>
                <a:latin typeface="Quicksand" pitchFamily="34" charset="0"/>
                <a:ea typeface="Quicksand" pitchFamily="34" charset="-122"/>
                <a:cs typeface="Quicksand" pitchFamily="34" charset="-120"/>
              </a:rPr>
              <a:t>Addressing IDA alongside diabetes management enhances overall health. This holistic approach leads to better long-term glycemic control and reduced complications.</a:t>
            </a:r>
            <a:endParaRPr lang="en-US" sz="23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97042" y="106934"/>
            <a:ext cx="17180188" cy="1384982"/>
          </a:xfrm>
          <a:prstGeom prst="rect">
            <a:avLst/>
          </a:prstGeom>
          <a:noFill/>
          <a:ln/>
        </p:spPr>
        <p:txBody>
          <a:bodyPr wrap="none" lIns="0" tIns="0" rIns="0" bIns="0" rtlCol="0" anchor="t"/>
          <a:lstStyle/>
          <a:p>
            <a:pPr>
              <a:lnSpc>
                <a:spcPts val="4187"/>
              </a:lnSpc>
            </a:pPr>
            <a:r>
              <a:rPr lang="en-US" sz="3200" b="1" dirty="0">
                <a:solidFill>
                  <a:srgbClr val="000000"/>
                </a:solidFill>
                <a:latin typeface="Inter Bold" pitchFamily="34" charset="0"/>
                <a:ea typeface="Inter Bold" pitchFamily="34" charset="-122"/>
                <a:cs typeface="Inter Bold" pitchFamily="34" charset="-120"/>
              </a:rPr>
              <a:t>One study </a:t>
            </a:r>
            <a:r>
              <a:rPr lang="en-US" dirty="0">
                <a:solidFill>
                  <a:srgbClr val="000000"/>
                </a:solidFill>
                <a:latin typeface="Inter Bold" pitchFamily="34" charset="0"/>
                <a:ea typeface="Inter Bold" pitchFamily="34" charset="-122"/>
                <a:cs typeface="Inter Bold" pitchFamily="34" charset="-120"/>
              </a:rPr>
              <a:t>done by </a:t>
            </a:r>
            <a:r>
              <a:rPr lang="en-US" dirty="0" err="1">
                <a:solidFill>
                  <a:srgbClr val="000000"/>
                </a:solidFill>
                <a:latin typeface="Inter Bold" pitchFamily="34" charset="0"/>
                <a:ea typeface="Inter Bold" pitchFamily="34" charset="-122"/>
                <a:cs typeface="Inter Bold" pitchFamily="34" charset="-120"/>
              </a:rPr>
              <a:t>Saida</a:t>
            </a:r>
            <a:r>
              <a:rPr lang="en-US" dirty="0">
                <a:solidFill>
                  <a:srgbClr val="000000"/>
                </a:solidFill>
                <a:latin typeface="Inter Bold" pitchFamily="34" charset="0"/>
                <a:ea typeface="Inter Bold" pitchFamily="34" charset="-122"/>
                <a:cs typeface="Inter Bold" pitchFamily="34" charset="-120"/>
              </a:rPr>
              <a:t> </a:t>
            </a:r>
            <a:r>
              <a:rPr lang="en-US" dirty="0" err="1">
                <a:solidFill>
                  <a:srgbClr val="000000"/>
                </a:solidFill>
                <a:latin typeface="Inter Bold" pitchFamily="34" charset="0"/>
                <a:ea typeface="Inter Bold" pitchFamily="34" charset="-122"/>
                <a:cs typeface="Inter Bold" pitchFamily="34" charset="-120"/>
              </a:rPr>
              <a:t>Fuad</a:t>
            </a:r>
            <a:r>
              <a:rPr lang="en-US" dirty="0">
                <a:solidFill>
                  <a:srgbClr val="000000"/>
                </a:solidFill>
                <a:latin typeface="Inter Bold" pitchFamily="34" charset="0"/>
                <a:ea typeface="Inter Bold" pitchFamily="34" charset="-122"/>
                <a:cs typeface="Inter Bold" pitchFamily="34" charset="-120"/>
              </a:rPr>
              <a:t> </a:t>
            </a:r>
            <a:r>
              <a:rPr lang="en-US" dirty="0" err="1">
                <a:solidFill>
                  <a:srgbClr val="000000"/>
                </a:solidFill>
                <a:latin typeface="Inter Bold" pitchFamily="34" charset="0"/>
                <a:ea typeface="Inter Bold" pitchFamily="34" charset="-122"/>
                <a:cs typeface="Inter Bold" pitchFamily="34" charset="-120"/>
              </a:rPr>
              <a:t>Shnaigat</a:t>
            </a:r>
            <a:r>
              <a:rPr lang="en-US" dirty="0">
                <a:solidFill>
                  <a:srgbClr val="000000"/>
                </a:solidFill>
                <a:latin typeface="Inter Bold" pitchFamily="34" charset="0"/>
                <a:ea typeface="Inter Bold" pitchFamily="34" charset="-122"/>
                <a:cs typeface="Inter Bold" pitchFamily="34" charset="-120"/>
              </a:rPr>
              <a:t>, </a:t>
            </a:r>
            <a:r>
              <a:rPr lang="en-US" dirty="0" err="1">
                <a:solidFill>
                  <a:srgbClr val="000000"/>
                </a:solidFill>
                <a:latin typeface="Inter Bold" pitchFamily="34" charset="0"/>
                <a:ea typeface="Inter Bold" pitchFamily="34" charset="-122"/>
                <a:cs typeface="Inter Bold" pitchFamily="34" charset="-120"/>
              </a:rPr>
              <a:t>Baha’a</a:t>
            </a:r>
            <a:r>
              <a:rPr lang="en-US" dirty="0">
                <a:solidFill>
                  <a:srgbClr val="000000"/>
                </a:solidFill>
                <a:latin typeface="Inter Bold" pitchFamily="34" charset="0"/>
                <a:ea typeface="Inter Bold" pitchFamily="34" charset="-122"/>
                <a:cs typeface="Inter Bold" pitchFamily="34" charset="-120"/>
              </a:rPr>
              <a:t> M. Abu Salma, </a:t>
            </a:r>
            <a:r>
              <a:rPr lang="en-US" dirty="0" err="1">
                <a:solidFill>
                  <a:srgbClr val="000000"/>
                </a:solidFill>
                <a:latin typeface="Inter Bold" pitchFamily="34" charset="0"/>
                <a:ea typeface="Inter Bold" pitchFamily="34" charset="-122"/>
                <a:cs typeface="Inter Bold" pitchFamily="34" charset="-120"/>
              </a:rPr>
              <a:t>Jerash</a:t>
            </a:r>
            <a:r>
              <a:rPr lang="en-US" dirty="0">
                <a:solidFill>
                  <a:srgbClr val="000000"/>
                </a:solidFill>
                <a:latin typeface="Inter Bold" pitchFamily="34" charset="0"/>
                <a:ea typeface="Inter Bold" pitchFamily="34" charset="-122"/>
                <a:cs typeface="Inter Bold" pitchFamily="34" charset="-120"/>
              </a:rPr>
              <a:t> University, </a:t>
            </a:r>
            <a:r>
              <a:rPr lang="en-US" dirty="0" err="1">
                <a:solidFill>
                  <a:srgbClr val="000000"/>
                </a:solidFill>
                <a:latin typeface="Inter Bold" pitchFamily="34" charset="0"/>
                <a:ea typeface="Inter Bold" pitchFamily="34" charset="-122"/>
                <a:cs typeface="Inter Bold" pitchFamily="34" charset="-120"/>
              </a:rPr>
              <a:t>Jerash</a:t>
            </a:r>
            <a:r>
              <a:rPr lang="en-US" dirty="0">
                <a:solidFill>
                  <a:srgbClr val="000000"/>
                </a:solidFill>
                <a:latin typeface="Inter Bold" pitchFamily="34" charset="0"/>
                <a:ea typeface="Inter Bold" pitchFamily="34" charset="-122"/>
                <a:cs typeface="Inter Bold" pitchFamily="34" charset="-120"/>
              </a:rPr>
              <a:t>, Jordan, </a:t>
            </a:r>
            <a:r>
              <a:rPr lang="en-US" sz="1600" b="1" dirty="0">
                <a:solidFill>
                  <a:srgbClr val="000000"/>
                </a:solidFill>
                <a:latin typeface="Inter Bold" pitchFamily="34" charset="0"/>
                <a:ea typeface="Inter Bold" pitchFamily="34" charset="-122"/>
                <a:cs typeface="Inter Bold" pitchFamily="34" charset="-120"/>
              </a:rPr>
              <a:t>investigate the relationship between iron</a:t>
            </a:r>
          </a:p>
          <a:p>
            <a:pPr>
              <a:lnSpc>
                <a:spcPts val="4187"/>
              </a:lnSpc>
            </a:pPr>
            <a:r>
              <a:rPr lang="en-US" sz="1600" b="1" dirty="0">
                <a:solidFill>
                  <a:srgbClr val="000000"/>
                </a:solidFill>
                <a:latin typeface="Inter Bold" pitchFamily="34" charset="0"/>
                <a:ea typeface="Inter Bold" pitchFamily="34" charset="-122"/>
                <a:cs typeface="Inter Bold" pitchFamily="34" charset="-120"/>
              </a:rPr>
              <a:t> metabolism indicators such as ferritin and transferrin levels and glycosylated</a:t>
            </a:r>
            <a:endParaRPr lang="en-US" sz="1600" b="1" dirty="0"/>
          </a:p>
        </p:txBody>
      </p:sp>
      <p:sp>
        <p:nvSpPr>
          <p:cNvPr id="3" name="Text 1"/>
          <p:cNvSpPr/>
          <p:nvPr/>
        </p:nvSpPr>
        <p:spPr>
          <a:xfrm>
            <a:off x="613475" y="1916174"/>
            <a:ext cx="16575882" cy="684611"/>
          </a:xfrm>
          <a:prstGeom prst="rect">
            <a:avLst/>
          </a:prstGeom>
          <a:noFill/>
          <a:ln/>
        </p:spPr>
        <p:txBody>
          <a:bodyPr wrap="square" lIns="0" tIns="0" rIns="0" bIns="0" rtlCol="0" anchor="t"/>
          <a:lstStyle/>
          <a:p>
            <a:pPr>
              <a:lnSpc>
                <a:spcPts val="2687"/>
              </a:lnSpc>
            </a:pPr>
            <a:r>
              <a:rPr lang="en-US" sz="1600" dirty="0">
                <a:solidFill>
                  <a:srgbClr val="272525"/>
                </a:solidFill>
                <a:latin typeface="Inter" pitchFamily="34" charset="0"/>
                <a:ea typeface="Inter" pitchFamily="34" charset="-122"/>
                <a:cs typeface="Inter" pitchFamily="34" charset="-120"/>
              </a:rPr>
              <a:t>The study employed Pearson correlation coefficients and a multiple linear regression model to quantify the relationships between HbA1c and key iron metabolism indicators, as well as fasting blood sugar.</a:t>
            </a:r>
            <a:endParaRPr lang="en-US" sz="1600" dirty="0"/>
          </a:p>
        </p:txBody>
      </p:sp>
      <p:sp>
        <p:nvSpPr>
          <p:cNvPr id="4" name="Shape 2"/>
          <p:cNvSpPr/>
          <p:nvPr/>
        </p:nvSpPr>
        <p:spPr>
          <a:xfrm>
            <a:off x="856065" y="2797821"/>
            <a:ext cx="8180934" cy="2267249"/>
          </a:xfrm>
          <a:prstGeom prst="roundRect">
            <a:avLst>
              <a:gd name="adj" fmla="val 6050"/>
            </a:avLst>
          </a:prstGeom>
          <a:solidFill>
            <a:srgbClr val="FFFFFF"/>
          </a:solidFill>
          <a:ln/>
        </p:spPr>
      </p:sp>
      <p:sp>
        <p:nvSpPr>
          <p:cNvPr id="5" name="Shape 3"/>
          <p:cNvSpPr/>
          <p:nvPr/>
        </p:nvSpPr>
        <p:spPr>
          <a:xfrm>
            <a:off x="856065" y="2769245"/>
            <a:ext cx="8180934" cy="114300"/>
          </a:xfrm>
          <a:prstGeom prst="roundRect">
            <a:avLst>
              <a:gd name="adj" fmla="val 78643"/>
            </a:avLst>
          </a:prstGeom>
          <a:solidFill>
            <a:srgbClr val="4950BC"/>
          </a:solidFill>
          <a:ln/>
        </p:spPr>
      </p:sp>
      <p:sp>
        <p:nvSpPr>
          <p:cNvPr id="6" name="Shape 4"/>
          <p:cNvSpPr/>
          <p:nvPr/>
        </p:nvSpPr>
        <p:spPr>
          <a:xfrm>
            <a:off x="4625433" y="2476800"/>
            <a:ext cx="642046" cy="642045"/>
          </a:xfrm>
          <a:prstGeom prst="roundRect">
            <a:avLst>
              <a:gd name="adj" fmla="val 178025"/>
            </a:avLst>
          </a:prstGeom>
          <a:solidFill>
            <a:srgbClr val="4950BC"/>
          </a:solidFill>
          <a:ln/>
        </p:spPr>
      </p:sp>
      <p:sp>
        <p:nvSpPr>
          <p:cNvPr id="7" name="Text 5"/>
          <p:cNvSpPr/>
          <p:nvPr/>
        </p:nvSpPr>
        <p:spPr>
          <a:xfrm>
            <a:off x="4818017" y="2637238"/>
            <a:ext cx="256730" cy="321023"/>
          </a:xfrm>
          <a:prstGeom prst="rect">
            <a:avLst/>
          </a:prstGeom>
          <a:noFill/>
          <a:ln/>
        </p:spPr>
        <p:txBody>
          <a:bodyPr wrap="none" lIns="0" tIns="0" rIns="0" bIns="0" rtlCol="0" anchor="t"/>
          <a:lstStyle/>
          <a:p>
            <a:pPr>
              <a:lnSpc>
                <a:spcPts val="3187"/>
              </a:lnSpc>
            </a:pPr>
            <a:r>
              <a:rPr lang="en-US" sz="2000" b="1" dirty="0">
                <a:solidFill>
                  <a:srgbClr val="FFFFFF"/>
                </a:solidFill>
                <a:latin typeface="Inter Bold" pitchFamily="34" charset="0"/>
                <a:ea typeface="Inter Bold" pitchFamily="34" charset="-122"/>
                <a:cs typeface="Inter Bold" pitchFamily="34" charset="-120"/>
              </a:rPr>
              <a:t>1</a:t>
            </a:r>
            <a:endParaRPr lang="en-US" sz="2000" dirty="0"/>
          </a:p>
        </p:txBody>
      </p:sp>
      <p:sp>
        <p:nvSpPr>
          <p:cNvPr id="8" name="Text 6"/>
          <p:cNvSpPr/>
          <p:nvPr/>
        </p:nvSpPr>
        <p:spPr>
          <a:xfrm>
            <a:off x="1098653" y="3332858"/>
            <a:ext cx="4199634" cy="334416"/>
          </a:xfrm>
          <a:prstGeom prst="rect">
            <a:avLst/>
          </a:prstGeom>
          <a:noFill/>
          <a:ln/>
        </p:spPr>
        <p:txBody>
          <a:bodyPr wrap="none" lIns="0" tIns="0" rIns="0" bIns="0" rtlCol="0" anchor="t"/>
          <a:lstStyle/>
          <a:p>
            <a:pPr>
              <a:lnSpc>
                <a:spcPts val="2625"/>
              </a:lnSpc>
            </a:pPr>
            <a:r>
              <a:rPr lang="en-US" sz="2100" b="1" dirty="0">
                <a:solidFill>
                  <a:srgbClr val="272525"/>
                </a:solidFill>
                <a:latin typeface="Inter Bold" pitchFamily="34" charset="0"/>
                <a:ea typeface="Inter Bold" pitchFamily="34" charset="-122"/>
                <a:cs typeface="Inter Bold" pitchFamily="34" charset="-120"/>
              </a:rPr>
              <a:t>Positive Correlation with Ferritin</a:t>
            </a:r>
            <a:endParaRPr lang="en-US" sz="2100" dirty="0"/>
          </a:p>
        </p:txBody>
      </p:sp>
      <p:sp>
        <p:nvSpPr>
          <p:cNvPr id="9" name="Text 7"/>
          <p:cNvSpPr/>
          <p:nvPr/>
        </p:nvSpPr>
        <p:spPr>
          <a:xfrm>
            <a:off x="1098653" y="3795566"/>
            <a:ext cx="7695754" cy="1026914"/>
          </a:xfrm>
          <a:prstGeom prst="rect">
            <a:avLst/>
          </a:prstGeom>
          <a:noFill/>
          <a:ln/>
        </p:spPr>
        <p:txBody>
          <a:bodyPr wrap="square" lIns="0" tIns="0" rIns="0" bIns="0" rtlCol="0" anchor="t"/>
          <a:lstStyle/>
          <a:p>
            <a:pPr>
              <a:lnSpc>
                <a:spcPts val="2687"/>
              </a:lnSpc>
            </a:pPr>
            <a:r>
              <a:rPr lang="en-US" sz="1600" dirty="0">
                <a:solidFill>
                  <a:srgbClr val="272525"/>
                </a:solidFill>
                <a:latin typeface="Inter" pitchFamily="34" charset="0"/>
                <a:ea typeface="Inter" pitchFamily="34" charset="-122"/>
                <a:cs typeface="Inter" pitchFamily="34" charset="-120"/>
              </a:rPr>
              <a:t>A significant positive correlation was found between HbA1c and ferritin (Pearson r = 0.33, p=0.001), indicating that higher iron stores are associated with higher HbA1c levels.</a:t>
            </a:r>
            <a:endParaRPr lang="en-US" sz="1600" dirty="0"/>
          </a:p>
        </p:txBody>
      </p:sp>
      <p:sp>
        <p:nvSpPr>
          <p:cNvPr id="10" name="Shape 8"/>
          <p:cNvSpPr/>
          <p:nvPr/>
        </p:nvSpPr>
        <p:spPr>
          <a:xfrm>
            <a:off x="9251011" y="2882045"/>
            <a:ext cx="8180934" cy="2267249"/>
          </a:xfrm>
          <a:prstGeom prst="roundRect">
            <a:avLst>
              <a:gd name="adj" fmla="val 6050"/>
            </a:avLst>
          </a:prstGeom>
          <a:solidFill>
            <a:srgbClr val="FFFFFF"/>
          </a:solidFill>
          <a:ln/>
        </p:spPr>
      </p:sp>
      <p:sp>
        <p:nvSpPr>
          <p:cNvPr id="11" name="Shape 9"/>
          <p:cNvSpPr/>
          <p:nvPr/>
        </p:nvSpPr>
        <p:spPr>
          <a:xfrm>
            <a:off x="9251011" y="2769245"/>
            <a:ext cx="8180934" cy="114300"/>
          </a:xfrm>
          <a:prstGeom prst="roundRect">
            <a:avLst>
              <a:gd name="adj" fmla="val 78643"/>
            </a:avLst>
          </a:prstGeom>
          <a:solidFill>
            <a:srgbClr val="4950BC"/>
          </a:solidFill>
          <a:ln/>
        </p:spPr>
      </p:sp>
      <p:sp>
        <p:nvSpPr>
          <p:cNvPr id="12" name="Shape 10"/>
          <p:cNvSpPr/>
          <p:nvPr/>
        </p:nvSpPr>
        <p:spPr>
          <a:xfrm>
            <a:off x="13020381" y="2476800"/>
            <a:ext cx="642046" cy="642045"/>
          </a:xfrm>
          <a:prstGeom prst="roundRect">
            <a:avLst>
              <a:gd name="adj" fmla="val 178025"/>
            </a:avLst>
          </a:prstGeom>
          <a:solidFill>
            <a:srgbClr val="4950BC"/>
          </a:solidFill>
          <a:ln/>
        </p:spPr>
      </p:sp>
      <p:sp>
        <p:nvSpPr>
          <p:cNvPr id="13" name="Text 11"/>
          <p:cNvSpPr/>
          <p:nvPr/>
        </p:nvSpPr>
        <p:spPr>
          <a:xfrm>
            <a:off x="13212965" y="2637238"/>
            <a:ext cx="256730" cy="321023"/>
          </a:xfrm>
          <a:prstGeom prst="rect">
            <a:avLst/>
          </a:prstGeom>
          <a:noFill/>
          <a:ln/>
        </p:spPr>
        <p:txBody>
          <a:bodyPr wrap="none" lIns="0" tIns="0" rIns="0" bIns="0" rtlCol="0" anchor="t"/>
          <a:lstStyle/>
          <a:p>
            <a:pPr>
              <a:lnSpc>
                <a:spcPts val="3187"/>
              </a:lnSpc>
            </a:pPr>
            <a:r>
              <a:rPr lang="en-US" sz="2000" b="1" dirty="0">
                <a:solidFill>
                  <a:srgbClr val="FFFFFF"/>
                </a:solidFill>
                <a:latin typeface="Inter Bold" pitchFamily="34" charset="0"/>
                <a:ea typeface="Inter Bold" pitchFamily="34" charset="-122"/>
                <a:cs typeface="Inter Bold" pitchFamily="34" charset="-120"/>
              </a:rPr>
              <a:t>2</a:t>
            </a:r>
            <a:endParaRPr lang="en-US" sz="2000" dirty="0"/>
          </a:p>
        </p:txBody>
      </p:sp>
      <p:sp>
        <p:nvSpPr>
          <p:cNvPr id="14" name="Text 12"/>
          <p:cNvSpPr/>
          <p:nvPr/>
        </p:nvSpPr>
        <p:spPr>
          <a:xfrm>
            <a:off x="9493598" y="3332858"/>
            <a:ext cx="3769816" cy="334416"/>
          </a:xfrm>
          <a:prstGeom prst="rect">
            <a:avLst/>
          </a:prstGeom>
          <a:noFill/>
          <a:ln/>
        </p:spPr>
        <p:txBody>
          <a:bodyPr wrap="none" lIns="0" tIns="0" rIns="0" bIns="0" rtlCol="0" anchor="t"/>
          <a:lstStyle/>
          <a:p>
            <a:pPr>
              <a:lnSpc>
                <a:spcPts val="2625"/>
              </a:lnSpc>
            </a:pPr>
            <a:r>
              <a:rPr lang="en-US" sz="2100" b="1" dirty="0">
                <a:solidFill>
                  <a:srgbClr val="272525"/>
                </a:solidFill>
                <a:latin typeface="Inter Bold" pitchFamily="34" charset="0"/>
                <a:ea typeface="Inter Bold" pitchFamily="34" charset="-122"/>
                <a:cs typeface="Inter Bold" pitchFamily="34" charset="-120"/>
              </a:rPr>
              <a:t>Positive Correlation with FBS</a:t>
            </a:r>
            <a:endParaRPr lang="en-US" sz="2100" dirty="0"/>
          </a:p>
        </p:txBody>
      </p:sp>
      <p:sp>
        <p:nvSpPr>
          <p:cNvPr id="15" name="Text 13"/>
          <p:cNvSpPr/>
          <p:nvPr/>
        </p:nvSpPr>
        <p:spPr>
          <a:xfrm>
            <a:off x="9493601" y="3795566"/>
            <a:ext cx="7695754" cy="684611"/>
          </a:xfrm>
          <a:prstGeom prst="rect">
            <a:avLst/>
          </a:prstGeom>
          <a:noFill/>
          <a:ln/>
        </p:spPr>
        <p:txBody>
          <a:bodyPr wrap="square" lIns="0" tIns="0" rIns="0" bIns="0" rtlCol="0" anchor="t"/>
          <a:lstStyle/>
          <a:p>
            <a:pPr>
              <a:lnSpc>
                <a:spcPts val="2687"/>
              </a:lnSpc>
            </a:pPr>
            <a:r>
              <a:rPr lang="en-US" sz="1600" dirty="0">
                <a:solidFill>
                  <a:srgbClr val="272525"/>
                </a:solidFill>
                <a:latin typeface="Inter" pitchFamily="34" charset="0"/>
                <a:ea typeface="Inter" pitchFamily="34" charset="-122"/>
                <a:cs typeface="Inter" pitchFamily="34" charset="-120"/>
              </a:rPr>
              <a:t>HbA1c also showed a strong positive correlation with Fasting Blood Sugar (FBS) (Pearson r = 0.40, p=0.001), as expected for glycemic control.</a:t>
            </a:r>
            <a:endParaRPr lang="en-US" sz="1600" dirty="0"/>
          </a:p>
        </p:txBody>
      </p:sp>
      <p:sp>
        <p:nvSpPr>
          <p:cNvPr id="16" name="Shape 14"/>
          <p:cNvSpPr/>
          <p:nvPr/>
        </p:nvSpPr>
        <p:spPr>
          <a:xfrm>
            <a:off x="856065" y="5600107"/>
            <a:ext cx="8180934" cy="2267249"/>
          </a:xfrm>
          <a:prstGeom prst="roundRect">
            <a:avLst>
              <a:gd name="adj" fmla="val 6050"/>
            </a:avLst>
          </a:prstGeom>
          <a:solidFill>
            <a:srgbClr val="FFFFFF"/>
          </a:solidFill>
          <a:ln/>
        </p:spPr>
      </p:sp>
      <p:sp>
        <p:nvSpPr>
          <p:cNvPr id="17" name="Shape 15"/>
          <p:cNvSpPr/>
          <p:nvPr/>
        </p:nvSpPr>
        <p:spPr>
          <a:xfrm>
            <a:off x="856065" y="5571530"/>
            <a:ext cx="8180934" cy="114300"/>
          </a:xfrm>
          <a:prstGeom prst="roundRect">
            <a:avLst>
              <a:gd name="adj" fmla="val 78643"/>
            </a:avLst>
          </a:prstGeom>
          <a:solidFill>
            <a:srgbClr val="4950BC"/>
          </a:solidFill>
          <a:ln/>
        </p:spPr>
      </p:sp>
      <p:sp>
        <p:nvSpPr>
          <p:cNvPr id="18" name="Shape 16"/>
          <p:cNvSpPr/>
          <p:nvPr/>
        </p:nvSpPr>
        <p:spPr>
          <a:xfrm>
            <a:off x="4625433" y="5279082"/>
            <a:ext cx="642046" cy="642045"/>
          </a:xfrm>
          <a:prstGeom prst="roundRect">
            <a:avLst>
              <a:gd name="adj" fmla="val 178025"/>
            </a:avLst>
          </a:prstGeom>
          <a:solidFill>
            <a:srgbClr val="4950BC"/>
          </a:solidFill>
          <a:ln/>
        </p:spPr>
      </p:sp>
      <p:sp>
        <p:nvSpPr>
          <p:cNvPr id="19" name="Text 17"/>
          <p:cNvSpPr/>
          <p:nvPr/>
        </p:nvSpPr>
        <p:spPr>
          <a:xfrm>
            <a:off x="4818017" y="5439523"/>
            <a:ext cx="256730" cy="321023"/>
          </a:xfrm>
          <a:prstGeom prst="rect">
            <a:avLst/>
          </a:prstGeom>
          <a:noFill/>
          <a:ln/>
        </p:spPr>
        <p:txBody>
          <a:bodyPr wrap="none" lIns="0" tIns="0" rIns="0" bIns="0" rtlCol="0" anchor="t"/>
          <a:lstStyle/>
          <a:p>
            <a:pPr>
              <a:lnSpc>
                <a:spcPts val="3187"/>
              </a:lnSpc>
            </a:pPr>
            <a:r>
              <a:rPr lang="en-US" sz="2000" b="1" dirty="0">
                <a:solidFill>
                  <a:srgbClr val="FFFFFF"/>
                </a:solidFill>
                <a:latin typeface="Inter Bold" pitchFamily="34" charset="0"/>
                <a:ea typeface="Inter Bold" pitchFamily="34" charset="-122"/>
                <a:cs typeface="Inter Bold" pitchFamily="34" charset="-120"/>
              </a:rPr>
              <a:t>3</a:t>
            </a:r>
            <a:endParaRPr lang="en-US" sz="2000" dirty="0"/>
          </a:p>
        </p:txBody>
      </p:sp>
      <p:sp>
        <p:nvSpPr>
          <p:cNvPr id="20" name="Text 18"/>
          <p:cNvSpPr/>
          <p:nvPr/>
        </p:nvSpPr>
        <p:spPr>
          <a:xfrm>
            <a:off x="1098650" y="6135143"/>
            <a:ext cx="4802684" cy="334416"/>
          </a:xfrm>
          <a:prstGeom prst="rect">
            <a:avLst/>
          </a:prstGeom>
          <a:noFill/>
          <a:ln/>
        </p:spPr>
        <p:txBody>
          <a:bodyPr wrap="none" lIns="0" tIns="0" rIns="0" bIns="0" rtlCol="0" anchor="t"/>
          <a:lstStyle/>
          <a:p>
            <a:pPr>
              <a:lnSpc>
                <a:spcPts val="2625"/>
              </a:lnSpc>
            </a:pPr>
            <a:r>
              <a:rPr lang="en-US" sz="2100" b="1" dirty="0">
                <a:solidFill>
                  <a:srgbClr val="272525"/>
                </a:solidFill>
                <a:latin typeface="Inter Bold" pitchFamily="34" charset="0"/>
                <a:ea typeface="Inter Bold" pitchFamily="34" charset="-122"/>
                <a:cs typeface="Inter Bold" pitchFamily="34" charset="-120"/>
              </a:rPr>
              <a:t>Inverse Relationship with Transferrin</a:t>
            </a:r>
            <a:endParaRPr lang="en-US" sz="2100" dirty="0"/>
          </a:p>
        </p:txBody>
      </p:sp>
      <p:sp>
        <p:nvSpPr>
          <p:cNvPr id="21" name="Text 19"/>
          <p:cNvSpPr/>
          <p:nvPr/>
        </p:nvSpPr>
        <p:spPr>
          <a:xfrm>
            <a:off x="1098653" y="6597851"/>
            <a:ext cx="7695754" cy="1026914"/>
          </a:xfrm>
          <a:prstGeom prst="rect">
            <a:avLst/>
          </a:prstGeom>
          <a:noFill/>
          <a:ln/>
        </p:spPr>
        <p:txBody>
          <a:bodyPr wrap="square" lIns="0" tIns="0" rIns="0" bIns="0" rtlCol="0" anchor="t"/>
          <a:lstStyle/>
          <a:p>
            <a:pPr>
              <a:lnSpc>
                <a:spcPts val="2687"/>
              </a:lnSpc>
            </a:pPr>
            <a:r>
              <a:rPr lang="en-US" sz="1600" dirty="0">
                <a:solidFill>
                  <a:srgbClr val="272525"/>
                </a:solidFill>
                <a:latin typeface="Inter" pitchFamily="34" charset="0"/>
                <a:ea typeface="Inter" pitchFamily="34" charset="-122"/>
                <a:cs typeface="Inter" pitchFamily="34" charset="-120"/>
              </a:rPr>
              <a:t>An inverse relationship was observed between HbA1c and transferrin (Pearson r = 0.33, p=0.01), suggesting that higher iron transport capacity is linked to lower HbA1c.</a:t>
            </a:r>
            <a:endParaRPr lang="en-US" sz="1600" dirty="0"/>
          </a:p>
        </p:txBody>
      </p:sp>
      <p:sp>
        <p:nvSpPr>
          <p:cNvPr id="22" name="Shape 20"/>
          <p:cNvSpPr/>
          <p:nvPr/>
        </p:nvSpPr>
        <p:spPr>
          <a:xfrm>
            <a:off x="9251011" y="5600107"/>
            <a:ext cx="8180934" cy="2267249"/>
          </a:xfrm>
          <a:prstGeom prst="roundRect">
            <a:avLst>
              <a:gd name="adj" fmla="val 6050"/>
            </a:avLst>
          </a:prstGeom>
          <a:solidFill>
            <a:srgbClr val="FFFFFF"/>
          </a:solidFill>
          <a:ln/>
        </p:spPr>
      </p:sp>
      <p:sp>
        <p:nvSpPr>
          <p:cNvPr id="23" name="Shape 21"/>
          <p:cNvSpPr/>
          <p:nvPr/>
        </p:nvSpPr>
        <p:spPr>
          <a:xfrm>
            <a:off x="9251011" y="5571530"/>
            <a:ext cx="8180934" cy="114300"/>
          </a:xfrm>
          <a:prstGeom prst="roundRect">
            <a:avLst>
              <a:gd name="adj" fmla="val 78643"/>
            </a:avLst>
          </a:prstGeom>
          <a:solidFill>
            <a:srgbClr val="4950BC"/>
          </a:solidFill>
          <a:ln/>
        </p:spPr>
      </p:sp>
      <p:sp>
        <p:nvSpPr>
          <p:cNvPr id="24" name="Shape 22"/>
          <p:cNvSpPr/>
          <p:nvPr/>
        </p:nvSpPr>
        <p:spPr>
          <a:xfrm>
            <a:off x="13020381" y="5279082"/>
            <a:ext cx="642046" cy="642045"/>
          </a:xfrm>
          <a:prstGeom prst="roundRect">
            <a:avLst>
              <a:gd name="adj" fmla="val 178025"/>
            </a:avLst>
          </a:prstGeom>
          <a:solidFill>
            <a:srgbClr val="4950BC"/>
          </a:solidFill>
          <a:ln/>
        </p:spPr>
      </p:sp>
      <p:sp>
        <p:nvSpPr>
          <p:cNvPr id="25" name="Text 23"/>
          <p:cNvSpPr/>
          <p:nvPr/>
        </p:nvSpPr>
        <p:spPr>
          <a:xfrm>
            <a:off x="13212965" y="5439523"/>
            <a:ext cx="256730" cy="321023"/>
          </a:xfrm>
          <a:prstGeom prst="rect">
            <a:avLst/>
          </a:prstGeom>
          <a:noFill/>
          <a:ln/>
        </p:spPr>
        <p:txBody>
          <a:bodyPr wrap="none" lIns="0" tIns="0" rIns="0" bIns="0" rtlCol="0" anchor="t"/>
          <a:lstStyle/>
          <a:p>
            <a:pPr>
              <a:lnSpc>
                <a:spcPts val="3187"/>
              </a:lnSpc>
            </a:pPr>
            <a:r>
              <a:rPr lang="en-US" sz="2000" b="1" dirty="0">
                <a:solidFill>
                  <a:srgbClr val="FFFFFF"/>
                </a:solidFill>
                <a:latin typeface="Inter Bold" pitchFamily="34" charset="0"/>
                <a:ea typeface="Inter Bold" pitchFamily="34" charset="-122"/>
                <a:cs typeface="Inter Bold" pitchFamily="34" charset="-120"/>
              </a:rPr>
              <a:t>4</a:t>
            </a:r>
            <a:endParaRPr lang="en-US" sz="2000" dirty="0"/>
          </a:p>
        </p:txBody>
      </p:sp>
      <p:sp>
        <p:nvSpPr>
          <p:cNvPr id="26" name="Text 24"/>
          <p:cNvSpPr/>
          <p:nvPr/>
        </p:nvSpPr>
        <p:spPr>
          <a:xfrm>
            <a:off x="9493601" y="6135143"/>
            <a:ext cx="3989338" cy="334416"/>
          </a:xfrm>
          <a:prstGeom prst="rect">
            <a:avLst/>
          </a:prstGeom>
          <a:noFill/>
          <a:ln/>
        </p:spPr>
        <p:txBody>
          <a:bodyPr wrap="none" lIns="0" tIns="0" rIns="0" bIns="0" rtlCol="0" anchor="t"/>
          <a:lstStyle/>
          <a:p>
            <a:pPr>
              <a:lnSpc>
                <a:spcPts val="2625"/>
              </a:lnSpc>
            </a:pPr>
            <a:r>
              <a:rPr lang="en-US" sz="2100" b="1" dirty="0">
                <a:solidFill>
                  <a:srgbClr val="272525"/>
                </a:solidFill>
                <a:latin typeface="Inter Bold" pitchFamily="34" charset="0"/>
                <a:ea typeface="Inter Bold" pitchFamily="34" charset="-122"/>
                <a:cs typeface="Inter Bold" pitchFamily="34" charset="-120"/>
              </a:rPr>
              <a:t>Inverse Relationship with MCV</a:t>
            </a:r>
            <a:endParaRPr lang="en-US" sz="2100" dirty="0"/>
          </a:p>
        </p:txBody>
      </p:sp>
      <p:sp>
        <p:nvSpPr>
          <p:cNvPr id="27" name="Text 25"/>
          <p:cNvSpPr/>
          <p:nvPr/>
        </p:nvSpPr>
        <p:spPr>
          <a:xfrm>
            <a:off x="9493601" y="6597851"/>
            <a:ext cx="7695754" cy="1026914"/>
          </a:xfrm>
          <a:prstGeom prst="rect">
            <a:avLst/>
          </a:prstGeom>
          <a:noFill/>
          <a:ln/>
        </p:spPr>
        <p:txBody>
          <a:bodyPr wrap="square" lIns="0" tIns="0" rIns="0" bIns="0" rtlCol="0" anchor="t"/>
          <a:lstStyle/>
          <a:p>
            <a:pPr>
              <a:lnSpc>
                <a:spcPts val="2687"/>
              </a:lnSpc>
            </a:pPr>
            <a:r>
              <a:rPr lang="en-US" sz="1600" dirty="0">
                <a:solidFill>
                  <a:srgbClr val="272525"/>
                </a:solidFill>
                <a:latin typeface="Inter" pitchFamily="34" charset="0"/>
                <a:ea typeface="Inter" pitchFamily="34" charset="-122"/>
                <a:cs typeface="Inter" pitchFamily="34" charset="-120"/>
              </a:rPr>
              <a:t>Similarly, HbA1c had an inverse relationship with Mean Corpuscular Volume (MCV) (Pearson r = 0.37, p=0.001), implying that smaller red blood cell size correlates with higher HbA1c.</a:t>
            </a:r>
            <a:endParaRPr lang="en-US" sz="1600" dirty="0"/>
          </a:p>
        </p:txBody>
      </p:sp>
      <p:sp>
        <p:nvSpPr>
          <p:cNvPr id="28" name="Text 26"/>
          <p:cNvSpPr/>
          <p:nvPr/>
        </p:nvSpPr>
        <p:spPr>
          <a:xfrm>
            <a:off x="856065" y="8108011"/>
            <a:ext cx="16575882" cy="342305"/>
          </a:xfrm>
          <a:prstGeom prst="rect">
            <a:avLst/>
          </a:prstGeom>
          <a:noFill/>
          <a:ln/>
        </p:spPr>
        <p:txBody>
          <a:bodyPr wrap="none" lIns="0" tIns="0" rIns="0" bIns="0" rtlCol="0" anchor="t"/>
          <a:lstStyle/>
          <a:p>
            <a:pPr>
              <a:lnSpc>
                <a:spcPts val="2687"/>
              </a:lnSpc>
            </a:pPr>
            <a:r>
              <a:rPr lang="en-US" sz="1600" dirty="0">
                <a:solidFill>
                  <a:srgbClr val="272525"/>
                </a:solidFill>
                <a:latin typeface="Inter" pitchFamily="34" charset="0"/>
                <a:ea typeface="Inter" pitchFamily="34" charset="-122"/>
                <a:cs typeface="Inter" pitchFamily="34" charset="-120"/>
              </a:rPr>
              <a:t>The multiple linear regression model explained 76% of the variance in HbA1c, confirming the significant influence of these independent variables.</a:t>
            </a:r>
            <a:endParaRPr lang="en-US" sz="1600" dirty="0"/>
          </a:p>
        </p:txBody>
      </p:sp>
      <p:sp>
        <p:nvSpPr>
          <p:cNvPr id="29" name="Text 27"/>
          <p:cNvSpPr/>
          <p:nvPr/>
        </p:nvSpPr>
        <p:spPr>
          <a:xfrm>
            <a:off x="856065" y="8721182"/>
            <a:ext cx="16575882" cy="378173"/>
          </a:xfrm>
          <a:prstGeom prst="rect">
            <a:avLst/>
          </a:prstGeom>
          <a:noFill/>
          <a:ln/>
        </p:spPr>
        <p:txBody>
          <a:bodyPr wrap="none" lIns="0" tIns="0" rIns="0" bIns="0" rtlCol="0" anchor="t"/>
          <a:lstStyle/>
          <a:p>
            <a:pPr algn="r">
              <a:lnSpc>
                <a:spcPts val="3000"/>
              </a:lnSpc>
            </a:pPr>
            <a:endParaRPr lang="en-US" sz="2000" dirty="0"/>
          </a:p>
        </p:txBody>
      </p:sp>
    </p:spTree>
    <p:extLst>
      <p:ext uri="{BB962C8B-B14F-4D97-AF65-F5344CB8AC3E}">
        <p14:creationId xmlns:p14="http://schemas.microsoft.com/office/powerpoint/2010/main" val="847074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62000" y="523875"/>
            <a:ext cx="9320808" cy="476250"/>
          </a:xfrm>
          <a:prstGeom prst="rect">
            <a:avLst/>
          </a:prstGeom>
          <a:noFill/>
          <a:ln/>
        </p:spPr>
        <p:txBody>
          <a:bodyPr wrap="none" lIns="0" tIns="0" rIns="0" bIns="0" rtlCol="0" anchor="t"/>
          <a:lstStyle/>
          <a:p>
            <a:pPr>
              <a:lnSpc>
                <a:spcPts val="3750"/>
              </a:lnSpc>
            </a:pPr>
            <a:r>
              <a:rPr lang="en-US" sz="3000" b="1" dirty="0">
                <a:solidFill>
                  <a:srgbClr val="000000"/>
                </a:solidFill>
                <a:latin typeface="Inter Bold" pitchFamily="34" charset="0"/>
                <a:ea typeface="Inter Bold" pitchFamily="34" charset="-122"/>
                <a:cs typeface="Inter Bold" pitchFamily="34" charset="-120"/>
              </a:rPr>
              <a:t>Implications of Iron Status on HbA1c Interpretation</a:t>
            </a:r>
            <a:endParaRPr lang="en-US" sz="3000" dirty="0"/>
          </a:p>
        </p:txBody>
      </p:sp>
      <p:sp>
        <p:nvSpPr>
          <p:cNvPr id="3" name="Text 1"/>
          <p:cNvSpPr/>
          <p:nvPr/>
        </p:nvSpPr>
        <p:spPr>
          <a:xfrm>
            <a:off x="762000" y="1381125"/>
            <a:ext cx="16764000" cy="609600"/>
          </a:xfrm>
          <a:prstGeom prst="rect">
            <a:avLst/>
          </a:prstGeom>
          <a:noFill/>
          <a:ln/>
        </p:spPr>
        <p:txBody>
          <a:bodyPr wrap="square" lIns="0" tIns="0" rIns="0" bIns="0" rtlCol="0" anchor="t"/>
          <a:lstStyle/>
          <a:p>
            <a:pPr>
              <a:lnSpc>
                <a:spcPts val="2375"/>
              </a:lnSpc>
            </a:pPr>
            <a:r>
              <a:rPr lang="en-US" sz="2000" dirty="0">
                <a:solidFill>
                  <a:schemeClr val="accent1"/>
                </a:solidFill>
                <a:latin typeface="Inter" pitchFamily="34" charset="0"/>
                <a:ea typeface="Inter" pitchFamily="34" charset="-122"/>
                <a:cs typeface="Inter" pitchFamily="34" charset="-120"/>
              </a:rPr>
              <a:t>The study's findings underscore the critical need to consider iron status when interpreting HbA1c levels in diabetic patients. Abnormal iron metabolism can significantly influence HbA1c readings, potentially leading to misdiagnosis and suboptimal diabetes management.</a:t>
            </a:r>
            <a:endParaRPr lang="en-US" sz="2000" dirty="0">
              <a:solidFill>
                <a:schemeClr val="accent1"/>
              </a:solidFill>
            </a:endParaRPr>
          </a:p>
        </p:txBody>
      </p:sp>
      <p:pic>
        <p:nvPicPr>
          <p:cNvPr id="5" name="Image 1"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3919" y="2425304"/>
            <a:ext cx="285750" cy="285750"/>
          </a:xfrm>
          <a:prstGeom prst="rect">
            <a:avLst/>
          </a:prstGeom>
        </p:spPr>
      </p:pic>
      <p:sp>
        <p:nvSpPr>
          <p:cNvPr id="6" name="Text 2"/>
          <p:cNvSpPr/>
          <p:nvPr/>
        </p:nvSpPr>
        <p:spPr>
          <a:xfrm>
            <a:off x="1371602" y="2419355"/>
            <a:ext cx="2827884" cy="297656"/>
          </a:xfrm>
          <a:prstGeom prst="rect">
            <a:avLst/>
          </a:prstGeom>
          <a:noFill/>
          <a:ln/>
        </p:spPr>
        <p:txBody>
          <a:bodyPr wrap="none" lIns="0" tIns="0" rIns="0" bIns="0" rtlCol="0" anchor="t"/>
          <a:lstStyle/>
          <a:p>
            <a:pPr>
              <a:lnSpc>
                <a:spcPts val="2312"/>
              </a:lnSpc>
            </a:pPr>
            <a:r>
              <a:rPr lang="en-US" sz="2000" b="1" dirty="0">
                <a:solidFill>
                  <a:srgbClr val="272525"/>
                </a:solidFill>
                <a:latin typeface="Inter Bold" pitchFamily="34" charset="0"/>
                <a:ea typeface="Inter Bold" pitchFamily="34" charset="-122"/>
                <a:cs typeface="Inter Bold" pitchFamily="34" charset="-120"/>
              </a:rPr>
              <a:t>Risk of Misclassification</a:t>
            </a:r>
            <a:endParaRPr lang="en-US" sz="2000" dirty="0"/>
          </a:p>
        </p:txBody>
      </p:sp>
      <p:sp>
        <p:nvSpPr>
          <p:cNvPr id="7" name="Text 3"/>
          <p:cNvSpPr/>
          <p:nvPr/>
        </p:nvSpPr>
        <p:spPr>
          <a:xfrm>
            <a:off x="1371607" y="2907506"/>
            <a:ext cx="9276340" cy="914400"/>
          </a:xfrm>
          <a:prstGeom prst="rect">
            <a:avLst/>
          </a:prstGeom>
          <a:noFill/>
          <a:ln/>
        </p:spPr>
        <p:txBody>
          <a:bodyPr wrap="square" lIns="0" tIns="0" rIns="0" bIns="0" rtlCol="0" anchor="t"/>
          <a:lstStyle/>
          <a:p>
            <a:pPr>
              <a:lnSpc>
                <a:spcPts val="2375"/>
              </a:lnSpc>
            </a:pPr>
            <a:r>
              <a:rPr lang="en-US" dirty="0">
                <a:solidFill>
                  <a:srgbClr val="272525"/>
                </a:solidFill>
                <a:latin typeface="Inter" pitchFamily="34" charset="0"/>
                <a:ea typeface="Inter" pitchFamily="34" charset="-122"/>
                <a:cs typeface="Inter" pitchFamily="34" charset="-120"/>
              </a:rPr>
              <a:t>Iron deficiency anemia (IDA) can lead to an overestimation of HbA1c, potentially classifying a patient as having poorer glycemic control than they actually do, or vice versa.</a:t>
            </a:r>
            <a:endParaRPr lang="en-US" dirty="0"/>
          </a:p>
        </p:txBody>
      </p:sp>
      <p:pic>
        <p:nvPicPr>
          <p:cNvPr id="8" name="Image 2"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3919" y="4208861"/>
            <a:ext cx="285750" cy="285750"/>
          </a:xfrm>
          <a:prstGeom prst="rect">
            <a:avLst/>
          </a:prstGeom>
        </p:spPr>
      </p:pic>
      <p:sp>
        <p:nvSpPr>
          <p:cNvPr id="9" name="Text 4"/>
          <p:cNvSpPr/>
          <p:nvPr/>
        </p:nvSpPr>
        <p:spPr>
          <a:xfrm>
            <a:off x="1371600" y="4202911"/>
            <a:ext cx="2410124" cy="297656"/>
          </a:xfrm>
          <a:prstGeom prst="rect">
            <a:avLst/>
          </a:prstGeom>
          <a:noFill/>
          <a:ln/>
        </p:spPr>
        <p:txBody>
          <a:bodyPr wrap="none" lIns="0" tIns="0" rIns="0" bIns="0" rtlCol="0" anchor="t"/>
          <a:lstStyle/>
          <a:p>
            <a:pPr>
              <a:lnSpc>
                <a:spcPts val="2312"/>
              </a:lnSpc>
            </a:pPr>
            <a:r>
              <a:rPr lang="en-US" sz="2000" b="1" dirty="0">
                <a:solidFill>
                  <a:srgbClr val="272525"/>
                </a:solidFill>
                <a:latin typeface="Inter Bold" pitchFamily="34" charset="0"/>
                <a:ea typeface="Inter Bold" pitchFamily="34" charset="-122"/>
                <a:cs typeface="Inter Bold" pitchFamily="34" charset="-120"/>
              </a:rPr>
              <a:t>Impact on Treatment</a:t>
            </a:r>
            <a:endParaRPr lang="en-US" sz="2000" dirty="0"/>
          </a:p>
        </p:txBody>
      </p:sp>
      <p:sp>
        <p:nvSpPr>
          <p:cNvPr id="10" name="Text 5"/>
          <p:cNvSpPr/>
          <p:nvPr/>
        </p:nvSpPr>
        <p:spPr>
          <a:xfrm>
            <a:off x="1371607" y="4691063"/>
            <a:ext cx="9276340" cy="609600"/>
          </a:xfrm>
          <a:prstGeom prst="rect">
            <a:avLst/>
          </a:prstGeom>
          <a:noFill/>
          <a:ln/>
        </p:spPr>
        <p:txBody>
          <a:bodyPr wrap="square" lIns="0" tIns="0" rIns="0" bIns="0" rtlCol="0" anchor="t"/>
          <a:lstStyle/>
          <a:p>
            <a:pPr>
              <a:lnSpc>
                <a:spcPts val="2375"/>
              </a:lnSpc>
            </a:pPr>
            <a:r>
              <a:rPr lang="en-US" dirty="0">
                <a:solidFill>
                  <a:srgbClr val="272525"/>
                </a:solidFill>
                <a:latin typeface="Inter" pitchFamily="34" charset="0"/>
                <a:ea typeface="Inter" pitchFamily="34" charset="-122"/>
                <a:cs typeface="Inter" pitchFamily="34" charset="-120"/>
              </a:rPr>
              <a:t>Inaccurate HbA1c readings can result in inappropriate treatment adjustments, leading to either overtreatment or undertreatment of diabetes.</a:t>
            </a:r>
            <a:endParaRPr lang="en-US" dirty="0"/>
          </a:p>
        </p:txBody>
      </p:sp>
      <p:pic>
        <p:nvPicPr>
          <p:cNvPr id="11" name="Image 3"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3919" y="5687616"/>
            <a:ext cx="285750" cy="285750"/>
          </a:xfrm>
          <a:prstGeom prst="rect">
            <a:avLst/>
          </a:prstGeom>
        </p:spPr>
      </p:pic>
      <p:sp>
        <p:nvSpPr>
          <p:cNvPr id="12" name="Text 6"/>
          <p:cNvSpPr/>
          <p:nvPr/>
        </p:nvSpPr>
        <p:spPr>
          <a:xfrm>
            <a:off x="1371602" y="5681668"/>
            <a:ext cx="3398640" cy="297656"/>
          </a:xfrm>
          <a:prstGeom prst="rect">
            <a:avLst/>
          </a:prstGeom>
          <a:noFill/>
          <a:ln/>
        </p:spPr>
        <p:txBody>
          <a:bodyPr wrap="none" lIns="0" tIns="0" rIns="0" bIns="0" rtlCol="0" anchor="t"/>
          <a:lstStyle/>
          <a:p>
            <a:pPr>
              <a:lnSpc>
                <a:spcPts val="2312"/>
              </a:lnSpc>
            </a:pPr>
            <a:r>
              <a:rPr lang="en-US" sz="2000" b="1" dirty="0">
                <a:solidFill>
                  <a:srgbClr val="272525"/>
                </a:solidFill>
                <a:latin typeface="Inter Bold" pitchFamily="34" charset="0"/>
                <a:ea typeface="Inter Bold" pitchFamily="34" charset="-122"/>
                <a:cs typeface="Inter Bold" pitchFamily="34" charset="-120"/>
              </a:rPr>
              <a:t>Pancreatic Beta-Cell Damage</a:t>
            </a:r>
            <a:endParaRPr lang="en-US" sz="2000" dirty="0"/>
          </a:p>
        </p:txBody>
      </p:sp>
      <p:sp>
        <p:nvSpPr>
          <p:cNvPr id="13" name="Text 7"/>
          <p:cNvSpPr/>
          <p:nvPr/>
        </p:nvSpPr>
        <p:spPr>
          <a:xfrm>
            <a:off x="1371607" y="6169820"/>
            <a:ext cx="9168056" cy="609600"/>
          </a:xfrm>
          <a:prstGeom prst="rect">
            <a:avLst/>
          </a:prstGeom>
          <a:noFill/>
          <a:ln/>
        </p:spPr>
        <p:txBody>
          <a:bodyPr wrap="square" lIns="0" tIns="0" rIns="0" bIns="0" rtlCol="0" anchor="t"/>
          <a:lstStyle/>
          <a:p>
            <a:pPr>
              <a:lnSpc>
                <a:spcPts val="2375"/>
              </a:lnSpc>
            </a:pPr>
            <a:r>
              <a:rPr lang="en-US" dirty="0">
                <a:solidFill>
                  <a:srgbClr val="272525"/>
                </a:solidFill>
                <a:latin typeface="Inter" pitchFamily="34" charset="0"/>
                <a:ea typeface="Inter" pitchFamily="34" charset="-122"/>
                <a:cs typeface="Inter" pitchFamily="34" charset="-120"/>
              </a:rPr>
              <a:t>Excessive iron load can damage pancreatic beta cells, promoting insulin resistance and contributing to the development of type 2 diabetes.</a:t>
            </a:r>
            <a:endParaRPr lang="en-US" dirty="0"/>
          </a:p>
        </p:txBody>
      </p:sp>
      <p:pic>
        <p:nvPicPr>
          <p:cNvPr id="14" name="Image 4"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3919" y="7166373"/>
            <a:ext cx="285750" cy="285750"/>
          </a:xfrm>
          <a:prstGeom prst="rect">
            <a:avLst/>
          </a:prstGeom>
        </p:spPr>
      </p:pic>
      <p:sp>
        <p:nvSpPr>
          <p:cNvPr id="15" name="Text 8"/>
          <p:cNvSpPr/>
          <p:nvPr/>
        </p:nvSpPr>
        <p:spPr>
          <a:xfrm>
            <a:off x="1371602" y="7160425"/>
            <a:ext cx="2681436" cy="297656"/>
          </a:xfrm>
          <a:prstGeom prst="rect">
            <a:avLst/>
          </a:prstGeom>
          <a:noFill/>
          <a:ln/>
        </p:spPr>
        <p:txBody>
          <a:bodyPr wrap="none" lIns="0" tIns="0" rIns="0" bIns="0" rtlCol="0" anchor="t"/>
          <a:lstStyle/>
          <a:p>
            <a:pPr>
              <a:lnSpc>
                <a:spcPts val="2312"/>
              </a:lnSpc>
            </a:pPr>
            <a:r>
              <a:rPr lang="en-US" sz="2000" b="1" dirty="0">
                <a:solidFill>
                  <a:srgbClr val="272525"/>
                </a:solidFill>
                <a:latin typeface="Inter Bold" pitchFamily="34" charset="0"/>
                <a:ea typeface="Inter Bold" pitchFamily="34" charset="-122"/>
                <a:cs typeface="Inter Bold" pitchFamily="34" charset="-120"/>
              </a:rPr>
              <a:t>Red Blood Cell Survival</a:t>
            </a:r>
            <a:endParaRPr lang="en-US" sz="2000" dirty="0"/>
          </a:p>
        </p:txBody>
      </p:sp>
      <p:sp>
        <p:nvSpPr>
          <p:cNvPr id="16" name="Text 9"/>
          <p:cNvSpPr/>
          <p:nvPr/>
        </p:nvSpPr>
        <p:spPr>
          <a:xfrm>
            <a:off x="1275354" y="7648575"/>
            <a:ext cx="8963520" cy="609600"/>
          </a:xfrm>
          <a:prstGeom prst="rect">
            <a:avLst/>
          </a:prstGeom>
          <a:noFill/>
          <a:ln/>
        </p:spPr>
        <p:txBody>
          <a:bodyPr wrap="square" lIns="0" tIns="0" rIns="0" bIns="0" rtlCol="0" anchor="t"/>
          <a:lstStyle/>
          <a:p>
            <a:pPr>
              <a:lnSpc>
                <a:spcPts val="2375"/>
              </a:lnSpc>
            </a:pPr>
            <a:r>
              <a:rPr lang="en-US" dirty="0">
                <a:solidFill>
                  <a:srgbClr val="272525"/>
                </a:solidFill>
                <a:latin typeface="Inter" pitchFamily="34" charset="0"/>
                <a:ea typeface="Inter" pitchFamily="34" charset="-122"/>
                <a:cs typeface="Inter" pitchFamily="34" charset="-120"/>
              </a:rPr>
              <a:t>In chronic IDA, prolonged red blood cell survival in circulation can lead to higher HbA1c readings, as there is more time for hemoglobin to become glycated.</a:t>
            </a:r>
            <a:endParaRPr lang="en-US" dirty="0"/>
          </a:p>
        </p:txBody>
      </p:sp>
      <p:pic>
        <p:nvPicPr>
          <p:cNvPr id="17" name="Image 0" descr="preencoded.png"/>
          <p:cNvPicPr>
            <a:picLocks noChangeAspect="1"/>
          </p:cNvPicPr>
          <p:nvPr/>
        </p:nvPicPr>
        <p:blipFill>
          <a:blip r:embed="rId5"/>
          <a:stretch>
            <a:fillRect/>
          </a:stretch>
        </p:blipFill>
        <p:spPr>
          <a:xfrm>
            <a:off x="11237839" y="1971174"/>
            <a:ext cx="5486400" cy="8229600"/>
          </a:xfrm>
          <a:prstGeom prst="rect">
            <a:avLst/>
          </a:prstGeom>
        </p:spPr>
      </p:pic>
    </p:spTree>
    <p:extLst>
      <p:ext uri="{BB962C8B-B14F-4D97-AF65-F5344CB8AC3E}">
        <p14:creationId xmlns:p14="http://schemas.microsoft.com/office/powerpoint/2010/main" val="3039284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88643" y="272425"/>
            <a:ext cx="7770466" cy="492920"/>
          </a:xfrm>
          <a:prstGeom prst="rect">
            <a:avLst/>
          </a:prstGeom>
          <a:noFill/>
          <a:ln/>
        </p:spPr>
        <p:txBody>
          <a:bodyPr wrap="none" lIns="0" tIns="0" rIns="0" bIns="0" rtlCol="0" anchor="t"/>
          <a:lstStyle/>
          <a:p>
            <a:pPr>
              <a:lnSpc>
                <a:spcPts val="3875"/>
              </a:lnSpc>
            </a:pPr>
            <a:r>
              <a:rPr lang="en-US" sz="3000" b="1" dirty="0">
                <a:solidFill>
                  <a:srgbClr val="000000"/>
                </a:solidFill>
                <a:latin typeface="Inter Bold" pitchFamily="34" charset="0"/>
                <a:ea typeface="Inter Bold" pitchFamily="34" charset="-122"/>
                <a:cs typeface="Inter Bold" pitchFamily="34" charset="-120"/>
              </a:rPr>
              <a:t>Ferritin, Inflammation, and Diabetes Risk</a:t>
            </a:r>
            <a:endParaRPr lang="en-US" sz="3000" dirty="0"/>
          </a:p>
        </p:txBody>
      </p:sp>
      <p:sp>
        <p:nvSpPr>
          <p:cNvPr id="3" name="Text 1"/>
          <p:cNvSpPr/>
          <p:nvPr/>
        </p:nvSpPr>
        <p:spPr>
          <a:xfrm>
            <a:off x="788640" y="1035107"/>
            <a:ext cx="16710720" cy="1025276"/>
          </a:xfrm>
          <a:prstGeom prst="rect">
            <a:avLst/>
          </a:prstGeom>
          <a:noFill/>
          <a:ln/>
        </p:spPr>
        <p:txBody>
          <a:bodyPr wrap="square" lIns="0" tIns="0" rIns="0" bIns="0" rtlCol="0" anchor="t"/>
          <a:lstStyle/>
          <a:p>
            <a:pPr>
              <a:lnSpc>
                <a:spcPts val="2437"/>
              </a:lnSpc>
            </a:pPr>
            <a:r>
              <a:rPr lang="en-US" sz="2300" dirty="0">
                <a:solidFill>
                  <a:srgbClr val="272525"/>
                </a:solidFill>
                <a:latin typeface="Inter" pitchFamily="34" charset="0"/>
                <a:ea typeface="Inter" pitchFamily="34" charset="-122"/>
                <a:cs typeface="Inter" pitchFamily="34" charset="-120"/>
              </a:rPr>
              <a:t>The positive relationship between HbA1c and ferritin levels observed in this study aligns with previous research suggesting that elevated serum ferritin, often an acute-phase reactant, plays a role in insulin resistance and type 2 diabetes development.</a:t>
            </a:r>
            <a:endParaRPr lang="en-US" sz="2300" dirty="0"/>
          </a:p>
        </p:txBody>
      </p:sp>
      <p:pic>
        <p:nvPicPr>
          <p:cNvPr id="4" name="Image 0" descr="preencoded.png"/>
          <p:cNvPicPr>
            <a:picLocks noChangeAspect="1"/>
          </p:cNvPicPr>
          <p:nvPr/>
        </p:nvPicPr>
        <p:blipFill>
          <a:blip r:embed="rId3"/>
          <a:stretch>
            <a:fillRect/>
          </a:stretch>
        </p:blipFill>
        <p:spPr>
          <a:xfrm>
            <a:off x="788642" y="2282135"/>
            <a:ext cx="5405884" cy="5405885"/>
          </a:xfrm>
          <a:prstGeom prst="rect">
            <a:avLst/>
          </a:prstGeom>
        </p:spPr>
      </p:pic>
      <p:sp>
        <p:nvSpPr>
          <p:cNvPr id="5" name="Text 2"/>
          <p:cNvSpPr/>
          <p:nvPr/>
        </p:nvSpPr>
        <p:spPr>
          <a:xfrm>
            <a:off x="788647" y="7885067"/>
            <a:ext cx="2464594" cy="308075"/>
          </a:xfrm>
          <a:prstGeom prst="rect">
            <a:avLst/>
          </a:prstGeom>
          <a:noFill/>
          <a:ln/>
        </p:spPr>
        <p:txBody>
          <a:bodyPr wrap="none" lIns="0" tIns="0" rIns="0" bIns="0" rtlCol="0" anchor="t"/>
          <a:lstStyle/>
          <a:p>
            <a:pPr>
              <a:lnSpc>
                <a:spcPts val="2375"/>
              </a:lnSpc>
            </a:pPr>
            <a:r>
              <a:rPr lang="en-US" sz="2000" b="1" dirty="0">
                <a:solidFill>
                  <a:srgbClr val="272525"/>
                </a:solidFill>
                <a:latin typeface="Inter Bold" pitchFamily="34" charset="0"/>
                <a:ea typeface="Inter Bold" pitchFamily="34" charset="-122"/>
                <a:cs typeface="Inter Bold" pitchFamily="34" charset="-120"/>
              </a:rPr>
              <a:t>Inflammation Link</a:t>
            </a:r>
            <a:endParaRPr lang="en-US" sz="2000" dirty="0"/>
          </a:p>
        </p:txBody>
      </p:sp>
      <p:sp>
        <p:nvSpPr>
          <p:cNvPr id="6" name="Text 3"/>
          <p:cNvSpPr/>
          <p:nvPr/>
        </p:nvSpPr>
        <p:spPr>
          <a:xfrm>
            <a:off x="788642" y="8311307"/>
            <a:ext cx="5405884" cy="946548"/>
          </a:xfrm>
          <a:prstGeom prst="rect">
            <a:avLst/>
          </a:prstGeom>
          <a:noFill/>
          <a:ln/>
        </p:spPr>
        <p:txBody>
          <a:bodyPr wrap="square" lIns="0" tIns="0" rIns="0" bIns="0" rtlCol="0" anchor="t"/>
          <a:lstStyle/>
          <a:p>
            <a:pPr>
              <a:lnSpc>
                <a:spcPts val="2437"/>
              </a:lnSpc>
            </a:pPr>
            <a:r>
              <a:rPr lang="en-US" dirty="0">
                <a:solidFill>
                  <a:srgbClr val="272525"/>
                </a:solidFill>
                <a:latin typeface="Inter" pitchFamily="34" charset="0"/>
                <a:ea typeface="Inter" pitchFamily="34" charset="-122"/>
                <a:cs typeface="Inter" pitchFamily="34" charset="-120"/>
              </a:rPr>
              <a:t>Serum ferritin rises during inflammation, which can impair insulin release and glucose metabolism, contributing to higher HbA1c values.</a:t>
            </a:r>
            <a:endParaRPr lang="en-US" dirty="0"/>
          </a:p>
        </p:txBody>
      </p:sp>
      <p:pic>
        <p:nvPicPr>
          <p:cNvPr id="7" name="Image 1" descr="preencoded.png"/>
          <p:cNvPicPr>
            <a:picLocks noChangeAspect="1"/>
          </p:cNvPicPr>
          <p:nvPr/>
        </p:nvPicPr>
        <p:blipFill>
          <a:blip r:embed="rId4"/>
          <a:stretch>
            <a:fillRect/>
          </a:stretch>
        </p:blipFill>
        <p:spPr>
          <a:xfrm>
            <a:off x="6440984" y="2282135"/>
            <a:ext cx="5405884" cy="5405885"/>
          </a:xfrm>
          <a:prstGeom prst="rect">
            <a:avLst/>
          </a:prstGeom>
        </p:spPr>
      </p:pic>
      <p:sp>
        <p:nvSpPr>
          <p:cNvPr id="8" name="Text 4"/>
          <p:cNvSpPr/>
          <p:nvPr/>
        </p:nvSpPr>
        <p:spPr>
          <a:xfrm>
            <a:off x="6440984" y="7885067"/>
            <a:ext cx="2881908" cy="308075"/>
          </a:xfrm>
          <a:prstGeom prst="rect">
            <a:avLst/>
          </a:prstGeom>
          <a:noFill/>
          <a:ln/>
        </p:spPr>
        <p:txBody>
          <a:bodyPr wrap="none" lIns="0" tIns="0" rIns="0" bIns="0" rtlCol="0" anchor="t"/>
          <a:lstStyle/>
          <a:p>
            <a:pPr>
              <a:lnSpc>
                <a:spcPts val="2375"/>
              </a:lnSpc>
            </a:pPr>
            <a:r>
              <a:rPr lang="en-US" sz="2000" b="1" dirty="0">
                <a:solidFill>
                  <a:srgbClr val="272525"/>
                </a:solidFill>
                <a:latin typeface="Inter Bold" pitchFamily="34" charset="0"/>
                <a:ea typeface="Inter Bold" pitchFamily="34" charset="-122"/>
                <a:cs typeface="Inter Bold" pitchFamily="34" charset="-120"/>
              </a:rPr>
              <a:t>Increased Diabetes Risk</a:t>
            </a:r>
            <a:endParaRPr lang="en-US" sz="2000" dirty="0"/>
          </a:p>
        </p:txBody>
      </p:sp>
      <p:sp>
        <p:nvSpPr>
          <p:cNvPr id="9" name="Text 5"/>
          <p:cNvSpPr/>
          <p:nvPr/>
        </p:nvSpPr>
        <p:spPr>
          <a:xfrm>
            <a:off x="6440984" y="8311307"/>
            <a:ext cx="5405884" cy="946548"/>
          </a:xfrm>
          <a:prstGeom prst="rect">
            <a:avLst/>
          </a:prstGeom>
          <a:noFill/>
          <a:ln/>
        </p:spPr>
        <p:txBody>
          <a:bodyPr wrap="square" lIns="0" tIns="0" rIns="0" bIns="0" rtlCol="0" anchor="t"/>
          <a:lstStyle/>
          <a:p>
            <a:pPr>
              <a:lnSpc>
                <a:spcPts val="2437"/>
              </a:lnSpc>
            </a:pPr>
            <a:r>
              <a:rPr lang="en-US" dirty="0">
                <a:solidFill>
                  <a:srgbClr val="272525"/>
                </a:solidFill>
                <a:latin typeface="Inter" pitchFamily="34" charset="0"/>
                <a:ea typeface="Inter" pitchFamily="34" charset="-122"/>
                <a:cs typeface="Inter" pitchFamily="34" charset="-120"/>
              </a:rPr>
              <a:t>Elevated serum ferritin levels have been consistently linked to a higher risk of developing type 2 diabetes in various populations.</a:t>
            </a:r>
            <a:endParaRPr lang="en-US" dirty="0"/>
          </a:p>
        </p:txBody>
      </p:sp>
      <p:pic>
        <p:nvPicPr>
          <p:cNvPr id="10" name="Image 2" descr="preencoded.png"/>
          <p:cNvPicPr>
            <a:picLocks noChangeAspect="1"/>
          </p:cNvPicPr>
          <p:nvPr/>
        </p:nvPicPr>
        <p:blipFill>
          <a:blip r:embed="rId5"/>
          <a:stretch>
            <a:fillRect/>
          </a:stretch>
        </p:blipFill>
        <p:spPr>
          <a:xfrm>
            <a:off x="12093328" y="2282135"/>
            <a:ext cx="5405884" cy="5405885"/>
          </a:xfrm>
          <a:prstGeom prst="rect">
            <a:avLst/>
          </a:prstGeom>
        </p:spPr>
      </p:pic>
      <p:sp>
        <p:nvSpPr>
          <p:cNvPr id="11" name="Text 6"/>
          <p:cNvSpPr/>
          <p:nvPr/>
        </p:nvSpPr>
        <p:spPr>
          <a:xfrm>
            <a:off x="12093333" y="7885067"/>
            <a:ext cx="2464594" cy="308075"/>
          </a:xfrm>
          <a:prstGeom prst="rect">
            <a:avLst/>
          </a:prstGeom>
          <a:noFill/>
          <a:ln/>
        </p:spPr>
        <p:txBody>
          <a:bodyPr wrap="none" lIns="0" tIns="0" rIns="0" bIns="0" rtlCol="0" anchor="t"/>
          <a:lstStyle/>
          <a:p>
            <a:pPr>
              <a:lnSpc>
                <a:spcPts val="2375"/>
              </a:lnSpc>
            </a:pPr>
            <a:r>
              <a:rPr lang="en-US" sz="2000" b="1" dirty="0">
                <a:solidFill>
                  <a:srgbClr val="272525"/>
                </a:solidFill>
                <a:latin typeface="Inter Bold" pitchFamily="34" charset="0"/>
                <a:ea typeface="Inter Bold" pitchFamily="34" charset="-122"/>
                <a:cs typeface="Inter Bold" pitchFamily="34" charset="-120"/>
              </a:rPr>
              <a:t>Iron Overload</a:t>
            </a:r>
            <a:endParaRPr lang="en-US" sz="2000" dirty="0"/>
          </a:p>
        </p:txBody>
      </p:sp>
      <p:sp>
        <p:nvSpPr>
          <p:cNvPr id="12" name="Text 7"/>
          <p:cNvSpPr/>
          <p:nvPr/>
        </p:nvSpPr>
        <p:spPr>
          <a:xfrm>
            <a:off x="12093328" y="8311307"/>
            <a:ext cx="5405884" cy="946548"/>
          </a:xfrm>
          <a:prstGeom prst="rect">
            <a:avLst/>
          </a:prstGeom>
          <a:noFill/>
          <a:ln/>
        </p:spPr>
        <p:txBody>
          <a:bodyPr wrap="square" lIns="0" tIns="0" rIns="0" bIns="0" rtlCol="0" anchor="t"/>
          <a:lstStyle/>
          <a:p>
            <a:pPr>
              <a:lnSpc>
                <a:spcPts val="2437"/>
              </a:lnSpc>
            </a:pPr>
            <a:r>
              <a:rPr lang="en-US" dirty="0">
                <a:solidFill>
                  <a:srgbClr val="272525"/>
                </a:solidFill>
                <a:latin typeface="Inter" pitchFamily="34" charset="0"/>
                <a:ea typeface="Inter" pitchFamily="34" charset="-122"/>
                <a:cs typeface="Inter" pitchFamily="34" charset="-120"/>
              </a:rPr>
              <a:t>Studies indicate that excess body iron can contribute to the pathogenesis of insulin resistance and the development of type 2 diabetes.</a:t>
            </a:r>
            <a:endParaRPr lang="en-US" dirty="0"/>
          </a:p>
        </p:txBody>
      </p:sp>
      <p:sp>
        <p:nvSpPr>
          <p:cNvPr id="13" name="Text 8"/>
          <p:cNvSpPr/>
          <p:nvPr/>
        </p:nvSpPr>
        <p:spPr>
          <a:xfrm>
            <a:off x="788640" y="9479612"/>
            <a:ext cx="16710720" cy="631031"/>
          </a:xfrm>
          <a:prstGeom prst="rect">
            <a:avLst/>
          </a:prstGeom>
          <a:noFill/>
          <a:ln/>
        </p:spPr>
        <p:txBody>
          <a:bodyPr wrap="square" lIns="0" tIns="0" rIns="0" bIns="0" rtlCol="0" anchor="t"/>
          <a:lstStyle/>
          <a:p>
            <a:pPr>
              <a:lnSpc>
                <a:spcPts val="2437"/>
              </a:lnSpc>
            </a:pPr>
            <a:r>
              <a:rPr lang="en-US" sz="1400" dirty="0">
                <a:solidFill>
                  <a:srgbClr val="272525"/>
                </a:solidFill>
                <a:latin typeface="Inter" pitchFamily="34" charset="0"/>
                <a:ea typeface="Inter" pitchFamily="34" charset="-122"/>
                <a:cs typeface="Inter" pitchFamily="34" charset="-120"/>
              </a:rPr>
              <a:t>These findings emphasize the importance of considering ferritin levels not just as an indicator of iron stores, but also as a potential marker for metabolic dysfunction and diabetes risk.</a:t>
            </a:r>
            <a:endParaRPr lang="en-US" sz="1400" dirty="0"/>
          </a:p>
        </p:txBody>
      </p:sp>
    </p:spTree>
    <p:extLst>
      <p:ext uri="{BB962C8B-B14F-4D97-AF65-F5344CB8AC3E}">
        <p14:creationId xmlns:p14="http://schemas.microsoft.com/office/powerpoint/2010/main" val="2448569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911281" y="806946"/>
            <a:ext cx="7382322" cy="569565"/>
          </a:xfrm>
          <a:prstGeom prst="rect">
            <a:avLst/>
          </a:prstGeom>
          <a:noFill/>
          <a:ln/>
        </p:spPr>
        <p:txBody>
          <a:bodyPr wrap="none" lIns="0" tIns="0" rIns="0" bIns="0" rtlCol="0" anchor="t"/>
          <a:lstStyle/>
          <a:p>
            <a:pPr>
              <a:lnSpc>
                <a:spcPts val="4437"/>
              </a:lnSpc>
            </a:pPr>
            <a:r>
              <a:rPr lang="en-US" sz="3600" b="1" dirty="0">
                <a:solidFill>
                  <a:srgbClr val="000000"/>
                </a:solidFill>
                <a:latin typeface="Inter Bold" pitchFamily="34" charset="0"/>
                <a:ea typeface="Inter Bold" pitchFamily="34" charset="-122"/>
                <a:cs typeface="Inter Bold" pitchFamily="34" charset="-120"/>
              </a:rPr>
              <a:t>Conclusion and Future Directions</a:t>
            </a:r>
            <a:endParaRPr lang="en-US" sz="3600" dirty="0"/>
          </a:p>
        </p:txBody>
      </p:sp>
      <p:sp>
        <p:nvSpPr>
          <p:cNvPr id="3" name="Text 1"/>
          <p:cNvSpPr/>
          <p:nvPr/>
        </p:nvSpPr>
        <p:spPr>
          <a:xfrm>
            <a:off x="911276" y="1832078"/>
            <a:ext cx="16465452" cy="728960"/>
          </a:xfrm>
          <a:prstGeom prst="rect">
            <a:avLst/>
          </a:prstGeom>
          <a:noFill/>
          <a:ln/>
        </p:spPr>
        <p:txBody>
          <a:bodyPr wrap="square" lIns="0" tIns="0" rIns="0" bIns="0" rtlCol="0" anchor="t"/>
          <a:lstStyle/>
          <a:p>
            <a:pPr>
              <a:lnSpc>
                <a:spcPts val="2812"/>
              </a:lnSpc>
            </a:pPr>
            <a:r>
              <a:rPr lang="en-US" dirty="0">
                <a:solidFill>
                  <a:srgbClr val="272525"/>
                </a:solidFill>
                <a:latin typeface="Inter" pitchFamily="34" charset="0"/>
                <a:ea typeface="Inter" pitchFamily="34" charset="-122"/>
                <a:cs typeface="Inter" pitchFamily="34" charset="-120"/>
              </a:rPr>
              <a:t>This study confirms the significant impact of iron deficiency anemia on HbA1c levels and highlights the necessity of considering iron status in diabetes management. Correcting IDA before making diagnostic or therapeutic decisions based solely on HbA1c is crucial.</a:t>
            </a:r>
            <a:endParaRPr lang="en-US" dirty="0"/>
          </a:p>
        </p:txBody>
      </p:sp>
      <p:sp>
        <p:nvSpPr>
          <p:cNvPr id="4" name="Shape 2"/>
          <p:cNvSpPr/>
          <p:nvPr/>
        </p:nvSpPr>
        <p:spPr>
          <a:xfrm>
            <a:off x="911281" y="2817322"/>
            <a:ext cx="8118874" cy="683420"/>
          </a:xfrm>
          <a:prstGeom prst="roundRect">
            <a:avLst>
              <a:gd name="adj" fmla="val 480072"/>
            </a:avLst>
          </a:prstGeom>
          <a:solidFill>
            <a:srgbClr val="DADBF1"/>
          </a:solidFill>
          <a:ln w="7620">
            <a:solidFill>
              <a:srgbClr val="C0C1D7"/>
            </a:solidFill>
            <a:prstDash val="solid"/>
          </a:ln>
        </p:spPr>
      </p:sp>
      <p:sp>
        <p:nvSpPr>
          <p:cNvPr id="5" name="Text 3"/>
          <p:cNvSpPr/>
          <p:nvPr/>
        </p:nvSpPr>
        <p:spPr>
          <a:xfrm>
            <a:off x="4799861" y="2945462"/>
            <a:ext cx="341710" cy="427136"/>
          </a:xfrm>
          <a:prstGeom prst="rect">
            <a:avLst/>
          </a:prstGeom>
          <a:noFill/>
          <a:ln/>
        </p:spPr>
        <p:txBody>
          <a:bodyPr wrap="none" lIns="0" tIns="0" rIns="0" bIns="0" rtlCol="0" anchor="t"/>
          <a:lstStyle/>
          <a:p>
            <a:pPr>
              <a:lnSpc>
                <a:spcPts val="2687"/>
              </a:lnSpc>
            </a:pPr>
            <a:r>
              <a:rPr lang="en-US" sz="2700" b="1" dirty="0">
                <a:solidFill>
                  <a:srgbClr val="272525"/>
                </a:solidFill>
                <a:latin typeface="Inter Bold" pitchFamily="34" charset="0"/>
                <a:ea typeface="Inter Bold" pitchFamily="34" charset="-122"/>
                <a:cs typeface="Inter Bold" pitchFamily="34" charset="-120"/>
              </a:rPr>
              <a:t>1</a:t>
            </a:r>
            <a:endParaRPr lang="en-US" sz="2700" dirty="0"/>
          </a:p>
        </p:txBody>
      </p:sp>
      <p:sp>
        <p:nvSpPr>
          <p:cNvPr id="6" name="Text 4"/>
          <p:cNvSpPr/>
          <p:nvPr/>
        </p:nvSpPr>
        <p:spPr>
          <a:xfrm>
            <a:off x="1138982" y="3728442"/>
            <a:ext cx="2847976" cy="355998"/>
          </a:xfrm>
          <a:prstGeom prst="rect">
            <a:avLst/>
          </a:prstGeom>
          <a:noFill/>
          <a:ln/>
        </p:spPr>
        <p:txBody>
          <a:bodyPr wrap="none" lIns="0" tIns="0" rIns="0" bIns="0" rtlCol="0" anchor="t"/>
          <a:lstStyle/>
          <a:p>
            <a:pPr>
              <a:lnSpc>
                <a:spcPts val="2750"/>
              </a:lnSpc>
            </a:pPr>
            <a:r>
              <a:rPr lang="en-US" sz="2100" b="1" dirty="0">
                <a:solidFill>
                  <a:srgbClr val="272525"/>
                </a:solidFill>
                <a:latin typeface="Inter Bold" pitchFamily="34" charset="0"/>
                <a:ea typeface="Inter Bold" pitchFamily="34" charset="-122"/>
                <a:cs typeface="Inter Bold" pitchFamily="34" charset="-120"/>
              </a:rPr>
              <a:t>Adjusting HbA1c</a:t>
            </a:r>
            <a:endParaRPr lang="en-US" sz="2100" dirty="0"/>
          </a:p>
        </p:txBody>
      </p:sp>
      <p:sp>
        <p:nvSpPr>
          <p:cNvPr id="7" name="Text 5"/>
          <p:cNvSpPr/>
          <p:nvPr/>
        </p:nvSpPr>
        <p:spPr>
          <a:xfrm>
            <a:off x="1138987" y="4221068"/>
            <a:ext cx="7663458" cy="728960"/>
          </a:xfrm>
          <a:prstGeom prst="rect">
            <a:avLst/>
          </a:prstGeom>
          <a:noFill/>
          <a:ln/>
        </p:spPr>
        <p:txBody>
          <a:bodyPr wrap="square" lIns="0" tIns="0" rIns="0" bIns="0" rtlCol="0" anchor="t"/>
          <a:lstStyle/>
          <a:p>
            <a:pPr>
              <a:lnSpc>
                <a:spcPts val="2812"/>
              </a:lnSpc>
            </a:pPr>
            <a:r>
              <a:rPr lang="en-US" dirty="0">
                <a:solidFill>
                  <a:srgbClr val="272525"/>
                </a:solidFill>
                <a:latin typeface="Inter" pitchFamily="34" charset="0"/>
                <a:ea typeface="Inter" pitchFamily="34" charset="-122"/>
                <a:cs typeface="Inter" pitchFamily="34" charset="-120"/>
              </a:rPr>
              <a:t>Appropriate methods to adjust HbA1c in the presence of anemia are needed to improve diabetes monitoring and prevent complications.</a:t>
            </a:r>
            <a:endParaRPr lang="en-US" dirty="0"/>
          </a:p>
        </p:txBody>
      </p:sp>
      <p:sp>
        <p:nvSpPr>
          <p:cNvPr id="8" name="Shape 6"/>
          <p:cNvSpPr/>
          <p:nvPr/>
        </p:nvSpPr>
        <p:spPr>
          <a:xfrm>
            <a:off x="9257859" y="2817322"/>
            <a:ext cx="8118874" cy="683420"/>
          </a:xfrm>
          <a:prstGeom prst="roundRect">
            <a:avLst>
              <a:gd name="adj" fmla="val 480072"/>
            </a:avLst>
          </a:prstGeom>
          <a:solidFill>
            <a:srgbClr val="DADBF1"/>
          </a:solidFill>
          <a:ln w="7620">
            <a:solidFill>
              <a:srgbClr val="C0C1D7"/>
            </a:solidFill>
            <a:prstDash val="solid"/>
          </a:ln>
        </p:spPr>
      </p:sp>
      <p:sp>
        <p:nvSpPr>
          <p:cNvPr id="9" name="Text 7"/>
          <p:cNvSpPr/>
          <p:nvPr/>
        </p:nvSpPr>
        <p:spPr>
          <a:xfrm>
            <a:off x="13146441" y="2945462"/>
            <a:ext cx="341710" cy="427136"/>
          </a:xfrm>
          <a:prstGeom prst="rect">
            <a:avLst/>
          </a:prstGeom>
          <a:noFill/>
          <a:ln/>
        </p:spPr>
        <p:txBody>
          <a:bodyPr wrap="none" lIns="0" tIns="0" rIns="0" bIns="0" rtlCol="0" anchor="t"/>
          <a:lstStyle/>
          <a:p>
            <a:pPr>
              <a:lnSpc>
                <a:spcPts val="2687"/>
              </a:lnSpc>
            </a:pPr>
            <a:r>
              <a:rPr lang="en-US" sz="2700" b="1" dirty="0">
                <a:solidFill>
                  <a:srgbClr val="272525"/>
                </a:solidFill>
                <a:latin typeface="Inter Bold" pitchFamily="34" charset="0"/>
                <a:ea typeface="Inter Bold" pitchFamily="34" charset="-122"/>
                <a:cs typeface="Inter Bold" pitchFamily="34" charset="-120"/>
              </a:rPr>
              <a:t>2</a:t>
            </a:r>
            <a:endParaRPr lang="en-US" sz="2700" dirty="0"/>
          </a:p>
        </p:txBody>
      </p:sp>
      <p:sp>
        <p:nvSpPr>
          <p:cNvPr id="10" name="Text 8"/>
          <p:cNvSpPr/>
          <p:nvPr/>
        </p:nvSpPr>
        <p:spPr>
          <a:xfrm>
            <a:off x="9485562" y="3728442"/>
            <a:ext cx="4058692" cy="355998"/>
          </a:xfrm>
          <a:prstGeom prst="rect">
            <a:avLst/>
          </a:prstGeom>
          <a:noFill/>
          <a:ln/>
        </p:spPr>
        <p:txBody>
          <a:bodyPr wrap="none" lIns="0" tIns="0" rIns="0" bIns="0" rtlCol="0" anchor="t"/>
          <a:lstStyle/>
          <a:p>
            <a:pPr>
              <a:lnSpc>
                <a:spcPts val="2750"/>
              </a:lnSpc>
            </a:pPr>
            <a:r>
              <a:rPr lang="en-US" sz="2100" b="1" dirty="0">
                <a:solidFill>
                  <a:srgbClr val="272525"/>
                </a:solidFill>
                <a:latin typeface="Inter Bold" pitchFamily="34" charset="0"/>
                <a:ea typeface="Inter Bold" pitchFamily="34" charset="-122"/>
                <a:cs typeface="Inter Bold" pitchFamily="34" charset="-120"/>
              </a:rPr>
              <a:t>Optimizing Metabolic Control</a:t>
            </a:r>
            <a:endParaRPr lang="en-US" sz="2100" dirty="0"/>
          </a:p>
        </p:txBody>
      </p:sp>
      <p:sp>
        <p:nvSpPr>
          <p:cNvPr id="11" name="Text 9"/>
          <p:cNvSpPr/>
          <p:nvPr/>
        </p:nvSpPr>
        <p:spPr>
          <a:xfrm>
            <a:off x="9485565" y="4221065"/>
            <a:ext cx="7663458" cy="1093440"/>
          </a:xfrm>
          <a:prstGeom prst="rect">
            <a:avLst/>
          </a:prstGeom>
          <a:noFill/>
          <a:ln/>
        </p:spPr>
        <p:txBody>
          <a:bodyPr wrap="square" lIns="0" tIns="0" rIns="0" bIns="0" rtlCol="0" anchor="t"/>
          <a:lstStyle/>
          <a:p>
            <a:pPr>
              <a:lnSpc>
                <a:spcPts val="2812"/>
              </a:lnSpc>
            </a:pPr>
            <a:r>
              <a:rPr lang="en-US" dirty="0">
                <a:solidFill>
                  <a:srgbClr val="272525"/>
                </a:solidFill>
                <a:latin typeface="Inter" pitchFamily="34" charset="0"/>
                <a:ea typeface="Inter" pitchFamily="34" charset="-122"/>
                <a:cs typeface="Inter" pitchFamily="34" charset="-120"/>
              </a:rPr>
              <a:t>Demonstrating how iron deficiency disrupts glucose homeostasis can lead to opportunities for optimizing metabolic control through iron repletion.</a:t>
            </a:r>
            <a:endParaRPr lang="en-US" dirty="0"/>
          </a:p>
        </p:txBody>
      </p:sp>
      <p:sp>
        <p:nvSpPr>
          <p:cNvPr id="12" name="Shape 10"/>
          <p:cNvSpPr/>
          <p:nvPr/>
        </p:nvSpPr>
        <p:spPr>
          <a:xfrm>
            <a:off x="911281" y="5769922"/>
            <a:ext cx="8118874" cy="683420"/>
          </a:xfrm>
          <a:prstGeom prst="roundRect">
            <a:avLst>
              <a:gd name="adj" fmla="val 480072"/>
            </a:avLst>
          </a:prstGeom>
          <a:solidFill>
            <a:srgbClr val="DADBF1"/>
          </a:solidFill>
          <a:ln w="7620">
            <a:solidFill>
              <a:srgbClr val="C0C1D7"/>
            </a:solidFill>
            <a:prstDash val="solid"/>
          </a:ln>
        </p:spPr>
      </p:sp>
      <p:sp>
        <p:nvSpPr>
          <p:cNvPr id="13" name="Text 11"/>
          <p:cNvSpPr/>
          <p:nvPr/>
        </p:nvSpPr>
        <p:spPr>
          <a:xfrm>
            <a:off x="4799861" y="5898064"/>
            <a:ext cx="341710" cy="427136"/>
          </a:xfrm>
          <a:prstGeom prst="rect">
            <a:avLst/>
          </a:prstGeom>
          <a:noFill/>
          <a:ln/>
        </p:spPr>
        <p:txBody>
          <a:bodyPr wrap="none" lIns="0" tIns="0" rIns="0" bIns="0" rtlCol="0" anchor="t"/>
          <a:lstStyle/>
          <a:p>
            <a:pPr>
              <a:lnSpc>
                <a:spcPts val="2687"/>
              </a:lnSpc>
            </a:pPr>
            <a:r>
              <a:rPr lang="en-US" sz="2700" b="1" dirty="0">
                <a:solidFill>
                  <a:srgbClr val="272525"/>
                </a:solidFill>
                <a:latin typeface="Inter Bold" pitchFamily="34" charset="0"/>
                <a:ea typeface="Inter Bold" pitchFamily="34" charset="-122"/>
                <a:cs typeface="Inter Bold" pitchFamily="34" charset="-120"/>
              </a:rPr>
              <a:t>3</a:t>
            </a:r>
            <a:endParaRPr lang="en-US" sz="2700" dirty="0"/>
          </a:p>
        </p:txBody>
      </p:sp>
      <p:sp>
        <p:nvSpPr>
          <p:cNvPr id="14" name="Text 12"/>
          <p:cNvSpPr/>
          <p:nvPr/>
        </p:nvSpPr>
        <p:spPr>
          <a:xfrm>
            <a:off x="1138987" y="6681044"/>
            <a:ext cx="3486746" cy="355998"/>
          </a:xfrm>
          <a:prstGeom prst="rect">
            <a:avLst/>
          </a:prstGeom>
          <a:noFill/>
          <a:ln/>
        </p:spPr>
        <p:txBody>
          <a:bodyPr wrap="none" lIns="0" tIns="0" rIns="0" bIns="0" rtlCol="0" anchor="t"/>
          <a:lstStyle/>
          <a:p>
            <a:pPr>
              <a:lnSpc>
                <a:spcPts val="2750"/>
              </a:lnSpc>
            </a:pPr>
            <a:r>
              <a:rPr lang="en-US" sz="2100" b="1" dirty="0">
                <a:solidFill>
                  <a:srgbClr val="272525"/>
                </a:solidFill>
                <a:latin typeface="Inter Bold" pitchFamily="34" charset="0"/>
                <a:ea typeface="Inter Bold" pitchFamily="34" charset="-122"/>
                <a:cs typeface="Inter Bold" pitchFamily="34" charset="-120"/>
              </a:rPr>
              <a:t>Ferritin Level Adjustment</a:t>
            </a:r>
            <a:endParaRPr lang="en-US" sz="2100" dirty="0"/>
          </a:p>
        </p:txBody>
      </p:sp>
      <p:sp>
        <p:nvSpPr>
          <p:cNvPr id="15" name="Text 13"/>
          <p:cNvSpPr/>
          <p:nvPr/>
        </p:nvSpPr>
        <p:spPr>
          <a:xfrm>
            <a:off x="1138987" y="7173665"/>
            <a:ext cx="7663458" cy="1093440"/>
          </a:xfrm>
          <a:prstGeom prst="rect">
            <a:avLst/>
          </a:prstGeom>
          <a:noFill/>
          <a:ln/>
        </p:spPr>
        <p:txBody>
          <a:bodyPr wrap="square" lIns="0" tIns="0" rIns="0" bIns="0" rtlCol="0" anchor="t"/>
          <a:lstStyle/>
          <a:p>
            <a:pPr>
              <a:lnSpc>
                <a:spcPts val="2812"/>
              </a:lnSpc>
            </a:pPr>
            <a:r>
              <a:rPr lang="en-US" dirty="0">
                <a:solidFill>
                  <a:srgbClr val="272525"/>
                </a:solidFill>
                <a:latin typeface="Inter" pitchFamily="34" charset="0"/>
                <a:ea typeface="Inter" pitchFamily="34" charset="-122"/>
                <a:cs typeface="Inter" pitchFamily="34" charset="-120"/>
              </a:rPr>
              <a:t>Diabetic patients' treatment plans should incorporate ferritin level adjustment, especially in those with anemia, to help reduce HbA1c levels.</a:t>
            </a:r>
            <a:endParaRPr lang="en-US" dirty="0"/>
          </a:p>
        </p:txBody>
      </p:sp>
      <p:sp>
        <p:nvSpPr>
          <p:cNvPr id="16" name="Shape 14"/>
          <p:cNvSpPr/>
          <p:nvPr/>
        </p:nvSpPr>
        <p:spPr>
          <a:xfrm>
            <a:off x="9257859" y="5769922"/>
            <a:ext cx="8118874" cy="683420"/>
          </a:xfrm>
          <a:prstGeom prst="roundRect">
            <a:avLst>
              <a:gd name="adj" fmla="val 480072"/>
            </a:avLst>
          </a:prstGeom>
          <a:solidFill>
            <a:srgbClr val="DADBF1"/>
          </a:solidFill>
          <a:ln w="7620">
            <a:solidFill>
              <a:srgbClr val="C0C1D7"/>
            </a:solidFill>
            <a:prstDash val="solid"/>
          </a:ln>
        </p:spPr>
      </p:sp>
      <p:sp>
        <p:nvSpPr>
          <p:cNvPr id="17" name="Text 15"/>
          <p:cNvSpPr/>
          <p:nvPr/>
        </p:nvSpPr>
        <p:spPr>
          <a:xfrm>
            <a:off x="13146441" y="5898064"/>
            <a:ext cx="341710" cy="427136"/>
          </a:xfrm>
          <a:prstGeom prst="rect">
            <a:avLst/>
          </a:prstGeom>
          <a:noFill/>
          <a:ln/>
        </p:spPr>
        <p:txBody>
          <a:bodyPr wrap="none" lIns="0" tIns="0" rIns="0" bIns="0" rtlCol="0" anchor="t"/>
          <a:lstStyle/>
          <a:p>
            <a:pPr>
              <a:lnSpc>
                <a:spcPts val="2687"/>
              </a:lnSpc>
            </a:pPr>
            <a:r>
              <a:rPr lang="en-US" sz="2700" b="1" dirty="0">
                <a:solidFill>
                  <a:srgbClr val="272525"/>
                </a:solidFill>
                <a:latin typeface="Inter Bold" pitchFamily="34" charset="0"/>
                <a:ea typeface="Inter Bold" pitchFamily="34" charset="-122"/>
                <a:cs typeface="Inter Bold" pitchFamily="34" charset="-120"/>
              </a:rPr>
              <a:t>4</a:t>
            </a:r>
            <a:endParaRPr lang="en-US" sz="2700" dirty="0"/>
          </a:p>
        </p:txBody>
      </p:sp>
      <p:sp>
        <p:nvSpPr>
          <p:cNvPr id="18" name="Text 16"/>
          <p:cNvSpPr/>
          <p:nvPr/>
        </p:nvSpPr>
        <p:spPr>
          <a:xfrm>
            <a:off x="9485560" y="6681044"/>
            <a:ext cx="2847976" cy="355998"/>
          </a:xfrm>
          <a:prstGeom prst="rect">
            <a:avLst/>
          </a:prstGeom>
          <a:noFill/>
          <a:ln/>
        </p:spPr>
        <p:txBody>
          <a:bodyPr wrap="none" lIns="0" tIns="0" rIns="0" bIns="0" rtlCol="0" anchor="t"/>
          <a:lstStyle/>
          <a:p>
            <a:pPr>
              <a:lnSpc>
                <a:spcPts val="2750"/>
              </a:lnSpc>
            </a:pPr>
            <a:r>
              <a:rPr lang="en-US" sz="2100" b="1" dirty="0">
                <a:solidFill>
                  <a:srgbClr val="272525"/>
                </a:solidFill>
                <a:latin typeface="Inter Bold" pitchFamily="34" charset="0"/>
                <a:ea typeface="Inter Bold" pitchFamily="34" charset="-122"/>
                <a:cs typeface="Inter Bold" pitchFamily="34" charset="-120"/>
              </a:rPr>
              <a:t>Future Research</a:t>
            </a:r>
            <a:endParaRPr lang="en-US" sz="2100" dirty="0"/>
          </a:p>
        </p:txBody>
      </p:sp>
      <p:sp>
        <p:nvSpPr>
          <p:cNvPr id="19" name="Text 17"/>
          <p:cNvSpPr/>
          <p:nvPr/>
        </p:nvSpPr>
        <p:spPr>
          <a:xfrm>
            <a:off x="9485565" y="7173665"/>
            <a:ext cx="7663458" cy="1093440"/>
          </a:xfrm>
          <a:prstGeom prst="rect">
            <a:avLst/>
          </a:prstGeom>
          <a:noFill/>
          <a:ln/>
        </p:spPr>
        <p:txBody>
          <a:bodyPr wrap="square" lIns="0" tIns="0" rIns="0" bIns="0" rtlCol="0" anchor="t"/>
          <a:lstStyle/>
          <a:p>
            <a:pPr>
              <a:lnSpc>
                <a:spcPts val="2812"/>
              </a:lnSpc>
            </a:pPr>
            <a:r>
              <a:rPr lang="en-US" dirty="0">
                <a:solidFill>
                  <a:srgbClr val="272525"/>
                </a:solidFill>
                <a:latin typeface="Inter" pitchFamily="34" charset="0"/>
                <a:ea typeface="Inter" pitchFamily="34" charset="-122"/>
                <a:cs typeface="Inter" pitchFamily="34" charset="-120"/>
              </a:rPr>
              <a:t>As an observational study, causality cannot be determined. Prospective and clinical studies are required to further elucidate the complex relationships between HbA1c, ferritin, transferrin, and MCV.</a:t>
            </a:r>
            <a:endParaRPr lang="en-US" dirty="0"/>
          </a:p>
        </p:txBody>
      </p:sp>
      <p:sp>
        <p:nvSpPr>
          <p:cNvPr id="20" name="Text 18"/>
          <p:cNvSpPr/>
          <p:nvPr/>
        </p:nvSpPr>
        <p:spPr>
          <a:xfrm>
            <a:off x="911276" y="8751098"/>
            <a:ext cx="16465452" cy="728960"/>
          </a:xfrm>
          <a:prstGeom prst="rect">
            <a:avLst/>
          </a:prstGeom>
          <a:noFill/>
          <a:ln/>
        </p:spPr>
        <p:txBody>
          <a:bodyPr wrap="square" lIns="0" tIns="0" rIns="0" bIns="0" rtlCol="0" anchor="t"/>
          <a:lstStyle/>
          <a:p>
            <a:pPr>
              <a:lnSpc>
                <a:spcPts val="2812"/>
              </a:lnSpc>
            </a:pPr>
            <a:r>
              <a:rPr lang="en-US" dirty="0">
                <a:solidFill>
                  <a:srgbClr val="272525"/>
                </a:solidFill>
                <a:latin typeface="Inter" pitchFamily="34" charset="0"/>
                <a:ea typeface="Inter" pitchFamily="34" charset="-122"/>
                <a:cs typeface="Inter" pitchFamily="34" charset="-120"/>
              </a:rPr>
              <a:t>The study's strength lies in comparing diabetes, prediabetes, and non-diabetes groups across varying ages.</a:t>
            </a:r>
            <a:endParaRPr lang="en-US" dirty="0"/>
          </a:p>
        </p:txBody>
      </p:sp>
    </p:spTree>
    <p:extLst>
      <p:ext uri="{BB962C8B-B14F-4D97-AF65-F5344CB8AC3E}">
        <p14:creationId xmlns:p14="http://schemas.microsoft.com/office/powerpoint/2010/main" val="15423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877788" y="603796"/>
            <a:ext cx="12627324" cy="548580"/>
          </a:xfrm>
          <a:prstGeom prst="rect">
            <a:avLst/>
          </a:prstGeom>
          <a:noFill/>
          <a:ln/>
        </p:spPr>
        <p:txBody>
          <a:bodyPr wrap="none" lIns="0" tIns="0" rIns="0" bIns="0" rtlCol="0" anchor="t"/>
          <a:lstStyle/>
          <a:p>
            <a:pPr>
              <a:lnSpc>
                <a:spcPts val="4312"/>
              </a:lnSpc>
            </a:pPr>
            <a:r>
              <a:rPr lang="en-US" sz="3400" b="1" dirty="0">
                <a:solidFill>
                  <a:srgbClr val="000000"/>
                </a:solidFill>
                <a:latin typeface="Inter Bold" pitchFamily="34" charset="0"/>
                <a:ea typeface="Inter Bold" pitchFamily="34" charset="-122"/>
                <a:cs typeface="Inter Bold" pitchFamily="34" charset="-120"/>
              </a:rPr>
              <a:t>The Critical Impact of Anemia on Blood Glucose Monitoring</a:t>
            </a:r>
            <a:endParaRPr lang="en-US" sz="3400" dirty="0"/>
          </a:p>
        </p:txBody>
      </p:sp>
      <p:sp>
        <p:nvSpPr>
          <p:cNvPr id="3" name="Shape 1"/>
          <p:cNvSpPr/>
          <p:nvPr/>
        </p:nvSpPr>
        <p:spPr>
          <a:xfrm>
            <a:off x="877790" y="1591273"/>
            <a:ext cx="2066480" cy="1615529"/>
          </a:xfrm>
          <a:prstGeom prst="roundRect">
            <a:avLst>
              <a:gd name="adj" fmla="val 5706"/>
            </a:avLst>
          </a:prstGeom>
          <a:solidFill>
            <a:srgbClr val="DADBF1"/>
          </a:solidFill>
          <a:ln w="7620">
            <a:solidFill>
              <a:srgbClr val="C0C1D7"/>
            </a:solidFill>
            <a:prstDash val="solid"/>
          </a:ln>
        </p:spPr>
      </p:sp>
      <p:sp>
        <p:nvSpPr>
          <p:cNvPr id="4" name="Text 2"/>
          <p:cNvSpPr/>
          <p:nvPr/>
        </p:nvSpPr>
        <p:spPr>
          <a:xfrm>
            <a:off x="1756769" y="2206081"/>
            <a:ext cx="308522" cy="385763"/>
          </a:xfrm>
          <a:prstGeom prst="rect">
            <a:avLst/>
          </a:prstGeom>
          <a:noFill/>
          <a:ln/>
        </p:spPr>
        <p:txBody>
          <a:bodyPr wrap="none" lIns="0" tIns="0" rIns="0" bIns="0" rtlCol="0" anchor="t"/>
          <a:lstStyle/>
          <a:p>
            <a:pPr algn="ctr">
              <a:lnSpc>
                <a:spcPts val="3875"/>
              </a:lnSpc>
            </a:pPr>
            <a:r>
              <a:rPr lang="en-US" sz="2300" b="1" dirty="0">
                <a:solidFill>
                  <a:srgbClr val="272525"/>
                </a:solidFill>
                <a:latin typeface="Inter Bold" pitchFamily="34" charset="0"/>
                <a:ea typeface="Inter Bold" pitchFamily="34" charset="-122"/>
                <a:cs typeface="Inter Bold" pitchFamily="34" charset="-120"/>
              </a:rPr>
              <a:t>1</a:t>
            </a:r>
            <a:endParaRPr lang="en-US" sz="2300" dirty="0"/>
          </a:p>
        </p:txBody>
      </p:sp>
      <p:sp>
        <p:nvSpPr>
          <p:cNvPr id="5" name="Text 3"/>
          <p:cNvSpPr/>
          <p:nvPr/>
        </p:nvSpPr>
        <p:spPr>
          <a:xfrm>
            <a:off x="3163643" y="1810645"/>
            <a:ext cx="5231606" cy="342752"/>
          </a:xfrm>
          <a:prstGeom prst="rect">
            <a:avLst/>
          </a:prstGeom>
          <a:noFill/>
          <a:ln/>
        </p:spPr>
        <p:txBody>
          <a:bodyPr wrap="none" lIns="0" tIns="0" rIns="0" bIns="0" rtlCol="0" anchor="t"/>
          <a:lstStyle/>
          <a:p>
            <a:pPr>
              <a:lnSpc>
                <a:spcPts val="2687"/>
              </a:lnSpc>
            </a:pPr>
            <a:r>
              <a:rPr lang="en-US" sz="2100" b="1" dirty="0">
                <a:solidFill>
                  <a:srgbClr val="272525"/>
                </a:solidFill>
                <a:latin typeface="Inter Bold" pitchFamily="34" charset="0"/>
                <a:ea typeface="Inter Bold" pitchFamily="34" charset="-122"/>
                <a:cs typeface="Inter Bold" pitchFamily="34" charset="-120"/>
              </a:rPr>
              <a:t>Low Haemoglobin &amp; Haematocrit (HCT)</a:t>
            </a:r>
            <a:endParaRPr lang="en-US" sz="2100" dirty="0"/>
          </a:p>
        </p:txBody>
      </p:sp>
      <p:sp>
        <p:nvSpPr>
          <p:cNvPr id="6" name="Text 4"/>
          <p:cNvSpPr/>
          <p:nvPr/>
        </p:nvSpPr>
        <p:spPr>
          <a:xfrm>
            <a:off x="3163640" y="2284960"/>
            <a:ext cx="14027200" cy="702470"/>
          </a:xfrm>
          <a:prstGeom prst="rect">
            <a:avLst/>
          </a:prstGeom>
          <a:noFill/>
          <a:ln/>
        </p:spPr>
        <p:txBody>
          <a:bodyPr wrap="square" lIns="0" tIns="0" rIns="0" bIns="0" rtlCol="0" anchor="t"/>
          <a:lstStyle/>
          <a:p>
            <a:pPr>
              <a:lnSpc>
                <a:spcPts val="2750"/>
              </a:lnSpc>
            </a:pPr>
            <a:r>
              <a:rPr lang="en-US" dirty="0">
                <a:solidFill>
                  <a:srgbClr val="272525"/>
                </a:solidFill>
                <a:latin typeface="Inter" pitchFamily="34" charset="0"/>
                <a:ea typeface="Inter" pitchFamily="34" charset="-122"/>
                <a:cs typeface="Inter" pitchFamily="34" charset="-120"/>
              </a:rPr>
              <a:t>Anemia, characterised by reduced haemoglobin and haematocrit levels, can profoundly compromise the accuracy of self-monitoring blood glucose (SMBG) systems.</a:t>
            </a:r>
            <a:endParaRPr lang="en-US" dirty="0"/>
          </a:p>
        </p:txBody>
      </p:sp>
      <p:sp>
        <p:nvSpPr>
          <p:cNvPr id="7" name="Shape 5"/>
          <p:cNvSpPr/>
          <p:nvPr/>
        </p:nvSpPr>
        <p:spPr>
          <a:xfrm>
            <a:off x="3053955" y="3194896"/>
            <a:ext cx="14246574" cy="14288"/>
          </a:xfrm>
          <a:prstGeom prst="roundRect">
            <a:avLst>
              <a:gd name="adj" fmla="val 645186"/>
            </a:avLst>
          </a:prstGeom>
          <a:solidFill>
            <a:srgbClr val="C0C1D7"/>
          </a:solidFill>
          <a:ln/>
        </p:spPr>
      </p:sp>
      <p:sp>
        <p:nvSpPr>
          <p:cNvPr id="8" name="Shape 6"/>
          <p:cNvSpPr/>
          <p:nvPr/>
        </p:nvSpPr>
        <p:spPr>
          <a:xfrm>
            <a:off x="877791" y="3316489"/>
            <a:ext cx="4133106" cy="1615529"/>
          </a:xfrm>
          <a:prstGeom prst="roundRect">
            <a:avLst>
              <a:gd name="adj" fmla="val 5706"/>
            </a:avLst>
          </a:prstGeom>
          <a:solidFill>
            <a:srgbClr val="DADBF1"/>
          </a:solidFill>
          <a:ln w="7620">
            <a:solidFill>
              <a:srgbClr val="C0C1D7"/>
            </a:solidFill>
            <a:prstDash val="solid"/>
          </a:ln>
        </p:spPr>
      </p:sp>
      <p:sp>
        <p:nvSpPr>
          <p:cNvPr id="9" name="Text 7"/>
          <p:cNvSpPr/>
          <p:nvPr/>
        </p:nvSpPr>
        <p:spPr>
          <a:xfrm>
            <a:off x="2790083" y="3931297"/>
            <a:ext cx="308522" cy="385763"/>
          </a:xfrm>
          <a:prstGeom prst="rect">
            <a:avLst/>
          </a:prstGeom>
          <a:noFill/>
          <a:ln/>
        </p:spPr>
        <p:txBody>
          <a:bodyPr wrap="none" lIns="0" tIns="0" rIns="0" bIns="0" rtlCol="0" anchor="t"/>
          <a:lstStyle/>
          <a:p>
            <a:pPr algn="ctr">
              <a:lnSpc>
                <a:spcPts val="3875"/>
              </a:lnSpc>
            </a:pPr>
            <a:r>
              <a:rPr lang="en-US" sz="2300" b="1" dirty="0">
                <a:solidFill>
                  <a:srgbClr val="272525"/>
                </a:solidFill>
                <a:latin typeface="Inter Bold" pitchFamily="34" charset="0"/>
                <a:ea typeface="Inter Bold" pitchFamily="34" charset="-122"/>
                <a:cs typeface="Inter Bold" pitchFamily="34" charset="-120"/>
              </a:rPr>
              <a:t>2</a:t>
            </a:r>
            <a:endParaRPr lang="en-US" sz="2300" dirty="0"/>
          </a:p>
        </p:txBody>
      </p:sp>
      <p:sp>
        <p:nvSpPr>
          <p:cNvPr id="10" name="Text 8"/>
          <p:cNvSpPr/>
          <p:nvPr/>
        </p:nvSpPr>
        <p:spPr>
          <a:xfrm>
            <a:off x="5230267" y="3535861"/>
            <a:ext cx="2827586" cy="342752"/>
          </a:xfrm>
          <a:prstGeom prst="rect">
            <a:avLst/>
          </a:prstGeom>
          <a:noFill/>
          <a:ln/>
        </p:spPr>
        <p:txBody>
          <a:bodyPr wrap="none" lIns="0" tIns="0" rIns="0" bIns="0" rtlCol="0" anchor="t"/>
          <a:lstStyle/>
          <a:p>
            <a:pPr>
              <a:lnSpc>
                <a:spcPts val="2687"/>
              </a:lnSpc>
            </a:pPr>
            <a:r>
              <a:rPr lang="en-US" sz="2100" b="1" dirty="0">
                <a:solidFill>
                  <a:srgbClr val="272525"/>
                </a:solidFill>
                <a:latin typeface="Inter Bold" pitchFamily="34" charset="0"/>
                <a:ea typeface="Inter Bold" pitchFamily="34" charset="-122"/>
                <a:cs typeface="Inter Bold" pitchFamily="34" charset="-120"/>
              </a:rPr>
              <a:t>Hyperglycaemia Risk</a:t>
            </a:r>
            <a:endParaRPr lang="en-US" sz="2100" dirty="0"/>
          </a:p>
        </p:txBody>
      </p:sp>
      <p:sp>
        <p:nvSpPr>
          <p:cNvPr id="11" name="Text 9"/>
          <p:cNvSpPr/>
          <p:nvPr/>
        </p:nvSpPr>
        <p:spPr>
          <a:xfrm>
            <a:off x="5230267" y="4010176"/>
            <a:ext cx="11960574" cy="702470"/>
          </a:xfrm>
          <a:prstGeom prst="rect">
            <a:avLst/>
          </a:prstGeom>
          <a:noFill/>
          <a:ln/>
        </p:spPr>
        <p:txBody>
          <a:bodyPr wrap="square" lIns="0" tIns="0" rIns="0" bIns="0" rtlCol="0" anchor="t"/>
          <a:lstStyle/>
          <a:p>
            <a:pPr>
              <a:lnSpc>
                <a:spcPts val="2750"/>
              </a:lnSpc>
            </a:pPr>
            <a:r>
              <a:rPr lang="en-US" dirty="0">
                <a:solidFill>
                  <a:srgbClr val="272525"/>
                </a:solidFill>
                <a:latin typeface="Inter" pitchFamily="34" charset="0"/>
                <a:ea typeface="Inter" pitchFamily="34" charset="-122"/>
                <a:cs typeface="Inter" pitchFamily="34" charset="-120"/>
              </a:rPr>
              <a:t>High HCT levels, conversely, can lead to artificially low glucose readings, significantly increasing the risk of undetected hyperglycaemia.</a:t>
            </a:r>
            <a:endParaRPr lang="en-US" dirty="0"/>
          </a:p>
        </p:txBody>
      </p:sp>
      <p:sp>
        <p:nvSpPr>
          <p:cNvPr id="12" name="Shape 10"/>
          <p:cNvSpPr/>
          <p:nvPr/>
        </p:nvSpPr>
        <p:spPr>
          <a:xfrm>
            <a:off x="5120581" y="4920110"/>
            <a:ext cx="12179946" cy="14288"/>
          </a:xfrm>
          <a:prstGeom prst="roundRect">
            <a:avLst>
              <a:gd name="adj" fmla="val 645186"/>
            </a:avLst>
          </a:prstGeom>
          <a:solidFill>
            <a:srgbClr val="C0C1D7"/>
          </a:solidFill>
          <a:ln/>
        </p:spPr>
      </p:sp>
      <p:sp>
        <p:nvSpPr>
          <p:cNvPr id="13" name="Shape 11"/>
          <p:cNvSpPr/>
          <p:nvPr/>
        </p:nvSpPr>
        <p:spPr>
          <a:xfrm>
            <a:off x="877791" y="5041703"/>
            <a:ext cx="6199586" cy="1615529"/>
          </a:xfrm>
          <a:prstGeom prst="roundRect">
            <a:avLst>
              <a:gd name="adj" fmla="val 5706"/>
            </a:avLst>
          </a:prstGeom>
          <a:solidFill>
            <a:srgbClr val="DADBF1"/>
          </a:solidFill>
          <a:ln w="7620">
            <a:solidFill>
              <a:srgbClr val="C0C1D7"/>
            </a:solidFill>
            <a:prstDash val="solid"/>
          </a:ln>
        </p:spPr>
      </p:sp>
      <p:sp>
        <p:nvSpPr>
          <p:cNvPr id="14" name="Text 12"/>
          <p:cNvSpPr/>
          <p:nvPr/>
        </p:nvSpPr>
        <p:spPr>
          <a:xfrm>
            <a:off x="3823249" y="5656511"/>
            <a:ext cx="308522" cy="385763"/>
          </a:xfrm>
          <a:prstGeom prst="rect">
            <a:avLst/>
          </a:prstGeom>
          <a:noFill/>
          <a:ln/>
        </p:spPr>
        <p:txBody>
          <a:bodyPr wrap="none" lIns="0" tIns="0" rIns="0" bIns="0" rtlCol="0" anchor="t"/>
          <a:lstStyle/>
          <a:p>
            <a:pPr algn="ctr">
              <a:lnSpc>
                <a:spcPts val="3875"/>
              </a:lnSpc>
            </a:pPr>
            <a:r>
              <a:rPr lang="en-US" sz="2300" b="1" dirty="0">
                <a:solidFill>
                  <a:srgbClr val="272525"/>
                </a:solidFill>
                <a:latin typeface="Inter Bold" pitchFamily="34" charset="0"/>
                <a:ea typeface="Inter Bold" pitchFamily="34" charset="-122"/>
                <a:cs typeface="Inter Bold" pitchFamily="34" charset="-120"/>
              </a:rPr>
              <a:t>3</a:t>
            </a:r>
            <a:endParaRPr lang="en-US" sz="2300" dirty="0"/>
          </a:p>
        </p:txBody>
      </p:sp>
      <p:sp>
        <p:nvSpPr>
          <p:cNvPr id="15" name="Text 13"/>
          <p:cNvSpPr/>
          <p:nvPr/>
        </p:nvSpPr>
        <p:spPr>
          <a:xfrm>
            <a:off x="7296747" y="5261077"/>
            <a:ext cx="2743350" cy="342752"/>
          </a:xfrm>
          <a:prstGeom prst="rect">
            <a:avLst/>
          </a:prstGeom>
          <a:noFill/>
          <a:ln/>
        </p:spPr>
        <p:txBody>
          <a:bodyPr wrap="none" lIns="0" tIns="0" rIns="0" bIns="0" rtlCol="0" anchor="t"/>
          <a:lstStyle/>
          <a:p>
            <a:pPr>
              <a:lnSpc>
                <a:spcPts val="2687"/>
              </a:lnSpc>
            </a:pPr>
            <a:r>
              <a:rPr lang="en-US" sz="2100" b="1" dirty="0">
                <a:solidFill>
                  <a:srgbClr val="272525"/>
                </a:solidFill>
                <a:latin typeface="Inter Bold" pitchFamily="34" charset="0"/>
                <a:ea typeface="Inter Bold" pitchFamily="34" charset="-122"/>
                <a:cs typeface="Inter Bold" pitchFamily="34" charset="-120"/>
              </a:rPr>
              <a:t>Hypoglycaemia Risk</a:t>
            </a:r>
            <a:endParaRPr lang="en-US" sz="2100" dirty="0"/>
          </a:p>
        </p:txBody>
      </p:sp>
      <p:sp>
        <p:nvSpPr>
          <p:cNvPr id="16" name="Text 14"/>
          <p:cNvSpPr/>
          <p:nvPr/>
        </p:nvSpPr>
        <p:spPr>
          <a:xfrm>
            <a:off x="7296747" y="5735392"/>
            <a:ext cx="9894094" cy="702470"/>
          </a:xfrm>
          <a:prstGeom prst="rect">
            <a:avLst/>
          </a:prstGeom>
          <a:noFill/>
          <a:ln/>
        </p:spPr>
        <p:txBody>
          <a:bodyPr wrap="square" lIns="0" tIns="0" rIns="0" bIns="0" rtlCol="0" anchor="t"/>
          <a:lstStyle/>
          <a:p>
            <a:pPr>
              <a:lnSpc>
                <a:spcPts val="2750"/>
              </a:lnSpc>
            </a:pPr>
            <a:r>
              <a:rPr lang="en-US" dirty="0">
                <a:solidFill>
                  <a:srgbClr val="272525"/>
                </a:solidFill>
                <a:latin typeface="Inter" pitchFamily="34" charset="0"/>
                <a:ea typeface="Inter" pitchFamily="34" charset="-122"/>
                <a:cs typeface="Inter" pitchFamily="34" charset="-120"/>
              </a:rPr>
              <a:t>When HCT is low, some SMBG devices may display glucose readings that are falsely elevated, potentially leading to excessive insulin administration and dangerous hypoglycaemic episodes.</a:t>
            </a:r>
            <a:endParaRPr lang="en-US" dirty="0"/>
          </a:p>
        </p:txBody>
      </p:sp>
      <p:sp>
        <p:nvSpPr>
          <p:cNvPr id="17" name="Shape 15"/>
          <p:cNvSpPr/>
          <p:nvPr/>
        </p:nvSpPr>
        <p:spPr>
          <a:xfrm>
            <a:off x="7187061" y="6645326"/>
            <a:ext cx="10113466" cy="14288"/>
          </a:xfrm>
          <a:prstGeom prst="roundRect">
            <a:avLst>
              <a:gd name="adj" fmla="val 645186"/>
            </a:avLst>
          </a:prstGeom>
          <a:solidFill>
            <a:srgbClr val="C0C1D7"/>
          </a:solidFill>
          <a:ln/>
        </p:spPr>
      </p:sp>
      <p:sp>
        <p:nvSpPr>
          <p:cNvPr id="18" name="Shape 16"/>
          <p:cNvSpPr/>
          <p:nvPr/>
        </p:nvSpPr>
        <p:spPr>
          <a:xfrm>
            <a:off x="877790" y="6766919"/>
            <a:ext cx="8266212" cy="1966764"/>
          </a:xfrm>
          <a:prstGeom prst="roundRect">
            <a:avLst>
              <a:gd name="adj" fmla="val 4687"/>
            </a:avLst>
          </a:prstGeom>
          <a:solidFill>
            <a:srgbClr val="DADBF1"/>
          </a:solidFill>
          <a:ln w="7620">
            <a:solidFill>
              <a:srgbClr val="C0C1D7"/>
            </a:solidFill>
            <a:prstDash val="solid"/>
          </a:ln>
        </p:spPr>
      </p:sp>
      <p:sp>
        <p:nvSpPr>
          <p:cNvPr id="19" name="Text 17"/>
          <p:cNvSpPr/>
          <p:nvPr/>
        </p:nvSpPr>
        <p:spPr>
          <a:xfrm>
            <a:off x="4856563" y="7557346"/>
            <a:ext cx="308522" cy="385763"/>
          </a:xfrm>
          <a:prstGeom prst="rect">
            <a:avLst/>
          </a:prstGeom>
          <a:noFill/>
          <a:ln/>
        </p:spPr>
        <p:txBody>
          <a:bodyPr wrap="none" lIns="0" tIns="0" rIns="0" bIns="0" rtlCol="0" anchor="t"/>
          <a:lstStyle/>
          <a:p>
            <a:pPr algn="ctr">
              <a:lnSpc>
                <a:spcPts val="3875"/>
              </a:lnSpc>
            </a:pPr>
            <a:r>
              <a:rPr lang="en-US" sz="2300" b="1" dirty="0">
                <a:solidFill>
                  <a:srgbClr val="272525"/>
                </a:solidFill>
                <a:latin typeface="Inter Bold" pitchFamily="34" charset="0"/>
                <a:ea typeface="Inter Bold" pitchFamily="34" charset="-122"/>
                <a:cs typeface="Inter Bold" pitchFamily="34" charset="-120"/>
              </a:rPr>
              <a:t>4</a:t>
            </a:r>
            <a:endParaRPr lang="en-US" sz="2300" dirty="0"/>
          </a:p>
        </p:txBody>
      </p:sp>
      <p:sp>
        <p:nvSpPr>
          <p:cNvPr id="20" name="Text 18"/>
          <p:cNvSpPr/>
          <p:nvPr/>
        </p:nvSpPr>
        <p:spPr>
          <a:xfrm>
            <a:off x="9363375" y="6986293"/>
            <a:ext cx="2743350" cy="342752"/>
          </a:xfrm>
          <a:prstGeom prst="rect">
            <a:avLst/>
          </a:prstGeom>
          <a:noFill/>
          <a:ln/>
        </p:spPr>
        <p:txBody>
          <a:bodyPr wrap="none" lIns="0" tIns="0" rIns="0" bIns="0" rtlCol="0" anchor="t"/>
          <a:lstStyle/>
          <a:p>
            <a:pPr>
              <a:lnSpc>
                <a:spcPts val="2687"/>
              </a:lnSpc>
            </a:pPr>
            <a:r>
              <a:rPr lang="en-US" sz="2100" b="1" dirty="0">
                <a:solidFill>
                  <a:srgbClr val="272525"/>
                </a:solidFill>
                <a:latin typeface="Inter Bold" pitchFamily="34" charset="0"/>
                <a:ea typeface="Inter Bold" pitchFamily="34" charset="-122"/>
                <a:cs typeface="Inter Bold" pitchFamily="34" charset="-120"/>
              </a:rPr>
              <a:t>Device Variability</a:t>
            </a:r>
            <a:endParaRPr lang="en-US" sz="2100" dirty="0"/>
          </a:p>
        </p:txBody>
      </p:sp>
      <p:sp>
        <p:nvSpPr>
          <p:cNvPr id="21" name="Text 19"/>
          <p:cNvSpPr/>
          <p:nvPr/>
        </p:nvSpPr>
        <p:spPr>
          <a:xfrm>
            <a:off x="9363375" y="7460607"/>
            <a:ext cx="7827466" cy="1053704"/>
          </a:xfrm>
          <a:prstGeom prst="rect">
            <a:avLst/>
          </a:prstGeom>
          <a:noFill/>
          <a:ln/>
        </p:spPr>
        <p:txBody>
          <a:bodyPr wrap="square" lIns="0" tIns="0" rIns="0" bIns="0" rtlCol="0" anchor="t"/>
          <a:lstStyle/>
          <a:p>
            <a:pPr>
              <a:lnSpc>
                <a:spcPts val="2750"/>
              </a:lnSpc>
            </a:pPr>
            <a:r>
              <a:rPr lang="en-US" dirty="0">
                <a:solidFill>
                  <a:srgbClr val="272525"/>
                </a:solidFill>
                <a:latin typeface="Inter" pitchFamily="34" charset="0"/>
                <a:ea typeface="Inter" pitchFamily="34" charset="-122"/>
                <a:cs typeface="Inter" pitchFamily="34" charset="-120"/>
              </a:rPr>
              <a:t>SMBG devices exhibit varying degrees of sensitivity to HCT fluctuations. While some are only accurate within a narrow HCT range (approximately 30–55%), others maintain reliability even at very low HCT levels.</a:t>
            </a:r>
            <a:endParaRPr lang="en-US" dirty="0"/>
          </a:p>
        </p:txBody>
      </p:sp>
      <p:sp>
        <p:nvSpPr>
          <p:cNvPr id="22" name="Text 20"/>
          <p:cNvSpPr/>
          <p:nvPr/>
        </p:nvSpPr>
        <p:spPr>
          <a:xfrm>
            <a:off x="877790" y="8980588"/>
            <a:ext cx="16532424" cy="702470"/>
          </a:xfrm>
          <a:prstGeom prst="rect">
            <a:avLst/>
          </a:prstGeom>
          <a:noFill/>
          <a:ln/>
        </p:spPr>
        <p:txBody>
          <a:bodyPr wrap="square" lIns="0" tIns="0" rIns="0" bIns="0" rtlCol="0" anchor="t"/>
          <a:lstStyle/>
          <a:p>
            <a:pPr>
              <a:lnSpc>
                <a:spcPts val="2750"/>
              </a:lnSpc>
            </a:pPr>
            <a:r>
              <a:rPr lang="en-US" dirty="0">
                <a:solidFill>
                  <a:srgbClr val="272525"/>
                </a:solidFill>
                <a:latin typeface="Inter" pitchFamily="34" charset="0"/>
                <a:ea typeface="Inter" pitchFamily="34" charset="-122"/>
                <a:cs typeface="Inter" pitchFamily="34" charset="-120"/>
              </a:rPr>
              <a:t>Given that anemia and HCT values can differ significantly among patient populations, it is paramount to ensure that individuals, especially those with diabetes, utilise a glucose monitor precisely calibrated for safe and accurate readings in their specific haematological context.</a:t>
            </a:r>
            <a:endParaRPr lang="en-US" dirty="0"/>
          </a:p>
        </p:txBody>
      </p:sp>
    </p:spTree>
    <p:extLst>
      <p:ext uri="{BB962C8B-B14F-4D97-AF65-F5344CB8AC3E}">
        <p14:creationId xmlns:p14="http://schemas.microsoft.com/office/powerpoint/2010/main" val="2306602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3">
    <p:bg>
      <p:bgPr>
        <a:blipFill dpi="0" rotWithShape="1">
          <a:blip r:embed="rId3">
            <a:lum/>
            <a:extLst>
              <a:ext uri="{96DAC541-7B7A-43D3-8B79-37D633B846F1}">
                <asvg:svgBlip xmlns:asvg="http://schemas.microsoft.com/office/drawing/2016/SVG/main" r:embed="rId4"/>
              </a:ext>
            </a:extLst>
          </a:blip>
          <a:srcRect/>
          <a:stretch>
            <a:fillRect/>
          </a:stretch>
        </a:blipFill>
        <a:effectLst/>
      </p:bgPr>
    </p:bg>
    <p:spTree>
      <p:nvGrpSpPr>
        <p:cNvPr id="1" name=""/>
        <p:cNvGrpSpPr/>
        <p:nvPr/>
      </p:nvGrpSpPr>
      <p:grpSpPr>
        <a:xfrm>
          <a:off x="0" y="0"/>
          <a:ext cx="0" cy="0"/>
          <a:chOff x="0" y="0"/>
          <a:chExt cx="0" cy="0"/>
        </a:xfrm>
      </p:grpSpPr>
      <p:pic>
        <p:nvPicPr>
          <p:cNvPr id="2" name="Image 0" descr="/images/icons/lara-icon-talk.sv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6754476" y="8858250"/>
            <a:ext cx="762000" cy="762000"/>
          </a:xfrm>
          <a:prstGeom prst="rect">
            <a:avLst/>
          </a:prstGeom>
        </p:spPr>
      </p:pic>
      <p:sp>
        <p:nvSpPr>
          <p:cNvPr id="3" name="Text 0"/>
          <p:cNvSpPr/>
          <p:nvPr/>
        </p:nvSpPr>
        <p:spPr>
          <a:xfrm>
            <a:off x="1276353" y="1276350"/>
            <a:ext cx="7867650" cy="457200"/>
          </a:xfrm>
          <a:prstGeom prst="rect">
            <a:avLst/>
          </a:prstGeom>
          <a:noFill/>
          <a:ln/>
        </p:spPr>
        <p:txBody>
          <a:bodyPr wrap="square" lIns="91439" tIns="45719" rIns="91439" bIns="45719" rtlCol="0" anchor="ctr"/>
          <a:lstStyle/>
          <a:p>
            <a:r>
              <a:rPr lang="en-US" sz="7100" b="1" dirty="0">
                <a:solidFill>
                  <a:srgbClr val="323E47"/>
                </a:solidFill>
                <a:latin typeface="Palatino Linotype" pitchFamily="18" charset="0"/>
                <a:ea typeface="Quicksand" pitchFamily="34" charset="-122"/>
                <a:cs typeface="Quicksand" pitchFamily="34" charset="-120"/>
              </a:rPr>
              <a:t>Iron's Role in Hemoglobin</a:t>
            </a:r>
            <a:endParaRPr lang="en-US" sz="7100" dirty="0">
              <a:latin typeface="Palatino Linotype" pitchFamily="18" charset="0"/>
            </a:endParaRPr>
          </a:p>
        </p:txBody>
      </p:sp>
      <p:sp>
        <p:nvSpPr>
          <p:cNvPr id="4" name="Text 1"/>
          <p:cNvSpPr/>
          <p:nvPr/>
        </p:nvSpPr>
        <p:spPr>
          <a:xfrm>
            <a:off x="9525007" y="1276350"/>
            <a:ext cx="7486650" cy="85725"/>
          </a:xfrm>
          <a:prstGeom prst="rect">
            <a:avLst/>
          </a:prstGeom>
          <a:noFill/>
          <a:ln/>
        </p:spPr>
        <p:txBody>
          <a:bodyPr wrap="square" lIns="91439" tIns="45719" rIns="91439" bIns="45719" rtlCol="0" anchor="ctr"/>
          <a:lstStyle/>
          <a:p>
            <a:r>
              <a:rPr lang="en-US" sz="3000" b="1" dirty="0">
                <a:solidFill>
                  <a:srgbClr val="323E47"/>
                </a:solidFill>
                <a:latin typeface="Quicksand" pitchFamily="34" charset="0"/>
                <a:ea typeface="Quicksand" pitchFamily="34" charset="-122"/>
                <a:cs typeface="Quicksand" pitchFamily="34" charset="-120"/>
              </a:rPr>
              <a:t>Hemoglobin Structure &amp; Iron</a:t>
            </a:r>
            <a:endParaRPr lang="en-US" sz="3000" dirty="0"/>
          </a:p>
        </p:txBody>
      </p:sp>
      <p:sp>
        <p:nvSpPr>
          <p:cNvPr id="5" name="Text 2"/>
          <p:cNvSpPr/>
          <p:nvPr/>
        </p:nvSpPr>
        <p:spPr>
          <a:xfrm>
            <a:off x="9648833" y="2309061"/>
            <a:ext cx="7486650" cy="457200"/>
          </a:xfrm>
          <a:prstGeom prst="rect">
            <a:avLst/>
          </a:prstGeom>
          <a:noFill/>
          <a:ln/>
        </p:spPr>
        <p:txBody>
          <a:bodyPr wrap="square" lIns="91439" tIns="45719" rIns="91439" bIns="45719" rtlCol="0" anchor="ctr"/>
          <a:lstStyle/>
          <a:p>
            <a:r>
              <a:rPr lang="en-US" sz="2100" dirty="0">
                <a:solidFill>
                  <a:srgbClr val="323E47"/>
                </a:solidFill>
                <a:latin typeface="Bahnschrift Light" pitchFamily="34" charset="0"/>
                <a:ea typeface="Quicksand" pitchFamily="34" charset="-122"/>
                <a:cs typeface="Quicksand" pitchFamily="34" charset="-120"/>
              </a:rPr>
              <a:t>Hemoglobin is a metalloprotein in red blood cells, primarily transporting oxygen. It comprises four globin chains, each binding a heme group. The heme group, a porphyrin ring, centrally coordinates a ferrous iron (Fe2+) ion, which reversibly binds oxygen. This iron atom is crucial for oxygen affinity and transport</a:t>
            </a:r>
            <a:r>
              <a:rPr lang="en-US" sz="2100" dirty="0">
                <a:solidFill>
                  <a:srgbClr val="323E47"/>
                </a:solidFill>
                <a:latin typeface="Quicksand" pitchFamily="34" charset="0"/>
                <a:ea typeface="Quicksand" pitchFamily="34" charset="-122"/>
                <a:cs typeface="Quicksand" pitchFamily="34" charset="-120"/>
              </a:rPr>
              <a:t>.</a:t>
            </a:r>
            <a:endParaRPr lang="en-US" sz="2100" dirty="0"/>
          </a:p>
        </p:txBody>
      </p:sp>
      <p:sp>
        <p:nvSpPr>
          <p:cNvPr id="8" name="Text 5"/>
          <p:cNvSpPr/>
          <p:nvPr/>
        </p:nvSpPr>
        <p:spPr>
          <a:xfrm>
            <a:off x="9525007" y="4932948"/>
            <a:ext cx="7486650" cy="85725"/>
          </a:xfrm>
          <a:prstGeom prst="rect">
            <a:avLst/>
          </a:prstGeom>
          <a:noFill/>
          <a:ln/>
        </p:spPr>
        <p:txBody>
          <a:bodyPr wrap="square" lIns="91439" tIns="45719" rIns="91439" bIns="45719" rtlCol="0" anchor="ctr"/>
          <a:lstStyle/>
          <a:p>
            <a:r>
              <a:rPr lang="en-US" sz="3000" b="1" dirty="0">
                <a:solidFill>
                  <a:srgbClr val="323E47"/>
                </a:solidFill>
                <a:latin typeface="Quicksand" pitchFamily="34" charset="0"/>
                <a:ea typeface="Quicksand" pitchFamily="34" charset="-122"/>
                <a:cs typeface="Quicksand" pitchFamily="34" charset="-120"/>
              </a:rPr>
              <a:t>Iron, Pancreatic β-Cells, and Diabetes</a:t>
            </a:r>
            <a:endParaRPr lang="en-US" sz="3000" dirty="0"/>
          </a:p>
        </p:txBody>
      </p:sp>
      <p:sp>
        <p:nvSpPr>
          <p:cNvPr id="9" name="Text 6"/>
          <p:cNvSpPr/>
          <p:nvPr/>
        </p:nvSpPr>
        <p:spPr>
          <a:xfrm>
            <a:off x="9525007" y="6347661"/>
            <a:ext cx="7486650" cy="381000"/>
          </a:xfrm>
          <a:prstGeom prst="rect">
            <a:avLst/>
          </a:prstGeom>
          <a:noFill/>
          <a:ln/>
        </p:spPr>
        <p:txBody>
          <a:bodyPr wrap="square" lIns="91439" tIns="45719" rIns="91439" bIns="45719" rtlCol="0" anchor="ctr"/>
          <a:lstStyle/>
          <a:p>
            <a:r>
              <a:rPr lang="en-US" sz="2100" dirty="0">
                <a:solidFill>
                  <a:srgbClr val="323E47"/>
                </a:solidFill>
                <a:latin typeface="Bahnschrift Light" pitchFamily="34" charset="0"/>
                <a:ea typeface="Quicksand" pitchFamily="34" charset="-122"/>
                <a:cs typeface="Quicksand" pitchFamily="34" charset="-120"/>
              </a:rPr>
              <a:t>Iron plays a critical role in pancreatic islet beta-cell function and insulin synthesis. Dysregulation of iron metabolism can impair beta-cell mass and insulin secretion, contributing to insulin resistance. Both iron deficiency and overload are implicated in the pathogenesis and progression of diabetes mellitus.</a:t>
            </a:r>
            <a:endParaRPr lang="en-US" sz="2100" dirty="0">
              <a:latin typeface="Bahnschrift Light"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3052" y="0"/>
            <a:ext cx="15665115" cy="10443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1515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4">
    <p:bg>
      <p:bgPr>
        <a:blipFill dpi="0" rotWithShape="1">
          <a:blip r:embed="rId3">
            <a:lum/>
            <a:extLst>
              <a:ext uri="{96DAC541-7B7A-43D3-8B79-37D633B846F1}">
                <asvg:svgBlip xmlns:asvg="http://schemas.microsoft.com/office/drawing/2016/SVG/main" r:embed="rId4"/>
              </a:ext>
            </a:extLst>
          </a:blip>
          <a:srcRect/>
          <a:stretch>
            <a:fillRect/>
          </a:stretch>
        </a:blip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5"/>
          <a:srcRect l="42" r="42"/>
          <a:stretch/>
        </p:blipFill>
        <p:spPr>
          <a:xfrm>
            <a:off x="2400303" y="3257550"/>
            <a:ext cx="5619750" cy="5753100"/>
          </a:xfrm>
          <a:prstGeom prst="rect">
            <a:avLst/>
          </a:prstGeom>
        </p:spPr>
      </p:pic>
      <p:pic>
        <p:nvPicPr>
          <p:cNvPr id="3" name="Image 1" descr="/images/icons/lara-icon-talk.svg"/>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6754476" y="8858250"/>
            <a:ext cx="762000" cy="762000"/>
          </a:xfrm>
          <a:prstGeom prst="rect">
            <a:avLst/>
          </a:prstGeom>
        </p:spPr>
      </p:pic>
      <p:sp>
        <p:nvSpPr>
          <p:cNvPr id="4" name="Text 0"/>
          <p:cNvSpPr/>
          <p:nvPr/>
        </p:nvSpPr>
        <p:spPr>
          <a:xfrm>
            <a:off x="1276353" y="1276355"/>
            <a:ext cx="7867650" cy="1675238"/>
          </a:xfrm>
          <a:prstGeom prst="rect">
            <a:avLst/>
          </a:prstGeom>
          <a:noFill/>
          <a:ln/>
        </p:spPr>
        <p:txBody>
          <a:bodyPr wrap="square" lIns="91439" tIns="45719" rIns="91439" bIns="45719" rtlCol="0" anchor="ctr"/>
          <a:lstStyle/>
          <a:p>
            <a:r>
              <a:rPr lang="en-US" sz="6100" b="1" dirty="0">
                <a:solidFill>
                  <a:srgbClr val="323E47"/>
                </a:solidFill>
                <a:latin typeface="Quicksand" pitchFamily="34" charset="0"/>
                <a:ea typeface="Quicksand" pitchFamily="34" charset="-122"/>
                <a:cs typeface="Quicksand" pitchFamily="34" charset="-120"/>
              </a:rPr>
              <a:t>Glycosylated Hemoglobin (HbA1c)</a:t>
            </a:r>
            <a:endParaRPr lang="en-US" sz="6100" dirty="0"/>
          </a:p>
        </p:txBody>
      </p:sp>
      <p:sp>
        <p:nvSpPr>
          <p:cNvPr id="5" name="Text 1"/>
          <p:cNvSpPr/>
          <p:nvPr/>
        </p:nvSpPr>
        <p:spPr>
          <a:xfrm>
            <a:off x="9525007" y="4029075"/>
            <a:ext cx="7486650" cy="418809"/>
          </a:xfrm>
          <a:prstGeom prst="rect">
            <a:avLst/>
          </a:prstGeom>
          <a:noFill/>
          <a:ln/>
        </p:spPr>
        <p:txBody>
          <a:bodyPr wrap="square" lIns="91439" tIns="45719" rIns="91439" bIns="45719" rtlCol="0" anchor="ctr"/>
          <a:lstStyle/>
          <a:p>
            <a:r>
              <a:rPr lang="en-US" sz="3000" b="1" dirty="0">
                <a:solidFill>
                  <a:srgbClr val="323E47"/>
                </a:solidFill>
                <a:latin typeface="Quicksand" pitchFamily="34" charset="0"/>
                <a:ea typeface="Quicksand" pitchFamily="34" charset="-122"/>
                <a:cs typeface="Quicksand" pitchFamily="34" charset="-120"/>
              </a:rPr>
              <a:t>What is HbA1c?</a:t>
            </a:r>
            <a:endParaRPr lang="en-US" sz="3000" dirty="0"/>
          </a:p>
        </p:txBody>
      </p:sp>
      <p:sp>
        <p:nvSpPr>
          <p:cNvPr id="6" name="Text 2"/>
          <p:cNvSpPr/>
          <p:nvPr/>
        </p:nvSpPr>
        <p:spPr>
          <a:xfrm>
            <a:off x="9525007" y="4629155"/>
            <a:ext cx="7486650" cy="744551"/>
          </a:xfrm>
          <a:prstGeom prst="rect">
            <a:avLst/>
          </a:prstGeom>
          <a:noFill/>
          <a:ln/>
        </p:spPr>
        <p:txBody>
          <a:bodyPr wrap="square" lIns="91439" tIns="45719" rIns="91439" bIns="45719" rtlCol="0" anchor="ctr"/>
          <a:lstStyle/>
          <a:p>
            <a:r>
              <a:rPr lang="en-US" sz="2100" dirty="0">
                <a:solidFill>
                  <a:srgbClr val="323E47"/>
                </a:solidFill>
                <a:latin typeface="Quicksand" pitchFamily="34" charset="0"/>
                <a:ea typeface="Quicksand" pitchFamily="34" charset="-122"/>
                <a:cs typeface="Quicksand" pitchFamily="34" charset="-120"/>
              </a:rPr>
              <a:t>HbA1c is hemoglobin with glucose attached via non-enzymatic glycation of N-terminal valine in the beta chain.</a:t>
            </a:r>
            <a:endParaRPr lang="en-US" sz="2100" dirty="0"/>
          </a:p>
        </p:txBody>
      </p:sp>
      <p:sp>
        <p:nvSpPr>
          <p:cNvPr id="7" name="Text 3"/>
          <p:cNvSpPr/>
          <p:nvPr/>
        </p:nvSpPr>
        <p:spPr>
          <a:xfrm>
            <a:off x="9525007" y="5848350"/>
            <a:ext cx="7486650" cy="418809"/>
          </a:xfrm>
          <a:prstGeom prst="rect">
            <a:avLst/>
          </a:prstGeom>
          <a:noFill/>
          <a:ln/>
        </p:spPr>
        <p:txBody>
          <a:bodyPr wrap="square" lIns="91439" tIns="45719" rIns="91439" bIns="45719" rtlCol="0" anchor="ctr"/>
          <a:lstStyle/>
          <a:p>
            <a:r>
              <a:rPr lang="en-US" sz="3000" b="1" dirty="0">
                <a:solidFill>
                  <a:srgbClr val="323E47"/>
                </a:solidFill>
                <a:latin typeface="Quicksand" pitchFamily="34" charset="0"/>
                <a:ea typeface="Quicksand" pitchFamily="34" charset="-122"/>
                <a:cs typeface="Quicksand" pitchFamily="34" charset="-120"/>
              </a:rPr>
              <a:t>How it Forms</a:t>
            </a:r>
            <a:endParaRPr lang="en-US" sz="3000" dirty="0"/>
          </a:p>
        </p:txBody>
      </p:sp>
      <p:sp>
        <p:nvSpPr>
          <p:cNvPr id="8" name="Text 4"/>
          <p:cNvSpPr/>
          <p:nvPr/>
        </p:nvSpPr>
        <p:spPr>
          <a:xfrm>
            <a:off x="9525007" y="6448430"/>
            <a:ext cx="7486650" cy="744551"/>
          </a:xfrm>
          <a:prstGeom prst="rect">
            <a:avLst/>
          </a:prstGeom>
          <a:noFill/>
          <a:ln/>
        </p:spPr>
        <p:txBody>
          <a:bodyPr wrap="square" lIns="91439" tIns="45719" rIns="91439" bIns="45719" rtlCol="0" anchor="ctr"/>
          <a:lstStyle/>
          <a:p>
            <a:r>
              <a:rPr lang="en-US" sz="2100" dirty="0">
                <a:solidFill>
                  <a:srgbClr val="323E47"/>
                </a:solidFill>
                <a:latin typeface="Quicksand" pitchFamily="34" charset="0"/>
                <a:ea typeface="Quicksand" pitchFamily="34" charset="-122"/>
                <a:cs typeface="Quicksand" pitchFamily="34" charset="-120"/>
              </a:rPr>
              <a:t>Glucose in serum irreversibly binds to hemoglobin within red blood cells, reflecting average blood glucose levels.</a:t>
            </a:r>
            <a:endParaRPr lang="en-US" sz="2100" dirty="0"/>
          </a:p>
        </p:txBody>
      </p:sp>
      <p:sp>
        <p:nvSpPr>
          <p:cNvPr id="9" name="Text 5"/>
          <p:cNvSpPr/>
          <p:nvPr/>
        </p:nvSpPr>
        <p:spPr>
          <a:xfrm>
            <a:off x="9525007" y="7667625"/>
            <a:ext cx="7486650" cy="418809"/>
          </a:xfrm>
          <a:prstGeom prst="rect">
            <a:avLst/>
          </a:prstGeom>
          <a:noFill/>
          <a:ln/>
        </p:spPr>
        <p:txBody>
          <a:bodyPr wrap="square" lIns="91439" tIns="45719" rIns="91439" bIns="45719" rtlCol="0" anchor="ctr"/>
          <a:lstStyle/>
          <a:p>
            <a:r>
              <a:rPr lang="en-US" sz="3000" b="1" dirty="0">
                <a:solidFill>
                  <a:srgbClr val="323E47"/>
                </a:solidFill>
                <a:latin typeface="Quicksand" pitchFamily="34" charset="0"/>
                <a:ea typeface="Quicksand" pitchFamily="34" charset="-122"/>
                <a:cs typeface="Quicksand" pitchFamily="34" charset="-120"/>
              </a:rPr>
              <a:t>Clinical Significance</a:t>
            </a:r>
            <a:endParaRPr lang="en-US" sz="3000" dirty="0"/>
          </a:p>
        </p:txBody>
      </p:sp>
      <p:sp>
        <p:nvSpPr>
          <p:cNvPr id="10" name="Text 6"/>
          <p:cNvSpPr/>
          <p:nvPr/>
        </p:nvSpPr>
        <p:spPr>
          <a:xfrm>
            <a:off x="9525007" y="8267705"/>
            <a:ext cx="7486650" cy="744551"/>
          </a:xfrm>
          <a:prstGeom prst="rect">
            <a:avLst/>
          </a:prstGeom>
          <a:noFill/>
          <a:ln/>
        </p:spPr>
        <p:txBody>
          <a:bodyPr wrap="square" lIns="91439" tIns="45719" rIns="91439" bIns="45719" rtlCol="0" anchor="ctr"/>
          <a:lstStyle/>
          <a:p>
            <a:r>
              <a:rPr lang="en-US" sz="2100" dirty="0">
                <a:solidFill>
                  <a:srgbClr val="323E47"/>
                </a:solidFill>
                <a:latin typeface="Quicksand" pitchFamily="34" charset="0"/>
                <a:ea typeface="Quicksand" pitchFamily="34" charset="-122"/>
                <a:cs typeface="Quicksand" pitchFamily="34" charset="-120"/>
              </a:rPr>
              <a:t>HbA1c provides a 2-3 month glycemic control average, crucial for diabetes diagnosis and management.</a:t>
            </a:r>
            <a:endParaRPr lang="en-US" sz="2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5">
    <p:bg>
      <p:bgPr>
        <a:blipFill dpi="0" rotWithShape="1">
          <a:blip r:embed="rId3">
            <a:lum/>
            <a:extLst>
              <a:ext uri="{96DAC541-7B7A-43D3-8B79-37D633B846F1}">
                <asvg:svgBlip xmlns:asvg="http://schemas.microsoft.com/office/drawing/2016/SVG/main" r:embed="rId4"/>
              </a:ext>
            </a:extLst>
          </a:blip>
          <a:srcRect/>
          <a:stretch>
            <a:fillRect/>
          </a:stretch>
        </a:blipFill>
        <a:effectLst/>
      </p:bgPr>
    </p:bg>
    <p:spTree>
      <p:nvGrpSpPr>
        <p:cNvPr id="1" name=""/>
        <p:cNvGrpSpPr/>
        <p:nvPr/>
      </p:nvGrpSpPr>
      <p:grpSpPr>
        <a:xfrm>
          <a:off x="0" y="0"/>
          <a:ext cx="0" cy="0"/>
          <a:chOff x="0" y="0"/>
          <a:chExt cx="0" cy="0"/>
        </a:xfrm>
      </p:grpSpPr>
      <p:sp>
        <p:nvSpPr>
          <p:cNvPr id="2" name="Shape 0"/>
          <p:cNvSpPr/>
          <p:nvPr/>
        </p:nvSpPr>
        <p:spPr>
          <a:xfrm>
            <a:off x="1276350" y="2609850"/>
            <a:ext cx="952500" cy="952500"/>
          </a:xfrm>
          <a:prstGeom prst="ellipse">
            <a:avLst/>
          </a:prstGeom>
          <a:solidFill>
            <a:srgbClr val="D2DEFF"/>
          </a:solidFill>
          <a:ln w="12700">
            <a:solidFill>
              <a:srgbClr val="D2DEFF"/>
            </a:solidFill>
            <a:prstDash val="solid"/>
          </a:ln>
        </p:spPr>
      </p:sp>
      <p:sp>
        <p:nvSpPr>
          <p:cNvPr id="3" name="Shape 1"/>
          <p:cNvSpPr/>
          <p:nvPr/>
        </p:nvSpPr>
        <p:spPr>
          <a:xfrm>
            <a:off x="6648450" y="2609850"/>
            <a:ext cx="952500" cy="952500"/>
          </a:xfrm>
          <a:prstGeom prst="ellipse">
            <a:avLst/>
          </a:prstGeom>
          <a:solidFill>
            <a:srgbClr val="D2DEFF"/>
          </a:solidFill>
          <a:ln w="12700">
            <a:solidFill>
              <a:srgbClr val="D2DEFF"/>
            </a:solidFill>
            <a:prstDash val="solid"/>
          </a:ln>
        </p:spPr>
      </p:sp>
      <p:sp>
        <p:nvSpPr>
          <p:cNvPr id="4" name="Shape 2"/>
          <p:cNvSpPr/>
          <p:nvPr/>
        </p:nvSpPr>
        <p:spPr>
          <a:xfrm>
            <a:off x="12020550" y="2609850"/>
            <a:ext cx="952500" cy="952500"/>
          </a:xfrm>
          <a:prstGeom prst="ellipse">
            <a:avLst/>
          </a:prstGeom>
          <a:solidFill>
            <a:srgbClr val="D2DEFF"/>
          </a:solidFill>
          <a:ln w="12700">
            <a:solidFill>
              <a:srgbClr val="D2DEFF"/>
            </a:solidFill>
            <a:prstDash val="solid"/>
          </a:ln>
        </p:spPr>
      </p:sp>
      <p:sp>
        <p:nvSpPr>
          <p:cNvPr id="5" name="Shape 3"/>
          <p:cNvSpPr/>
          <p:nvPr/>
        </p:nvSpPr>
        <p:spPr>
          <a:xfrm>
            <a:off x="2228850" y="3086100"/>
            <a:ext cx="4419600" cy="38100"/>
          </a:xfrm>
          <a:prstGeom prst="rect">
            <a:avLst/>
          </a:prstGeom>
          <a:solidFill>
            <a:srgbClr val="323E47"/>
          </a:solidFill>
          <a:ln w="12700">
            <a:solidFill>
              <a:srgbClr val="323E47"/>
            </a:solidFill>
            <a:prstDash val="solid"/>
          </a:ln>
        </p:spPr>
      </p:sp>
      <p:sp>
        <p:nvSpPr>
          <p:cNvPr id="6" name="Shape 4"/>
          <p:cNvSpPr/>
          <p:nvPr/>
        </p:nvSpPr>
        <p:spPr>
          <a:xfrm>
            <a:off x="7600950" y="3086100"/>
            <a:ext cx="4419600" cy="38100"/>
          </a:xfrm>
          <a:prstGeom prst="rect">
            <a:avLst/>
          </a:prstGeom>
          <a:solidFill>
            <a:srgbClr val="323E47"/>
          </a:solidFill>
          <a:ln w="12700">
            <a:solidFill>
              <a:srgbClr val="323E47"/>
            </a:solidFill>
            <a:prstDash val="solid"/>
          </a:ln>
        </p:spPr>
      </p:sp>
      <p:pic>
        <p:nvPicPr>
          <p:cNvPr id="7" name="Image 0" descr="/images/icons/lara-icon-talk.sv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6754476" y="8858250"/>
            <a:ext cx="762000" cy="762000"/>
          </a:xfrm>
          <a:prstGeom prst="rect">
            <a:avLst/>
          </a:prstGeom>
        </p:spPr>
      </p:pic>
      <p:sp>
        <p:nvSpPr>
          <p:cNvPr id="8" name="Text 5"/>
          <p:cNvSpPr/>
          <p:nvPr/>
        </p:nvSpPr>
        <p:spPr>
          <a:xfrm>
            <a:off x="1276350" y="1276350"/>
            <a:ext cx="15735300" cy="837618"/>
          </a:xfrm>
          <a:prstGeom prst="rect">
            <a:avLst/>
          </a:prstGeom>
          <a:noFill/>
          <a:ln/>
        </p:spPr>
        <p:txBody>
          <a:bodyPr wrap="square" lIns="91439" tIns="45719" rIns="91439" bIns="45719" rtlCol="0" anchor="ctr"/>
          <a:lstStyle/>
          <a:p>
            <a:pPr algn="ctr"/>
            <a:r>
              <a:rPr lang="en-US" sz="6100" b="1" dirty="0">
                <a:solidFill>
                  <a:srgbClr val="323E47"/>
                </a:solidFill>
                <a:latin typeface="Quicksand" pitchFamily="34" charset="0"/>
                <a:ea typeface="Quicksand" pitchFamily="34" charset="-122"/>
                <a:cs typeface="Quicksand" pitchFamily="34" charset="-120"/>
              </a:rPr>
              <a:t>HbA1c: A Diagnostic Benchmark</a:t>
            </a:r>
            <a:endParaRPr lang="en-US" sz="6100" dirty="0"/>
          </a:p>
        </p:txBody>
      </p:sp>
      <p:sp>
        <p:nvSpPr>
          <p:cNvPr id="9" name="Text 6"/>
          <p:cNvSpPr/>
          <p:nvPr/>
        </p:nvSpPr>
        <p:spPr>
          <a:xfrm>
            <a:off x="1633545" y="2857500"/>
            <a:ext cx="238126" cy="418809"/>
          </a:xfrm>
          <a:prstGeom prst="rect">
            <a:avLst/>
          </a:prstGeom>
          <a:noFill/>
          <a:ln/>
        </p:spPr>
        <p:txBody>
          <a:bodyPr wrap="square" lIns="91439" tIns="45719" rIns="91439" bIns="45719" rtlCol="0" anchor="ctr"/>
          <a:lstStyle/>
          <a:p>
            <a:r>
              <a:rPr lang="en-US" sz="3600" b="1" dirty="0">
                <a:solidFill>
                  <a:srgbClr val="EDF2FF"/>
                </a:solidFill>
                <a:latin typeface="Quicksand" pitchFamily="34" charset="0"/>
                <a:ea typeface="Quicksand" pitchFamily="34" charset="-122"/>
                <a:cs typeface="Quicksand" pitchFamily="34" charset="-120"/>
              </a:rPr>
              <a:t>1</a:t>
            </a:r>
            <a:endParaRPr lang="en-US" sz="3600" dirty="0"/>
          </a:p>
        </p:txBody>
      </p:sp>
      <p:sp>
        <p:nvSpPr>
          <p:cNvPr id="10" name="Text 7"/>
          <p:cNvSpPr/>
          <p:nvPr/>
        </p:nvSpPr>
        <p:spPr>
          <a:xfrm>
            <a:off x="7005645" y="2857500"/>
            <a:ext cx="238126" cy="418809"/>
          </a:xfrm>
          <a:prstGeom prst="rect">
            <a:avLst/>
          </a:prstGeom>
          <a:noFill/>
          <a:ln/>
        </p:spPr>
        <p:txBody>
          <a:bodyPr wrap="square" lIns="91439" tIns="45719" rIns="91439" bIns="45719" rtlCol="0" anchor="ctr"/>
          <a:lstStyle/>
          <a:p>
            <a:r>
              <a:rPr lang="en-US" sz="3600" b="1" dirty="0">
                <a:solidFill>
                  <a:srgbClr val="EDF2FF"/>
                </a:solidFill>
                <a:latin typeface="Quicksand" pitchFamily="34" charset="0"/>
                <a:ea typeface="Quicksand" pitchFamily="34" charset="-122"/>
                <a:cs typeface="Quicksand" pitchFamily="34" charset="-120"/>
              </a:rPr>
              <a:t>2</a:t>
            </a:r>
            <a:endParaRPr lang="en-US" sz="3600" dirty="0"/>
          </a:p>
        </p:txBody>
      </p:sp>
      <p:sp>
        <p:nvSpPr>
          <p:cNvPr id="11" name="Text 8"/>
          <p:cNvSpPr/>
          <p:nvPr/>
        </p:nvSpPr>
        <p:spPr>
          <a:xfrm>
            <a:off x="12377745" y="2857500"/>
            <a:ext cx="238126" cy="418809"/>
          </a:xfrm>
          <a:prstGeom prst="rect">
            <a:avLst/>
          </a:prstGeom>
          <a:noFill/>
          <a:ln/>
        </p:spPr>
        <p:txBody>
          <a:bodyPr wrap="square" lIns="91439" tIns="45719" rIns="91439" bIns="45719" rtlCol="0" anchor="ctr"/>
          <a:lstStyle/>
          <a:p>
            <a:r>
              <a:rPr lang="en-US" sz="3600" b="1" dirty="0">
                <a:solidFill>
                  <a:srgbClr val="EDF2FF"/>
                </a:solidFill>
                <a:latin typeface="Quicksand" pitchFamily="34" charset="0"/>
                <a:ea typeface="Quicksand" pitchFamily="34" charset="-122"/>
                <a:cs typeface="Quicksand" pitchFamily="34" charset="-120"/>
              </a:rPr>
              <a:t>3</a:t>
            </a:r>
            <a:endParaRPr lang="en-US" sz="3600" dirty="0"/>
          </a:p>
        </p:txBody>
      </p:sp>
      <p:sp>
        <p:nvSpPr>
          <p:cNvPr id="12" name="Text 9"/>
          <p:cNvSpPr/>
          <p:nvPr/>
        </p:nvSpPr>
        <p:spPr>
          <a:xfrm>
            <a:off x="1276350" y="3943350"/>
            <a:ext cx="4991100" cy="511878"/>
          </a:xfrm>
          <a:prstGeom prst="rect">
            <a:avLst/>
          </a:prstGeom>
          <a:noFill/>
          <a:ln/>
        </p:spPr>
        <p:txBody>
          <a:bodyPr wrap="square" lIns="91439" tIns="45719" rIns="91439" bIns="45719" rtlCol="0" anchor="ctr"/>
          <a:lstStyle/>
          <a:p>
            <a:r>
              <a:rPr lang="en-US" sz="3600" b="1" dirty="0">
                <a:solidFill>
                  <a:srgbClr val="323E47"/>
                </a:solidFill>
                <a:latin typeface="Quicksand" pitchFamily="34" charset="0"/>
                <a:ea typeface="Quicksand" pitchFamily="34" charset="-122"/>
                <a:cs typeface="Quicksand" pitchFamily="34" charset="-120"/>
              </a:rPr>
              <a:t>s: Indicator Identified</a:t>
            </a:r>
            <a:endParaRPr lang="en-US" sz="3600" dirty="0"/>
          </a:p>
        </p:txBody>
      </p:sp>
      <p:sp>
        <p:nvSpPr>
          <p:cNvPr id="13" name="Text 10"/>
          <p:cNvSpPr/>
          <p:nvPr/>
        </p:nvSpPr>
        <p:spPr>
          <a:xfrm>
            <a:off x="6648450" y="3943350"/>
            <a:ext cx="4991100" cy="1023756"/>
          </a:xfrm>
          <a:prstGeom prst="rect">
            <a:avLst/>
          </a:prstGeom>
          <a:noFill/>
          <a:ln/>
        </p:spPr>
        <p:txBody>
          <a:bodyPr wrap="square" lIns="91439" tIns="45719" rIns="91439" bIns="45719" rtlCol="0" anchor="ctr"/>
          <a:lstStyle/>
          <a:p>
            <a:r>
              <a:rPr lang="en-US" sz="3600" b="1" dirty="0">
                <a:solidFill>
                  <a:srgbClr val="323E47"/>
                </a:solidFill>
                <a:latin typeface="Quicksand" pitchFamily="34" charset="0"/>
                <a:ea typeface="Quicksand" pitchFamily="34" charset="-122"/>
                <a:cs typeface="Quicksand" pitchFamily="34" charset="-120"/>
              </a:rPr>
              <a:t>ADA Approves "Gold Standard"</a:t>
            </a:r>
            <a:endParaRPr lang="en-US" sz="3600" dirty="0"/>
          </a:p>
        </p:txBody>
      </p:sp>
      <p:sp>
        <p:nvSpPr>
          <p:cNvPr id="14" name="Text 11"/>
          <p:cNvSpPr/>
          <p:nvPr/>
        </p:nvSpPr>
        <p:spPr>
          <a:xfrm>
            <a:off x="12020550" y="3943350"/>
            <a:ext cx="4991100" cy="1023756"/>
          </a:xfrm>
          <a:prstGeom prst="rect">
            <a:avLst/>
          </a:prstGeom>
          <a:noFill/>
          <a:ln/>
        </p:spPr>
        <p:txBody>
          <a:bodyPr wrap="square" lIns="91439" tIns="45719" rIns="91439" bIns="45719" rtlCol="0" anchor="ctr"/>
          <a:lstStyle/>
          <a:p>
            <a:r>
              <a:rPr lang="en-US" sz="3600" b="1" dirty="0">
                <a:solidFill>
                  <a:srgbClr val="323E47"/>
                </a:solidFill>
                <a:latin typeface="Quicksand" pitchFamily="34" charset="0"/>
                <a:ea typeface="Quicksand" pitchFamily="34" charset="-122"/>
                <a:cs typeface="Quicksand" pitchFamily="34" charset="-120"/>
              </a:rPr>
              <a:t>Reflects Average Glucose</a:t>
            </a:r>
            <a:endParaRPr lang="en-US" sz="3600" dirty="0"/>
          </a:p>
        </p:txBody>
      </p:sp>
      <p:sp>
        <p:nvSpPr>
          <p:cNvPr id="15" name="Text 12"/>
          <p:cNvSpPr/>
          <p:nvPr/>
        </p:nvSpPr>
        <p:spPr>
          <a:xfrm>
            <a:off x="1276350" y="5219700"/>
            <a:ext cx="4991100" cy="1861374"/>
          </a:xfrm>
          <a:prstGeom prst="rect">
            <a:avLst/>
          </a:prstGeom>
          <a:noFill/>
          <a:ln/>
        </p:spPr>
        <p:txBody>
          <a:bodyPr wrap="square" lIns="91439" tIns="45719" rIns="91439" bIns="45719" rtlCol="0" anchor="ctr"/>
          <a:lstStyle/>
          <a:p>
            <a:r>
              <a:rPr lang="en-US" sz="2900" dirty="0">
                <a:solidFill>
                  <a:srgbClr val="323E47"/>
                </a:solidFill>
                <a:latin typeface="Quicksand" pitchFamily="34" charset="0"/>
                <a:ea typeface="Quicksand" pitchFamily="34" charset="-122"/>
                <a:cs typeface="Quicksand" pitchFamily="34" charset="-120"/>
              </a:rPr>
              <a:t>Glycosylated hemoglobin recognized for monitoring long-term glucose control in diabetes patients.</a:t>
            </a:r>
            <a:endParaRPr lang="en-US" sz="2900" dirty="0"/>
          </a:p>
        </p:txBody>
      </p:sp>
      <p:sp>
        <p:nvSpPr>
          <p:cNvPr id="16" name="Text 13"/>
          <p:cNvSpPr/>
          <p:nvPr/>
        </p:nvSpPr>
        <p:spPr>
          <a:xfrm>
            <a:off x="6648450" y="5219707"/>
            <a:ext cx="4991100" cy="1396031"/>
          </a:xfrm>
          <a:prstGeom prst="rect">
            <a:avLst/>
          </a:prstGeom>
          <a:noFill/>
          <a:ln/>
        </p:spPr>
        <p:txBody>
          <a:bodyPr wrap="square" lIns="91439" tIns="45719" rIns="91439" bIns="45719" rtlCol="0" anchor="ctr"/>
          <a:lstStyle/>
          <a:p>
            <a:r>
              <a:rPr lang="en-US" sz="2900" dirty="0">
                <a:solidFill>
                  <a:srgbClr val="323E47"/>
                </a:solidFill>
                <a:latin typeface="Quicksand" pitchFamily="34" charset="0"/>
                <a:ea typeface="Quicksand" pitchFamily="34" charset="-122"/>
                <a:cs typeface="Quicksand" pitchFamily="34" charset="-120"/>
              </a:rPr>
              <a:t>American Diabetes Association (ADA) endorsed HbA1c for diagnosis and management.</a:t>
            </a:r>
            <a:endParaRPr lang="en-US" sz="2900" dirty="0"/>
          </a:p>
        </p:txBody>
      </p:sp>
      <p:sp>
        <p:nvSpPr>
          <p:cNvPr id="17" name="Text 14"/>
          <p:cNvSpPr/>
          <p:nvPr/>
        </p:nvSpPr>
        <p:spPr>
          <a:xfrm>
            <a:off x="12020550" y="5219707"/>
            <a:ext cx="4991100" cy="1396031"/>
          </a:xfrm>
          <a:prstGeom prst="rect">
            <a:avLst/>
          </a:prstGeom>
          <a:noFill/>
          <a:ln/>
        </p:spPr>
        <p:txBody>
          <a:bodyPr wrap="square" lIns="91439" tIns="45719" rIns="91439" bIns="45719" rtlCol="0" anchor="ctr"/>
          <a:lstStyle/>
          <a:p>
            <a:r>
              <a:rPr lang="en-US" sz="2900" dirty="0">
                <a:solidFill>
                  <a:srgbClr val="323E47"/>
                </a:solidFill>
                <a:latin typeface="Quicksand" pitchFamily="34" charset="0"/>
                <a:ea typeface="Quicksand" pitchFamily="34" charset="-122"/>
                <a:cs typeface="Quicksand" pitchFamily="34" charset="-120"/>
              </a:rPr>
              <a:t>Measures average blood glucose levels over the preceding 2-3 months effectively.</a:t>
            </a:r>
            <a:endParaRPr lang="en-US" sz="2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620" y="753477"/>
            <a:ext cx="9895580" cy="9172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7743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992239" y="1717923"/>
            <a:ext cx="15181958" cy="620166"/>
          </a:xfrm>
          <a:prstGeom prst="rect">
            <a:avLst/>
          </a:prstGeom>
          <a:noFill/>
          <a:ln/>
        </p:spPr>
        <p:txBody>
          <a:bodyPr wrap="none" lIns="0" tIns="0" rIns="0" bIns="0" rtlCol="0" anchor="t"/>
          <a:lstStyle/>
          <a:p>
            <a:pPr>
              <a:lnSpc>
                <a:spcPts val="4875"/>
              </a:lnSpc>
            </a:pPr>
            <a:r>
              <a:rPr lang="en-US" sz="3900" b="1" dirty="0">
                <a:solidFill>
                  <a:srgbClr val="000000"/>
                </a:solidFill>
                <a:latin typeface="Inter Bold" pitchFamily="34" charset="0"/>
                <a:ea typeface="Inter Bold" pitchFamily="34" charset="-122"/>
                <a:cs typeface="Inter Bold" pitchFamily="34" charset="-120"/>
              </a:rPr>
              <a:t>Unmasking the Silent Comorbidity: Anemia in Diabetic Patients</a:t>
            </a:r>
            <a:endParaRPr lang="en-US" sz="3900" dirty="0"/>
          </a:p>
        </p:txBody>
      </p:sp>
      <p:sp>
        <p:nvSpPr>
          <p:cNvPr id="3" name="Shape 1"/>
          <p:cNvSpPr/>
          <p:nvPr/>
        </p:nvSpPr>
        <p:spPr>
          <a:xfrm>
            <a:off x="992238" y="2834135"/>
            <a:ext cx="5269112" cy="4661894"/>
          </a:xfrm>
          <a:prstGeom prst="roundRect">
            <a:avLst>
              <a:gd name="adj" fmla="val 2235"/>
            </a:avLst>
          </a:prstGeom>
          <a:solidFill>
            <a:srgbClr val="FFFFFF"/>
          </a:solidFill>
          <a:ln w="22860">
            <a:solidFill>
              <a:srgbClr val="C0C1D7"/>
            </a:solidFill>
            <a:prstDash val="solid"/>
          </a:ln>
        </p:spPr>
      </p:sp>
      <p:sp>
        <p:nvSpPr>
          <p:cNvPr id="4" name="Shape 2"/>
          <p:cNvSpPr/>
          <p:nvPr/>
        </p:nvSpPr>
        <p:spPr>
          <a:xfrm>
            <a:off x="6147048" y="2834135"/>
            <a:ext cx="114300" cy="4661894"/>
          </a:xfrm>
          <a:prstGeom prst="rect">
            <a:avLst/>
          </a:prstGeom>
          <a:solidFill>
            <a:srgbClr val="4950BC"/>
          </a:solidFill>
          <a:ln/>
        </p:spPr>
      </p:sp>
      <p:sp>
        <p:nvSpPr>
          <p:cNvPr id="5" name="Text 3"/>
          <p:cNvSpPr/>
          <p:nvPr/>
        </p:nvSpPr>
        <p:spPr>
          <a:xfrm>
            <a:off x="1354486" y="3110657"/>
            <a:ext cx="3101132" cy="387698"/>
          </a:xfrm>
          <a:prstGeom prst="rect">
            <a:avLst/>
          </a:prstGeom>
          <a:noFill/>
          <a:ln/>
        </p:spPr>
        <p:txBody>
          <a:bodyPr wrap="none" lIns="0" tIns="0" rIns="0" bIns="0" rtlCol="0" anchor="t"/>
          <a:lstStyle/>
          <a:p>
            <a:pPr>
              <a:lnSpc>
                <a:spcPts val="3000"/>
              </a:lnSpc>
            </a:pPr>
            <a:r>
              <a:rPr lang="en-US" sz="2300" b="1" dirty="0">
                <a:solidFill>
                  <a:srgbClr val="272525"/>
                </a:solidFill>
                <a:latin typeface="Inter Bold" pitchFamily="34" charset="0"/>
                <a:ea typeface="Inter Bold" pitchFamily="34" charset="-122"/>
                <a:cs typeface="Inter Bold" pitchFamily="34" charset="-120"/>
              </a:rPr>
              <a:t>Prevalence</a:t>
            </a:r>
            <a:endParaRPr lang="en-US" sz="2300" dirty="0"/>
          </a:p>
        </p:txBody>
      </p:sp>
      <p:sp>
        <p:nvSpPr>
          <p:cNvPr id="6" name="Text 4"/>
          <p:cNvSpPr/>
          <p:nvPr/>
        </p:nvSpPr>
        <p:spPr>
          <a:xfrm>
            <a:off x="1354487" y="3647183"/>
            <a:ext cx="4630342" cy="3175398"/>
          </a:xfrm>
          <a:prstGeom prst="rect">
            <a:avLst/>
          </a:prstGeom>
          <a:noFill/>
          <a:ln/>
        </p:spPr>
        <p:txBody>
          <a:bodyPr wrap="square" lIns="0" tIns="0" rIns="0" bIns="0" rtlCol="0" anchor="t"/>
          <a:lstStyle/>
          <a:p>
            <a:pPr>
              <a:lnSpc>
                <a:spcPts val="3125"/>
              </a:lnSpc>
            </a:pPr>
            <a:r>
              <a:rPr lang="en-US" sz="2000" dirty="0">
                <a:solidFill>
                  <a:srgbClr val="272525"/>
                </a:solidFill>
                <a:latin typeface="Inter" pitchFamily="34" charset="0"/>
                <a:ea typeface="Inter" pitchFamily="34" charset="-122"/>
                <a:cs typeface="Inter" pitchFamily="34" charset="-120"/>
              </a:rPr>
              <a:t>The coexistence of diabetes and anemia is an increasingly recognized clinical entity, significantly impacting patient well-being. Anemia affects a substantial proportion of diabetic individuals, with prevalence rates ranging from 14% to 45% across diverse ethnic groups globally.</a:t>
            </a:r>
            <a:endParaRPr lang="en-US" sz="2000" dirty="0"/>
          </a:p>
        </p:txBody>
      </p:sp>
      <p:sp>
        <p:nvSpPr>
          <p:cNvPr id="7" name="Shape 5"/>
          <p:cNvSpPr/>
          <p:nvPr/>
        </p:nvSpPr>
        <p:spPr>
          <a:xfrm>
            <a:off x="6509296" y="2834135"/>
            <a:ext cx="5269260" cy="4661894"/>
          </a:xfrm>
          <a:prstGeom prst="roundRect">
            <a:avLst>
              <a:gd name="adj" fmla="val 2235"/>
            </a:avLst>
          </a:prstGeom>
          <a:solidFill>
            <a:srgbClr val="FFFFFF"/>
          </a:solidFill>
          <a:ln w="22860">
            <a:solidFill>
              <a:srgbClr val="C0C1D7"/>
            </a:solidFill>
            <a:prstDash val="solid"/>
          </a:ln>
        </p:spPr>
      </p:sp>
      <p:sp>
        <p:nvSpPr>
          <p:cNvPr id="8" name="Shape 6"/>
          <p:cNvSpPr/>
          <p:nvPr/>
        </p:nvSpPr>
        <p:spPr>
          <a:xfrm>
            <a:off x="11664256" y="2834135"/>
            <a:ext cx="114300" cy="4661894"/>
          </a:xfrm>
          <a:prstGeom prst="rect">
            <a:avLst/>
          </a:prstGeom>
          <a:solidFill>
            <a:srgbClr val="4950BC"/>
          </a:solidFill>
          <a:ln/>
        </p:spPr>
      </p:sp>
      <p:sp>
        <p:nvSpPr>
          <p:cNvPr id="9" name="Text 7"/>
          <p:cNvSpPr/>
          <p:nvPr/>
        </p:nvSpPr>
        <p:spPr>
          <a:xfrm>
            <a:off x="6871545" y="3110657"/>
            <a:ext cx="3561310" cy="387698"/>
          </a:xfrm>
          <a:prstGeom prst="rect">
            <a:avLst/>
          </a:prstGeom>
          <a:noFill/>
          <a:ln/>
        </p:spPr>
        <p:txBody>
          <a:bodyPr wrap="none" lIns="0" tIns="0" rIns="0" bIns="0" rtlCol="0" anchor="t"/>
          <a:lstStyle/>
          <a:p>
            <a:pPr>
              <a:lnSpc>
                <a:spcPts val="3000"/>
              </a:lnSpc>
            </a:pPr>
            <a:r>
              <a:rPr lang="en-US" sz="2300" b="1" dirty="0">
                <a:solidFill>
                  <a:srgbClr val="272525"/>
                </a:solidFill>
                <a:latin typeface="Inter Bold" pitchFamily="34" charset="0"/>
                <a:ea typeface="Inter Bold" pitchFamily="34" charset="-122"/>
                <a:cs typeface="Inter Bold" pitchFamily="34" charset="-120"/>
              </a:rPr>
              <a:t>Overlapping Symptoms</a:t>
            </a:r>
            <a:endParaRPr lang="en-US" sz="2300" dirty="0"/>
          </a:p>
        </p:txBody>
      </p:sp>
      <p:sp>
        <p:nvSpPr>
          <p:cNvPr id="10" name="Text 8"/>
          <p:cNvSpPr/>
          <p:nvPr/>
        </p:nvSpPr>
        <p:spPr>
          <a:xfrm>
            <a:off x="6871545" y="3647185"/>
            <a:ext cx="4630490" cy="3572321"/>
          </a:xfrm>
          <a:prstGeom prst="rect">
            <a:avLst/>
          </a:prstGeom>
          <a:noFill/>
          <a:ln/>
        </p:spPr>
        <p:txBody>
          <a:bodyPr wrap="square" lIns="0" tIns="0" rIns="0" bIns="0" rtlCol="0" anchor="t"/>
          <a:lstStyle/>
          <a:p>
            <a:pPr>
              <a:lnSpc>
                <a:spcPts val="3125"/>
              </a:lnSpc>
            </a:pPr>
            <a:r>
              <a:rPr lang="en-US" sz="2000" dirty="0">
                <a:solidFill>
                  <a:srgbClr val="272525"/>
                </a:solidFill>
                <a:latin typeface="Inter" pitchFamily="34" charset="0"/>
                <a:ea typeface="Inter" pitchFamily="34" charset="-122"/>
                <a:cs typeface="Inter" pitchFamily="34" charset="-120"/>
              </a:rPr>
              <a:t>A critical diagnostic challenge arises from the shared symptomatology of diabetes and anemia, including numbness or coldness in the extremities, pale skin, and shortness of breath. These overlapping signs frequently contribute to the underdiagnosis of anemia in diabetic patients.</a:t>
            </a:r>
            <a:endParaRPr lang="en-US" sz="2000" dirty="0"/>
          </a:p>
        </p:txBody>
      </p:sp>
      <p:sp>
        <p:nvSpPr>
          <p:cNvPr id="11" name="Shape 9"/>
          <p:cNvSpPr/>
          <p:nvPr/>
        </p:nvSpPr>
        <p:spPr>
          <a:xfrm>
            <a:off x="12026506" y="2834135"/>
            <a:ext cx="5269112" cy="4661894"/>
          </a:xfrm>
          <a:prstGeom prst="roundRect">
            <a:avLst>
              <a:gd name="adj" fmla="val 2235"/>
            </a:avLst>
          </a:prstGeom>
          <a:solidFill>
            <a:srgbClr val="FFFFFF"/>
          </a:solidFill>
          <a:ln w="22860">
            <a:solidFill>
              <a:srgbClr val="C0C1D7"/>
            </a:solidFill>
            <a:prstDash val="solid"/>
          </a:ln>
        </p:spPr>
      </p:sp>
      <p:sp>
        <p:nvSpPr>
          <p:cNvPr id="12" name="Shape 10"/>
          <p:cNvSpPr/>
          <p:nvPr/>
        </p:nvSpPr>
        <p:spPr>
          <a:xfrm>
            <a:off x="17181314" y="2834135"/>
            <a:ext cx="114300" cy="4661894"/>
          </a:xfrm>
          <a:prstGeom prst="rect">
            <a:avLst/>
          </a:prstGeom>
          <a:solidFill>
            <a:srgbClr val="4950BC"/>
          </a:solidFill>
          <a:ln/>
        </p:spPr>
      </p:sp>
      <p:sp>
        <p:nvSpPr>
          <p:cNvPr id="13" name="Text 11"/>
          <p:cNvSpPr/>
          <p:nvPr/>
        </p:nvSpPr>
        <p:spPr>
          <a:xfrm>
            <a:off x="12388752" y="3110657"/>
            <a:ext cx="3101132" cy="387698"/>
          </a:xfrm>
          <a:prstGeom prst="rect">
            <a:avLst/>
          </a:prstGeom>
          <a:noFill/>
          <a:ln/>
        </p:spPr>
        <p:txBody>
          <a:bodyPr wrap="none" lIns="0" tIns="0" rIns="0" bIns="0" rtlCol="0" anchor="t"/>
          <a:lstStyle/>
          <a:p>
            <a:pPr>
              <a:lnSpc>
                <a:spcPts val="3000"/>
              </a:lnSpc>
            </a:pPr>
            <a:r>
              <a:rPr lang="en-US" sz="2300" b="1" dirty="0">
                <a:solidFill>
                  <a:srgbClr val="272525"/>
                </a:solidFill>
                <a:latin typeface="Inter Bold" pitchFamily="34" charset="0"/>
                <a:ea typeface="Inter Bold" pitchFamily="34" charset="-122"/>
                <a:cs typeface="Inter Bold" pitchFamily="34" charset="-120"/>
              </a:rPr>
              <a:t>Clinical Impact</a:t>
            </a:r>
            <a:endParaRPr lang="en-US" sz="2300" dirty="0"/>
          </a:p>
        </p:txBody>
      </p:sp>
      <p:sp>
        <p:nvSpPr>
          <p:cNvPr id="14" name="Text 12"/>
          <p:cNvSpPr/>
          <p:nvPr/>
        </p:nvSpPr>
        <p:spPr>
          <a:xfrm>
            <a:off x="12388753" y="3647183"/>
            <a:ext cx="4630342" cy="2381549"/>
          </a:xfrm>
          <a:prstGeom prst="rect">
            <a:avLst/>
          </a:prstGeom>
          <a:noFill/>
          <a:ln/>
        </p:spPr>
        <p:txBody>
          <a:bodyPr wrap="square" lIns="0" tIns="0" rIns="0" bIns="0" rtlCol="0" anchor="t"/>
          <a:lstStyle/>
          <a:p>
            <a:pPr>
              <a:lnSpc>
                <a:spcPts val="3125"/>
              </a:lnSpc>
            </a:pPr>
            <a:r>
              <a:rPr lang="en-US" sz="2000" dirty="0">
                <a:solidFill>
                  <a:srgbClr val="272525"/>
                </a:solidFill>
                <a:latin typeface="Inter" pitchFamily="34" charset="0"/>
                <a:ea typeface="Inter" pitchFamily="34" charset="-122"/>
                <a:cs typeface="Inter" pitchFamily="34" charset="-120"/>
              </a:rPr>
              <a:t>Anemia is not merely a secondary condition; it negatively affects clinical outcomes, exacerbates fatigue, and significantly diminishes the overall quality of life for individuals with diabetes.</a:t>
            </a:r>
            <a:endParaRPr lang="en-US" sz="2000" dirty="0"/>
          </a:p>
        </p:txBody>
      </p:sp>
      <p:sp>
        <p:nvSpPr>
          <p:cNvPr id="15" name="Text 13"/>
          <p:cNvSpPr/>
          <p:nvPr/>
        </p:nvSpPr>
        <p:spPr>
          <a:xfrm>
            <a:off x="992239" y="7775080"/>
            <a:ext cx="16303526" cy="793850"/>
          </a:xfrm>
          <a:prstGeom prst="rect">
            <a:avLst/>
          </a:prstGeom>
          <a:noFill/>
          <a:ln/>
        </p:spPr>
        <p:txBody>
          <a:bodyPr wrap="square" lIns="0" tIns="0" rIns="0" bIns="0" rtlCol="0" anchor="t"/>
          <a:lstStyle/>
          <a:p>
            <a:pPr>
              <a:lnSpc>
                <a:spcPts val="3125"/>
              </a:lnSpc>
            </a:pPr>
            <a:r>
              <a:rPr lang="en-US" sz="2000" dirty="0">
                <a:solidFill>
                  <a:srgbClr val="272525"/>
                </a:solidFill>
                <a:latin typeface="Inter" pitchFamily="34" charset="0"/>
                <a:ea typeface="Inter" pitchFamily="34" charset="-122"/>
                <a:cs typeface="Inter" pitchFamily="34" charset="-120"/>
              </a:rPr>
              <a:t>Early detection and proactive management of anemia are therefore indispensable strategies to mitigate its detrimental effects and improve long-term patient outcomes.</a:t>
            </a:r>
            <a:endParaRPr lang="en-US" sz="2000" dirty="0"/>
          </a:p>
        </p:txBody>
      </p:sp>
    </p:spTree>
    <p:extLst>
      <p:ext uri="{BB962C8B-B14F-4D97-AF65-F5344CB8AC3E}">
        <p14:creationId xmlns:p14="http://schemas.microsoft.com/office/powerpoint/2010/main" val="2189078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bg>
      <p:bgPr>
        <a:blipFill dpi="0" rotWithShape="1">
          <a:blip r:embed="rId3">
            <a:lum/>
            <a:extLst>
              <a:ext uri="{96DAC541-7B7A-43D3-8B79-37D633B846F1}">
                <asvg:svgBlip xmlns:asvg="http://schemas.microsoft.com/office/drawing/2016/SVG/main" r:embed="rId4"/>
              </a:ext>
            </a:extLst>
          </a:blip>
          <a:srcRect/>
          <a:stretch>
            <a:fillRect/>
          </a:stretch>
        </a:blipFill>
        <a:effectLst/>
      </p:bgPr>
    </p:bg>
    <p:spTree>
      <p:nvGrpSpPr>
        <p:cNvPr id="1" name=""/>
        <p:cNvGrpSpPr/>
        <p:nvPr/>
      </p:nvGrpSpPr>
      <p:grpSpPr>
        <a:xfrm>
          <a:off x="0" y="0"/>
          <a:ext cx="0" cy="0"/>
          <a:chOff x="0" y="0"/>
          <a:chExt cx="0" cy="0"/>
        </a:xfrm>
      </p:grpSpPr>
      <p:pic>
        <p:nvPicPr>
          <p:cNvPr id="4" name="Image 1" descr="/images/icons/lara-icon-talk.sv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6754476" y="8858250"/>
            <a:ext cx="762000" cy="762000"/>
          </a:xfrm>
          <a:prstGeom prst="rect">
            <a:avLst/>
          </a:prstGeom>
        </p:spPr>
      </p:pic>
      <p:sp>
        <p:nvSpPr>
          <p:cNvPr id="5" name="Text 1"/>
          <p:cNvSpPr/>
          <p:nvPr/>
        </p:nvSpPr>
        <p:spPr>
          <a:xfrm>
            <a:off x="1276357" y="1276355"/>
            <a:ext cx="6572250" cy="2512856"/>
          </a:xfrm>
          <a:prstGeom prst="rect">
            <a:avLst/>
          </a:prstGeom>
          <a:noFill/>
          <a:ln/>
        </p:spPr>
        <p:txBody>
          <a:bodyPr wrap="square" lIns="91439" tIns="45719" rIns="91439" bIns="45719" rtlCol="0" anchor="ctr"/>
          <a:lstStyle/>
          <a:p>
            <a:r>
              <a:rPr lang="en-US" sz="6100" b="1" dirty="0">
                <a:solidFill>
                  <a:srgbClr val="323E47"/>
                </a:solidFill>
                <a:latin typeface="Quicksand" pitchFamily="34" charset="0"/>
                <a:ea typeface="Quicksand" pitchFamily="34" charset="-122"/>
                <a:cs typeface="Quicksand" pitchFamily="34" charset="-120"/>
              </a:rPr>
              <a:t>Iron-Deficiency Anemia and </a:t>
            </a:r>
            <a:r>
              <a:rPr lang="en-US" sz="6100" b="1" dirty="0">
                <a:solidFill>
                  <a:srgbClr val="000000"/>
                </a:solidFill>
                <a:latin typeface="Inter Bold" pitchFamily="34" charset="0"/>
                <a:ea typeface="Inter Bold" pitchFamily="34" charset="-122"/>
                <a:cs typeface="Inter Bold" pitchFamily="34" charset="-120"/>
              </a:rPr>
              <a:t>HbA1c Levels</a:t>
            </a:r>
            <a:endParaRPr lang="en-US" sz="6100" dirty="0"/>
          </a:p>
        </p:txBody>
      </p:sp>
      <p:sp>
        <p:nvSpPr>
          <p:cNvPr id="6" name="Text 2"/>
          <p:cNvSpPr/>
          <p:nvPr/>
        </p:nvSpPr>
        <p:spPr>
          <a:xfrm>
            <a:off x="1276357" y="4152905"/>
            <a:ext cx="6572250" cy="4188092"/>
          </a:xfrm>
          <a:prstGeom prst="rect">
            <a:avLst/>
          </a:prstGeom>
          <a:noFill/>
          <a:ln/>
        </p:spPr>
        <p:txBody>
          <a:bodyPr wrap="square" lIns="91439" tIns="45719" rIns="91439" bIns="45719" rtlCol="0" anchor="ctr"/>
          <a:lstStyle/>
          <a:p>
            <a:r>
              <a:rPr lang="en-US" sz="2900" dirty="0">
                <a:solidFill>
                  <a:srgbClr val="323E47"/>
                </a:solidFill>
                <a:latin typeface="Quicksand" pitchFamily="34" charset="0"/>
                <a:ea typeface="Quicksand" pitchFamily="34" charset="-122"/>
                <a:cs typeface="Quicksand" pitchFamily="34" charset="-120"/>
              </a:rPr>
              <a:t>.</a:t>
            </a:r>
            <a:endParaRPr lang="en-US" sz="2900" dirty="0"/>
          </a:p>
        </p:txBody>
      </p:sp>
      <p:sp>
        <p:nvSpPr>
          <p:cNvPr id="10" name="Text 1"/>
          <p:cNvSpPr/>
          <p:nvPr/>
        </p:nvSpPr>
        <p:spPr>
          <a:xfrm>
            <a:off x="746469" y="4182521"/>
            <a:ext cx="8060654" cy="2064431"/>
          </a:xfrm>
          <a:prstGeom prst="rect">
            <a:avLst/>
          </a:prstGeom>
          <a:noFill/>
          <a:ln/>
        </p:spPr>
        <p:txBody>
          <a:bodyPr wrap="square" lIns="0" tIns="0" rIns="0" bIns="0" rtlCol="0" anchor="t"/>
          <a:lstStyle/>
          <a:p>
            <a:pPr>
              <a:lnSpc>
                <a:spcPts val="2500"/>
              </a:lnSpc>
            </a:pPr>
            <a:endParaRPr lang="en-US" sz="2900" dirty="0">
              <a:solidFill>
                <a:srgbClr val="272525"/>
              </a:solidFill>
              <a:ea typeface="Inter" pitchFamily="34" charset="-122"/>
              <a:cs typeface="Inter" pitchFamily="34" charset="-120"/>
            </a:endParaRPr>
          </a:p>
          <a:p>
            <a:pPr>
              <a:lnSpc>
                <a:spcPts val="2500"/>
              </a:lnSpc>
            </a:pPr>
            <a:r>
              <a:rPr lang="en-US" sz="2300" dirty="0">
                <a:solidFill>
                  <a:srgbClr val="272525"/>
                </a:solidFill>
                <a:latin typeface="Inter" pitchFamily="34" charset="0"/>
                <a:ea typeface="Inter" pitchFamily="34" charset="-122"/>
                <a:cs typeface="Inter" pitchFamily="34" charset="-120"/>
              </a:rPr>
              <a:t>Individuals with impaired iron metabolism may develop iron-deficiency anemia (IDA),</a:t>
            </a:r>
            <a:endParaRPr lang="en-US" sz="2300" dirty="0">
              <a:solidFill>
                <a:srgbClr val="272525"/>
              </a:solidFill>
              <a:ea typeface="Inter" pitchFamily="34" charset="-122"/>
              <a:cs typeface="Inter" pitchFamily="34" charset="-120"/>
            </a:endParaRPr>
          </a:p>
          <a:p>
            <a:pPr>
              <a:lnSpc>
                <a:spcPts val="2500"/>
              </a:lnSpc>
            </a:pPr>
            <a:r>
              <a:rPr lang="en-US" sz="2300" dirty="0">
                <a:solidFill>
                  <a:srgbClr val="272525"/>
                </a:solidFill>
                <a:ea typeface="Inter" pitchFamily="34" charset="-122"/>
                <a:cs typeface="Inter" pitchFamily="34" charset="-120"/>
              </a:rPr>
              <a:t>Iron deficiency anemia (IDA) is a critical factor influencing HbA1c levels. The first correlation study by Horton and Huisman in 1965 highlighted this link. Subsequent research has consistently shown a direct proportionality between IDA severity and its effect on HbA1c.</a:t>
            </a:r>
          </a:p>
          <a:p>
            <a:pPr>
              <a:lnSpc>
                <a:spcPts val="2500"/>
              </a:lnSpc>
            </a:pPr>
            <a:endParaRPr lang="en-US" sz="2300" dirty="0">
              <a:solidFill>
                <a:srgbClr val="272525"/>
              </a:solidFill>
              <a:ea typeface="Inter" pitchFamily="34" charset="-122"/>
              <a:cs typeface="Inter" pitchFamily="34" charset="-120"/>
            </a:endParaRPr>
          </a:p>
          <a:p>
            <a:pPr>
              <a:lnSpc>
                <a:spcPts val="2500"/>
              </a:lnSpc>
            </a:pPr>
            <a:r>
              <a:rPr lang="en-US" sz="2300" dirty="0">
                <a:solidFill>
                  <a:srgbClr val="272525"/>
                </a:solidFill>
                <a:ea typeface="Inter" pitchFamily="34" charset="-122"/>
                <a:cs typeface="Inter" pitchFamily="34" charset="-120"/>
              </a:rPr>
              <a:t>This means that caution is essential when diagnosing </a:t>
            </a:r>
            <a:r>
              <a:rPr lang="en-US" sz="2300" dirty="0" err="1">
                <a:solidFill>
                  <a:srgbClr val="272525"/>
                </a:solidFill>
                <a:ea typeface="Inter" pitchFamily="34" charset="-122"/>
                <a:cs typeface="Inter" pitchFamily="34" charset="-120"/>
              </a:rPr>
              <a:t>prediabetes</a:t>
            </a:r>
            <a:r>
              <a:rPr lang="en-US" sz="2300" dirty="0">
                <a:solidFill>
                  <a:srgbClr val="272525"/>
                </a:solidFill>
                <a:ea typeface="Inter" pitchFamily="34" charset="-122"/>
                <a:cs typeface="Inter" pitchFamily="34" charset="-120"/>
              </a:rPr>
              <a:t> or DM in patients with IDA, especially when their HbA1c levels are near the diagnostic threshold. Undiagnosed IDA can lead to misdiagnosis of DM if HbA1c testing is used in isolation.</a:t>
            </a:r>
            <a:endParaRPr lang="en-US" sz="2300" dirty="0"/>
          </a:p>
          <a:p>
            <a:pPr>
              <a:lnSpc>
                <a:spcPts val="2500"/>
              </a:lnSpc>
            </a:pPr>
            <a:endParaRPr lang="en-US" sz="2900" dirty="0"/>
          </a:p>
        </p:txBody>
      </p:sp>
      <p:pic>
        <p:nvPicPr>
          <p:cNvPr id="11" name="Image 0" descr="preencoded.png"/>
          <p:cNvPicPr>
            <a:picLocks noChangeAspect="1"/>
          </p:cNvPicPr>
          <p:nvPr/>
        </p:nvPicPr>
        <p:blipFill>
          <a:blip r:embed="rId7"/>
          <a:stretch>
            <a:fillRect/>
          </a:stretch>
        </p:blipFill>
        <p:spPr>
          <a:xfrm>
            <a:off x="10347156" y="251665"/>
            <a:ext cx="5991728" cy="898759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758" y="0"/>
            <a:ext cx="12921916" cy="9272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4831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7">
    <p:bg>
      <p:bgPr>
        <a:blipFill dpi="0" rotWithShape="1">
          <a:blip r:embed="rId3">
            <a:lum/>
            <a:extLst>
              <a:ext uri="{96DAC541-7B7A-43D3-8B79-37D633B846F1}">
                <asvg:svgBlip xmlns:asvg="http://schemas.microsoft.com/office/drawing/2016/SVG/main" r:embed="rId4"/>
              </a:ext>
            </a:extLst>
          </a:blip>
          <a:srcRect/>
          <a:stretch>
            <a:fillRect/>
          </a:stretch>
        </a:blipFill>
        <a:effectLst/>
      </p:bgPr>
    </p:bg>
    <p:spTree>
      <p:nvGrpSpPr>
        <p:cNvPr id="1" name=""/>
        <p:cNvGrpSpPr/>
        <p:nvPr/>
      </p:nvGrpSpPr>
      <p:grpSpPr>
        <a:xfrm>
          <a:off x="0" y="0"/>
          <a:ext cx="0" cy="0"/>
          <a:chOff x="0" y="0"/>
          <a:chExt cx="0" cy="0"/>
        </a:xfrm>
      </p:grpSpPr>
      <p:pic>
        <p:nvPicPr>
          <p:cNvPr id="2" name="Image 0" descr="/images/icons/lara-icon-talk.sv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6754476" y="8858250"/>
            <a:ext cx="762000" cy="762000"/>
          </a:xfrm>
          <a:prstGeom prst="rect">
            <a:avLst/>
          </a:prstGeom>
        </p:spPr>
      </p:pic>
      <p:sp>
        <p:nvSpPr>
          <p:cNvPr id="3" name="Text 0"/>
          <p:cNvSpPr/>
          <p:nvPr/>
        </p:nvSpPr>
        <p:spPr>
          <a:xfrm>
            <a:off x="1276350" y="1695450"/>
            <a:ext cx="13173076" cy="1954443"/>
          </a:xfrm>
          <a:prstGeom prst="rect">
            <a:avLst/>
          </a:prstGeom>
          <a:noFill/>
          <a:ln/>
        </p:spPr>
        <p:txBody>
          <a:bodyPr wrap="square" lIns="91439" tIns="45719" rIns="91439" bIns="45719" rtlCol="0" anchor="ctr"/>
          <a:lstStyle/>
          <a:p>
            <a:r>
              <a:rPr lang="en-US" sz="7100" b="1" dirty="0">
                <a:solidFill>
                  <a:srgbClr val="323E47"/>
                </a:solidFill>
                <a:latin typeface="Quicksand" pitchFamily="34" charset="0"/>
                <a:ea typeface="Quicksand" pitchFamily="34" charset="-122"/>
                <a:cs typeface="Quicksand" pitchFamily="34" charset="-120"/>
              </a:rPr>
              <a:t>IDA's Influence on Glycemic Status</a:t>
            </a:r>
            <a:endParaRPr lang="en-US" sz="7100" dirty="0"/>
          </a:p>
        </p:txBody>
      </p:sp>
      <p:sp>
        <p:nvSpPr>
          <p:cNvPr id="4" name="Text 1"/>
          <p:cNvSpPr/>
          <p:nvPr/>
        </p:nvSpPr>
        <p:spPr>
          <a:xfrm>
            <a:off x="1276350" y="4000507"/>
            <a:ext cx="13173076" cy="2047511"/>
          </a:xfrm>
          <a:prstGeom prst="rect">
            <a:avLst/>
          </a:prstGeom>
          <a:noFill/>
          <a:ln/>
        </p:spPr>
        <p:txBody>
          <a:bodyPr wrap="square" lIns="91439" tIns="45719" rIns="91439" bIns="45719" rtlCol="0" anchor="ctr"/>
          <a:lstStyle/>
          <a:p>
            <a:r>
              <a:rPr lang="en-US" sz="3000" dirty="0">
                <a:solidFill>
                  <a:srgbClr val="323E47"/>
                </a:solidFill>
                <a:latin typeface="Quicksand" pitchFamily="34" charset="0"/>
                <a:ea typeface="Quicksand" pitchFamily="34" charset="-122"/>
                <a:cs typeface="Quicksand" pitchFamily="34" charset="-120"/>
              </a:rPr>
              <a:t>Iron deficiency anemia (IDA) significantly impacts </a:t>
            </a:r>
            <a:r>
              <a:rPr lang="en-US" sz="3000" i="1" dirty="0">
                <a:solidFill>
                  <a:srgbClr val="323E47"/>
                </a:solidFill>
                <a:latin typeface="Quicksand" pitchFamily="34" charset="0"/>
                <a:ea typeface="Quicksand" pitchFamily="34" charset="-122"/>
                <a:cs typeface="Quicksand" pitchFamily="34" charset="-120"/>
              </a:rPr>
              <a:t>glycemic status</a:t>
            </a:r>
            <a:r>
              <a:rPr lang="en-US" sz="3000" dirty="0">
                <a:solidFill>
                  <a:srgbClr val="323E47"/>
                </a:solidFill>
                <a:latin typeface="Quicksand" pitchFamily="34" charset="0"/>
                <a:ea typeface="Quicksand" pitchFamily="34" charset="-122"/>
                <a:cs typeface="Quicksand" pitchFamily="34" charset="-120"/>
              </a:rPr>
              <a:t> by falsely elevating </a:t>
            </a:r>
            <a:r>
              <a:rPr lang="en-US" sz="3000" i="1" dirty="0">
                <a:solidFill>
                  <a:srgbClr val="323E47"/>
                </a:solidFill>
                <a:latin typeface="Quicksand" pitchFamily="34" charset="0"/>
                <a:ea typeface="Quicksand" pitchFamily="34" charset="-122"/>
                <a:cs typeface="Quicksand" pitchFamily="34" charset="-120"/>
              </a:rPr>
              <a:t>HbA1c</a:t>
            </a:r>
            <a:r>
              <a:rPr lang="en-US" sz="3000" dirty="0">
                <a:solidFill>
                  <a:srgbClr val="323E47"/>
                </a:solidFill>
                <a:latin typeface="Quicksand" pitchFamily="34" charset="0"/>
                <a:ea typeface="Quicksand" pitchFamily="34" charset="-122"/>
                <a:cs typeface="Quicksand" pitchFamily="34" charset="-120"/>
              </a:rPr>
              <a:t> levels. This occurs due to increased erythrocyte lifespan or altered hemoglobin glycation kinetics. </a:t>
            </a:r>
            <a:endParaRPr lang="en-US" sz="3000" dirty="0"/>
          </a:p>
        </p:txBody>
      </p:sp>
    </p:spTree>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911</TotalTime>
  <Words>1789</Words>
  <Application>Microsoft Office PowerPoint</Application>
  <PresentationFormat>Custom</PresentationFormat>
  <Paragraphs>143</Paragraphs>
  <Slides>20</Slides>
  <Notes>16</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نسق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Aya Thaer</cp:lastModifiedBy>
  <cp:revision>21</cp:revision>
  <dcterms:created xsi:type="dcterms:W3CDTF">2026-01-02T15:10:54Z</dcterms:created>
  <dcterms:modified xsi:type="dcterms:W3CDTF">2026-01-04T18:05:06Z</dcterms:modified>
</cp:coreProperties>
</file>