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89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90" r:id="rId29"/>
    <p:sldId id="292" r:id="rId30"/>
    <p:sldId id="283" r:id="rId31"/>
    <p:sldId id="291" r:id="rId32"/>
    <p:sldId id="293" r:id="rId33"/>
    <p:sldId id="294" r:id="rId34"/>
    <p:sldId id="295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5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E2714-F256-491B-B8BF-7A4CE20006C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27B3-18CA-40A8-A5E2-C16032B6D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Nanomicelles</a:t>
            </a:r>
            <a:r>
              <a:rPr lang="en-US" sz="5400" dirty="0" smtClean="0">
                <a:solidFill>
                  <a:srgbClr val="C00000"/>
                </a:solidFill>
              </a:rPr>
              <a:t/>
            </a:r>
            <a:br>
              <a:rPr lang="en-US" sz="5400" dirty="0" smtClean="0">
                <a:solidFill>
                  <a:srgbClr val="C00000"/>
                </a:solidFill>
              </a:rPr>
            </a:b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400800" cy="1752600"/>
          </a:xfrm>
        </p:spPr>
        <p:txBody>
          <a:bodyPr/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Ahmed Ibrahim Ahmed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lower concentration surfactant adsorb on</a:t>
            </a:r>
          </a:p>
          <a:p>
            <a:pPr marL="0" indent="0">
              <a:buNone/>
            </a:pPr>
            <a:r>
              <a:rPr lang="en-US" dirty="0"/>
              <a:t>the surface or interfaces that will change by reducing the surface or </a:t>
            </a:r>
            <a:r>
              <a:rPr lang="en-US" dirty="0" smtClean="0"/>
              <a:t>interfacial energy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Above </a:t>
            </a:r>
            <a:r>
              <a:rPr lang="en-US" dirty="0"/>
              <a:t>the critical micelle concentration (CMC) surfactant will </a:t>
            </a:r>
            <a:r>
              <a:rPr lang="en-US" dirty="0" smtClean="0"/>
              <a:t>form micelles </a:t>
            </a:r>
            <a:r>
              <a:rPr lang="en-US" dirty="0"/>
              <a:t>as shown in figure </a:t>
            </a:r>
            <a:r>
              <a:rPr lang="en-US" dirty="0" smtClean="0"/>
              <a:t>(3).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17" y="3429000"/>
            <a:ext cx="4667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143000" y="594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(3): </a:t>
            </a:r>
            <a:r>
              <a:rPr lang="en-US" b="1" dirty="0"/>
              <a:t>CMC of surfactant monomer to </a:t>
            </a:r>
            <a:r>
              <a:rPr lang="en-US" b="1" dirty="0" err="1" smtClean="0"/>
              <a:t>nanomicelles</a:t>
            </a:r>
            <a:r>
              <a:rPr lang="en-US" b="1" dirty="0" smtClean="0"/>
              <a:t>(2).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/>
          <a:lstStyle/>
          <a:p>
            <a:r>
              <a:rPr lang="en-US" b="1" dirty="0"/>
              <a:t>B. polymeric </a:t>
            </a:r>
            <a:r>
              <a:rPr lang="en-US" b="1" dirty="0" err="1"/>
              <a:t>Nanomicelles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Conjugation of micelles with polymers is used for incorporating </a:t>
            </a:r>
            <a:r>
              <a:rPr lang="en-US" dirty="0" smtClean="0"/>
              <a:t>lipophilic drugs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Block </a:t>
            </a:r>
            <a:r>
              <a:rPr lang="en-US" dirty="0"/>
              <a:t>copolymer, as can be seen in Figure </a:t>
            </a:r>
            <a:r>
              <a:rPr lang="en-US" dirty="0" smtClean="0"/>
              <a:t>(4), </a:t>
            </a:r>
            <a:r>
              <a:rPr lang="en-US" dirty="0"/>
              <a:t>has an </a:t>
            </a:r>
            <a:r>
              <a:rPr lang="en-US" dirty="0" err="1" smtClean="0"/>
              <a:t>amphiphilic</a:t>
            </a:r>
            <a:r>
              <a:rPr lang="en-US" dirty="0" smtClean="0"/>
              <a:t> nature </a:t>
            </a:r>
            <a:r>
              <a:rPr lang="en-US" dirty="0"/>
              <a:t>and consists of two distinct regions of hydrophilic and hydrophobic</a:t>
            </a:r>
          </a:p>
          <a:p>
            <a:pPr marL="0" indent="0">
              <a:buNone/>
            </a:pPr>
            <a:r>
              <a:rPr lang="en-US" dirty="0"/>
              <a:t>segments.</a:t>
            </a:r>
          </a:p>
        </p:txBody>
      </p:sp>
    </p:spTree>
    <p:extLst>
      <p:ext uri="{BB962C8B-B14F-4D97-AF65-F5344CB8AC3E}">
        <p14:creationId xmlns:p14="http://schemas.microsoft.com/office/powerpoint/2010/main" val="30458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620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38200" y="5715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Figure (4): </a:t>
            </a:r>
            <a:r>
              <a:rPr lang="en-US" b="1" dirty="0"/>
              <a:t>Block copolymer with micelle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77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78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Polymeric micelles are the most useful technique to prepare </a:t>
            </a:r>
            <a:r>
              <a:rPr lang="en-US" dirty="0" smtClean="0"/>
              <a:t>sustained release </a:t>
            </a:r>
            <a:r>
              <a:rPr lang="en-US" dirty="0"/>
              <a:t>micelles.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Polymers </a:t>
            </a:r>
            <a:r>
              <a:rPr lang="en-US" dirty="0"/>
              <a:t>having very low CMC (&lt; 0. 1 </a:t>
            </a:r>
            <a:r>
              <a:rPr lang="en-US" dirty="0" err="1"/>
              <a:t>μg</a:t>
            </a:r>
            <a:r>
              <a:rPr lang="en-US" dirty="0"/>
              <a:t>/ml) is used </a:t>
            </a:r>
            <a:r>
              <a:rPr lang="en-US" dirty="0" smtClean="0"/>
              <a:t>for enhance </a:t>
            </a:r>
            <a:r>
              <a:rPr lang="en-US" dirty="0"/>
              <a:t>the circulation time before the micelle degrades.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 polymer or surfactant has a </a:t>
            </a:r>
            <a:r>
              <a:rPr lang="en-US" dirty="0" smtClean="0"/>
              <a:t>CMC lower </a:t>
            </a:r>
            <a:r>
              <a:rPr lang="en-US" dirty="0"/>
              <a:t>than 0. 1 </a:t>
            </a:r>
            <a:r>
              <a:rPr lang="en-US" dirty="0" err="1"/>
              <a:t>μg</a:t>
            </a:r>
            <a:r>
              <a:rPr lang="en-US" dirty="0"/>
              <a:t>/ml, concentrations as low as </a:t>
            </a:r>
            <a:r>
              <a:rPr lang="en-US" dirty="0" smtClean="0"/>
              <a:t>5mg/ml </a:t>
            </a:r>
            <a:r>
              <a:rPr lang="en-US" dirty="0"/>
              <a:t>may be used </a:t>
            </a:r>
            <a:r>
              <a:rPr lang="en-US" dirty="0" smtClean="0"/>
              <a:t>to prepare </a:t>
            </a:r>
            <a:r>
              <a:rPr lang="en-US" dirty="0"/>
              <a:t>a micelle formulation in order to counter the </a:t>
            </a:r>
            <a:r>
              <a:rPr lang="en-US" dirty="0" smtClean="0"/>
              <a:t>dilution effects </a:t>
            </a:r>
            <a:r>
              <a:rPr lang="en-US" dirty="0"/>
              <a:t>in </a:t>
            </a:r>
            <a:r>
              <a:rPr lang="en-US" dirty="0" smtClean="0"/>
              <a:t>the blood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123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Polymeric micelles have long circulating characteristics and </a:t>
            </a:r>
            <a:r>
              <a:rPr lang="en-US" dirty="0" smtClean="0"/>
              <a:t>significant tumor </a:t>
            </a:r>
            <a:r>
              <a:rPr lang="en-US" dirty="0"/>
              <a:t>accumulation which provide an important use in tumor targeting </a:t>
            </a:r>
            <a:r>
              <a:rPr lang="en-US" dirty="0" smtClean="0"/>
              <a:t>. In contrast </a:t>
            </a:r>
            <a:r>
              <a:rPr lang="en-US" dirty="0"/>
              <a:t>with the surfactant micelles, polymeric micelles are usually </a:t>
            </a:r>
            <a:r>
              <a:rPr lang="en-US" dirty="0" smtClean="0"/>
              <a:t>more stable</a:t>
            </a:r>
            <a:r>
              <a:rPr lang="en-US" dirty="0"/>
              <a:t>, have a lower critical micelle concentration (CMC), a </a:t>
            </a:r>
            <a:r>
              <a:rPr lang="en-US" dirty="0" smtClean="0"/>
              <a:t>slower dissociation </a:t>
            </a:r>
            <a:r>
              <a:rPr lang="en-US" dirty="0"/>
              <a:t>rate and achieving high drug accumulation at the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2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Micellization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Amphiphilic</a:t>
            </a:r>
            <a:r>
              <a:rPr lang="en-US" dirty="0"/>
              <a:t> block copolymer shows various behavior in </a:t>
            </a:r>
            <a:r>
              <a:rPr lang="en-US" dirty="0" smtClean="0"/>
              <a:t>aqueous media </a:t>
            </a:r>
            <a:r>
              <a:rPr lang="en-US" dirty="0"/>
              <a:t>and in organic solvents. When an </a:t>
            </a:r>
            <a:r>
              <a:rPr lang="en-US" dirty="0" err="1"/>
              <a:t>amphiphilic</a:t>
            </a:r>
            <a:r>
              <a:rPr lang="en-US" dirty="0"/>
              <a:t> block copolymer </a:t>
            </a:r>
            <a:r>
              <a:rPr lang="en-US" dirty="0" smtClean="0"/>
              <a:t>is dissolved </a:t>
            </a:r>
            <a:r>
              <a:rPr lang="en-US" dirty="0"/>
              <a:t>in aqueous that is a thermodynamically good solvent for </a:t>
            </a:r>
            <a:r>
              <a:rPr lang="en-US" dirty="0" smtClean="0"/>
              <a:t>hydrophilic block </a:t>
            </a:r>
            <a:r>
              <a:rPr lang="en-US" dirty="0"/>
              <a:t>portion and a precipitant for the lipophilic block portion, the </a:t>
            </a:r>
            <a:r>
              <a:rPr lang="en-US" dirty="0" smtClean="0"/>
              <a:t>block copolymer </a:t>
            </a:r>
            <a:r>
              <a:rPr lang="en-US" dirty="0"/>
              <a:t>chains spontaneously assemble into polymeric </a:t>
            </a:r>
            <a:r>
              <a:rPr lang="en-US" dirty="0" smtClean="0"/>
              <a:t>micelles.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8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</a:t>
            </a:r>
            <a:r>
              <a:rPr lang="en-US" b="1" dirty="0" err="1"/>
              <a:t>micellization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process of </a:t>
            </a:r>
            <a:r>
              <a:rPr lang="en-US" dirty="0" err="1"/>
              <a:t>micellization</a:t>
            </a:r>
            <a:r>
              <a:rPr lang="en-US" dirty="0"/>
              <a:t>, self-association of monomers will </a:t>
            </a:r>
            <a:r>
              <a:rPr lang="en-US" dirty="0" smtClean="0"/>
              <a:t>occur due </a:t>
            </a:r>
            <a:r>
              <a:rPr lang="en-US" dirty="0"/>
              <a:t>to the decrease in surface free energy of the system, as the </a:t>
            </a:r>
            <a:r>
              <a:rPr lang="en-US" dirty="0" smtClean="0"/>
              <a:t>concentration of </a:t>
            </a:r>
            <a:r>
              <a:rPr lang="en-US" dirty="0"/>
              <a:t>surfactant increases, the </a:t>
            </a:r>
            <a:r>
              <a:rPr lang="en-US" dirty="0" err="1"/>
              <a:t>micellization</a:t>
            </a:r>
            <a:r>
              <a:rPr lang="en-US" dirty="0"/>
              <a:t> process gets started, as shown </a:t>
            </a:r>
            <a:r>
              <a:rPr lang="en-US" dirty="0" smtClean="0"/>
              <a:t>in figure (5). </a:t>
            </a:r>
            <a:r>
              <a:rPr lang="en-US" dirty="0"/>
              <a:t>A decrease in surface free energy is promoted by the removal </a:t>
            </a:r>
            <a:r>
              <a:rPr lang="en-US" dirty="0" smtClean="0"/>
              <a:t>of hydrophobic </a:t>
            </a:r>
            <a:r>
              <a:rPr lang="en-US" dirty="0"/>
              <a:t>fragments from the </a:t>
            </a:r>
            <a:r>
              <a:rPr lang="en-US" dirty="0" smtClean="0"/>
              <a:t>aqueous environment </a:t>
            </a:r>
            <a:r>
              <a:rPr lang="en-US" dirty="0"/>
              <a:t>and the formation </a:t>
            </a:r>
            <a:r>
              <a:rPr lang="en-US" dirty="0" smtClean="0"/>
              <a:t>of micelles </a:t>
            </a:r>
            <a:r>
              <a:rPr lang="en-US" dirty="0"/>
              <a:t>with hydrophilic segments that interact with </a:t>
            </a:r>
            <a:r>
              <a:rPr lang="en-US" dirty="0" smtClean="0"/>
              <a:t>the surrounding aqueous system(5).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3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999"/>
            <a:ext cx="7772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62000" y="579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Figure (5): </a:t>
            </a:r>
            <a:r>
              <a:rPr lang="en-US" b="1" dirty="0" err="1"/>
              <a:t>Micellization</a:t>
            </a:r>
            <a:r>
              <a:rPr lang="en-US" b="1" dirty="0"/>
              <a:t> occurs head and tail oriented according to</a:t>
            </a:r>
          </a:p>
          <a:p>
            <a:r>
              <a:rPr lang="en-US" b="1" dirty="0" smtClean="0"/>
              <a:t>             outer </a:t>
            </a:r>
            <a:r>
              <a:rPr lang="en-US" b="1" dirty="0"/>
              <a:t>aqueous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Method of preparation of </a:t>
            </a:r>
            <a:r>
              <a:rPr lang="en-US" b="1" dirty="0" err="1"/>
              <a:t>nanomicelles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 Direct </a:t>
            </a:r>
            <a:r>
              <a:rPr lang="en-US" b="1" dirty="0"/>
              <a:t>dissolution </a:t>
            </a:r>
            <a:r>
              <a:rPr lang="en-US" b="1" dirty="0" smtClean="0"/>
              <a:t>method 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  </a:t>
            </a:r>
            <a:r>
              <a:rPr lang="en-US" b="1" dirty="0"/>
              <a:t>Dialysis </a:t>
            </a:r>
            <a:r>
              <a:rPr lang="en-US" b="1" dirty="0" smtClean="0"/>
              <a:t>method  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  </a:t>
            </a:r>
            <a:r>
              <a:rPr lang="en-US" b="1" dirty="0"/>
              <a:t>Solvent Evaporation </a:t>
            </a:r>
            <a:r>
              <a:rPr lang="en-US" b="1" dirty="0" smtClean="0"/>
              <a:t>Method    </a:t>
            </a:r>
          </a:p>
          <a:p>
            <a:pPr marL="514350" indent="-514350">
              <a:buAutoNum type="arabicPeriod"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Lyophilization</a:t>
            </a:r>
            <a:r>
              <a:rPr lang="en-US" b="1" dirty="0" smtClean="0"/>
              <a:t> </a:t>
            </a:r>
            <a:r>
              <a:rPr lang="en-US" b="1" dirty="0" smtClean="0"/>
              <a:t>method</a:t>
            </a:r>
          </a:p>
          <a:p>
            <a:pPr marL="514350" indent="-514350">
              <a:buAutoNum type="arabicPeriod"/>
            </a:pPr>
            <a:r>
              <a:rPr lang="en-US" b="1" dirty="0"/>
              <a:t>Oil In Water Emulsion (O / 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7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dissolution method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is used for dissolving the </a:t>
            </a:r>
            <a:r>
              <a:rPr lang="en-US" dirty="0" smtClean="0"/>
              <a:t>polymer </a:t>
            </a:r>
            <a:r>
              <a:rPr lang="en-US" dirty="0"/>
              <a:t>with the drug in </a:t>
            </a:r>
            <a:r>
              <a:rPr lang="en-US" dirty="0" smtClean="0"/>
              <a:t>aqueous solvent </a:t>
            </a:r>
            <a:r>
              <a:rPr lang="en-US" dirty="0"/>
              <a:t>media</a:t>
            </a:r>
            <a:r>
              <a:rPr lang="en-US" dirty="0" smtClean="0"/>
              <a:t>. </a:t>
            </a:r>
            <a:r>
              <a:rPr lang="en-US" dirty="0"/>
              <a:t>These polymers </a:t>
            </a:r>
            <a:r>
              <a:rPr lang="en-US" dirty="0" smtClean="0"/>
              <a:t>have high </a:t>
            </a:r>
            <a:r>
              <a:rPr lang="en-US" dirty="0"/>
              <a:t>water solubility.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requires heating of the </a:t>
            </a:r>
            <a:r>
              <a:rPr lang="en-US" dirty="0" smtClean="0"/>
              <a:t>aqueous medium </a:t>
            </a:r>
            <a:r>
              <a:rPr lang="en-US" dirty="0"/>
              <a:t>to reach </a:t>
            </a:r>
            <a:r>
              <a:rPr lang="en-US" dirty="0" err="1"/>
              <a:t>micellization</a:t>
            </a:r>
            <a:r>
              <a:rPr lang="en-US" dirty="0"/>
              <a:t> through dehydration of the core-forming </a:t>
            </a:r>
            <a:r>
              <a:rPr lang="en-US" dirty="0" smtClean="0"/>
              <a:t>part (6).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method process steps as shown in figure </a:t>
            </a:r>
            <a:r>
              <a:rPr lang="en-US" dirty="0" smtClean="0"/>
              <a:t>(6).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1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Nanomicelles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Micelles are </a:t>
            </a:r>
            <a:r>
              <a:rPr lang="en-US" dirty="0" err="1"/>
              <a:t>amphiphilic</a:t>
            </a:r>
            <a:r>
              <a:rPr lang="en-US" dirty="0"/>
              <a:t> colloidal structures having a particle </a:t>
            </a:r>
            <a:r>
              <a:rPr lang="en-US" dirty="0" smtClean="0"/>
              <a:t>diameter ranging </a:t>
            </a:r>
            <a:r>
              <a:rPr lang="en-US" dirty="0"/>
              <a:t>from 5 to 100 nm, as shown in figure </a:t>
            </a:r>
            <a:r>
              <a:rPr lang="en-US" dirty="0" smtClean="0"/>
              <a:t>(1). </a:t>
            </a:r>
            <a:r>
              <a:rPr lang="en-US" dirty="0"/>
              <a:t>Micelles are </a:t>
            </a:r>
            <a:r>
              <a:rPr lang="en-US" dirty="0" smtClean="0"/>
              <a:t>molecules having </a:t>
            </a:r>
            <a:r>
              <a:rPr lang="en-US" dirty="0"/>
              <a:t>two regions of different affinities for water. The </a:t>
            </a:r>
            <a:r>
              <a:rPr lang="en-US" dirty="0" err="1"/>
              <a:t>amphiphilic</a:t>
            </a:r>
            <a:r>
              <a:rPr lang="en-US" dirty="0"/>
              <a:t> </a:t>
            </a:r>
            <a:r>
              <a:rPr lang="en-US" dirty="0" smtClean="0"/>
              <a:t>molecules forming </a:t>
            </a:r>
            <a:r>
              <a:rPr lang="en-US" dirty="0"/>
              <a:t>micelles associate at certain temperatures and concentrations.</a:t>
            </a:r>
          </a:p>
        </p:txBody>
      </p:sp>
    </p:spTree>
    <p:extLst>
      <p:ext uri="{BB962C8B-B14F-4D97-AF65-F5344CB8AC3E}">
        <p14:creationId xmlns:p14="http://schemas.microsoft.com/office/powerpoint/2010/main" val="273267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15315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447800" y="4495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Figure (6): </a:t>
            </a:r>
            <a:r>
              <a:rPr lang="en-US" b="1" dirty="0"/>
              <a:t>Direct Dissolution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9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Dialysis method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method, micelles are prepared from </a:t>
            </a:r>
            <a:r>
              <a:rPr lang="en-US" dirty="0" err="1"/>
              <a:t>amphiphilic</a:t>
            </a:r>
            <a:r>
              <a:rPr lang="en-US" dirty="0"/>
              <a:t> </a:t>
            </a:r>
            <a:r>
              <a:rPr lang="en-US" dirty="0" smtClean="0"/>
              <a:t>copolymers, which </a:t>
            </a:r>
            <a:r>
              <a:rPr lang="en-US" dirty="0"/>
              <a:t>have a low solubility. This method is also used for drug loading </a:t>
            </a:r>
            <a:r>
              <a:rPr lang="en-US" dirty="0" smtClean="0"/>
              <a:t>in copolymers </a:t>
            </a:r>
            <a:r>
              <a:rPr lang="en-US" dirty="0"/>
              <a:t>that require common organic solvents such as </a:t>
            </a:r>
            <a:r>
              <a:rPr lang="en-US" dirty="0" err="1"/>
              <a:t>dimethylsulfoxide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(DMSO), N-</a:t>
            </a:r>
            <a:r>
              <a:rPr lang="en-US" dirty="0" err="1"/>
              <a:t>dimethylformamide</a:t>
            </a:r>
            <a:r>
              <a:rPr lang="en-US" dirty="0"/>
              <a:t> (DMF</a:t>
            </a:r>
            <a:r>
              <a:rPr lang="en-US" dirty="0" smtClean="0"/>
              <a:t>)….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0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While using </a:t>
            </a:r>
            <a:r>
              <a:rPr lang="en-US" dirty="0"/>
              <a:t>water-miscible organic solvent, the copolymer can be dialyzed </a:t>
            </a:r>
            <a:r>
              <a:rPr lang="en-US" dirty="0" smtClean="0"/>
              <a:t>against aqueous </a:t>
            </a:r>
            <a:r>
              <a:rPr lang="en-US" dirty="0"/>
              <a:t>medium (water) to generate micelles because of the slow </a:t>
            </a:r>
            <a:r>
              <a:rPr lang="en-US" dirty="0" smtClean="0"/>
              <a:t>removal rate </a:t>
            </a:r>
            <a:r>
              <a:rPr lang="en-US" dirty="0"/>
              <a:t>of organic </a:t>
            </a:r>
            <a:r>
              <a:rPr lang="en-US" dirty="0" smtClean="0"/>
              <a:t>solvent as shown in figure (7).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772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09600" y="5562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 Figure (</a:t>
            </a:r>
            <a:r>
              <a:rPr lang="en-US" b="1" dirty="0"/>
              <a:t>7</a:t>
            </a:r>
            <a:r>
              <a:rPr lang="en-US" b="1" dirty="0" smtClean="0"/>
              <a:t>): </a:t>
            </a:r>
            <a:r>
              <a:rPr lang="en-US" b="1" dirty="0"/>
              <a:t>Dialysis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0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Solvent Evaporation Method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Block copolymer and drug (active agent) are dissolved </a:t>
            </a:r>
            <a:r>
              <a:rPr lang="en-US" dirty="0" smtClean="0"/>
              <a:t>in common </a:t>
            </a:r>
            <a:r>
              <a:rPr lang="en-US" dirty="0"/>
              <a:t>solvent or mixture of two miscible solvent. Drug – copolymer </a:t>
            </a:r>
            <a:r>
              <a:rPr lang="en-US" dirty="0" smtClean="0"/>
              <a:t>film is </a:t>
            </a:r>
            <a:r>
              <a:rPr lang="en-US" dirty="0"/>
              <a:t>formed upon stirring and drying the mixture. When the film is </a:t>
            </a:r>
            <a:r>
              <a:rPr lang="en-US" dirty="0" smtClean="0"/>
              <a:t>reconstituted with </a:t>
            </a:r>
            <a:r>
              <a:rPr lang="en-US" dirty="0"/>
              <a:t>warm water or buffer; micelles are </a:t>
            </a:r>
            <a:r>
              <a:rPr lang="en-US" dirty="0" smtClean="0"/>
              <a:t>formed(7).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20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85800" y="5638800"/>
            <a:ext cx="792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Figure (</a:t>
            </a:r>
            <a:r>
              <a:rPr lang="en-US" b="1" dirty="0"/>
              <a:t>8</a:t>
            </a:r>
            <a:r>
              <a:rPr lang="en-US" b="1" dirty="0" smtClean="0"/>
              <a:t>): </a:t>
            </a:r>
            <a:r>
              <a:rPr lang="en-US" b="1" dirty="0"/>
              <a:t>Solvent Evaporation Method.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7700"/>
            <a:ext cx="68580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934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Lyophilization</a:t>
            </a:r>
            <a:r>
              <a:rPr lang="en-US" b="1" dirty="0"/>
              <a:t> method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method is also known is “FREEZE DRYING” process. </a:t>
            </a:r>
            <a:r>
              <a:rPr lang="en-US" dirty="0" smtClean="0"/>
              <a:t>This method </a:t>
            </a:r>
            <a:r>
              <a:rPr lang="en-US" dirty="0"/>
              <a:t>is one step process method. </a:t>
            </a:r>
            <a:r>
              <a:rPr lang="en-US" dirty="0" err="1"/>
              <a:t>Lyophilization</a:t>
            </a:r>
            <a:r>
              <a:rPr lang="en-US" dirty="0"/>
              <a:t> method </a:t>
            </a:r>
            <a:r>
              <a:rPr lang="en-US" dirty="0" smtClean="0"/>
              <a:t>involves  </a:t>
            </a:r>
            <a:r>
              <a:rPr lang="en-US" dirty="0"/>
              <a:t>dissolution of both copolymer and the drug mixture of aqueous and </a:t>
            </a:r>
            <a:r>
              <a:rPr lang="en-US" dirty="0" smtClean="0"/>
              <a:t>organic solvent</a:t>
            </a:r>
            <a:r>
              <a:rPr lang="en-US" dirty="0"/>
              <a:t>. To get drug loaded mixture above mixture is reconstituted see </a:t>
            </a:r>
            <a:r>
              <a:rPr lang="en-US" dirty="0" smtClean="0"/>
              <a:t>figure (9). </a:t>
            </a:r>
            <a:r>
              <a:rPr lang="en-US" dirty="0"/>
              <a:t>Micelles which are produce by this method </a:t>
            </a:r>
            <a:r>
              <a:rPr lang="en-US" dirty="0" smtClean="0"/>
              <a:t>they have </a:t>
            </a:r>
            <a:r>
              <a:rPr lang="en-US" dirty="0"/>
              <a:t>enough shelf life along with high water </a:t>
            </a:r>
            <a:r>
              <a:rPr lang="en-US" dirty="0" err="1" smtClean="0"/>
              <a:t>dispersibility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65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34" y="1143000"/>
            <a:ext cx="62103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446634" y="4876800"/>
            <a:ext cx="68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Figure (</a:t>
            </a:r>
            <a:r>
              <a:rPr lang="en-US" b="1" dirty="0"/>
              <a:t>9</a:t>
            </a:r>
            <a:r>
              <a:rPr lang="en-US" b="1" dirty="0" smtClean="0"/>
              <a:t>): </a:t>
            </a:r>
            <a:r>
              <a:rPr lang="en-US" b="1" dirty="0" err="1"/>
              <a:t>Lyophilization</a:t>
            </a:r>
            <a:r>
              <a:rPr lang="en-US" b="1" dirty="0"/>
              <a:t>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Oil In Water Emulsion (O / W)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entrapment of lipophilic drug is also obtained by oil in </a:t>
            </a:r>
            <a:r>
              <a:rPr lang="en-US" dirty="0" smtClean="0"/>
              <a:t>water (O/W</a:t>
            </a:r>
            <a:r>
              <a:rPr lang="en-US" dirty="0"/>
              <a:t>) emulsion. Here, non-water-miscible organic solvent is used such </a:t>
            </a:r>
            <a:r>
              <a:rPr lang="en-US" dirty="0" smtClean="0"/>
              <a:t>as dichloromethane</a:t>
            </a:r>
            <a:r>
              <a:rPr lang="en-US" dirty="0"/>
              <a:t>, ethyl acetate. </a:t>
            </a:r>
            <a:r>
              <a:rPr lang="en-US" dirty="0" err="1"/>
              <a:t>Nanomicelles</a:t>
            </a:r>
            <a:r>
              <a:rPr lang="en-US" dirty="0"/>
              <a:t> preparation by </a:t>
            </a:r>
            <a:r>
              <a:rPr lang="en-US" dirty="0" smtClean="0"/>
              <a:t>oil/water emulsion </a:t>
            </a:r>
            <a:r>
              <a:rPr lang="en-US" dirty="0"/>
              <a:t>Mixture contain copolymer / drug / volatile – non water </a:t>
            </a:r>
            <a:r>
              <a:rPr lang="en-US" dirty="0" smtClean="0"/>
              <a:t>miscible solvent </a:t>
            </a:r>
            <a:r>
              <a:rPr lang="en-US" dirty="0"/>
              <a:t>is adding rapidly along with stirring with or without surfactant </a:t>
            </a:r>
            <a:r>
              <a:rPr lang="en-US" dirty="0" smtClean="0"/>
              <a:t>see figure </a:t>
            </a:r>
            <a:r>
              <a:rPr lang="en-US" dirty="0"/>
              <a:t>(</a:t>
            </a:r>
            <a:r>
              <a:rPr lang="en-US" dirty="0" smtClean="0"/>
              <a:t>10).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18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90600"/>
            <a:ext cx="633730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524000" y="5105400"/>
            <a:ext cx="621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Figure </a:t>
            </a:r>
            <a:r>
              <a:rPr lang="en-US" b="1" dirty="0"/>
              <a:t>(</a:t>
            </a:r>
            <a:r>
              <a:rPr lang="en-US" b="1" dirty="0" smtClean="0"/>
              <a:t>10): </a:t>
            </a:r>
            <a:r>
              <a:rPr lang="en-US" b="1" dirty="0"/>
              <a:t>Oil in Water Emulsion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685800"/>
            <a:ext cx="81248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295400" y="5334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295400" y="551866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Figure (1): </a:t>
            </a:r>
            <a:r>
              <a:rPr lang="en-US" b="1" dirty="0"/>
              <a:t>structure of </a:t>
            </a:r>
            <a:r>
              <a:rPr lang="en-US" b="1" dirty="0" err="1" smtClean="0"/>
              <a:t>nanomicelles</a:t>
            </a:r>
            <a:r>
              <a:rPr lang="en-US" b="1" dirty="0" smtClean="0"/>
              <a:t>(1).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53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Applications of </a:t>
            </a:r>
            <a:r>
              <a:rPr lang="en-US" b="1" dirty="0" err="1"/>
              <a:t>nanomicelles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Enhancing </a:t>
            </a:r>
            <a:r>
              <a:rPr lang="en-US" b="1" dirty="0" smtClean="0"/>
              <a:t>solubility      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smtClean="0"/>
              <a:t>Formulations </a:t>
            </a:r>
            <a:r>
              <a:rPr lang="en-US" b="1" dirty="0"/>
              <a:t>of antifungal </a:t>
            </a:r>
            <a:r>
              <a:rPr lang="en-US" b="1" dirty="0" smtClean="0"/>
              <a:t>agents </a:t>
            </a:r>
          </a:p>
          <a:p>
            <a:pPr marL="0" indent="0">
              <a:buNone/>
            </a:pPr>
            <a:r>
              <a:rPr lang="en-US" b="1" dirty="0"/>
              <a:t>3. Passive </a:t>
            </a:r>
            <a:r>
              <a:rPr lang="en-US" b="1" dirty="0" smtClean="0"/>
              <a:t>targeting  </a:t>
            </a:r>
          </a:p>
          <a:p>
            <a:pPr marL="0" indent="0">
              <a:buNone/>
            </a:pPr>
            <a:r>
              <a:rPr lang="en-US" b="1" dirty="0"/>
              <a:t>4. Ocular drug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60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Enhancing solubility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Nanomicelles</a:t>
            </a:r>
            <a:r>
              <a:rPr lang="en-US" dirty="0"/>
              <a:t> show excellent ability to load a large number </a:t>
            </a:r>
            <a:r>
              <a:rPr lang="en-US" dirty="0" smtClean="0"/>
              <a:t>of hydrophobic </a:t>
            </a:r>
            <a:r>
              <a:rPr lang="en-US" dirty="0"/>
              <a:t>drugs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Low solubility limits the drug dissolution rate and results in </a:t>
            </a:r>
            <a:r>
              <a:rPr lang="en-US" dirty="0" smtClean="0"/>
              <a:t>erratic absorption patterns.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micelles’ inner </a:t>
            </a:r>
            <a:r>
              <a:rPr lang="en-US" dirty="0"/>
              <a:t>hydrophobic core could entrap hydrophobic drug molecules and </a:t>
            </a:r>
            <a:r>
              <a:rPr lang="en-US" dirty="0" smtClean="0"/>
              <a:t>a hydrophilic </a:t>
            </a:r>
            <a:r>
              <a:rPr lang="en-US" dirty="0"/>
              <a:t>outer shell layer extends outwards to maintain the water solubility.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Formulations of antifungal agents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Drug is successively incorporated into various types of polymers </a:t>
            </a:r>
            <a:r>
              <a:rPr lang="en-US" dirty="0" smtClean="0"/>
              <a:t>and formulate </a:t>
            </a:r>
            <a:r>
              <a:rPr lang="en-US" dirty="0"/>
              <a:t>the </a:t>
            </a:r>
            <a:r>
              <a:rPr lang="en-US" dirty="0" err="1"/>
              <a:t>nanomicelles</a:t>
            </a:r>
            <a:r>
              <a:rPr lang="en-US" dirty="0"/>
              <a:t> which will improve the </a:t>
            </a:r>
            <a:r>
              <a:rPr lang="en-US" dirty="0" smtClean="0"/>
              <a:t>solubility and</a:t>
            </a:r>
            <a:r>
              <a:rPr lang="en-US" dirty="0"/>
              <a:t> </a:t>
            </a:r>
            <a:r>
              <a:rPr lang="en-US" dirty="0" smtClean="0"/>
              <a:t>permeability</a:t>
            </a:r>
            <a:r>
              <a:rPr lang="en-US" dirty="0"/>
              <a:t>. Their toxicity is low and have a more </a:t>
            </a:r>
            <a:r>
              <a:rPr lang="en-US" dirty="0" smtClean="0"/>
              <a:t>bioavailability.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33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Passive targeting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anticancer formulation for tumor chemotherapy, </a:t>
            </a:r>
            <a:r>
              <a:rPr lang="en-US" dirty="0" smtClean="0"/>
              <a:t>polymeric </a:t>
            </a:r>
            <a:r>
              <a:rPr lang="en-US" dirty="0" err="1" smtClean="0"/>
              <a:t>nanomicelles</a:t>
            </a:r>
            <a:r>
              <a:rPr lang="en-US" dirty="0" smtClean="0"/>
              <a:t> </a:t>
            </a:r>
            <a:r>
              <a:rPr lang="en-US" dirty="0"/>
              <a:t>are used for passive </a:t>
            </a:r>
            <a:r>
              <a:rPr lang="en-US" dirty="0" smtClean="0"/>
              <a:t>targeting ,Polymeric </a:t>
            </a:r>
            <a:r>
              <a:rPr lang="en-US" dirty="0"/>
              <a:t>micelles are being used for anticancer because of having </a:t>
            </a:r>
            <a:r>
              <a:rPr lang="en-US" dirty="0" smtClean="0"/>
              <a:t>low chances </a:t>
            </a:r>
            <a:r>
              <a:rPr lang="en-US" dirty="0"/>
              <a:t>of </a:t>
            </a:r>
            <a:r>
              <a:rPr lang="en-US" dirty="0" smtClean="0"/>
              <a:t>adverse effects </a:t>
            </a:r>
            <a:r>
              <a:rPr lang="en-US" dirty="0"/>
              <a:t>and selectively concentrate at cancer cells </a:t>
            </a:r>
            <a:r>
              <a:rPr lang="en-US" dirty="0" smtClean="0"/>
              <a:t>or tissues.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65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Ocular drug delivery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Eyes have complex anatomy and physiology that restrict drug entry </a:t>
            </a:r>
            <a:r>
              <a:rPr lang="en-US" dirty="0" smtClean="0"/>
              <a:t>at the </a:t>
            </a:r>
            <a:r>
              <a:rPr lang="en-US" dirty="0"/>
              <a:t>desired or targeted site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/>
              <a:t>Nanomicelles</a:t>
            </a:r>
            <a:r>
              <a:rPr lang="en-US" dirty="0"/>
              <a:t> are used to </a:t>
            </a:r>
            <a:r>
              <a:rPr lang="en-US" dirty="0" smtClean="0"/>
              <a:t>deliver </a:t>
            </a:r>
            <a:r>
              <a:rPr lang="en-US" dirty="0" err="1" smtClean="0"/>
              <a:t>intraocularly</a:t>
            </a:r>
            <a:r>
              <a:rPr lang="en-US" dirty="0" smtClean="0"/>
              <a:t> </a:t>
            </a:r>
            <a:r>
              <a:rPr lang="en-US" dirty="0"/>
              <a:t>for improvement of corneal permeability and also to </a:t>
            </a:r>
            <a:r>
              <a:rPr lang="en-US" dirty="0" smtClean="0"/>
              <a:t>increase ocular bioavailability.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07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Vadlapudi</a:t>
            </a:r>
            <a:r>
              <a:rPr lang="en-US" dirty="0" smtClean="0"/>
              <a:t> </a:t>
            </a:r>
            <a:r>
              <a:rPr lang="en-US" dirty="0"/>
              <a:t>AD, </a:t>
            </a:r>
            <a:r>
              <a:rPr lang="en-US" dirty="0" err="1"/>
              <a:t>Mitra</a:t>
            </a:r>
            <a:r>
              <a:rPr lang="en-US" dirty="0"/>
              <a:t> AK. </a:t>
            </a:r>
            <a:r>
              <a:rPr lang="en-US" dirty="0" err="1"/>
              <a:t>Nanomicelles</a:t>
            </a:r>
            <a:r>
              <a:rPr lang="en-US" dirty="0"/>
              <a:t>: an emerging platform for </a:t>
            </a:r>
            <a:r>
              <a:rPr lang="en-US" dirty="0" smtClean="0"/>
              <a:t>drug delivery </a:t>
            </a:r>
            <a:r>
              <a:rPr lang="en-US" dirty="0"/>
              <a:t>to the eye. Therapeutic delivery. 2013;4(1):1-3 </a:t>
            </a:r>
            <a:r>
              <a:rPr lang="en-US" dirty="0" smtClean="0"/>
              <a:t>.    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Patel M, </a:t>
            </a:r>
            <a:r>
              <a:rPr lang="en-US" dirty="0" err="1"/>
              <a:t>Solanki</a:t>
            </a:r>
            <a:r>
              <a:rPr lang="en-US" dirty="0"/>
              <a:t> A, </a:t>
            </a:r>
            <a:r>
              <a:rPr lang="en-US" dirty="0" err="1"/>
              <a:t>Nasit</a:t>
            </a:r>
            <a:r>
              <a:rPr lang="en-US" dirty="0"/>
              <a:t> M. Comprehensive Review On </a:t>
            </a:r>
            <a:r>
              <a:rPr lang="en-US" dirty="0" err="1" smtClean="0"/>
              <a:t>Nanomicelles</a:t>
            </a:r>
            <a:r>
              <a:rPr lang="en-US" dirty="0"/>
              <a:t> </a:t>
            </a:r>
            <a:r>
              <a:rPr lang="en-US" dirty="0" smtClean="0"/>
              <a:t>Drug </a:t>
            </a:r>
            <a:r>
              <a:rPr lang="en-US" dirty="0"/>
              <a:t>Delivery System. The Journal of Pharmaceutical Sciences and</a:t>
            </a:r>
          </a:p>
          <a:p>
            <a:pPr marL="0" indent="0">
              <a:buNone/>
            </a:pPr>
            <a:r>
              <a:rPr lang="en-US" dirty="0"/>
              <a:t>Medicinal Research. 2021;001 .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94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/>
              <a:t>Mallya</a:t>
            </a:r>
            <a:r>
              <a:rPr lang="en-US" dirty="0"/>
              <a:t> P, DV G, </a:t>
            </a:r>
            <a:r>
              <a:rPr lang="en-US" dirty="0" err="1"/>
              <a:t>Mahendran</a:t>
            </a:r>
            <a:r>
              <a:rPr lang="en-US" dirty="0"/>
              <a:t> B, </a:t>
            </a:r>
            <a:r>
              <a:rPr lang="en-US" dirty="0" err="1"/>
              <a:t>Bhavya</a:t>
            </a:r>
            <a:r>
              <a:rPr lang="en-US" dirty="0"/>
              <a:t> M, Jain V. </a:t>
            </a:r>
            <a:r>
              <a:rPr lang="en-US" dirty="0" smtClean="0"/>
              <a:t>INTERNATIONAL JOURNAL </a:t>
            </a:r>
            <a:r>
              <a:rPr lang="en-US" dirty="0"/>
              <a:t>OF RESEARCH IN PHARMACEUTICAL SCIENCES. </a:t>
            </a:r>
            <a:r>
              <a:rPr lang="en-US" dirty="0" smtClean="0"/>
              <a:t>2020 .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/>
              <a:t>Kunjumon</a:t>
            </a:r>
            <a:r>
              <a:rPr lang="en-US" dirty="0"/>
              <a:t> S, </a:t>
            </a:r>
            <a:r>
              <a:rPr lang="en-US" dirty="0" err="1"/>
              <a:t>Krishnakumar</a:t>
            </a:r>
            <a:r>
              <a:rPr lang="en-US" dirty="0"/>
              <a:t> K, Nair </a:t>
            </a:r>
            <a:r>
              <a:rPr lang="en-US" dirty="0" err="1" smtClean="0"/>
              <a:t>S.Nanomicelles</a:t>
            </a:r>
            <a:r>
              <a:rPr lang="en-US" dirty="0" smtClean="0"/>
              <a:t> </a:t>
            </a:r>
            <a:r>
              <a:rPr lang="en-US" dirty="0"/>
              <a:t>Formulation: </a:t>
            </a:r>
            <a:r>
              <a:rPr lang="en-US" dirty="0" smtClean="0"/>
              <a:t>In Vitro </a:t>
            </a:r>
            <a:r>
              <a:rPr lang="en-US" dirty="0"/>
              <a:t>Anti-Fungal Study. </a:t>
            </a:r>
            <a:r>
              <a:rPr lang="en-US" dirty="0" err="1"/>
              <a:t>Int</a:t>
            </a:r>
            <a:r>
              <a:rPr lang="en-US" dirty="0"/>
              <a:t> J Pharm </a:t>
            </a:r>
            <a:r>
              <a:rPr lang="en-US" dirty="0" err="1"/>
              <a:t>Sci</a:t>
            </a:r>
            <a:r>
              <a:rPr lang="en-US" dirty="0"/>
              <a:t> Rev Res. 2020;62:78-81.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96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Imran M, Shah MR. </a:t>
            </a:r>
            <a:r>
              <a:rPr lang="en-US" dirty="0" err="1"/>
              <a:t>Amphiphilic</a:t>
            </a:r>
            <a:r>
              <a:rPr lang="en-US" dirty="0"/>
              <a:t> </a:t>
            </a:r>
            <a:r>
              <a:rPr lang="en-US" dirty="0" smtClean="0"/>
              <a:t>block copolymers–based </a:t>
            </a:r>
            <a:r>
              <a:rPr lang="en-US" dirty="0"/>
              <a:t>micelles </a:t>
            </a:r>
            <a:r>
              <a:rPr lang="en-US" dirty="0" smtClean="0"/>
              <a:t>for drug </a:t>
            </a:r>
            <a:r>
              <a:rPr lang="en-US" dirty="0"/>
              <a:t>delivery. Design and Development of New </a:t>
            </a:r>
            <a:r>
              <a:rPr lang="en-US" dirty="0" err="1"/>
              <a:t>Nanocarriers</a:t>
            </a:r>
            <a:r>
              <a:rPr lang="en-US" dirty="0"/>
              <a:t>: Elsevier; </a:t>
            </a:r>
            <a:r>
              <a:rPr lang="en-US" dirty="0" smtClean="0"/>
              <a:t>2018. p</a:t>
            </a:r>
            <a:r>
              <a:rPr lang="en-US" dirty="0"/>
              <a:t>. 365-400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Liu J, Lee H, Allen C. Formulation of drugs in block copolymer </a:t>
            </a:r>
            <a:r>
              <a:rPr lang="en-US" dirty="0" smtClean="0"/>
              <a:t>micelles: drug </a:t>
            </a:r>
            <a:r>
              <a:rPr lang="en-US" dirty="0"/>
              <a:t>loading and release. Current pharmaceutical design. 2006;12(36):</a:t>
            </a:r>
            <a:r>
              <a:rPr lang="en-US" dirty="0" smtClean="0"/>
              <a:t>4685-701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718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/>
              <a:t>Su M, Su Z. Effects of Solvent Evaporation Rate and Poly (acrylic </a:t>
            </a:r>
            <a:r>
              <a:rPr lang="en-US" dirty="0" smtClean="0"/>
              <a:t>acid) on </a:t>
            </a:r>
            <a:r>
              <a:rPr lang="en-US" dirty="0"/>
              <a:t>Formation of Poly (ethylene oxide)-block-polystyrene Micelles </a:t>
            </a:r>
            <a:r>
              <a:rPr lang="en-US" dirty="0" smtClean="0"/>
              <a:t>from Emulsion</a:t>
            </a:r>
            <a:r>
              <a:rPr lang="en-US" dirty="0"/>
              <a:t>. Macromolecules. 2014;47(4):1428-32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0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critical micelle concentration is </a:t>
            </a:r>
            <a:r>
              <a:rPr lang="en-US" dirty="0" smtClean="0"/>
              <a:t>the concentration </a:t>
            </a:r>
            <a:r>
              <a:rPr lang="en-US" dirty="0"/>
              <a:t>at </a:t>
            </a:r>
            <a:r>
              <a:rPr lang="en-US" dirty="0" smtClean="0"/>
              <a:t>which aggregation </a:t>
            </a:r>
            <a:r>
              <a:rPr lang="en-US" dirty="0"/>
              <a:t>begins and the micelles are formed as shown in figure </a:t>
            </a:r>
            <a:r>
              <a:rPr lang="en-US" dirty="0" smtClean="0"/>
              <a:t>(2). The number </a:t>
            </a:r>
            <a:r>
              <a:rPr lang="en-US" dirty="0"/>
              <a:t>of monomer molecules forming a micelle is known as the </a:t>
            </a:r>
            <a:r>
              <a:rPr lang="en-US" dirty="0" smtClean="0"/>
              <a:t>aggregation number </a:t>
            </a:r>
            <a:r>
              <a:rPr lang="en-US" dirty="0"/>
              <a:t>of the micelle. The aggregation of the </a:t>
            </a:r>
            <a:r>
              <a:rPr lang="en-US" dirty="0" err="1"/>
              <a:t>amphiphilic</a:t>
            </a:r>
            <a:r>
              <a:rPr lang="en-US" dirty="0"/>
              <a:t> molecules </a:t>
            </a:r>
            <a:r>
              <a:rPr lang="en-US" dirty="0" smtClean="0"/>
              <a:t>leading to </a:t>
            </a:r>
            <a:r>
              <a:rPr lang="en-US" dirty="0"/>
              <a:t>the formation of micelles occurs due to the removal of the </a:t>
            </a:r>
            <a:r>
              <a:rPr lang="en-US" dirty="0" smtClean="0"/>
              <a:t>hydrophobic fragments </a:t>
            </a:r>
            <a:r>
              <a:rPr lang="en-US" dirty="0"/>
              <a:t>of the micelles from the aqueous environment and the formation </a:t>
            </a:r>
            <a:r>
              <a:rPr lang="en-US" dirty="0" smtClean="0"/>
              <a:t>of hydrogen </a:t>
            </a:r>
            <a:r>
              <a:rPr lang="en-US" dirty="0"/>
              <a:t>bonds in </a:t>
            </a:r>
            <a:r>
              <a:rPr lang="en-US" dirty="0" smtClean="0"/>
              <a:t>water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9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09600"/>
            <a:ext cx="77914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3716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    Figure (2): </a:t>
            </a:r>
            <a:r>
              <a:rPr lang="fr-FR" b="1" dirty="0" err="1"/>
              <a:t>Critical</a:t>
            </a:r>
            <a:r>
              <a:rPr lang="fr-FR" b="1" dirty="0"/>
              <a:t> Micelles </a:t>
            </a:r>
            <a:r>
              <a:rPr lang="fr-FR" b="1" dirty="0" smtClean="0"/>
              <a:t>Concentration(2).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533401"/>
            <a:ext cx="8153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Nanomicelles</a:t>
            </a:r>
            <a:r>
              <a:rPr lang="en-US" dirty="0"/>
              <a:t> are used with main purpose is to solubilize </a:t>
            </a:r>
            <a:r>
              <a:rPr lang="en-US" dirty="0" smtClean="0"/>
              <a:t>hydrophobic compound(1) </a:t>
            </a:r>
            <a:r>
              <a:rPr lang="en-US" dirty="0"/>
              <a:t>due to </a:t>
            </a:r>
            <a:r>
              <a:rPr lang="en-US" dirty="0" smtClean="0"/>
              <a:t>having </a:t>
            </a:r>
            <a:r>
              <a:rPr lang="en-US" dirty="0"/>
              <a:t>lipophilic portion of monomer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Inner </a:t>
            </a:r>
            <a:r>
              <a:rPr lang="en-US" dirty="0"/>
              <a:t>core </a:t>
            </a:r>
            <a:r>
              <a:rPr lang="en-US" dirty="0" smtClean="0"/>
              <a:t>of monomer </a:t>
            </a:r>
            <a:r>
              <a:rPr lang="en-US" dirty="0"/>
              <a:t>prevent the compound from </a:t>
            </a:r>
            <a:r>
              <a:rPr lang="en-US" dirty="0" smtClean="0"/>
              <a:t>degradation(1).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Outer core </a:t>
            </a:r>
            <a:r>
              <a:rPr lang="en-US" dirty="0" smtClean="0"/>
              <a:t>of </a:t>
            </a:r>
            <a:r>
              <a:rPr lang="en-US" dirty="0" err="1" smtClean="0"/>
              <a:t>nanomicelles</a:t>
            </a:r>
            <a:r>
              <a:rPr lang="en-US" dirty="0" smtClean="0"/>
              <a:t> </a:t>
            </a:r>
            <a:r>
              <a:rPr lang="en-US" dirty="0"/>
              <a:t>is hydrophilic that modulate the pharmacokinetic properties </a:t>
            </a:r>
            <a:r>
              <a:rPr lang="en-US" dirty="0" smtClean="0"/>
              <a:t>of drug </a:t>
            </a:r>
            <a:r>
              <a:rPr lang="en-US" dirty="0"/>
              <a:t>compound due to increasing </a:t>
            </a:r>
            <a:r>
              <a:rPr lang="en-US" dirty="0" smtClean="0"/>
              <a:t>solubility(3).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</a:t>
            </a:r>
            <a:r>
              <a:rPr lang="en-US" b="1" dirty="0" err="1"/>
              <a:t>nanomicelles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Nanomicelles</a:t>
            </a:r>
            <a:r>
              <a:rPr lang="en-US" dirty="0"/>
              <a:t> formulation prevents the drug from harsh </a:t>
            </a:r>
            <a:r>
              <a:rPr lang="en-US" dirty="0" smtClean="0"/>
              <a:t>environment so</a:t>
            </a:r>
            <a:r>
              <a:rPr lang="en-US" dirty="0"/>
              <a:t>, reduces the Chances of drug </a:t>
            </a:r>
            <a:r>
              <a:rPr lang="en-US" dirty="0" smtClean="0"/>
              <a:t>degradation(2).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It is suitable carrier for delivery of hydrophobic </a:t>
            </a:r>
            <a:r>
              <a:rPr lang="en-US" dirty="0" smtClean="0"/>
              <a:t>drugs(2).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In transdermal drug delivery drug passes through coenocytes along</a:t>
            </a:r>
          </a:p>
          <a:p>
            <a:pPr marL="0" indent="0">
              <a:buNone/>
            </a:pPr>
            <a:r>
              <a:rPr lang="en-US" dirty="0"/>
              <a:t>with keratinous fibers in stratum cornea so, lipophilic drug having</a:t>
            </a:r>
          </a:p>
          <a:p>
            <a:pPr marL="0" indent="0">
              <a:buNone/>
            </a:pPr>
            <a:r>
              <a:rPr lang="en-US" dirty="0"/>
              <a:t>tendency to passed through it, so also suitable for transdermal drug</a:t>
            </a:r>
          </a:p>
          <a:p>
            <a:pPr marL="0" indent="0">
              <a:buNone/>
            </a:pPr>
            <a:r>
              <a:rPr lang="en-US" dirty="0" smtClean="0"/>
              <a:t>delivery(4).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Risk of adverse effects is </a:t>
            </a:r>
            <a:r>
              <a:rPr lang="en-US" dirty="0" smtClean="0"/>
              <a:t>low(4).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There is no irritation or reduces </a:t>
            </a:r>
            <a:r>
              <a:rPr lang="en-US" dirty="0" smtClean="0"/>
              <a:t>irritation(4).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Ocular and transdermal bioavailability is high through </a:t>
            </a:r>
            <a:r>
              <a:rPr lang="en-US" dirty="0" err="1" smtClean="0"/>
              <a:t>nanomicelles</a:t>
            </a:r>
            <a:r>
              <a:rPr lang="en-US" dirty="0" smtClean="0"/>
              <a:t> carrier(4).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9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Limitations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Nanomicelles</a:t>
            </a:r>
            <a:r>
              <a:rPr lang="en-US" dirty="0"/>
              <a:t> are useful in various aspects but also have limitations,</a:t>
            </a:r>
          </a:p>
          <a:p>
            <a:pPr marL="0" indent="0">
              <a:buNone/>
            </a:pPr>
            <a:r>
              <a:rPr lang="en-US" dirty="0"/>
              <a:t>such as if micelles get diluted and given intravenously, equilibrium </a:t>
            </a:r>
            <a:r>
              <a:rPr lang="en-US" dirty="0" smtClean="0"/>
              <a:t>shifts towards </a:t>
            </a:r>
            <a:r>
              <a:rPr lang="en-US" dirty="0"/>
              <a:t>an unlimber state that leads to dissociation. However, this problem </a:t>
            </a:r>
            <a:r>
              <a:rPr lang="en-US" dirty="0" smtClean="0"/>
              <a:t>is overcome </a:t>
            </a:r>
            <a:r>
              <a:rPr lang="en-US" dirty="0"/>
              <a:t>by cross-linking the micelles through covalent cross-linking. </a:t>
            </a:r>
            <a:r>
              <a:rPr lang="en-US" dirty="0" smtClean="0"/>
              <a:t>There are </a:t>
            </a:r>
            <a:r>
              <a:rPr lang="en-US" dirty="0"/>
              <a:t>also various challenges in scaling up formulations from a lab scale to </a:t>
            </a:r>
            <a:r>
              <a:rPr lang="en-US" dirty="0" smtClean="0"/>
              <a:t>a large </a:t>
            </a:r>
            <a:r>
              <a:rPr lang="en-US" dirty="0"/>
              <a:t>scale that must be </a:t>
            </a:r>
            <a:r>
              <a:rPr lang="en-US" dirty="0" smtClean="0"/>
              <a:t>addressed(2).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</a:t>
            </a:r>
            <a:r>
              <a:rPr lang="en-US" b="1" dirty="0" err="1"/>
              <a:t>nanomicelles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Surfactants are </a:t>
            </a:r>
            <a:r>
              <a:rPr lang="en-US" dirty="0" err="1"/>
              <a:t>amphiphilic</a:t>
            </a:r>
            <a:r>
              <a:rPr lang="en-US" dirty="0"/>
              <a:t> molecules which having </a:t>
            </a:r>
            <a:r>
              <a:rPr lang="en-US" dirty="0" smtClean="0"/>
              <a:t>hydrophilic head </a:t>
            </a:r>
            <a:r>
              <a:rPr lang="en-US" dirty="0"/>
              <a:t>and hydrophobic tail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head of surfactant molecules have charge</a:t>
            </a:r>
          </a:p>
          <a:p>
            <a:pPr marL="0" indent="0">
              <a:buNone/>
            </a:pPr>
            <a:r>
              <a:rPr lang="en-US" dirty="0"/>
              <a:t>which may either anionic or cationic, dipolar or </a:t>
            </a:r>
            <a:r>
              <a:rPr lang="en-US" dirty="0" err="1"/>
              <a:t>zwitterionic</a:t>
            </a:r>
            <a:r>
              <a:rPr lang="en-US" dirty="0"/>
              <a:t>, or non-charged </a:t>
            </a:r>
            <a:r>
              <a:rPr lang="en-US" dirty="0" smtClean="0"/>
              <a:t>/ nonionic</a:t>
            </a:r>
            <a:r>
              <a:rPr lang="en-US" dirty="0"/>
              <a:t>. Anionic surfactants: sodium dodecyl sulfate (SDS),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Cationic surfactant</a:t>
            </a:r>
            <a:r>
              <a:rPr lang="en-US" dirty="0"/>
              <a:t>: </a:t>
            </a:r>
            <a:r>
              <a:rPr lang="en-US" dirty="0" err="1"/>
              <a:t>dodecyltrimethylammonium</a:t>
            </a:r>
            <a:r>
              <a:rPr lang="en-US" dirty="0"/>
              <a:t> bromide (DTAB).</a:t>
            </a:r>
          </a:p>
        </p:txBody>
      </p:sp>
    </p:spTree>
    <p:extLst>
      <p:ext uri="{BB962C8B-B14F-4D97-AF65-F5344CB8AC3E}">
        <p14:creationId xmlns:p14="http://schemas.microsoft.com/office/powerpoint/2010/main" val="25909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1623</Words>
  <Application>Microsoft Office PowerPoint</Application>
  <PresentationFormat>عرض على الشاشة (3:4)‏</PresentationFormat>
  <Paragraphs>116</Paragraphs>
  <Slides>38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نسق Office</vt:lpstr>
      <vt:lpstr>Nanomicelles </vt:lpstr>
      <vt:lpstr>Nanomicelles</vt:lpstr>
      <vt:lpstr>  </vt:lpstr>
      <vt:lpstr>عرض تقديمي في PowerPoint</vt:lpstr>
      <vt:lpstr>عرض تقديمي في PowerPoint</vt:lpstr>
      <vt:lpstr>عرض تقديمي في PowerPoint</vt:lpstr>
      <vt:lpstr>Advantages of nanomicelles</vt:lpstr>
      <vt:lpstr>Limitations</vt:lpstr>
      <vt:lpstr>Types of nanomicelles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</vt:lpstr>
      <vt:lpstr>Micellization</vt:lpstr>
      <vt:lpstr>Mechanism of micellization</vt:lpstr>
      <vt:lpstr>عرض تقديمي في PowerPoint</vt:lpstr>
      <vt:lpstr>Method of preparation of nanomicelles</vt:lpstr>
      <vt:lpstr>Direct dissolution method</vt:lpstr>
      <vt:lpstr>عرض تقديمي في PowerPoint</vt:lpstr>
      <vt:lpstr>Dialysis method</vt:lpstr>
      <vt:lpstr>عرض تقديمي في PowerPoint</vt:lpstr>
      <vt:lpstr>عرض تقديمي في PowerPoint</vt:lpstr>
      <vt:lpstr>Solvent Evaporation Method</vt:lpstr>
      <vt:lpstr>عرض تقديمي في PowerPoint</vt:lpstr>
      <vt:lpstr>Lyophilization method</vt:lpstr>
      <vt:lpstr>عرض تقديمي في PowerPoint</vt:lpstr>
      <vt:lpstr>Oil In Water Emulsion (O / W)</vt:lpstr>
      <vt:lpstr>  </vt:lpstr>
      <vt:lpstr>Applications of nanomicelles</vt:lpstr>
      <vt:lpstr>Enhancing solubility</vt:lpstr>
      <vt:lpstr>Formulations of antifungal agents</vt:lpstr>
      <vt:lpstr>Passive targeting</vt:lpstr>
      <vt:lpstr>Ocular drug delivery</vt:lpstr>
      <vt:lpstr>References</vt:lpstr>
      <vt:lpstr>References</vt:lpstr>
      <vt:lpstr>References</vt:lpstr>
      <vt:lpstr>References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2O11</dc:creator>
  <cp:lastModifiedBy>DR.Ahmed Saker 2O11</cp:lastModifiedBy>
  <cp:revision>34</cp:revision>
  <dcterms:created xsi:type="dcterms:W3CDTF">2025-03-25T09:16:18Z</dcterms:created>
  <dcterms:modified xsi:type="dcterms:W3CDTF">2025-04-18T20:03:53Z</dcterms:modified>
</cp:coreProperties>
</file>