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5"/>
  </p:notesMasterIdLst>
  <p:sldIdLst>
    <p:sldId id="287" r:id="rId2"/>
    <p:sldId id="257" r:id="rId3"/>
    <p:sldId id="258" r:id="rId4"/>
    <p:sldId id="260" r:id="rId5"/>
    <p:sldId id="285" r:id="rId6"/>
    <p:sldId id="274" r:id="rId7"/>
    <p:sldId id="259" r:id="rId8"/>
    <p:sldId id="261" r:id="rId9"/>
    <p:sldId id="288" r:id="rId10"/>
    <p:sldId id="262" r:id="rId11"/>
    <p:sldId id="292" r:id="rId12"/>
    <p:sldId id="263" r:id="rId13"/>
    <p:sldId id="264" r:id="rId14"/>
    <p:sldId id="290" r:id="rId15"/>
    <p:sldId id="291" r:id="rId16"/>
    <p:sldId id="265" r:id="rId17"/>
    <p:sldId id="268" r:id="rId18"/>
    <p:sldId id="278" r:id="rId19"/>
    <p:sldId id="266" r:id="rId20"/>
    <p:sldId id="269" r:id="rId21"/>
    <p:sldId id="270" r:id="rId22"/>
    <p:sldId id="271" r:id="rId23"/>
    <p:sldId id="272" r:id="rId24"/>
    <p:sldId id="280" r:id="rId25"/>
    <p:sldId id="276" r:id="rId26"/>
    <p:sldId id="282" r:id="rId27"/>
    <p:sldId id="283" r:id="rId28"/>
    <p:sldId id="289" r:id="rId29"/>
    <p:sldId id="284" r:id="rId30"/>
    <p:sldId id="281" r:id="rId31"/>
    <p:sldId id="277" r:id="rId32"/>
    <p:sldId id="279" r:id="rId33"/>
    <p:sldId id="286" r:id="rId34"/>
  </p:sldIdLst>
  <p:sldSz cx="109728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66" d="100"/>
          <a:sy n="66" d="100"/>
        </p:scale>
        <p:origin x="-896" y="-25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18D65-B501-4320-B5D9-995BE1707097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2E595-7E5C-4AA9-BF25-BDC0AF0D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3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 err="1" smtClean="0">
                <a:solidFill>
                  <a:srgbClr val="666666"/>
                </a:solidFill>
                <a:effectLst/>
                <a:latin typeface="Source Sans Pro"/>
              </a:rPr>
              <a:t>Bihormonal</a:t>
            </a:r>
            <a:r>
              <a:rPr lang="en-US" b="1" i="0" dirty="0" smtClean="0">
                <a:solidFill>
                  <a:srgbClr val="666666"/>
                </a:solidFill>
                <a:effectLst/>
                <a:latin typeface="Source Sans Pro"/>
              </a:rPr>
              <a:t> fully closed-loop system for the treatment of type 1 diabetes: a real-world </a:t>
            </a:r>
            <a:r>
              <a:rPr lang="en-US" b="1" i="0" dirty="0" err="1" smtClean="0">
                <a:solidFill>
                  <a:srgbClr val="666666"/>
                </a:solidFill>
                <a:effectLst/>
                <a:latin typeface="Source Sans Pro"/>
              </a:rPr>
              <a:t>multicentre</a:t>
            </a:r>
            <a:r>
              <a:rPr lang="en-US" b="1" i="0" dirty="0" smtClean="0">
                <a:solidFill>
                  <a:srgbClr val="666666"/>
                </a:solidFill>
                <a:effectLst/>
                <a:latin typeface="Source Sans Pro"/>
              </a:rPr>
              <a:t>, prospective, single-arm trial in the Netherlands</a:t>
            </a:r>
          </a:p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333333"/>
                </a:solidFill>
                <a:effectLst/>
                <a:latin typeface="Source Sans Pro"/>
              </a:rPr>
              <a:t>van Bon, A C et al.</a:t>
            </a:r>
          </a:p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333333"/>
                </a:solidFill>
                <a:effectLst/>
                <a:latin typeface="Source Sans Pro"/>
              </a:rPr>
              <a:t>The Lancet Digital Health, Volume 6, Issue 4, e272 - e280</a:t>
            </a: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2E595-7E5C-4AA9-BF25-BDC0AF0D0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22960" y="2130426"/>
            <a:ext cx="932688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66776" y="4406901"/>
            <a:ext cx="932688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8640" y="273050"/>
            <a:ext cx="3609976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90060" y="273051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48640" y="1435101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78638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29/08/1446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749040" y="6356351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5486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48640" y="260648"/>
            <a:ext cx="10122336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ar-IQ" dirty="0" smtClean="0"/>
          </a:p>
          <a:p>
            <a:pPr marL="0" indent="0" algn="ctr">
              <a:buNone/>
            </a:pPr>
            <a:endParaRPr lang="ar-IQ" dirty="0"/>
          </a:p>
          <a:p>
            <a:pPr marL="0" indent="0" algn="ctr">
              <a:buNone/>
            </a:pPr>
            <a:endParaRPr lang="ar-IQ" dirty="0" smtClean="0"/>
          </a:p>
          <a:p>
            <a:pPr marL="0" indent="0" algn="ctr">
              <a:buNone/>
            </a:pPr>
            <a:r>
              <a:rPr lang="ar-IQ" dirty="0" smtClean="0"/>
              <a:t>تقيم كلية الصيدلة </a:t>
            </a:r>
            <a:r>
              <a:rPr lang="en-US" dirty="0" smtClean="0"/>
              <a:t>/</a:t>
            </a:r>
            <a:r>
              <a:rPr lang="ar-IQ" dirty="0" smtClean="0"/>
              <a:t>جامعة بغداد </a:t>
            </a:r>
          </a:p>
          <a:p>
            <a:pPr marL="0" indent="0" algn="ctr">
              <a:buNone/>
            </a:pPr>
            <a:r>
              <a:rPr lang="ar-IQ" dirty="0" smtClean="0"/>
              <a:t>وحدة الشؤون العلمية الحلقة </a:t>
            </a:r>
            <a:r>
              <a:rPr lang="ar-IQ" dirty="0" smtClean="0"/>
              <a:t>ال</a:t>
            </a:r>
            <a:r>
              <a:rPr lang="ar-IQ" dirty="0" smtClean="0"/>
              <a:t>نقاشية </a:t>
            </a:r>
            <a:r>
              <a:rPr lang="ar-IQ" dirty="0" smtClean="0"/>
              <a:t>الموسومة</a:t>
            </a:r>
          </a:p>
          <a:p>
            <a:pPr marL="0" indent="0" algn="ctr" rtl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advance in the management of type 1 diabetes</a:t>
            </a:r>
          </a:p>
          <a:p>
            <a:pPr marL="0" indent="0" algn="ctr" rtl="0">
              <a:buNone/>
            </a:pPr>
            <a:r>
              <a:rPr lang="ar-IQ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نور كاظم محمد جواد</a:t>
            </a:r>
          </a:p>
          <a:p>
            <a:pPr marL="0" indent="0" algn="ctr">
              <a:buNone/>
            </a:pPr>
            <a:r>
              <a:rPr lang="ar-IQ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طالبة الدكتوراه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ar-IQ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فرع </a:t>
            </a:r>
            <a:r>
              <a:rPr lang="ar-IQ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الصيدلة السريرية</a:t>
            </a:r>
            <a:endParaRPr lang="ar-IQ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ar-IQ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ar-IQ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يوم الخميس المصادف 27-2-2025</a:t>
            </a:r>
          </a:p>
          <a:p>
            <a:pPr marL="0" indent="0">
              <a:buNone/>
            </a:pPr>
            <a:r>
              <a:rPr lang="ar-IQ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الساعة: التاسعة </a:t>
            </a:r>
            <a:r>
              <a:rPr lang="ar-IQ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IQ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النصف</a:t>
            </a:r>
          </a:p>
          <a:p>
            <a:pPr marL="0" indent="0">
              <a:buNone/>
            </a:pPr>
            <a:r>
              <a:rPr lang="ar-IQ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قاعة البيروني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917" y="188640"/>
            <a:ext cx="25717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5" y="188641"/>
            <a:ext cx="25717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0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Ultra-rapid acting insulin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81" y="1307510"/>
            <a:ext cx="9591466" cy="557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7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Inhaled Insulin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04" y="1484784"/>
            <a:ext cx="2765648" cy="493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32" y="2282788"/>
            <a:ext cx="6909681" cy="38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056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Ultra-long 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acting insulin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67" y="4253948"/>
            <a:ext cx="3912096" cy="244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92" y="1124745"/>
            <a:ext cx="9621114" cy="287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70" y="4221089"/>
            <a:ext cx="4325995" cy="251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5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Once weekly insulin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75" y="1556792"/>
            <a:ext cx="6096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74643" y="4797153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Times New Roman" pitchFamily="18" charset="0"/>
                <a:cs typeface="Times New Roman" pitchFamily="18" charset="0"/>
              </a:rPr>
              <a:t>An FDA committee voted against recommending insulin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icodec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to improve glycemic control in type 1 diabetes.</a:t>
            </a:r>
          </a:p>
          <a:p>
            <a:pPr algn="l" rtl="0"/>
            <a:r>
              <a:rPr lang="en-US" dirty="0">
                <a:latin typeface="Times New Roman" pitchFamily="18" charset="0"/>
                <a:cs typeface="Times New Roman" pitchFamily="18" charset="0"/>
              </a:rPr>
              <a:t>Concerns over hypoglycemia risk and lack of data on risk mitigation were discussed.</a:t>
            </a:r>
          </a:p>
        </p:txBody>
      </p:sp>
    </p:spTree>
    <p:extLst>
      <p:ext uri="{BB962C8B-B14F-4D97-AF65-F5344CB8AC3E}">
        <p14:creationId xmlns:p14="http://schemas.microsoft.com/office/powerpoint/2010/main" val="10405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17848" y="116632"/>
            <a:ext cx="987552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Nanoparticle Technology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4" y="1003093"/>
            <a:ext cx="9558886" cy="523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13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Development of Glucose-Responsive “Smart” Insulin Systems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48640" y="1600201"/>
            <a:ext cx="3641616" cy="5141167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lucose-sensitive </a:t>
            </a:r>
            <a:r>
              <a:rPr lang="en-US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modifications of existing clinical analogs, </a:t>
            </a:r>
            <a:r>
              <a:rPr lang="en-US" dirty="0" smtClean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and newly-developed </a:t>
            </a:r>
            <a:r>
              <a:rPr lang="en-US" dirty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hypoxia-sensitive polymer </a:t>
            </a:r>
            <a:r>
              <a:rPr lang="en-US" dirty="0" smtClean="0">
                <a:solidFill>
                  <a:srgbClr val="1B1B1B"/>
                </a:solidFill>
                <a:latin typeface="Times New Roman" pitchFamily="18" charset="0"/>
                <a:cs typeface="Times New Roman" pitchFamily="18" charset="0"/>
              </a:rPr>
              <a:t>matrices.</a:t>
            </a:r>
          </a:p>
          <a:p>
            <a:pPr marL="0" indent="0"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628800"/>
            <a:ext cx="6524625" cy="49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605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1824" y="0"/>
            <a:ext cx="9875520" cy="1143000"/>
          </a:xfrm>
        </p:spPr>
        <p:txBody>
          <a:bodyPr/>
          <a:lstStyle/>
          <a:p>
            <a:pPr rtl="0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Hybrid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closed-loop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systems (HCL)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5414" y="908720"/>
            <a:ext cx="10208746" cy="576064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Recommended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1-Adults type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 diabetes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who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HbA1c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7.5% or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higher, or have disabling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hypoglycaemia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despite best possible management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with insulin pump and or CGM.</a:t>
            </a:r>
          </a:p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2-Children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and young people (under 18 years old) living with type 1 diabetes</a:t>
            </a:r>
          </a:p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3- Pregnant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or planning to become pregnant.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97" y="4365104"/>
            <a:ext cx="724281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2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26" y="1600201"/>
            <a:ext cx="82687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95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dirty="0" smtClean="0"/>
              <a:t>A </a:t>
            </a:r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55" y="3453674"/>
            <a:ext cx="6632395" cy="351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" y="116632"/>
            <a:ext cx="10965272" cy="333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8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Automated 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Insulin Delivery (AID) Systems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0" y="1628800"/>
            <a:ext cx="9089962" cy="420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57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33872" y="404664"/>
            <a:ext cx="987552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61053" y="1600200"/>
            <a:ext cx="10196333" cy="5141168"/>
          </a:xfrm>
        </p:spPr>
        <p:txBody>
          <a:bodyPr>
            <a:normAutofit/>
          </a:bodyPr>
          <a:lstStyle/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Type 1 diabetes mellitus (T1DM) is the most common autoimmune chronic disease in young patients.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caused by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autoimmune destruction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pancreatic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B-cells</a:t>
            </a: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Complications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associated with diabetes are life-threatening and the current standard of care for T1DM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still life-long insulin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injections.</a:t>
            </a:r>
          </a:p>
        </p:txBody>
      </p:sp>
    </p:spTree>
    <p:extLst>
      <p:ext uri="{BB962C8B-B14F-4D97-AF65-F5344CB8AC3E}">
        <p14:creationId xmlns:p14="http://schemas.microsoft.com/office/powerpoint/2010/main" val="11868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8234" y="116632"/>
            <a:ext cx="9875520" cy="864096"/>
          </a:xfrm>
        </p:spPr>
        <p:txBody>
          <a:bodyPr>
            <a:noAutofit/>
          </a:bodyPr>
          <a:lstStyle/>
          <a:p>
            <a:pPr rtl="0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Bihormonal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fully closed-loop (FCL) systems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5414" y="1052736"/>
            <a:ext cx="10455562" cy="5616624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system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combined use of insulin and glucagon allows the system to closely mimic physiological blood glucose regulation, assisted by counter regulation in case of impending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hypoglycaemia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01" y="3212977"/>
            <a:ext cx="8646796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0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01824" y="908720"/>
            <a:ext cx="10109923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This system is completely reactive, responding to current sensor readings and the change in glucose concentrations over time. </a:t>
            </a:r>
          </a:p>
          <a:p>
            <a:pPr lvl="0" algn="l" rtl="0">
              <a:spcBef>
                <a:spcPct val="20000"/>
              </a:spcBef>
            </a:pPr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spcBef>
                <a:spcPct val="20000"/>
              </a:spcBef>
            </a:pP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spcBef>
                <a:spcPct val="20000"/>
              </a:spcBef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short-term performance and safety of this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bihormonal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FCL system were tested in controlled trials and EU approval was obtained in 2020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15415" y="44625"/>
            <a:ext cx="10541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Bihormonal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fully closed-loop (FCL)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8234" y="116632"/>
            <a:ext cx="9875520" cy="1143000"/>
          </a:xfrm>
        </p:spPr>
        <p:txBody>
          <a:bodyPr/>
          <a:lstStyle/>
          <a:p>
            <a:r>
              <a:rPr lang="el-G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β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cell replacement therapies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234" y="1268760"/>
            <a:ext cx="10282742" cy="5400600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Pancreatic-cell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replacement offers the potential for physiological glycemic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avoiding hypo and hyperglycemic episodes. </a:t>
            </a:r>
          </a:p>
          <a:p>
            <a:pPr marL="0" indent="0"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1-Pancreas transplantation</a:t>
            </a:r>
          </a:p>
          <a:p>
            <a:pPr marL="0" indent="0" algn="l" rt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Whole pancreas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transplantation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not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preferred because 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surgically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it is an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aggressive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invasive procedure associated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comorbidities</a:t>
            </a:r>
          </a:p>
          <a:p>
            <a:pPr marL="0" indent="0"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73" y="2996952"/>
            <a:ext cx="393102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692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9005" y="44624"/>
            <a:ext cx="9875520" cy="864096"/>
          </a:xfrm>
        </p:spPr>
        <p:txBody>
          <a:bodyPr/>
          <a:lstStyle/>
          <a:p>
            <a:r>
              <a:rPr lang="el-GR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β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cell replacement therapies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9005" y="836712"/>
            <a:ext cx="10714790" cy="5904656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Islet transplantation</a:t>
            </a:r>
          </a:p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considered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relatively safe procedure with less associated comorbidities, making it an attractive therapeutic option for T1DM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39" y="2420888"/>
            <a:ext cx="7694682" cy="299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15415" y="4980563"/>
            <a:ext cx="10541971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>
              <a:spcBef>
                <a:spcPct val="20000"/>
              </a:spcBef>
            </a:pP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rtl="0"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are many </a:t>
            </a:r>
            <a:r>
              <a:rPr lang="en-US" sz="28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challenges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such as limited islet availability, extensive islet apoptosis, and poor islet vascular engraftment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144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234" y="908720"/>
            <a:ext cx="10369152" cy="568863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Encapsulation protect islet cell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from immune attacks,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allows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passive diffusion of glucose, insulin, oxygen, and other nutrient exchange, while preventing direct contact with immune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cells, so eliminate need for immunosuppressant drugs.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3" y="3212976"/>
            <a:ext cx="9715500" cy="358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Islet encapsulation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20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7060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Stem cell based therapy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1824" y="1052736"/>
            <a:ext cx="10122336" cy="5544616"/>
          </a:xfrm>
        </p:spPr>
        <p:txBody>
          <a:bodyPr/>
          <a:lstStyle/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cells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 provide a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limitless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source of insulin producing-cell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solve the problem of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limited availability of suitable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donors.</a:t>
            </a:r>
          </a:p>
          <a:p>
            <a:pPr marL="0" indent="0"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Its promise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playing a key role in future islet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transplantation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techniques by enhancing their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survival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function.</a:t>
            </a:r>
          </a:p>
        </p:txBody>
      </p:sp>
    </p:spTree>
    <p:extLst>
      <p:ext uri="{BB962C8B-B14F-4D97-AF65-F5344CB8AC3E}">
        <p14:creationId xmlns:p14="http://schemas.microsoft.com/office/powerpoint/2010/main" val="38504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Human embryonic 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stem cells (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hESCs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5415" y="1412776"/>
            <a:ext cx="10282742" cy="511256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Pluripotent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cells that differentiate into somatic cells in a developing embryo.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Potentially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hESCs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could be used to generate new-cells for </a:t>
            </a:r>
            <a:r>
              <a:rPr lang="en-US" sz="2800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allogenic</a:t>
            </a:r>
            <a:r>
              <a:rPr lang="en-US" sz="2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transplantation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purposes of T1DM patients</a:t>
            </a:r>
            <a:r>
              <a:rPr lang="en-US" dirty="0" smtClean="0"/>
              <a:t>.</a:t>
            </a:r>
          </a:p>
          <a:p>
            <a:pPr marL="0" indent="0" algn="l" rtl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However,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ethical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because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hESCs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cells are derived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from 5–7-day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old blastocysts and its collection involves the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destruction of human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embryos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93" y="4869160"/>
            <a:ext cx="3065286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8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5414" y="404664"/>
            <a:ext cx="10208746" cy="619268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Human Induced Pluripotent Stem Cells (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hiPSCs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cells can differentiated to unlimited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number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functioning beta cells for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autologous islet transplantation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T1DM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patients without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immune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rejection.</a:t>
            </a:r>
          </a:p>
          <a:p>
            <a:pPr marL="0" indent="0" algn="l" rtl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Although promising, generating-cells from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hiPSCs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is a complex, costly procedure, and susceptible to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teratoma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formation.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8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2" y="332656"/>
            <a:ext cx="1037974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86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778098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Mesenchymal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Stem Cells (MSCs)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9005" y="1052736"/>
            <a:ext cx="10628381" cy="568863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MSCs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used as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adjuvants in islet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transplantation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that enhance islet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vascularization and engraftment by stabilizing the vascular network around the graft.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also promote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growth and functionality of neighbor cells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l" rtl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39" y="2851156"/>
            <a:ext cx="8208912" cy="400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00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1824" y="116632"/>
            <a:ext cx="9875520" cy="1143000"/>
          </a:xfrm>
        </p:spPr>
        <p:txBody>
          <a:bodyPr>
            <a:normAutofit/>
          </a:bodyPr>
          <a:lstStyle/>
          <a:p>
            <a:pPr rtl="0"/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Treatment Options for Type 1 Diabetes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4643" y="1052736"/>
            <a:ext cx="10196333" cy="5616624"/>
          </a:xfrm>
        </p:spPr>
        <p:txBody>
          <a:bodyPr>
            <a:normAutofit/>
          </a:bodyPr>
          <a:lstStyle/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Currently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no real cure exists for diabetes, and daily insulin injections remain the standard of care for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patients with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T1DM</a:t>
            </a:r>
            <a:r>
              <a:rPr lang="en-US" sz="2800" dirty="0" smtClean="0">
                <a:latin typeface="URWPalladioL-Roma"/>
              </a:rPr>
              <a:t>.</a:t>
            </a: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Since 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discovery of insulin more than 100 years ago, vast advances in treatments have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improved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care for many people with type 1 diabetes. </a:t>
            </a:r>
          </a:p>
          <a:p>
            <a:pPr marL="0" indent="0" algn="l" rtl="0">
              <a:buClr>
                <a:srgbClr val="0070C0"/>
              </a:buClr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Ideally, a viable treatment for T1DM would</a:t>
            </a:r>
          </a:p>
          <a:p>
            <a:pPr marL="0" indent="0" algn="l" rtl="0">
              <a:buClr>
                <a:srgbClr val="0070C0"/>
              </a:buCl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restore both insulin production and secretion regulation by glucose. </a:t>
            </a:r>
          </a:p>
        </p:txBody>
      </p:sp>
    </p:spTree>
    <p:extLst>
      <p:ext uri="{BB962C8B-B14F-4D97-AF65-F5344CB8AC3E}">
        <p14:creationId xmlns:p14="http://schemas.microsoft.com/office/powerpoint/2010/main" val="366153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Stem cell and gene therapies for diabetes mellitus</a:t>
            </a:r>
            <a:b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2" y="1268761"/>
            <a:ext cx="9505056" cy="544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245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4" y="476673"/>
            <a:ext cx="10828196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935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References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48640" y="1600200"/>
            <a:ext cx="10122336" cy="5069160"/>
          </a:xfrm>
        </p:spPr>
        <p:txBody>
          <a:bodyPr>
            <a:normAutofit fontScale="92500" lnSpcReduction="10000"/>
          </a:bodyPr>
          <a:lstStyle/>
          <a:p>
            <a:pPr marL="514350" indent="-514350" algn="l" rtl="0"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Subramanian S, Khan F, Hirsch IB. New advances in type 1 diabetes.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Bmj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2024 Jan 26;384.</a:t>
            </a:r>
          </a:p>
          <a:p>
            <a:pPr marL="514350" indent="-514350" algn="l" rtl="0">
              <a:buAutoNum type="arabi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Templer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S. Closed-loop insulin delivery systems: past, present, and future directions. Frontiers in Endocrinology. 2022 Jun 6;13:919942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l" rtl="0"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Rodrigues Oliveira SM,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Rebocho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Ahmadpour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E,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Nissapatorn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V, de Lourdes Pereira M. Type 1 diabetes mellitus: A review on advances and challenges in creating insulin producing devices.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Micromachines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2023 Jan 6;14(1):151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l" rtl="0"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van Bon AC,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Blauw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H, Jansen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TJ,et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Bihormonal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fully closed-loop system for the treatment of type 1 diabetes: a real-world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multicentre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prospective, single-arm trial in the Netherlands. The Lancet Digital Health. 2024 Apr 1;6(4):e272-80.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>
              <a:buAutoNum type="arabicPeriod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>
              <a:buAutoNum type="arabicPeriod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>
              <a:buAutoNum type="arabicPeriod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>
              <a:buAutoNum type="arabicPeriod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940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91" y="836713"/>
            <a:ext cx="8986598" cy="57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58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3" y="332656"/>
            <a:ext cx="1019633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40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8234" y="20016"/>
            <a:ext cx="9875520" cy="888704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Type 1 Diabetes Prevention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5414" y="980728"/>
            <a:ext cx="6639138" cy="5616624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Immunotherapy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for β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cell preservation</a:t>
            </a:r>
          </a:p>
          <a:p>
            <a:pPr marL="0" indent="0" algn="l" rtl="0">
              <a:buNone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Teplizumab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 a humanized monoclonal antibody against the CD3 molecule on 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ar-IQ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 thought to modify CD8 positive T lymphocytes, key effector cells that mediate β cell death and preserves regulatory T cells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l" rtl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52" y="836712"/>
            <a:ext cx="3960440" cy="585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7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Teplizumab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2" y="3645024"/>
            <a:ext cx="914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58" y="1340769"/>
            <a:ext cx="715518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9005" y="116632"/>
            <a:ext cx="10714790" cy="6552728"/>
          </a:xfrm>
        </p:spPr>
        <p:txBody>
          <a:bodyPr/>
          <a:lstStyle/>
          <a:p>
            <a:pPr marL="0" indent="0" algn="ctr" rtl="0">
              <a:buNone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Insulin Therapy</a:t>
            </a:r>
          </a:p>
          <a:p>
            <a:pPr marL="0" indent="0" algn="l" rtl="0">
              <a:buNone/>
            </a:pP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9" y="908720"/>
            <a:ext cx="1082806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5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9" y="476673"/>
            <a:ext cx="9885718" cy="564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9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9856" y="29642"/>
            <a:ext cx="987552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Advance in Insulin Therapy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7808" y="1124745"/>
            <a:ext cx="7910313" cy="532859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Advances 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monitoring</a:t>
            </a:r>
          </a:p>
          <a:p>
            <a:pPr marL="0" indent="0" algn="l" rtl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Continuous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glucose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monitoring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(CGM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):sensors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uses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interstitial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fluid glucose concentrations to estimate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blood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glucose. 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Two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types of CGM are available. </a:t>
            </a:r>
          </a:p>
          <a:p>
            <a:pPr marL="514350" indent="-514350" algn="l" rtl="0"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CGM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provides a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continuous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stream of glucose data to a receiver,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mobile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application,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smart-watch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or pump. 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>
              <a:buAutoNum type="arabicPeriod"/>
            </a:pP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 rtl="0">
              <a:buAutoNum type="arabicPeriod"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Intermittently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scanned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CGM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needs to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scanned by a reader device or smartphone.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63" y="4437112"/>
            <a:ext cx="310723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394" y="1628800"/>
            <a:ext cx="305537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0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1010</Words>
  <Application>Microsoft Office PowerPoint</Application>
  <PresentationFormat>مخصص</PresentationFormat>
  <Paragraphs>109</Paragraphs>
  <Slides>33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سمة Office</vt:lpstr>
      <vt:lpstr>عرض تقديمي في PowerPoint</vt:lpstr>
      <vt:lpstr>Introduction</vt:lpstr>
      <vt:lpstr>Treatment Options for Type 1 Diabetes</vt:lpstr>
      <vt:lpstr>عرض تقديمي في PowerPoint</vt:lpstr>
      <vt:lpstr>Type 1 Diabetes Prevention</vt:lpstr>
      <vt:lpstr>Teplizumab</vt:lpstr>
      <vt:lpstr>عرض تقديمي في PowerPoint</vt:lpstr>
      <vt:lpstr>عرض تقديمي في PowerPoint</vt:lpstr>
      <vt:lpstr>Advance in Insulin Therapy</vt:lpstr>
      <vt:lpstr>Ultra-rapid acting insulin</vt:lpstr>
      <vt:lpstr>Inhaled Insulin</vt:lpstr>
      <vt:lpstr>Ultra-long acting insulin</vt:lpstr>
      <vt:lpstr>Once weekly insulin</vt:lpstr>
      <vt:lpstr>Nanoparticle Technology</vt:lpstr>
      <vt:lpstr>Development of Glucose-Responsive “Smart” Insulin Systems</vt:lpstr>
      <vt:lpstr> Hybrid closed-loop systems (HCL)</vt:lpstr>
      <vt:lpstr>عرض تقديمي في PowerPoint</vt:lpstr>
      <vt:lpstr>عرض تقديمي في PowerPoint</vt:lpstr>
      <vt:lpstr>Automated Insulin Delivery (AID) Systems</vt:lpstr>
      <vt:lpstr>Bihormonal fully closed-loop (FCL) systems</vt:lpstr>
      <vt:lpstr>عرض تقديمي في PowerPoint</vt:lpstr>
      <vt:lpstr>β cell replacement therapies</vt:lpstr>
      <vt:lpstr>β cell replacement therapies</vt:lpstr>
      <vt:lpstr>Islet encapsulation</vt:lpstr>
      <vt:lpstr>Stem cell based therapy</vt:lpstr>
      <vt:lpstr>Human embryonic stem cells (hESCs) </vt:lpstr>
      <vt:lpstr>عرض تقديمي في PowerPoint</vt:lpstr>
      <vt:lpstr>عرض تقديمي في PowerPoint</vt:lpstr>
      <vt:lpstr>Mesenchymal Stem Cells (MSCs)</vt:lpstr>
      <vt:lpstr>Stem cell and gene therapies for diabetes mellitus </vt:lpstr>
      <vt:lpstr>عرض تقديمي في PowerPoint</vt:lpstr>
      <vt:lpstr>References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 in Type 1 Diabetes</dc:title>
  <dc:creator>kaspe</dc:creator>
  <cp:lastModifiedBy>kaspe</cp:lastModifiedBy>
  <cp:revision>39</cp:revision>
  <dcterms:created xsi:type="dcterms:W3CDTF">2025-02-23T09:56:14Z</dcterms:created>
  <dcterms:modified xsi:type="dcterms:W3CDTF">2025-02-27T06:30:10Z</dcterms:modified>
</cp:coreProperties>
</file>