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9cf7e448-612f-4ef2-91be-0ccf4d5f28f8.jpg"/>
          <p:cNvPicPr>
            <a:picLocks noChangeAspect="1"/>
          </p:cNvPicPr>
          <p:nvPr/>
        </p:nvPicPr>
        <p:blipFill>
          <a:blip r:embed="rId2" cstate="print"/>
          <a:stretch>
            <a:fillRect/>
          </a:stretch>
        </p:blipFill>
        <p:spPr>
          <a:xfrm>
            <a:off x="0" y="16933"/>
            <a:ext cx="9144000" cy="682413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Pilates-Exercises-to-Relieve-Lower-Back-Pain.jpg"/>
          <p:cNvPicPr>
            <a:picLocks noChangeAspect="1"/>
          </p:cNvPicPr>
          <p:nvPr/>
        </p:nvPicPr>
        <p:blipFill>
          <a:blip r:embed="rId2" cstate="print">
            <a:lum bright="20000"/>
          </a:blip>
          <a:srcRect t="17391" b="9179"/>
          <a:stretch>
            <a:fillRect/>
          </a:stretch>
        </p:blipFill>
        <p:spPr>
          <a:xfrm>
            <a:off x="762000" y="3962400"/>
            <a:ext cx="7086600" cy="2895600"/>
          </a:xfrm>
          <a:prstGeom prst="rect">
            <a:avLst/>
          </a:prstGeom>
          <a:ln>
            <a:noFill/>
          </a:ln>
          <a:effectLst>
            <a:softEdge rad="112500"/>
          </a:effectLst>
        </p:spPr>
      </p:pic>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sp>
        <p:nvSpPr>
          <p:cNvPr id="2051" name="Rectangle 3"/>
          <p:cNvSpPr>
            <a:spLocks noChangeArrowheads="1"/>
          </p:cNvSpPr>
          <p:nvPr/>
        </p:nvSpPr>
        <p:spPr bwMode="auto">
          <a:xfrm>
            <a:off x="762000" y="930533"/>
            <a:ext cx="777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ar-IQ"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IQ"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algn="r" rtl="1"/>
            <a:r>
              <a:rPr lang="ar-SA" sz="2000" b="1" dirty="0" smtClean="0"/>
              <a:t>المقدمة</a:t>
            </a:r>
            <a:endParaRPr lang="en-US" sz="2000" dirty="0" smtClean="0"/>
          </a:p>
          <a:p>
            <a:pPr algn="r" rtl="1"/>
            <a:r>
              <a:rPr lang="ar-SA" sz="2000" b="1" dirty="0" smtClean="0"/>
              <a:t> تمارين البيلاتس هي نظام رياضي تم تطويره من قبل جوزيف بيلاتس في أوائل القرن العشرين، تركز هذه التمارين على تقوية العضلات وتحسين مرونة الجسم وتوازنه، يمكن أن تكون تمارين البيلاتس فعالة في الوقاية والعلاج من ألم المفاصل</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 (1).jpg"/>
          <p:cNvPicPr>
            <a:picLocks noChangeAspect="1"/>
          </p:cNvPicPr>
          <p:nvPr/>
        </p:nvPicPr>
        <p:blipFill>
          <a:blip r:embed="rId2" cstate="print">
            <a:lum bright="20000" contrast="10000"/>
          </a:blip>
          <a:srcRect l="26655" r="35812"/>
          <a:stretch>
            <a:fillRect/>
          </a:stretch>
        </p:blipFill>
        <p:spPr>
          <a:xfrm>
            <a:off x="-1" y="0"/>
            <a:ext cx="3657601" cy="6858000"/>
          </a:xfrm>
          <a:prstGeom prst="rect">
            <a:avLst/>
          </a:prstGeom>
        </p:spPr>
      </p:pic>
      <p:sp>
        <p:nvSpPr>
          <p:cNvPr id="16385" name="Rectangle 1"/>
          <p:cNvSpPr>
            <a:spLocks noChangeArrowheads="1"/>
          </p:cNvSpPr>
          <p:nvPr/>
        </p:nvSpPr>
        <p:spPr bwMode="auto">
          <a:xfrm>
            <a:off x="3581400" y="30931"/>
            <a:ext cx="5562600" cy="66325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الفوائد الصحية لتمارين البيلاتس</a:t>
            </a:r>
            <a:endParaRPr kumimoji="0" lang="ar-IQ"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just" defTabSz="914400" rtl="1"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just" defTabSz="914400" rtl="1" eaLnBrk="0" fontAlgn="base" latinLnBrk="0" hangingPunct="0">
              <a:lnSpc>
                <a:spcPct val="100000"/>
              </a:lnSpc>
              <a:spcBef>
                <a:spcPct val="0"/>
              </a:spcBef>
              <a:spcAft>
                <a:spcPct val="0"/>
              </a:spcAft>
              <a:buClrTx/>
              <a:buSzTx/>
              <a:buFontTx/>
              <a:buAutoNum type="arabicPeriod"/>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تقوية العضلات: تمارين البيلاتس تقوي العضلات المحيطة بالمفاصل، مما يساعد على تقليل الألم والتهاب المفاصل.</a:t>
            </a:r>
            <a:endParaRPr kumimoji="0" lang="ar-IQ"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228600" marR="0" lvl="0" indent="-228600" algn="just" defTabSz="914400" rtl="1" eaLnBrk="0" fontAlgn="base" latinLnBrk="0" hangingPunct="0">
              <a:lnSpc>
                <a:spcPct val="100000"/>
              </a:lnSpc>
              <a:spcBef>
                <a:spcPct val="0"/>
              </a:spcBef>
              <a:spcAft>
                <a:spcPct val="0"/>
              </a:spcAft>
              <a:buClrTx/>
              <a:buSzTx/>
              <a:buFontTx/>
              <a:buAutoNum type="arabicPeriod"/>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just" defTabSz="914400" rtl="1" eaLnBrk="0" fontAlgn="base" latinLnBrk="0" hangingPunct="0">
              <a:lnSpc>
                <a:spcPct val="100000"/>
              </a:lnSpc>
              <a:spcBef>
                <a:spcPct val="0"/>
              </a:spcBef>
              <a:spcAft>
                <a:spcPct val="0"/>
              </a:spcAft>
              <a:buClrTx/>
              <a:buSzTx/>
              <a:buFontTx/>
              <a:buAutoNum type="arabicPeriod" startAt="2"/>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تحسين المرونة: تمارين البيلاتس تحسن مرونة الجسم، مما يساعد على تحسين نطاق الحركة وتقليل الألم.</a:t>
            </a:r>
            <a:endParaRPr kumimoji="0" lang="ar-IQ"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228600" marR="0" lvl="0" indent="-228600" algn="just" defTabSz="914400" rtl="1" eaLnBrk="0" fontAlgn="base" latinLnBrk="0" hangingPunct="0">
              <a:lnSpc>
                <a:spcPct val="100000"/>
              </a:lnSpc>
              <a:spcBef>
                <a:spcPct val="0"/>
              </a:spcBef>
              <a:spcAft>
                <a:spcPct val="0"/>
              </a:spcAft>
              <a:buClrTx/>
              <a:buSzTx/>
              <a:buFontTx/>
              <a:buAutoNum type="arabicPeriod" startAt="2"/>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just" defTabSz="914400" rtl="1" eaLnBrk="0" fontAlgn="base" latinLnBrk="0" hangingPunct="0">
              <a:lnSpc>
                <a:spcPct val="100000"/>
              </a:lnSpc>
              <a:spcBef>
                <a:spcPct val="0"/>
              </a:spcBef>
              <a:spcAft>
                <a:spcPct val="0"/>
              </a:spcAft>
              <a:buClrTx/>
              <a:buSzTx/>
              <a:buFontTx/>
              <a:buAutoNum type="arabicPeriod" startAt="3"/>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تحسين التوازن: تمارين البيلاتس تحسن التوازن والتناسق، مما يساعد على تقليل خطر السقوط والاصابات.</a:t>
            </a:r>
            <a:endParaRPr kumimoji="0" lang="ar-IQ"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514350" marR="0" lvl="0" indent="-514350" algn="just" defTabSz="914400" rtl="1" eaLnBrk="0" fontAlgn="base" latinLnBrk="0" hangingPunct="0">
              <a:lnSpc>
                <a:spcPct val="100000"/>
              </a:lnSpc>
              <a:spcBef>
                <a:spcPct val="0"/>
              </a:spcBef>
              <a:spcAft>
                <a:spcPct val="0"/>
              </a:spcAft>
              <a:buClrTx/>
              <a:buSzTx/>
              <a:buFontTx/>
              <a:buAutoNum type="arabicPeriod" startAt="3"/>
              <a:tabLst/>
            </a:pPr>
            <a:endPar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  تقليل التوتر: تمارين البيلاتس تساعد على تقليل التوتر والقلق، مما يساعد على تحسين الصحة النفسية</a:t>
            </a:r>
            <a:r>
              <a:rPr kumimoji="0" lang="en-US" sz="1100" b="0" i="0" u="none" strike="noStrike" cap="none" normalizeH="0" baseline="0" dirty="0" smtClean="0">
                <a:ln>
                  <a:noFill/>
                </a:ln>
                <a:solidFill>
                  <a:schemeClr val="tx1"/>
                </a:solidFill>
                <a:effectLst/>
                <a:latin typeface="Arial" pitchFamily="34" charset="0"/>
                <a:cs typeface="Arial" pitchFamily="34" charset="0"/>
              </a:rPr>
              <a:t>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39435128_817280792170427_5453895919744012442_n.jpg"/>
          <p:cNvPicPr>
            <a:picLocks noChangeAspect="1"/>
          </p:cNvPicPr>
          <p:nvPr/>
        </p:nvPicPr>
        <p:blipFill>
          <a:blip r:embed="rId2" cstate="print"/>
          <a:stretch>
            <a:fillRect/>
          </a:stretch>
        </p:blipFill>
        <p:spPr>
          <a:xfrm>
            <a:off x="0" y="1828800"/>
            <a:ext cx="9144000" cy="2743200"/>
          </a:xfrm>
          <a:prstGeom prst="rect">
            <a:avLst/>
          </a:prstGeom>
        </p:spPr>
      </p:pic>
      <p:sp>
        <p:nvSpPr>
          <p:cNvPr id="3" name="TextBox 2"/>
          <p:cNvSpPr txBox="1"/>
          <p:nvPr/>
        </p:nvSpPr>
        <p:spPr>
          <a:xfrm>
            <a:off x="838200" y="152400"/>
            <a:ext cx="8001000" cy="1631216"/>
          </a:xfrm>
          <a:prstGeom prst="rect">
            <a:avLst/>
          </a:prstGeom>
          <a:noFill/>
        </p:spPr>
        <p:txBody>
          <a:bodyPr wrap="square" rtlCol="1">
            <a:spAutoFit/>
          </a:bodyPr>
          <a:lstStyle/>
          <a:p>
            <a:pPr algn="r" rtl="1"/>
            <a:r>
              <a:rPr lang="ar-SA" sz="2000" b="1" dirty="0" smtClean="0"/>
              <a:t>تمارين البيلاتس للوقاية من ألم المفاصل</a:t>
            </a:r>
            <a:endParaRPr lang="en-US" sz="2000" dirty="0" smtClean="0"/>
          </a:p>
          <a:p>
            <a:pPr algn="r" rtl="1"/>
            <a:r>
              <a:rPr lang="ar-SA" sz="2000" b="1" dirty="0" smtClean="0"/>
              <a:t>1.  تمارين تقوية العضلات: تمارين تقوية العضلات مثل تمارين البطن والظهر والكتفين.</a:t>
            </a:r>
            <a:endParaRPr lang="en-US" sz="2000" dirty="0" smtClean="0"/>
          </a:p>
          <a:p>
            <a:pPr algn="r" rtl="1"/>
            <a:r>
              <a:rPr lang="ar-SA" sz="2000" b="1" dirty="0" smtClean="0"/>
              <a:t>2.  تمارين المرونة: تمارين المرونة مثل تمارين الركبتين والكاحلين.</a:t>
            </a:r>
            <a:endParaRPr lang="en-US" sz="2000" dirty="0" smtClean="0"/>
          </a:p>
          <a:p>
            <a:pPr algn="r" rtl="1"/>
            <a:r>
              <a:rPr lang="ar-SA" sz="2000" b="1" dirty="0" smtClean="0"/>
              <a:t>3.  تمارين التوازن: تمارين التوازن مثل تمارين الوقوف على رجل واحدة والتمارين على الكرة.</a:t>
            </a:r>
            <a:endParaRPr lang="en-US" sz="2000" dirty="0" smtClean="0"/>
          </a:p>
          <a:p>
            <a:pPr algn="r" rtl="1"/>
            <a:r>
              <a:rPr lang="ar-SA" sz="2000" b="1" dirty="0" smtClean="0"/>
              <a:t>4.  تمارين التنفس: تمارين التنفس مثل تمارين التنفس العميق والتنفس البطني.</a:t>
            </a:r>
            <a:endParaRPr lang="ar-IQ" sz="2000" dirty="0"/>
          </a:p>
        </p:txBody>
      </p:sp>
      <p:sp>
        <p:nvSpPr>
          <p:cNvPr id="17409" name="Rectangle 1"/>
          <p:cNvSpPr>
            <a:spLocks noChangeArrowheads="1"/>
          </p:cNvSpPr>
          <p:nvPr/>
        </p:nvSpPr>
        <p:spPr bwMode="auto">
          <a:xfrm>
            <a:off x="0" y="5087288"/>
            <a:ext cx="9144000"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تمارين البيلاتس للعلاج من ألم المفاصل</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  تمارين تقوية العضلات المحيطة بالمفاصل: تمارين تقوية العضلات المحيطة بالمفاصل مثل تمارين الكتفين والركبتين.</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  تمارين المرونة للمفاصل: تمارين المرونة للمفاصل مثل تمارين الحامات والركبتين والكاحلين.</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3.  تمارين التوازن والتناسق: تمارين التوازن والتناسق مثل تمارين الوقوف على رجل واحدة والتمارين على الكرة.</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  تمارين التنفس والاسترخاء: تمارين التنفس والاسترخاء مثل تمارين التنفس العميق والتنفس البطني.</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99060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نصائح للبدء في تمارين البيلاتس</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  استشر طبيبًا: قبل البدء في تمارين البيلاتس، استشر طبيبًا لضمان أنك مناسب لتمارين البيلاتس.</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  ابحث عن مدرب مؤهل: ابحث عن مدرب مؤهل في تمارين البيلاتس ليعلمك التمارين بشكل صحيح.</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3.  ابدأ بتمارين بسيطة: ابدأ بتمارين بسيطة وازداد صعوبة التمارين تدريجيًا.</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  قم بالتمارين بانتظام: قم بالتمارين بانتظام لتحقيق الفوائد الصحية.</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istockphoto-1399200706-612x612.jpg"/>
          <p:cNvPicPr>
            <a:picLocks noChangeAspect="1"/>
          </p:cNvPicPr>
          <p:nvPr/>
        </p:nvPicPr>
        <p:blipFill>
          <a:blip r:embed="rId2" cstate="print">
            <a:lum bright="10000"/>
          </a:blip>
          <a:stretch>
            <a:fillRect/>
          </a:stretch>
        </p:blipFill>
        <p:spPr>
          <a:xfrm>
            <a:off x="2286000" y="2819400"/>
            <a:ext cx="5352288" cy="3568192"/>
          </a:xfrm>
          <a:prstGeom prst="rect">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named.jpg"/>
          <p:cNvPicPr>
            <a:picLocks noChangeAspect="1"/>
          </p:cNvPicPr>
          <p:nvPr/>
        </p:nvPicPr>
        <p:blipFill>
          <a:blip r:embed="rId2" cstate="print"/>
          <a:stretch>
            <a:fillRect/>
          </a:stretch>
        </p:blipFill>
        <p:spPr>
          <a:xfrm>
            <a:off x="0" y="0"/>
            <a:ext cx="9144000" cy="6858000"/>
          </a:xfrm>
          <a:prstGeom prst="rect">
            <a:avLst/>
          </a:prstGeom>
        </p:spPr>
      </p:pic>
      <p:sp>
        <p:nvSpPr>
          <p:cNvPr id="19457" name="Rectangle 1"/>
          <p:cNvSpPr>
            <a:spLocks noChangeArrowheads="1"/>
          </p:cNvSpPr>
          <p:nvPr/>
        </p:nvSpPr>
        <p:spPr bwMode="auto">
          <a:xfrm>
            <a:off x="0" y="816115"/>
            <a:ext cx="9144000" cy="4893647"/>
          </a:xfrm>
          <a:prstGeom prst="rect">
            <a:avLst/>
          </a:prstGeom>
          <a:solidFill>
            <a:schemeClr val="bg1">
              <a:alpha val="56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فوائد تمارين البيلاتس لمرضى التهاب المفاصل</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قد يبدو الأمر غير بديهي، لكن النشاط البدني يمكن أن يقلل في الواقع من آلام التهاب المفاصل. ينطبق هنا التعبير "تحرك أو افقده". تساعد الحركة في إبعاد الألم وتيبس المفاصل، تمامًا كما يقوم زيت المحرك بتزييت محرك سيارتك. كما نعلم أن التمرين يحسن نوعية الحياة، ويزيد من الثقة، ويحسن مزاجنا، ويقلل من الاكتئاب. توصي مراكز السيطرة على الأمراض والوقاية منها بممارسة ما لا يقل عن 150 دقيقة من النشاط البدني متوسط </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Arial" pitchFamily="34" charset="0"/>
              </a:rPr>
              <a:t>​​</a:t>
            </a:r>
            <a:r>
              <a:rPr kumimoji="0" lang="ar-SA"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الشدة كل أسبوع للبالغين المصابين بالتهاب المفاصل. قد يبدو هذا الرقم شاقًا، لكن يمكنك تقسيمه إلى فترات صغيرة من التمرين طوال اليوم أو الأسبوع.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من المهم اختيار النوع المناسب من التمارين الرياضية، حتى لا تزيد من آلام التهاب المفاصل. مع هشاشة العظام، وكذلك مع أشكال أخرى من التهاب المفاصل مثل التهاب المفاصل الروماتويدي، فإن أي شيء يسبب اهتزاز المفاصل هو أمر غير مناسب. بدلاً من ذلك، ابحث عن تمارين منخفضة التأثير تعمل على الحفاظ على نطاق الحركة للمفاصل، بالإضافة إلى التمدد والتنفس وزيادة معدل ضربات القلب.</a:t>
            </a:r>
            <a:endParaRPr kumimoji="0" lang="ar-S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stockphoto-1399200706-612x612.jpg"/>
          <p:cNvPicPr>
            <a:picLocks noChangeAspect="1"/>
          </p:cNvPicPr>
          <p:nvPr/>
        </p:nvPicPr>
        <p:blipFill>
          <a:blip r:embed="rId2" cstate="print"/>
          <a:stretch>
            <a:fillRect/>
          </a:stretch>
        </p:blipFill>
        <p:spPr>
          <a:xfrm>
            <a:off x="0" y="0"/>
            <a:ext cx="9144000" cy="6858000"/>
          </a:xfrm>
          <a:prstGeom prst="rect">
            <a:avLst/>
          </a:prstGeom>
        </p:spPr>
      </p:pic>
      <p:sp>
        <p:nvSpPr>
          <p:cNvPr id="20481" name="Rectangle 1"/>
          <p:cNvSpPr>
            <a:spLocks noChangeArrowheads="1"/>
          </p:cNvSpPr>
          <p:nvPr/>
        </p:nvSpPr>
        <p:spPr bwMode="auto">
          <a:xfrm>
            <a:off x="0" y="353349"/>
            <a:ext cx="9144000" cy="5262979"/>
          </a:xfrm>
          <a:prstGeom prst="rect">
            <a:avLst/>
          </a:prstGeom>
          <a:solidFill>
            <a:schemeClr val="tx1">
              <a:alpha val="33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لماذا تعتبر رياضة البيلاتس خيارًا رائعًا للأشخاص المصابين بالتهاب المفاصل</a:t>
            </a:r>
            <a:endParaRPr kumimoji="0" lang="en-US"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ولهذه الأسباب، تعد تمارين البيلاتس خيارًا جيدًا للأشخاص الذين يعانون من التهاب المفاصل. تركز تمارين البيلاتس على استقرار الجذع، مما يساعد على التوازن ، وكذلك مرونة العمود الفقري ، مما يساعدك على أداء أنشطة الحياة اليومية، من القيادة إلى الوصول إلى الأشياء الموجودة على الرفوف العالية. بالإضافة إلى ذلك، تساعد تمارين البيلاتس في الحفاظ على نطاق حركة المفاصل أو تحسينه، وهو أمر مهم للغاية إذا كنت تعاني من التهاب المفاصل.</a:t>
            </a:r>
            <a:endParaRPr kumimoji="0" lang="en-US"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تُؤدى تمارين البيلاتس على حصيرة أو على معدات مصممة خصيصًا، تسمى أيضًا أجهزة البيلاتس، والتي تستخدم نوابض المقاومة لتقوية الجسم بطريقة متوازنة وآمنة. على سبيل المثال، تعمل تمارين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Footwork</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Leg Circles</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على جهاز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Pilates Reformer</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أو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Leg Springs</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على جهاز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Cadillac</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على تقوية العضلات المحيطة بمفاصل الركبة والورك والكاحل دون تأثير. وبالمثل، تعمل سلسلة نوابض الذراع وتمارين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Push Through</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Roll Back</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على جهاز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Pilates Tower</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أو </a:t>
            </a:r>
            <a:r>
              <a:rPr kumimoji="0" lang="en-US"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Cadillac</a:t>
            </a: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على تقوية عضلات حزام الكتف. تساعد هذه العضلات الكبيرة والصغيرة في دعم المفاصل وتشجيع الحركة الأكثر كفاءة.</a:t>
            </a:r>
            <a:endParaRPr kumimoji="0" lang="en-US"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البدء بممارسة تمارين البيلاتس عند الإصابة بالتهاب المفاصل</a:t>
            </a:r>
            <a:endParaRPr kumimoji="0" lang="ar-SA" sz="32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701</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dc:creator>
  <cp:lastModifiedBy>maryam</cp:lastModifiedBy>
  <cp:revision>6</cp:revision>
  <dcterms:created xsi:type="dcterms:W3CDTF">2006-08-16T00:00:00Z</dcterms:created>
  <dcterms:modified xsi:type="dcterms:W3CDTF">2024-12-28T19:55:59Z</dcterms:modified>
</cp:coreProperties>
</file>