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03" r:id="rId1"/>
    <p:sldMasterId id="2147484124" r:id="rId2"/>
    <p:sldMasterId id="2147484146" r:id="rId3"/>
  </p:sldMasterIdLst>
  <p:notesMasterIdLst>
    <p:notesMasterId r:id="rId16"/>
  </p:notesMasterIdLst>
  <p:sldIdLst>
    <p:sldId id="272" r:id="rId4"/>
    <p:sldId id="273" r:id="rId5"/>
    <p:sldId id="282" r:id="rId6"/>
    <p:sldId id="267" r:id="rId7"/>
    <p:sldId id="283" r:id="rId8"/>
    <p:sldId id="257" r:id="rId9"/>
    <p:sldId id="260" r:id="rId10"/>
    <p:sldId id="276" r:id="rId11"/>
    <p:sldId id="269" r:id="rId12"/>
    <p:sldId id="279" r:id="rId13"/>
    <p:sldId id="281" r:id="rId14"/>
    <p:sldId id="284" r:id="rId15"/>
  </p:sldIdLst>
  <p:sldSz cx="9144000" cy="5143500" type="screen16x9"/>
  <p:notesSz cx="6858000" cy="9144000"/>
  <p:embeddedFontLst>
    <p:embeddedFont>
      <p:font typeface="Roboto" panose="020B0604020202020204" charset="0"/>
      <p:regular r:id="rId17"/>
      <p:bold r:id="rId18"/>
      <p:italic r:id="rId19"/>
      <p:boldItalic r:id="rId20"/>
    </p:embeddedFont>
    <p:embeddedFont>
      <p:font typeface="Space Grotesk SemiBold" panose="020B0604020202020204" charset="0"/>
      <p:regular r:id="rId21"/>
      <p:bold r:id="rId22"/>
    </p:embeddedFont>
    <p:embeddedFont>
      <p:font typeface="Krona One" panose="020B0604020202020204" charset="0"/>
      <p:regular r:id="rId23"/>
    </p:embeddedFont>
    <p:embeddedFont>
      <p:font typeface="Century Gothic" panose="020B0502020202020204" pitchFamily="34" charset="0"/>
      <p:regular r:id="rId24"/>
      <p:bold r:id="rId25"/>
      <p:italic r:id="rId26"/>
      <p:boldItalic r:id="rId27"/>
    </p:embeddedFont>
    <p:embeddedFont>
      <p:font typeface="Simplified Arabic" panose="02020603050405020304" pitchFamily="18" charset="-78"/>
      <p:regular r:id="rId28"/>
      <p:bold r:id="rId29"/>
    </p:embeddedFont>
    <p:embeddedFont>
      <p:font typeface="Wingdings 3" panose="05040102010807070707" pitchFamily="18" charset="2"/>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8711237-5BB9-4859-8812-3A023DB7E973}">
          <p14:sldIdLst>
            <p14:sldId id="272"/>
            <p14:sldId id="273"/>
            <p14:sldId id="282"/>
            <p14:sldId id="267"/>
            <p14:sldId id="283"/>
            <p14:sldId id="257"/>
            <p14:sldId id="260"/>
            <p14:sldId id="276"/>
            <p14:sldId id="269"/>
            <p14:sldId id="279"/>
            <p14:sldId id="281"/>
            <p14:sldId id="284"/>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38" autoAdjust="0"/>
    <p:restoredTop sz="90061" autoAdjust="0"/>
  </p:normalViewPr>
  <p:slideViewPr>
    <p:cSldViewPr snapToGrid="0">
      <p:cViewPr varScale="1">
        <p:scale>
          <a:sx n="100" d="100"/>
          <a:sy n="100" d="100"/>
        </p:scale>
        <p:origin x="413" y="67"/>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27154828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panose="02020603050405020304" pitchFamily="18" charset="-78"/>
        <a:ea typeface="Simplified Arabic" panose="02020603050405020304" pitchFamily="18" charset="-78"/>
        <a:cs typeface="Simplified Arabic" panose="02020603050405020304" pitchFamily="18"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1"/>
        <p:cNvGrpSpPr/>
        <p:nvPr/>
      </p:nvGrpSpPr>
      <p:grpSpPr>
        <a:xfrm>
          <a:off x="0" y="0"/>
          <a:ext cx="0" cy="0"/>
          <a:chOff x="0" y="0"/>
          <a:chExt cx="0" cy="0"/>
        </a:xfrm>
      </p:grpSpPr>
      <p:sp>
        <p:nvSpPr>
          <p:cNvPr id="3012" name="Google Shape;3012;SLIDES_API56116198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3" name="Google Shape;3013;SLIDES_API56116198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335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8"/>
        <p:cNvGrpSpPr/>
        <p:nvPr/>
      </p:nvGrpSpPr>
      <p:grpSpPr>
        <a:xfrm>
          <a:off x="0" y="0"/>
          <a:ext cx="0" cy="0"/>
          <a:chOff x="0" y="0"/>
          <a:chExt cx="0" cy="0"/>
        </a:xfrm>
      </p:grpSpPr>
      <p:sp>
        <p:nvSpPr>
          <p:cNvPr id="2949" name="Google Shape;2949;SLIDES_API46500687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0" name="Google Shape;2950;SLIDES_API46500687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262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7"/>
        <p:cNvGrpSpPr/>
        <p:nvPr/>
      </p:nvGrpSpPr>
      <p:grpSpPr>
        <a:xfrm>
          <a:off x="0" y="0"/>
          <a:ext cx="0" cy="0"/>
          <a:chOff x="0" y="0"/>
          <a:chExt cx="0" cy="0"/>
        </a:xfrm>
      </p:grpSpPr>
      <p:sp>
        <p:nvSpPr>
          <p:cNvPr id="2968" name="Google Shape;2968;SLIDES_API465006874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9" name="Google Shape;2969;SLIDES_API46500687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52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6"/>
        <p:cNvGrpSpPr/>
        <p:nvPr/>
      </p:nvGrpSpPr>
      <p:grpSpPr>
        <a:xfrm>
          <a:off x="0" y="0"/>
          <a:ext cx="0" cy="0"/>
          <a:chOff x="0" y="0"/>
          <a:chExt cx="0" cy="0"/>
        </a:xfrm>
      </p:grpSpPr>
      <p:sp>
        <p:nvSpPr>
          <p:cNvPr id="3037" name="Google Shape;3037;SLIDES_API561161985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8" name="Google Shape;3038;SLIDES_API561161985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9268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1236160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8624D31-43A5-475A-80CF-332C9F6DCF35}" type="datetimeFigureOut">
              <a:rPr lang="en-US" smtClean="0"/>
              <a:pPr/>
              <a:t>9/30/2024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8514958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8624D31-43A5-475A-80CF-332C9F6DCF35}" type="datetimeFigureOut">
              <a:rPr lang="en-US" smtClean="0"/>
              <a:pPr/>
              <a:t>9/30/2024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7575828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Simplified Arabic" panose="02020603050405020304" pitchFamily="18" charset="-78"/>
                <a:cs typeface="Simplified Arabic" panose="02020603050405020304" pitchFamily="18" charset="-78"/>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Simplified Arabic" panose="02020603050405020304" pitchFamily="18" charset="-78"/>
                <a:cs typeface="Simplified Arabic" panose="02020603050405020304" pitchFamily="18" charset="-78"/>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8624D31-43A5-475A-80CF-332C9F6DCF35}" type="datetimeFigureOut">
              <a:rPr lang="en-US" smtClean="0"/>
              <a:pPr/>
              <a:t>9/30/2024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42586783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8624D31-43A5-475A-80CF-332C9F6DCF35}" type="datetimeFigureOut">
              <a:rPr lang="en-US" smtClean="0"/>
              <a:pPr/>
              <a:t>9/30/2024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9022088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lvl1pPr>
              <a:defRPr/>
            </a:lvl1pPr>
          </a:lstStyle>
          <a:p>
            <a:fld id="{98624D31-43A5-475A-80CF-332C9F6DCF35}" type="datetimeFigureOut">
              <a:rPr lang="en-US" smtClean="0"/>
              <a:pPr/>
              <a:t>9/30/2024</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21149366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lvl1pPr>
              <a:defRPr/>
            </a:lvl1pPr>
          </a:lstStyle>
          <a:p>
            <a:fld id="{98624D31-43A5-475A-80CF-332C9F6DCF35}" type="datetimeFigureOut">
              <a:rPr lang="en-US" smtClean="0"/>
              <a:pPr/>
              <a:t>9/30/2024</a:t>
            </a:fld>
            <a:endParaRPr lang="en-US" dirty="0"/>
          </a:p>
        </p:txBody>
      </p:sp>
      <p:sp>
        <p:nvSpPr>
          <p:cNvPr id="8" name="Footer Placeholder 7"/>
          <p:cNvSpPr>
            <a:spLocks noGrp="1"/>
          </p:cNvSpPr>
          <p:nvPr>
            <p:ph type="ftr" sz="quarter" idx="11"/>
          </p:nvPr>
        </p:nvSpPr>
        <p:spPr>
          <a:xfrm>
            <a:off x="420833" y="4793879"/>
            <a:ext cx="2733212" cy="228601"/>
          </a:xfrm>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37026899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lvl1pPr>
              <a:defRPr/>
            </a:lvl1pPr>
          </a:lstStyle>
          <a:p>
            <a:fld id="{55C6B4A9-1611-4792-9094-5F34BCA07E0B}" type="datetimeFigureOut">
              <a:rPr lang="en-US" smtClean="0"/>
              <a:pPr/>
              <a:t>9/30/2024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138082366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lvl1pPr>
              <a:defRPr/>
            </a:lvl1p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333281898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 With Bullet Points v1 No Image">
  <p:cSld name="Slide With Bullet Points v1 No Image">
    <p:spTree>
      <p:nvGrpSpPr>
        <p:cNvPr id="1" name="Shape 1463"/>
        <p:cNvGrpSpPr/>
        <p:nvPr/>
      </p:nvGrpSpPr>
      <p:grpSpPr>
        <a:xfrm>
          <a:off x="0" y="0"/>
          <a:ext cx="0" cy="0"/>
          <a:chOff x="0" y="0"/>
          <a:chExt cx="0" cy="0"/>
        </a:xfrm>
      </p:grpSpPr>
      <p:sp>
        <p:nvSpPr>
          <p:cNvPr id="1465" name="Google Shape;1465;p108"/>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1466" name="Google Shape;1466;p108"/>
          <p:cNvSpPr txBox="1">
            <a:spLocks noGrp="1"/>
          </p:cNvSpPr>
          <p:nvPr>
            <p:ph type="body" idx="1"/>
          </p:nvPr>
        </p:nvSpPr>
        <p:spPr>
          <a:xfrm>
            <a:off x="566250" y="1165450"/>
            <a:ext cx="8011500" cy="27393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732986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 With Bullet Points v2">
  <p:cSld name="Slide With Bullet Points v2">
    <p:spTree>
      <p:nvGrpSpPr>
        <p:cNvPr id="1" name="Shape 1357"/>
        <p:cNvGrpSpPr/>
        <p:nvPr/>
      </p:nvGrpSpPr>
      <p:grpSpPr>
        <a:xfrm>
          <a:off x="0" y="0"/>
          <a:ext cx="0" cy="0"/>
          <a:chOff x="0" y="0"/>
          <a:chExt cx="0" cy="0"/>
        </a:xfrm>
      </p:grpSpPr>
      <p:sp>
        <p:nvSpPr>
          <p:cNvPr id="1362" name="Google Shape;1362;p97"/>
          <p:cNvSpPr>
            <a:spLocks noGrp="1"/>
          </p:cNvSpPr>
          <p:nvPr>
            <p:ph type="pic" idx="2"/>
          </p:nvPr>
        </p:nvSpPr>
        <p:spPr>
          <a:xfrm>
            <a:off x="0" y="0"/>
            <a:ext cx="4166700" cy="5143500"/>
          </a:xfrm>
          <a:prstGeom prst="rect">
            <a:avLst/>
          </a:prstGeom>
          <a:noFill/>
          <a:ln>
            <a:noFill/>
          </a:ln>
        </p:spPr>
      </p:sp>
      <p:sp>
        <p:nvSpPr>
          <p:cNvPr id="1363" name="Google Shape;1363;p97"/>
          <p:cNvSpPr txBox="1">
            <a:spLocks noGrp="1"/>
          </p:cNvSpPr>
          <p:nvPr>
            <p:ph type="title"/>
          </p:nvPr>
        </p:nvSpPr>
        <p:spPr>
          <a:xfrm>
            <a:off x="4651550" y="445025"/>
            <a:ext cx="4093500" cy="4371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364" name="Google Shape;1364;p97"/>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ar" smtClean="0"/>
              <a:pPr algn="r"/>
              <a:t>‹#›</a:t>
            </a:fld>
            <a:endParaRPr lang="ar" dirty="0"/>
          </a:p>
        </p:txBody>
      </p:sp>
      <p:sp>
        <p:nvSpPr>
          <p:cNvPr id="1365" name="Google Shape;1365;p97"/>
          <p:cNvSpPr txBox="1">
            <a:spLocks noGrp="1"/>
          </p:cNvSpPr>
          <p:nvPr>
            <p:ph type="body" idx="1"/>
          </p:nvPr>
        </p:nvSpPr>
        <p:spPr>
          <a:xfrm>
            <a:off x="4651550" y="963783"/>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67085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394179841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5923F103-BC34-4FE4-A40E-EDDEECFDA5D0}" type="datetimeFigureOut">
              <a:rPr lang="en-US" dirty="0"/>
              <a:pPr/>
              <a:t>9/30/2024</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403238364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358903955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330067038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9/30/2024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327745248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9/30/2024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183067046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9/30/2024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330895628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9/30/2024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72894013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9/30/2024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90295599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9/30/2024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421175855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9/30/2024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36454060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9/30/2024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83424988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278622229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86485392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370651865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9/30/2024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429804662"/>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9/30/2024</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dirty="0"/>
              <a:t>
              </a:t>
            </a:r>
          </a:p>
        </p:txBody>
      </p:sp>
      <p:sp>
        <p:nvSpPr>
          <p:cNvPr id="9" name="Slide Number Placeholder 8"/>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378375701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53086D93-FCAC-47E0-A2EE-787E62CA814C}"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357415913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CDA879A6-0FD0-4734-A311-86BFCA472E6E}"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394817981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lide with 3 columns-v3 1 Image">
  <p:cSld name="Slide with 3 columns-v3 1 Image">
    <p:spTree>
      <p:nvGrpSpPr>
        <p:cNvPr id="1" name="Shape 1795"/>
        <p:cNvGrpSpPr/>
        <p:nvPr/>
      </p:nvGrpSpPr>
      <p:grpSpPr>
        <a:xfrm>
          <a:off x="0" y="0"/>
          <a:ext cx="0" cy="0"/>
          <a:chOff x="0" y="0"/>
          <a:chExt cx="0" cy="0"/>
        </a:xfrm>
      </p:grpSpPr>
      <p:sp>
        <p:nvSpPr>
          <p:cNvPr id="1796" name="Google Shape;1796;p14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a:p>
        </p:txBody>
      </p:sp>
      <p:sp>
        <p:nvSpPr>
          <p:cNvPr id="1797" name="Google Shape;1797;p14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ar" smtClean="0"/>
              <a:pPr/>
              <a:t>‹#›</a:t>
            </a:fld>
            <a:endParaRPr lang="ar" dirty="0"/>
          </a:p>
        </p:txBody>
      </p:sp>
      <p:sp>
        <p:nvSpPr>
          <p:cNvPr id="1798" name="Google Shape;1798;p140"/>
          <p:cNvSpPr txBox="1">
            <a:spLocks noGrp="1"/>
          </p:cNvSpPr>
          <p:nvPr>
            <p:ph type="body" idx="1"/>
          </p:nvPr>
        </p:nvSpPr>
        <p:spPr>
          <a:xfrm>
            <a:off x="566250" y="3012825"/>
            <a:ext cx="22215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atin typeface="Simplified Arabic" panose="02020603050405020304" pitchFamily="18" charset="-78"/>
                <a:cs typeface="Simplified Arabic" panose="02020603050405020304" pitchFamily="18" charset="-78"/>
              </a:defRPr>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
        <p:nvSpPr>
          <p:cNvPr id="1799" name="Google Shape;1799;p140"/>
          <p:cNvSpPr txBox="1">
            <a:spLocks noGrp="1"/>
          </p:cNvSpPr>
          <p:nvPr>
            <p:ph type="body" idx="2"/>
          </p:nvPr>
        </p:nvSpPr>
        <p:spPr>
          <a:xfrm>
            <a:off x="3251501" y="3014375"/>
            <a:ext cx="22026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atin typeface="Simplified Arabic" panose="02020603050405020304" pitchFamily="18" charset="-78"/>
                <a:cs typeface="Simplified Arabic" panose="02020603050405020304" pitchFamily="18" charset="-78"/>
              </a:defRPr>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
        <p:nvSpPr>
          <p:cNvPr id="1800" name="Google Shape;1800;p140"/>
          <p:cNvSpPr txBox="1">
            <a:spLocks noGrp="1"/>
          </p:cNvSpPr>
          <p:nvPr>
            <p:ph type="body" idx="3"/>
          </p:nvPr>
        </p:nvSpPr>
        <p:spPr>
          <a:xfrm>
            <a:off x="5936676" y="3014375"/>
            <a:ext cx="22215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atin typeface="Simplified Arabic" panose="02020603050405020304" pitchFamily="18" charset="-78"/>
                <a:cs typeface="Simplified Arabic" panose="02020603050405020304" pitchFamily="18" charset="-78"/>
              </a:defRPr>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
        <p:nvSpPr>
          <p:cNvPr id="1801" name="Google Shape;1801;p140"/>
          <p:cNvSpPr txBox="1">
            <a:spLocks noGrp="1"/>
          </p:cNvSpPr>
          <p:nvPr>
            <p:ph type="subTitle" idx="4"/>
          </p:nvPr>
        </p:nvSpPr>
        <p:spPr>
          <a:xfrm>
            <a:off x="566250" y="2440425"/>
            <a:ext cx="2221500" cy="504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5"/>
              </a:buClr>
              <a:buSzPts val="1200"/>
              <a:buNone/>
              <a:defRPr sz="1200">
                <a:solidFill>
                  <a:schemeClr val="accent5"/>
                </a:solidFill>
                <a:latin typeface="Simplified Arabic" panose="02020603050405020304" pitchFamily="18" charset="-78"/>
                <a:cs typeface="Simplified Arabic" panose="02020603050405020304" pitchFamily="18" charset="-78"/>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dirty="0"/>
          </a:p>
        </p:txBody>
      </p:sp>
      <p:sp>
        <p:nvSpPr>
          <p:cNvPr id="1802" name="Google Shape;1802;p140"/>
          <p:cNvSpPr txBox="1">
            <a:spLocks noGrp="1"/>
          </p:cNvSpPr>
          <p:nvPr>
            <p:ph type="subTitle" idx="5"/>
          </p:nvPr>
        </p:nvSpPr>
        <p:spPr>
          <a:xfrm>
            <a:off x="3251488" y="2440425"/>
            <a:ext cx="2202600" cy="50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1200"/>
              <a:buNone/>
              <a:defRPr sz="1200">
                <a:solidFill>
                  <a:schemeClr val="accent5"/>
                </a:solidFill>
                <a:latin typeface="Simplified Arabic" panose="02020603050405020304" pitchFamily="18" charset="-78"/>
                <a:cs typeface="Simplified Arabic" panose="02020603050405020304" pitchFamily="18" charset="-78"/>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dirty="0"/>
          </a:p>
        </p:txBody>
      </p:sp>
      <p:sp>
        <p:nvSpPr>
          <p:cNvPr id="1803" name="Google Shape;1803;p140"/>
          <p:cNvSpPr txBox="1">
            <a:spLocks noGrp="1"/>
          </p:cNvSpPr>
          <p:nvPr>
            <p:ph type="subTitle" idx="6"/>
          </p:nvPr>
        </p:nvSpPr>
        <p:spPr>
          <a:xfrm>
            <a:off x="5936663" y="2440425"/>
            <a:ext cx="2221500" cy="50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1200"/>
              <a:buNone/>
              <a:defRPr sz="1200">
                <a:solidFill>
                  <a:schemeClr val="accent5"/>
                </a:solidFill>
                <a:latin typeface="Simplified Arabic" panose="02020603050405020304" pitchFamily="18" charset="-78"/>
                <a:cs typeface="Simplified Arabic" panose="02020603050405020304" pitchFamily="18" charset="-78"/>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dirty="0"/>
          </a:p>
        </p:txBody>
      </p:sp>
      <p:sp>
        <p:nvSpPr>
          <p:cNvPr id="1804" name="Google Shape;1804;p140"/>
          <p:cNvSpPr>
            <a:spLocks noGrp="1"/>
          </p:cNvSpPr>
          <p:nvPr>
            <p:ph type="pic" idx="7"/>
          </p:nvPr>
        </p:nvSpPr>
        <p:spPr>
          <a:xfrm>
            <a:off x="566250" y="1170000"/>
            <a:ext cx="2221500" cy="1203000"/>
          </a:xfrm>
          <a:prstGeom prst="rect">
            <a:avLst/>
          </a:prstGeom>
          <a:noFill/>
          <a:ln>
            <a:noFill/>
          </a:ln>
        </p:spPr>
      </p:sp>
      <p:sp>
        <p:nvSpPr>
          <p:cNvPr id="1805" name="Google Shape;1805;p140"/>
          <p:cNvSpPr>
            <a:spLocks noGrp="1"/>
          </p:cNvSpPr>
          <p:nvPr>
            <p:ph type="pic" idx="8"/>
          </p:nvPr>
        </p:nvSpPr>
        <p:spPr>
          <a:xfrm>
            <a:off x="3251475" y="1168375"/>
            <a:ext cx="2235900" cy="1203000"/>
          </a:xfrm>
          <a:prstGeom prst="rect">
            <a:avLst/>
          </a:prstGeom>
          <a:noFill/>
          <a:ln>
            <a:noFill/>
          </a:ln>
        </p:spPr>
      </p:sp>
      <p:sp>
        <p:nvSpPr>
          <p:cNvPr id="1806" name="Google Shape;1806;p140"/>
          <p:cNvSpPr>
            <a:spLocks noGrp="1"/>
          </p:cNvSpPr>
          <p:nvPr>
            <p:ph type="pic" idx="9"/>
          </p:nvPr>
        </p:nvSpPr>
        <p:spPr>
          <a:xfrm>
            <a:off x="5936675" y="1168375"/>
            <a:ext cx="2221500" cy="1203000"/>
          </a:xfrm>
          <a:prstGeom prst="rect">
            <a:avLst/>
          </a:prstGeom>
          <a:noFill/>
          <a:ln>
            <a:noFill/>
          </a:ln>
        </p:spPr>
      </p:sp>
    </p:spTree>
    <p:extLst>
      <p:ext uri="{BB962C8B-B14F-4D97-AF65-F5344CB8AC3E}">
        <p14:creationId xmlns:p14="http://schemas.microsoft.com/office/powerpoint/2010/main" val="1333540836"/>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lide with 3 columns">
  <p:cSld name="Slide with 3 columns">
    <p:spTree>
      <p:nvGrpSpPr>
        <p:cNvPr id="1" name="Shape 2145"/>
        <p:cNvGrpSpPr/>
        <p:nvPr/>
      </p:nvGrpSpPr>
      <p:grpSpPr>
        <a:xfrm>
          <a:off x="0" y="0"/>
          <a:ext cx="0" cy="0"/>
          <a:chOff x="0" y="0"/>
          <a:chExt cx="0" cy="0"/>
        </a:xfrm>
      </p:grpSpPr>
      <p:sp>
        <p:nvSpPr>
          <p:cNvPr id="2146" name="Google Shape;2146;p176"/>
          <p:cNvSpPr txBox="1">
            <a:spLocks noGrp="1"/>
          </p:cNvSpPr>
          <p:nvPr>
            <p:ph type="title"/>
          </p:nvPr>
        </p:nvSpPr>
        <p:spPr>
          <a:xfrm>
            <a:off x="566250" y="445025"/>
            <a:ext cx="8011500" cy="472200"/>
          </a:xfrm>
          <a:prstGeom prst="rect">
            <a:avLst/>
          </a:prstGeom>
        </p:spPr>
        <p:txBody>
          <a:bodyPr spcFirstLastPara="1" wrap="square" lIns="91425" tIns="91425" rIns="91425" bIns="91425" anchor="t" anchorCtr="0">
            <a:noAutofit/>
          </a:bodyPr>
          <a:lstStyle>
            <a:lvl1pPr lvl="0" algn="l">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47" name="Google Shape;2147;p176"/>
          <p:cNvSpPr txBox="1">
            <a:spLocks noGrp="1"/>
          </p:cNvSpPr>
          <p:nvPr>
            <p:ph type="subTitle" idx="1"/>
          </p:nvPr>
        </p:nvSpPr>
        <p:spPr>
          <a:xfrm>
            <a:off x="566250" y="1380866"/>
            <a:ext cx="2707500" cy="53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5"/>
              </a:buClr>
              <a:buSzPts val="1200"/>
              <a:buNone/>
              <a:defRPr sz="1200" b="1">
                <a:solidFill>
                  <a:schemeClr val="accent5"/>
                </a:solidFill>
                <a:latin typeface="Simplified Arabic" panose="02020603050405020304" pitchFamily="18" charset="-78"/>
                <a:cs typeface="Simplified Arabic" panose="02020603050405020304" pitchFamily="18" charset="-78"/>
              </a:defRPr>
            </a:lvl1pPr>
            <a:lvl2pPr lvl="1">
              <a:lnSpc>
                <a:spcPct val="100000"/>
              </a:lnSpc>
              <a:spcBef>
                <a:spcPts val="0"/>
              </a:spcBef>
              <a:spcAft>
                <a:spcPts val="0"/>
              </a:spcAft>
              <a:buClr>
                <a:schemeClr val="accent5"/>
              </a:buClr>
              <a:buSzPts val="1200"/>
              <a:buNone/>
              <a:defRPr sz="1200" b="1">
                <a:solidFill>
                  <a:schemeClr val="accent5"/>
                </a:solidFill>
              </a:defRPr>
            </a:lvl2pPr>
            <a:lvl3pPr lvl="2">
              <a:lnSpc>
                <a:spcPct val="100000"/>
              </a:lnSpc>
              <a:spcBef>
                <a:spcPts val="0"/>
              </a:spcBef>
              <a:spcAft>
                <a:spcPts val="0"/>
              </a:spcAft>
              <a:buClr>
                <a:schemeClr val="accent5"/>
              </a:buClr>
              <a:buSzPts val="1200"/>
              <a:buNone/>
              <a:defRPr sz="1200" b="1">
                <a:solidFill>
                  <a:schemeClr val="accent5"/>
                </a:solidFill>
              </a:defRPr>
            </a:lvl3pPr>
            <a:lvl4pPr lvl="3">
              <a:lnSpc>
                <a:spcPct val="100000"/>
              </a:lnSpc>
              <a:spcBef>
                <a:spcPts val="0"/>
              </a:spcBef>
              <a:spcAft>
                <a:spcPts val="0"/>
              </a:spcAft>
              <a:buClr>
                <a:schemeClr val="accent5"/>
              </a:buClr>
              <a:buSzPts val="1200"/>
              <a:buNone/>
              <a:defRPr sz="1200" b="1">
                <a:solidFill>
                  <a:schemeClr val="accent5"/>
                </a:solidFill>
              </a:defRPr>
            </a:lvl4pPr>
            <a:lvl5pPr lvl="4">
              <a:lnSpc>
                <a:spcPct val="100000"/>
              </a:lnSpc>
              <a:spcBef>
                <a:spcPts val="0"/>
              </a:spcBef>
              <a:spcAft>
                <a:spcPts val="0"/>
              </a:spcAft>
              <a:buClr>
                <a:schemeClr val="accent5"/>
              </a:buClr>
              <a:buSzPts val="1200"/>
              <a:buNone/>
              <a:defRPr sz="1200" b="1">
                <a:solidFill>
                  <a:schemeClr val="accent5"/>
                </a:solidFill>
              </a:defRPr>
            </a:lvl5pPr>
            <a:lvl6pPr lvl="5">
              <a:lnSpc>
                <a:spcPct val="100000"/>
              </a:lnSpc>
              <a:spcBef>
                <a:spcPts val="0"/>
              </a:spcBef>
              <a:spcAft>
                <a:spcPts val="0"/>
              </a:spcAft>
              <a:buClr>
                <a:schemeClr val="accent5"/>
              </a:buClr>
              <a:buSzPts val="1200"/>
              <a:buNone/>
              <a:defRPr sz="1200" b="1">
                <a:solidFill>
                  <a:schemeClr val="accent5"/>
                </a:solidFill>
              </a:defRPr>
            </a:lvl6pPr>
            <a:lvl7pPr lvl="6">
              <a:lnSpc>
                <a:spcPct val="100000"/>
              </a:lnSpc>
              <a:spcBef>
                <a:spcPts val="0"/>
              </a:spcBef>
              <a:spcAft>
                <a:spcPts val="0"/>
              </a:spcAft>
              <a:buClr>
                <a:schemeClr val="accent5"/>
              </a:buClr>
              <a:buSzPts val="1200"/>
              <a:buNone/>
              <a:defRPr sz="1200" b="1">
                <a:solidFill>
                  <a:schemeClr val="accent5"/>
                </a:solidFill>
              </a:defRPr>
            </a:lvl7pPr>
            <a:lvl8pPr lvl="7">
              <a:lnSpc>
                <a:spcPct val="100000"/>
              </a:lnSpc>
              <a:spcBef>
                <a:spcPts val="0"/>
              </a:spcBef>
              <a:spcAft>
                <a:spcPts val="0"/>
              </a:spcAft>
              <a:buClr>
                <a:schemeClr val="accent5"/>
              </a:buClr>
              <a:buSzPts val="1200"/>
              <a:buNone/>
              <a:defRPr sz="1200" b="1">
                <a:solidFill>
                  <a:schemeClr val="accent5"/>
                </a:solidFill>
              </a:defRPr>
            </a:lvl8pPr>
            <a:lvl9pPr lvl="8">
              <a:lnSpc>
                <a:spcPct val="100000"/>
              </a:lnSpc>
              <a:spcBef>
                <a:spcPts val="0"/>
              </a:spcBef>
              <a:spcAft>
                <a:spcPts val="0"/>
              </a:spcAft>
              <a:buClr>
                <a:schemeClr val="accent5"/>
              </a:buClr>
              <a:buSzPts val="1200"/>
              <a:buNone/>
              <a:defRPr sz="1200" b="1">
                <a:solidFill>
                  <a:schemeClr val="accent5"/>
                </a:solidFill>
              </a:defRPr>
            </a:lvl9pPr>
          </a:lstStyle>
          <a:p>
            <a:endParaRPr dirty="0"/>
          </a:p>
        </p:txBody>
      </p:sp>
      <p:sp>
        <p:nvSpPr>
          <p:cNvPr id="2148" name="Google Shape;2148;p176"/>
          <p:cNvSpPr txBox="1">
            <a:spLocks noGrp="1"/>
          </p:cNvSpPr>
          <p:nvPr>
            <p:ph type="body" idx="2"/>
          </p:nvPr>
        </p:nvSpPr>
        <p:spPr>
          <a:xfrm>
            <a:off x="3437550" y="1380875"/>
            <a:ext cx="5140200" cy="806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atin typeface="Simplified Arabic" panose="02020603050405020304" pitchFamily="18" charset="-78"/>
                <a:cs typeface="Simplified Arabic" panose="02020603050405020304" pitchFamily="18" charset="-78"/>
              </a:defRPr>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
        <p:nvSpPr>
          <p:cNvPr id="2149" name="Google Shape;2149;p176"/>
          <p:cNvSpPr txBox="1">
            <a:spLocks noGrp="1"/>
          </p:cNvSpPr>
          <p:nvPr>
            <p:ph type="subTitle" idx="3"/>
          </p:nvPr>
        </p:nvSpPr>
        <p:spPr>
          <a:xfrm>
            <a:off x="566250" y="3762275"/>
            <a:ext cx="2707500" cy="53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5"/>
              </a:buClr>
              <a:buSzPts val="1200"/>
              <a:buNone/>
              <a:defRPr sz="1200" b="1">
                <a:solidFill>
                  <a:schemeClr val="accent5"/>
                </a:solidFill>
                <a:latin typeface="Simplified Arabic" panose="02020603050405020304" pitchFamily="18" charset="-78"/>
                <a:cs typeface="Simplified Arabic" panose="02020603050405020304" pitchFamily="18" charset="-78"/>
              </a:defRPr>
            </a:lvl1pPr>
            <a:lvl2pPr lvl="1">
              <a:lnSpc>
                <a:spcPct val="100000"/>
              </a:lnSpc>
              <a:spcBef>
                <a:spcPts val="0"/>
              </a:spcBef>
              <a:spcAft>
                <a:spcPts val="0"/>
              </a:spcAft>
              <a:buClr>
                <a:schemeClr val="accent5"/>
              </a:buClr>
              <a:buSzPts val="1200"/>
              <a:buNone/>
              <a:defRPr sz="1200" b="1">
                <a:solidFill>
                  <a:schemeClr val="accent5"/>
                </a:solidFill>
              </a:defRPr>
            </a:lvl2pPr>
            <a:lvl3pPr lvl="2">
              <a:lnSpc>
                <a:spcPct val="100000"/>
              </a:lnSpc>
              <a:spcBef>
                <a:spcPts val="0"/>
              </a:spcBef>
              <a:spcAft>
                <a:spcPts val="0"/>
              </a:spcAft>
              <a:buClr>
                <a:schemeClr val="accent5"/>
              </a:buClr>
              <a:buSzPts val="1200"/>
              <a:buNone/>
              <a:defRPr sz="1200" b="1">
                <a:solidFill>
                  <a:schemeClr val="accent5"/>
                </a:solidFill>
              </a:defRPr>
            </a:lvl3pPr>
            <a:lvl4pPr lvl="3">
              <a:lnSpc>
                <a:spcPct val="100000"/>
              </a:lnSpc>
              <a:spcBef>
                <a:spcPts val="0"/>
              </a:spcBef>
              <a:spcAft>
                <a:spcPts val="0"/>
              </a:spcAft>
              <a:buClr>
                <a:schemeClr val="accent5"/>
              </a:buClr>
              <a:buSzPts val="1200"/>
              <a:buNone/>
              <a:defRPr sz="1200" b="1">
                <a:solidFill>
                  <a:schemeClr val="accent5"/>
                </a:solidFill>
              </a:defRPr>
            </a:lvl4pPr>
            <a:lvl5pPr lvl="4">
              <a:lnSpc>
                <a:spcPct val="100000"/>
              </a:lnSpc>
              <a:spcBef>
                <a:spcPts val="0"/>
              </a:spcBef>
              <a:spcAft>
                <a:spcPts val="0"/>
              </a:spcAft>
              <a:buClr>
                <a:schemeClr val="accent5"/>
              </a:buClr>
              <a:buSzPts val="1200"/>
              <a:buNone/>
              <a:defRPr sz="1200" b="1">
                <a:solidFill>
                  <a:schemeClr val="accent5"/>
                </a:solidFill>
              </a:defRPr>
            </a:lvl5pPr>
            <a:lvl6pPr lvl="5">
              <a:lnSpc>
                <a:spcPct val="100000"/>
              </a:lnSpc>
              <a:spcBef>
                <a:spcPts val="0"/>
              </a:spcBef>
              <a:spcAft>
                <a:spcPts val="0"/>
              </a:spcAft>
              <a:buClr>
                <a:schemeClr val="accent5"/>
              </a:buClr>
              <a:buSzPts val="1200"/>
              <a:buNone/>
              <a:defRPr sz="1200" b="1">
                <a:solidFill>
                  <a:schemeClr val="accent5"/>
                </a:solidFill>
              </a:defRPr>
            </a:lvl6pPr>
            <a:lvl7pPr lvl="6">
              <a:lnSpc>
                <a:spcPct val="100000"/>
              </a:lnSpc>
              <a:spcBef>
                <a:spcPts val="0"/>
              </a:spcBef>
              <a:spcAft>
                <a:spcPts val="0"/>
              </a:spcAft>
              <a:buClr>
                <a:schemeClr val="accent5"/>
              </a:buClr>
              <a:buSzPts val="1200"/>
              <a:buNone/>
              <a:defRPr sz="1200" b="1">
                <a:solidFill>
                  <a:schemeClr val="accent5"/>
                </a:solidFill>
              </a:defRPr>
            </a:lvl7pPr>
            <a:lvl8pPr lvl="7">
              <a:lnSpc>
                <a:spcPct val="100000"/>
              </a:lnSpc>
              <a:spcBef>
                <a:spcPts val="0"/>
              </a:spcBef>
              <a:spcAft>
                <a:spcPts val="0"/>
              </a:spcAft>
              <a:buClr>
                <a:schemeClr val="accent5"/>
              </a:buClr>
              <a:buSzPts val="1200"/>
              <a:buNone/>
              <a:defRPr sz="1200" b="1">
                <a:solidFill>
                  <a:schemeClr val="accent5"/>
                </a:solidFill>
              </a:defRPr>
            </a:lvl8pPr>
            <a:lvl9pPr lvl="8">
              <a:lnSpc>
                <a:spcPct val="100000"/>
              </a:lnSpc>
              <a:spcBef>
                <a:spcPts val="0"/>
              </a:spcBef>
              <a:spcAft>
                <a:spcPts val="0"/>
              </a:spcAft>
              <a:buClr>
                <a:schemeClr val="accent5"/>
              </a:buClr>
              <a:buSzPts val="1200"/>
              <a:buNone/>
              <a:defRPr sz="1200" b="1">
                <a:solidFill>
                  <a:schemeClr val="accent5"/>
                </a:solidFill>
              </a:defRPr>
            </a:lvl9pPr>
          </a:lstStyle>
          <a:p>
            <a:endParaRPr dirty="0"/>
          </a:p>
        </p:txBody>
      </p:sp>
      <p:sp>
        <p:nvSpPr>
          <p:cNvPr id="2150" name="Google Shape;2150;p176"/>
          <p:cNvSpPr txBox="1">
            <a:spLocks noGrp="1"/>
          </p:cNvSpPr>
          <p:nvPr>
            <p:ph type="body" idx="4"/>
          </p:nvPr>
        </p:nvSpPr>
        <p:spPr>
          <a:xfrm>
            <a:off x="3437550" y="3762275"/>
            <a:ext cx="5140200" cy="806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atin typeface="Simplified Arabic" panose="02020603050405020304" pitchFamily="18" charset="-78"/>
                <a:cs typeface="Simplified Arabic" panose="02020603050405020304" pitchFamily="18" charset="-78"/>
              </a:defRPr>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
        <p:nvSpPr>
          <p:cNvPr id="2151" name="Google Shape;2151;p176"/>
          <p:cNvSpPr txBox="1">
            <a:spLocks noGrp="1"/>
          </p:cNvSpPr>
          <p:nvPr>
            <p:ph type="subTitle" idx="5"/>
          </p:nvPr>
        </p:nvSpPr>
        <p:spPr>
          <a:xfrm>
            <a:off x="566250" y="2571575"/>
            <a:ext cx="2707500" cy="53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5"/>
              </a:buClr>
              <a:buSzPts val="1200"/>
              <a:buNone/>
              <a:defRPr sz="1200" b="1">
                <a:solidFill>
                  <a:schemeClr val="accent5"/>
                </a:solidFill>
                <a:latin typeface="Simplified Arabic" panose="02020603050405020304" pitchFamily="18" charset="-78"/>
                <a:cs typeface="Simplified Arabic" panose="02020603050405020304" pitchFamily="18" charset="-78"/>
              </a:defRPr>
            </a:lvl1pPr>
            <a:lvl2pPr lvl="1">
              <a:lnSpc>
                <a:spcPct val="100000"/>
              </a:lnSpc>
              <a:spcBef>
                <a:spcPts val="0"/>
              </a:spcBef>
              <a:spcAft>
                <a:spcPts val="0"/>
              </a:spcAft>
              <a:buClr>
                <a:schemeClr val="accent5"/>
              </a:buClr>
              <a:buSzPts val="1200"/>
              <a:buNone/>
              <a:defRPr sz="1200" b="1">
                <a:solidFill>
                  <a:schemeClr val="accent5"/>
                </a:solidFill>
              </a:defRPr>
            </a:lvl2pPr>
            <a:lvl3pPr lvl="2">
              <a:lnSpc>
                <a:spcPct val="100000"/>
              </a:lnSpc>
              <a:spcBef>
                <a:spcPts val="0"/>
              </a:spcBef>
              <a:spcAft>
                <a:spcPts val="0"/>
              </a:spcAft>
              <a:buClr>
                <a:schemeClr val="accent5"/>
              </a:buClr>
              <a:buSzPts val="1200"/>
              <a:buNone/>
              <a:defRPr sz="1200" b="1">
                <a:solidFill>
                  <a:schemeClr val="accent5"/>
                </a:solidFill>
              </a:defRPr>
            </a:lvl3pPr>
            <a:lvl4pPr lvl="3">
              <a:lnSpc>
                <a:spcPct val="100000"/>
              </a:lnSpc>
              <a:spcBef>
                <a:spcPts val="0"/>
              </a:spcBef>
              <a:spcAft>
                <a:spcPts val="0"/>
              </a:spcAft>
              <a:buClr>
                <a:schemeClr val="accent5"/>
              </a:buClr>
              <a:buSzPts val="1200"/>
              <a:buNone/>
              <a:defRPr sz="1200" b="1">
                <a:solidFill>
                  <a:schemeClr val="accent5"/>
                </a:solidFill>
              </a:defRPr>
            </a:lvl4pPr>
            <a:lvl5pPr lvl="4">
              <a:lnSpc>
                <a:spcPct val="100000"/>
              </a:lnSpc>
              <a:spcBef>
                <a:spcPts val="0"/>
              </a:spcBef>
              <a:spcAft>
                <a:spcPts val="0"/>
              </a:spcAft>
              <a:buClr>
                <a:schemeClr val="accent5"/>
              </a:buClr>
              <a:buSzPts val="1200"/>
              <a:buNone/>
              <a:defRPr sz="1200" b="1">
                <a:solidFill>
                  <a:schemeClr val="accent5"/>
                </a:solidFill>
              </a:defRPr>
            </a:lvl5pPr>
            <a:lvl6pPr lvl="5">
              <a:lnSpc>
                <a:spcPct val="100000"/>
              </a:lnSpc>
              <a:spcBef>
                <a:spcPts val="0"/>
              </a:spcBef>
              <a:spcAft>
                <a:spcPts val="0"/>
              </a:spcAft>
              <a:buClr>
                <a:schemeClr val="accent5"/>
              </a:buClr>
              <a:buSzPts val="1200"/>
              <a:buNone/>
              <a:defRPr sz="1200" b="1">
                <a:solidFill>
                  <a:schemeClr val="accent5"/>
                </a:solidFill>
              </a:defRPr>
            </a:lvl6pPr>
            <a:lvl7pPr lvl="6">
              <a:lnSpc>
                <a:spcPct val="100000"/>
              </a:lnSpc>
              <a:spcBef>
                <a:spcPts val="0"/>
              </a:spcBef>
              <a:spcAft>
                <a:spcPts val="0"/>
              </a:spcAft>
              <a:buClr>
                <a:schemeClr val="accent5"/>
              </a:buClr>
              <a:buSzPts val="1200"/>
              <a:buNone/>
              <a:defRPr sz="1200" b="1">
                <a:solidFill>
                  <a:schemeClr val="accent5"/>
                </a:solidFill>
              </a:defRPr>
            </a:lvl7pPr>
            <a:lvl8pPr lvl="7">
              <a:lnSpc>
                <a:spcPct val="100000"/>
              </a:lnSpc>
              <a:spcBef>
                <a:spcPts val="0"/>
              </a:spcBef>
              <a:spcAft>
                <a:spcPts val="0"/>
              </a:spcAft>
              <a:buClr>
                <a:schemeClr val="accent5"/>
              </a:buClr>
              <a:buSzPts val="1200"/>
              <a:buNone/>
              <a:defRPr sz="1200" b="1">
                <a:solidFill>
                  <a:schemeClr val="accent5"/>
                </a:solidFill>
              </a:defRPr>
            </a:lvl8pPr>
            <a:lvl9pPr lvl="8">
              <a:lnSpc>
                <a:spcPct val="100000"/>
              </a:lnSpc>
              <a:spcBef>
                <a:spcPts val="0"/>
              </a:spcBef>
              <a:spcAft>
                <a:spcPts val="0"/>
              </a:spcAft>
              <a:buClr>
                <a:schemeClr val="accent5"/>
              </a:buClr>
              <a:buSzPts val="1200"/>
              <a:buNone/>
              <a:defRPr sz="1200" b="1">
                <a:solidFill>
                  <a:schemeClr val="accent5"/>
                </a:solidFill>
              </a:defRPr>
            </a:lvl9pPr>
          </a:lstStyle>
          <a:p>
            <a:endParaRPr dirty="0"/>
          </a:p>
        </p:txBody>
      </p:sp>
      <p:sp>
        <p:nvSpPr>
          <p:cNvPr id="2152" name="Google Shape;2152;p176"/>
          <p:cNvSpPr txBox="1">
            <a:spLocks noGrp="1"/>
          </p:cNvSpPr>
          <p:nvPr>
            <p:ph type="body" idx="6"/>
          </p:nvPr>
        </p:nvSpPr>
        <p:spPr>
          <a:xfrm>
            <a:off x="3437550" y="2571575"/>
            <a:ext cx="5140200" cy="806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atin typeface="Simplified Arabic" panose="02020603050405020304" pitchFamily="18" charset="-78"/>
                <a:cs typeface="Simplified Arabic" panose="02020603050405020304" pitchFamily="18" charset="-78"/>
              </a:defRPr>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Tree>
    <p:extLst>
      <p:ext uri="{BB962C8B-B14F-4D97-AF65-F5344CB8AC3E}">
        <p14:creationId xmlns:p14="http://schemas.microsoft.com/office/powerpoint/2010/main" val="2503121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lide With Bullet Points v1 No Image">
  <p:cSld name="Slide With Bullet Points v1 No Image">
    <p:spTree>
      <p:nvGrpSpPr>
        <p:cNvPr id="1" name="Shape 1672"/>
        <p:cNvGrpSpPr/>
        <p:nvPr/>
      </p:nvGrpSpPr>
      <p:grpSpPr>
        <a:xfrm>
          <a:off x="0" y="0"/>
          <a:ext cx="0" cy="0"/>
          <a:chOff x="0" y="0"/>
          <a:chExt cx="0" cy="0"/>
        </a:xfrm>
      </p:grpSpPr>
      <p:sp>
        <p:nvSpPr>
          <p:cNvPr id="1674" name="Google Shape;1674;p128"/>
          <p:cNvSpPr txBox="1">
            <a:spLocks noGrp="1"/>
          </p:cNvSpPr>
          <p:nvPr>
            <p:ph type="title"/>
          </p:nvPr>
        </p:nvSpPr>
        <p:spPr>
          <a:xfrm>
            <a:off x="566250" y="293700"/>
            <a:ext cx="80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675" name="Google Shape;1675;p128"/>
          <p:cNvSpPr txBox="1">
            <a:spLocks noGrp="1"/>
          </p:cNvSpPr>
          <p:nvPr>
            <p:ph type="body" idx="1"/>
          </p:nvPr>
        </p:nvSpPr>
        <p:spPr>
          <a:xfrm>
            <a:off x="566250" y="920075"/>
            <a:ext cx="7777200" cy="27393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atin typeface="Simplified Arabic" panose="02020603050405020304" pitchFamily="18" charset="-78"/>
                <a:cs typeface="Simplified Arabic" panose="02020603050405020304" pitchFamily="18" charset="-78"/>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dirty="0"/>
          </a:p>
        </p:txBody>
      </p:sp>
    </p:spTree>
    <p:extLst>
      <p:ext uri="{BB962C8B-B14F-4D97-AF65-F5344CB8AC3E}">
        <p14:creationId xmlns:p14="http://schemas.microsoft.com/office/powerpoint/2010/main" val="17746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EB712588-04B1-427B-82EE-E8DB90309F08}" type="datetimeFigureOut">
              <a:rPr lang="en-US" smtClean="0"/>
              <a:pPr/>
              <a:t>9/30/2024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219593837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lide with 2 Points v1 1">
  <p:cSld name="Slide with 2 Points v1 1">
    <p:spTree>
      <p:nvGrpSpPr>
        <p:cNvPr id="1" name="Shape 1824"/>
        <p:cNvGrpSpPr/>
        <p:nvPr/>
      </p:nvGrpSpPr>
      <p:grpSpPr>
        <a:xfrm>
          <a:off x="0" y="0"/>
          <a:ext cx="0" cy="0"/>
          <a:chOff x="0" y="0"/>
          <a:chExt cx="0" cy="0"/>
        </a:xfrm>
      </p:grpSpPr>
      <p:sp>
        <p:nvSpPr>
          <p:cNvPr id="1825" name="Google Shape;1825;p144"/>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26" name="Google Shape;1826;p144"/>
          <p:cNvSpPr txBox="1">
            <a:spLocks noGrp="1"/>
          </p:cNvSpPr>
          <p:nvPr>
            <p:ph type="body" idx="1"/>
          </p:nvPr>
        </p:nvSpPr>
        <p:spPr>
          <a:xfrm>
            <a:off x="641050" y="1574900"/>
            <a:ext cx="3522900" cy="2454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atin typeface="Simplified Arabic" panose="02020603050405020304" pitchFamily="18" charset="-78"/>
                <a:cs typeface="Simplified Arabic" panose="02020603050405020304" pitchFamily="18" charset="-78"/>
              </a:defRPr>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
        <p:nvSpPr>
          <p:cNvPr id="1827" name="Google Shape;1827;p144"/>
          <p:cNvSpPr txBox="1">
            <a:spLocks noGrp="1"/>
          </p:cNvSpPr>
          <p:nvPr>
            <p:ph type="body" idx="2"/>
          </p:nvPr>
        </p:nvSpPr>
        <p:spPr>
          <a:xfrm>
            <a:off x="4878450" y="1553400"/>
            <a:ext cx="3490500" cy="2454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atin typeface="Simplified Arabic" panose="02020603050405020304" pitchFamily="18" charset="-78"/>
                <a:cs typeface="Simplified Arabic" panose="02020603050405020304" pitchFamily="18" charset="-78"/>
              </a:defRPr>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Tree>
    <p:extLst>
      <p:ext uri="{BB962C8B-B14F-4D97-AF65-F5344CB8AC3E}">
        <p14:creationId xmlns:p14="http://schemas.microsoft.com/office/powerpoint/2010/main" val="3070638547"/>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5923F103-BC34-4FE4-A40E-EDDEECFDA5D0}" type="datetimeFigureOut">
              <a:rPr lang="en-US" dirty="0"/>
              <a:pPr/>
              <a:t>9/30/2024</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269608283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417722400"/>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278686006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9/30/2024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128744348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9/30/2024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455380405"/>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9/30/2024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2966290881"/>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9/30/2024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1862546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9/30/2024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363774828"/>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9/30/2024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4991258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fld id="{B61BEF0D-F0BB-DE4B-95CE-6DB70DBA9567}" type="datetimeFigureOut">
              <a:rPr lang="en-US" smtClean="0"/>
              <a:pPr/>
              <a:t>9/30/2024</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2220056604"/>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9/30/2024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1556870059"/>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382292940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1825626520"/>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411099829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9/30/2024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4001154221"/>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9/30/2024</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dirty="0"/>
              <a:t>
              </a:t>
            </a:r>
          </a:p>
        </p:txBody>
      </p:sp>
      <p:sp>
        <p:nvSpPr>
          <p:cNvPr id="9" name="Slide Number Placeholder 8"/>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1320806439"/>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53086D93-FCAC-47E0-A2EE-787E62CA814C}"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64707468"/>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CDA879A6-0FD0-4734-A311-86BFCA472E6E}" type="datetimeFigureOut">
              <a:rPr lang="en-US" dirty="0"/>
              <a:t>9/30/2024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0000000-1234-1234-1234-123412341234}" type="slidenum">
              <a:rPr lang="ar" smtClean="0"/>
              <a:pPr/>
              <a:t>‹#›</a:t>
            </a:fld>
            <a:endParaRPr lang="ar" dirty="0"/>
          </a:p>
        </p:txBody>
      </p:sp>
    </p:spTree>
    <p:extLst>
      <p:ext uri="{BB962C8B-B14F-4D97-AF65-F5344CB8AC3E}">
        <p14:creationId xmlns:p14="http://schemas.microsoft.com/office/powerpoint/2010/main" val="2817857182"/>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ar" smtClean="0"/>
              <a:pPr/>
              <a:t>‹#›</a:t>
            </a:fld>
            <a:endParaRPr lang="ar" dirty="0"/>
          </a:p>
        </p:txBody>
      </p:sp>
    </p:spTree>
    <p:extLst>
      <p:ext uri="{BB962C8B-B14F-4D97-AF65-F5344CB8AC3E}">
        <p14:creationId xmlns:p14="http://schemas.microsoft.com/office/powerpoint/2010/main" val="36486423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ar" smtClean="0"/>
              <a:pPr/>
              <a:t>‹#›</a:t>
            </a:fld>
            <a:endParaRPr lang="ar" dirty="0"/>
          </a:p>
        </p:txBody>
      </p:sp>
    </p:spTree>
    <p:extLst>
      <p:ext uri="{BB962C8B-B14F-4D97-AF65-F5344CB8AC3E}">
        <p14:creationId xmlns:p14="http://schemas.microsoft.com/office/powerpoint/2010/main" val="417328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B61BEF0D-F0BB-DE4B-95CE-6DB70DBA9567}" type="datetimeFigureOut">
              <a:rPr lang="en-US" smtClean="0"/>
              <a:pPr/>
              <a:t>9/30/2024</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38538994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61BEF0D-F0BB-DE4B-95CE-6DB70DBA9567}" type="datetimeFigureOut">
              <a:rPr lang="en-US" smtClean="0"/>
              <a:pPr/>
              <a:t>9/30/2024</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195534657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2A54C80-263E-416B-A8E0-580EDEADCBDC}" type="datetimeFigureOut">
              <a:rPr lang="en-US" smtClean="0"/>
              <a:pPr/>
              <a:t>9/30/2024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33515181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61BEF0D-F0BB-DE4B-95CE-6DB70DBA9567}" type="datetimeFigureOut">
              <a:rPr lang="en-US" smtClean="0"/>
              <a:pPr/>
              <a:t>9/30/2024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lvl1pPr>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27136476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1.jpe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jpe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latin typeface="Simplified Arabic" panose="02020603050405020304" pitchFamily="18" charset="-78"/>
                <a:cs typeface="Simplified Arabic" panose="02020603050405020304" pitchFamily="18" charset="-78"/>
              </a:defRPr>
            </a:lvl1pPr>
          </a:lstStyle>
          <a:p>
            <a:fld id="{2BE451C3-0FF4-47C4-B829-773ADF60F88C}" type="datetimeFigureOut">
              <a:rPr lang="en-US" smtClean="0"/>
              <a:pPr/>
              <a:t>9/30/2024</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latin typeface="Simplified Arabic" panose="02020603050405020304" pitchFamily="18" charset="-78"/>
                <a:cs typeface="Simplified Arabic" panose="02020603050405020304" pitchFamily="18" charset="-78"/>
              </a:defRPr>
            </a:lvl1pPr>
          </a:lstStyle>
          <a:p>
            <a:r>
              <a:rPr lang="en-US" dirty="0" smtClean="0"/>
              <a:t>
              </a:t>
            </a:r>
            <a:endParaRPr lang="en-US" dirty="0"/>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latin typeface="Simplified Arabic" panose="02020603050405020304" pitchFamily="18" charset="-78"/>
                <a:cs typeface="Simplified Arabic" panose="02020603050405020304" pitchFamily="18" charset="-78"/>
              </a:defRPr>
            </a:lvl1pPr>
          </a:lstStyle>
          <a:p>
            <a:pPr algn="r"/>
            <a:fld id="{00000000-1234-1234-1234-123412341234}" type="slidenum">
              <a:rPr lang="ar" smtClean="0"/>
              <a:pPr algn="r"/>
              <a:t>‹#›</a:t>
            </a:fld>
            <a:endParaRPr lang="ar" dirty="0"/>
          </a:p>
        </p:txBody>
      </p:sp>
    </p:spTree>
    <p:extLst>
      <p:ext uri="{BB962C8B-B14F-4D97-AF65-F5344CB8AC3E}">
        <p14:creationId xmlns:p14="http://schemas.microsoft.com/office/powerpoint/2010/main" val="2515437274"/>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 id="2147484117" r:id="rId14"/>
    <p:sldLayoutId id="2147484118" r:id="rId15"/>
    <p:sldLayoutId id="2147484119" r:id="rId16"/>
    <p:sldLayoutId id="2147484120" r:id="rId17"/>
    <p:sldLayoutId id="2147484121" r:id="rId18"/>
    <p:sldLayoutId id="2147484123" r:id="rId19"/>
  </p:sldLayoutIdLst>
  <p:hf sldNum="0" hdr="0" ftr="0" dt="0"/>
  <p:txStyles>
    <p:titleStyle>
      <a:lvl1pPr algn="l" defTabSz="342900" rtl="1" eaLnBrk="1" latinLnBrk="0" hangingPunct="1">
        <a:spcBef>
          <a:spcPct val="0"/>
        </a:spcBef>
        <a:buNone/>
        <a:defRPr sz="27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7175" indent="-257175" algn="r" defTabSz="342900" rtl="1"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r" defTabSz="342900" rtl="1"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r" defTabSz="342900" rtl="1"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9/30/2024</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00000000-1234-1234-1234-123412341234}" type="slidenum">
              <a:rPr lang="ar" smtClean="0"/>
              <a:pPr/>
              <a:t>‹#›</a:t>
            </a:fld>
            <a:endParaRPr lang="ar" dirty="0"/>
          </a:p>
        </p:txBody>
      </p:sp>
    </p:spTree>
    <p:extLst>
      <p:ext uri="{BB962C8B-B14F-4D97-AF65-F5344CB8AC3E}">
        <p14:creationId xmlns:p14="http://schemas.microsoft.com/office/powerpoint/2010/main" val="271578220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 id="2147484143" r:id="rId19"/>
    <p:sldLayoutId id="2147484144" r:id="rId20"/>
    <p:sldLayoutId id="2147484145" r:id="rId21"/>
  </p:sldLayoutIdLst>
  <p:hf sldNum="0" hdr="0" ftr="0" dt="0"/>
  <p:txStyles>
    <p:titleStyle>
      <a:lvl1pPr algn="l" defTabSz="342900" rtl="1" eaLnBrk="1" latinLnBrk="0" hangingPunct="1">
        <a:spcBef>
          <a:spcPct val="0"/>
        </a:spcBef>
        <a:buNone/>
        <a:defRPr sz="27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7175" indent="-257175" algn="r" defTabSz="342900" rtl="1"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r" defTabSz="342900" rtl="1"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r" defTabSz="342900" rtl="1"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9/30/2024</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00000000-1234-1234-1234-123412341234}" type="slidenum">
              <a:rPr lang="ar" smtClean="0"/>
              <a:pPr/>
              <a:t>‹#›</a:t>
            </a:fld>
            <a:endParaRPr lang="ar" dirty="0"/>
          </a:p>
        </p:txBody>
      </p:sp>
    </p:spTree>
    <p:extLst>
      <p:ext uri="{BB962C8B-B14F-4D97-AF65-F5344CB8AC3E}">
        <p14:creationId xmlns:p14="http://schemas.microsoft.com/office/powerpoint/2010/main" val="1821769736"/>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 id="2147484164" r:id="rId18"/>
    <p:sldLayoutId id="2147484165" r:id="rId19"/>
  </p:sldLayoutIdLst>
  <p:hf sldNum="0" hdr="0" ftr="0" dt="0"/>
  <p:txStyles>
    <p:titleStyle>
      <a:lvl1pPr algn="l" defTabSz="342900" rtl="1" eaLnBrk="1" latinLnBrk="0" hangingPunct="1">
        <a:spcBef>
          <a:spcPct val="0"/>
        </a:spcBef>
        <a:buNone/>
        <a:defRPr sz="27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7175" indent="-257175" algn="r" defTabSz="342900" rtl="1"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r" defTabSz="342900" rtl="1"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r" defTabSz="342900" rtl="1"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r" defTabSz="342900" rtl="1"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3" Type="http://schemas.openxmlformats.org/officeDocument/2006/relationships/hyperlink" Target="http://docente2punto0.blogspot.com/2018/04/aulas-virtuales-en-google-classroom.html" TargetMode="External"/><Relationship Id="rId12"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8.xml"/><Relationship Id="rId11" Type="http://schemas.openxmlformats.org/officeDocument/2006/relationships/hyperlink" Target="https://commons.wikimedia.org/wiki/File:Zoom_Video_Communications_Company_Logo_updated.png" TargetMode="External"/><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250" y="445024"/>
            <a:ext cx="8011500" cy="1730139"/>
          </a:xfrm>
        </p:spPr>
        <p:txBody>
          <a:bodyPr>
            <a:normAutofit/>
          </a:bodyPr>
          <a:lstStyle/>
          <a:p>
            <a:pPr algn="r"/>
            <a:r>
              <a:rPr lang="ar-IQ" sz="3200" dirty="0" smtClean="0">
                <a:cs typeface="Simplified Arabic" panose="02020603050405020304" pitchFamily="18" charset="-78"/>
              </a:rPr>
              <a:t>             مفهوم التعليم الألكتروني ومميزاته</a:t>
            </a:r>
            <a:endParaRPr lang="ar-DZ" sz="3200" dirty="0">
              <a:cs typeface="Simplified Arabic" panose="02020603050405020304" pitchFamily="18" charset="-78"/>
            </a:endParaRPr>
          </a:p>
        </p:txBody>
      </p:sp>
      <p:sp>
        <p:nvSpPr>
          <p:cNvPr id="3" name="Text Placeholder 2"/>
          <p:cNvSpPr>
            <a:spLocks noGrp="1"/>
          </p:cNvSpPr>
          <p:nvPr>
            <p:ph type="body" idx="1"/>
          </p:nvPr>
        </p:nvSpPr>
        <p:spPr>
          <a:xfrm>
            <a:off x="566250" y="2937164"/>
            <a:ext cx="8011500" cy="967586"/>
          </a:xfrm>
        </p:spPr>
        <p:txBody>
          <a:bodyPr>
            <a:normAutofit/>
          </a:bodyPr>
          <a:lstStyle/>
          <a:p>
            <a:r>
              <a:rPr lang="ar-IQ" sz="2000" dirty="0" smtClean="0">
                <a:cs typeface="Simplified Arabic" panose="02020603050405020304" pitchFamily="18" charset="-78"/>
              </a:rPr>
              <a:t>م.م. ريام احمد جاسم</a:t>
            </a:r>
            <a:endParaRPr lang="ar-DZ" sz="2000" dirty="0">
              <a:cs typeface="Simplified Arabic" panose="02020603050405020304" pitchFamily="18" charset="-78"/>
            </a:endParaRPr>
          </a:p>
        </p:txBody>
      </p:sp>
    </p:spTree>
    <p:extLst>
      <p:ext uri="{BB962C8B-B14F-4D97-AF65-F5344CB8AC3E}">
        <p14:creationId xmlns:p14="http://schemas.microsoft.com/office/powerpoint/2010/main" val="1245434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30" y="979500"/>
            <a:ext cx="8011500" cy="572700"/>
          </a:xfrm>
        </p:spPr>
        <p:txBody>
          <a:bodyPr/>
          <a:lstStyle/>
          <a:p>
            <a:pPr algn="r"/>
            <a:r>
              <a:rPr lang="ar-IQ" dirty="0" smtClean="0">
                <a:latin typeface="Simplified Arabic" panose="02020603050405020304" pitchFamily="18" charset="-78"/>
                <a:cs typeface="Simplified Arabic" panose="02020603050405020304" pitchFamily="18" charset="-78"/>
              </a:rPr>
              <a:t>سلبيات التعليم الالكتروني</a:t>
            </a:r>
            <a:endParaRPr lang="ar-DZ" dirty="0">
              <a:latin typeface="Simplified Arabic" panose="02020603050405020304" pitchFamily="18" charset="-78"/>
              <a:cs typeface="Simplified Arabic" panose="02020603050405020304" pitchFamily="18" charset="-78"/>
            </a:endParaRPr>
          </a:p>
        </p:txBody>
      </p:sp>
      <p:sp>
        <p:nvSpPr>
          <p:cNvPr id="3" name="Text Placeholder 2"/>
          <p:cNvSpPr>
            <a:spLocks noGrp="1"/>
          </p:cNvSpPr>
          <p:nvPr>
            <p:ph type="body" idx="1"/>
          </p:nvPr>
        </p:nvSpPr>
        <p:spPr>
          <a:xfrm>
            <a:off x="566250" y="1869112"/>
            <a:ext cx="7777200" cy="2739300"/>
          </a:xfrm>
        </p:spPr>
        <p:txBody>
          <a:bodyPr>
            <a:normAutofit fontScale="70000" lnSpcReduction="20000"/>
          </a:bodyPr>
          <a:lstStyle/>
          <a:p>
            <a:pPr algn="r" rtl="1"/>
            <a:r>
              <a:rPr lang="ar-IQ" sz="3500" dirty="0" smtClean="0"/>
              <a:t>ضع</a:t>
            </a:r>
            <a:r>
              <a:rPr lang="ar-DZ" sz="3500" dirty="0" smtClean="0"/>
              <a:t>ف </a:t>
            </a:r>
            <a:r>
              <a:rPr lang="ar-DZ" sz="3500" dirty="0"/>
              <a:t>الحوار والنقاش المباشر بين المتعلمين </a:t>
            </a:r>
            <a:r>
              <a:rPr lang="ar-DZ" sz="3500" dirty="0" smtClean="0"/>
              <a:t>بعضهم </a:t>
            </a:r>
            <a:r>
              <a:rPr lang="ar-DZ" sz="3500" dirty="0"/>
              <a:t>لبعض وبين </a:t>
            </a:r>
            <a:r>
              <a:rPr lang="ar-IQ" sz="3500" dirty="0" smtClean="0"/>
              <a:t>المعلم والمتعلم في بعض الاحيان</a:t>
            </a:r>
            <a:r>
              <a:rPr lang="ar-DZ" sz="3500" dirty="0" smtClean="0"/>
              <a:t>.</a:t>
            </a:r>
            <a:endParaRPr lang="ar-DZ" sz="3500" dirty="0"/>
          </a:p>
          <a:p>
            <a:pPr algn="r" rtl="1"/>
            <a:r>
              <a:rPr lang="ar-DZ" sz="3500" dirty="0"/>
              <a:t>الحوار والتعامل المباشر مهم جدا فى العملية التعليمية.</a:t>
            </a:r>
          </a:p>
          <a:p>
            <a:pPr algn="r" rtl="1"/>
            <a:r>
              <a:rPr lang="ar-DZ" sz="3500" dirty="0"/>
              <a:t>صعوبة التعبير على اراء وافكار المتعلمين.</a:t>
            </a:r>
          </a:p>
          <a:p>
            <a:pPr algn="r" rtl="1"/>
            <a:r>
              <a:rPr lang="ar-DZ" sz="3500" dirty="0"/>
              <a:t>ضعف الانترنت والشبكة العنكبوتية وضعف التواصل.</a:t>
            </a:r>
          </a:p>
          <a:p>
            <a:pPr algn="r" rtl="1"/>
            <a:r>
              <a:rPr lang="ar-DZ" sz="3500" dirty="0"/>
              <a:t>قد يحدث التعليم الالكترونى الشعور بالملل احيانا.</a:t>
            </a:r>
          </a:p>
          <a:p>
            <a:pPr algn="r" rtl="1"/>
            <a:r>
              <a:rPr lang="ar-DZ" sz="3500" dirty="0" smtClean="0"/>
              <a:t>ضعف </a:t>
            </a:r>
            <a:r>
              <a:rPr lang="ar-DZ" sz="3500" dirty="0"/>
              <a:t>الدافعية فى التعلم والشعور بالملل نتيجة الجلوس أمام أجهزة الكمبيوتر وشبكات الإنترنت والتعامل معها لفترة طويلة من </a:t>
            </a:r>
            <a:r>
              <a:rPr lang="ar-DZ" sz="3500" dirty="0" smtClean="0"/>
              <a:t>الزمن</a:t>
            </a:r>
            <a:endParaRPr lang="ar-IQ" sz="3500" dirty="0" smtClean="0"/>
          </a:p>
        </p:txBody>
      </p:sp>
    </p:spTree>
    <p:extLst>
      <p:ext uri="{BB962C8B-B14F-4D97-AF65-F5344CB8AC3E}">
        <p14:creationId xmlns:p14="http://schemas.microsoft.com/office/powerpoint/2010/main" val="1826372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 y="723900"/>
            <a:ext cx="8564700" cy="937260"/>
          </a:xfrm>
        </p:spPr>
        <p:txBody>
          <a:bodyPr/>
          <a:lstStyle/>
          <a:p>
            <a:pPr algn="r"/>
            <a:r>
              <a:rPr lang="ar-IQ" sz="2800" dirty="0" smtClean="0">
                <a:solidFill>
                  <a:schemeClr val="bg1"/>
                </a:solidFill>
                <a:latin typeface="Simplified Arabic" panose="02020603050405020304" pitchFamily="18" charset="-78"/>
                <a:cs typeface="Simplified Arabic" panose="02020603050405020304" pitchFamily="18" charset="-78"/>
              </a:rPr>
              <a:t>الفرق بين التعليم الالكتروني والتعليم</a:t>
            </a:r>
            <a:r>
              <a:rPr lang="ar-IQ" sz="2400" dirty="0" smtClean="0">
                <a:solidFill>
                  <a:schemeClr val="bg1"/>
                </a:solidFill>
              </a:rPr>
              <a:t> </a:t>
            </a:r>
            <a:r>
              <a:rPr lang="ar-IQ" sz="2800" dirty="0" smtClean="0">
                <a:solidFill>
                  <a:schemeClr val="bg1"/>
                </a:solidFill>
                <a:latin typeface="Simplified Arabic" panose="02020603050405020304" pitchFamily="18" charset="-78"/>
                <a:cs typeface="Simplified Arabic" panose="02020603050405020304" pitchFamily="18" charset="-78"/>
              </a:rPr>
              <a:t>الرقمي: هناك الكثير من يدمج بين مصطلح التعليم الالكتروني والتعليم الرقمي</a:t>
            </a:r>
            <a:endParaRPr lang="ar-DZ" sz="2800" dirty="0">
              <a:solidFill>
                <a:schemeClr val="bg1"/>
              </a:solidFill>
              <a:latin typeface="Simplified Arabic" panose="02020603050405020304" pitchFamily="18" charset="-78"/>
              <a:cs typeface="Simplified Arabic" panose="02020603050405020304" pitchFamily="18" charset="-78"/>
            </a:endParaRPr>
          </a:p>
        </p:txBody>
      </p:sp>
      <p:sp>
        <p:nvSpPr>
          <p:cNvPr id="3" name="Text Placeholder 2"/>
          <p:cNvSpPr>
            <a:spLocks noGrp="1"/>
          </p:cNvSpPr>
          <p:nvPr>
            <p:ph type="body" idx="1"/>
          </p:nvPr>
        </p:nvSpPr>
        <p:spPr>
          <a:xfrm>
            <a:off x="648670" y="1942020"/>
            <a:ext cx="3522900" cy="2454600"/>
          </a:xfrm>
        </p:spPr>
        <p:txBody>
          <a:bodyPr>
            <a:normAutofit/>
          </a:bodyPr>
          <a:lstStyle/>
          <a:p>
            <a:pPr algn="r" rtl="1"/>
            <a:r>
              <a:rPr lang="ar-IQ" sz="1800" b="1" dirty="0" smtClean="0">
                <a:solidFill>
                  <a:srgbClr val="FF0000"/>
                </a:solidFill>
              </a:rPr>
              <a:t>التعليم الرقمي </a:t>
            </a:r>
            <a:r>
              <a:rPr lang="ar-IQ" sz="1600" dirty="0" smtClean="0"/>
              <a:t>وهو الشامل الذي يكون التعليم فيه حضوريا باستخدام التكنلوجيا الرقمية في الدورات التدريبية او المؤتمرات او الندوات والمحاضرات وغيرها التي تتضمن استخدام جوانب تكنولوجية مثل السبورة الذكية والاجهزة اللوحية التي تتضمن عرض فيدوات او عروض تقديمية او مادة علمية</a:t>
            </a:r>
            <a:endParaRPr lang="ar-DZ" sz="1600" dirty="0"/>
          </a:p>
        </p:txBody>
      </p:sp>
      <p:sp>
        <p:nvSpPr>
          <p:cNvPr id="4" name="Text Placeholder 3"/>
          <p:cNvSpPr>
            <a:spLocks noGrp="1"/>
          </p:cNvSpPr>
          <p:nvPr>
            <p:ph type="body" idx="2"/>
          </p:nvPr>
        </p:nvSpPr>
        <p:spPr>
          <a:xfrm>
            <a:off x="4840350" y="1942020"/>
            <a:ext cx="3490500" cy="2454600"/>
          </a:xfrm>
        </p:spPr>
        <p:txBody>
          <a:bodyPr>
            <a:normAutofit/>
          </a:bodyPr>
          <a:lstStyle/>
          <a:p>
            <a:pPr algn="r" rtl="1"/>
            <a:r>
              <a:rPr lang="ar-IQ" sz="1600" b="1" dirty="0" smtClean="0">
                <a:solidFill>
                  <a:srgbClr val="FF0000"/>
                </a:solidFill>
              </a:rPr>
              <a:t>التعليم الالكتروني </a:t>
            </a:r>
            <a:r>
              <a:rPr lang="ar-IQ" sz="1600" dirty="0" smtClean="0"/>
              <a:t>تكون العملية التعليمية كامل عبر التكنلوجيا او الانترنت اي ان المعلم والمتعلم لا يتقابلون في الواقع تكون جميع الجوانب تحت مظلة الالكترونية</a:t>
            </a:r>
            <a:endParaRPr lang="ar-DZ" sz="1600" dirty="0"/>
          </a:p>
        </p:txBody>
      </p:sp>
    </p:spTree>
    <p:extLst>
      <p:ext uri="{BB962C8B-B14F-4D97-AF65-F5344CB8AC3E}">
        <p14:creationId xmlns:p14="http://schemas.microsoft.com/office/powerpoint/2010/main" val="2229339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IQ" sz="5400" dirty="0" smtClean="0">
                <a:solidFill>
                  <a:schemeClr val="tx1"/>
                </a:solidFill>
                <a:latin typeface="Simplified Arabic" panose="02020603050405020304" pitchFamily="18" charset="-78"/>
                <a:cs typeface="Simplified Arabic" panose="02020603050405020304" pitchFamily="18" charset="-78"/>
              </a:rPr>
              <a:t>شكراً لحسن إستماعكم</a:t>
            </a:r>
            <a:endParaRPr lang="ar-DZ" sz="5400"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126516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IQ" sz="2800" dirty="0" smtClean="0">
                <a:latin typeface="Simplified Arabic" panose="02020603050405020304" pitchFamily="18" charset="-78"/>
                <a:cs typeface="Simplified Arabic" panose="02020603050405020304" pitchFamily="18" charset="-78"/>
              </a:rPr>
              <a:t>مفهوم التعليم الالكتروني</a:t>
            </a:r>
            <a:endParaRPr lang="ar-DZ" sz="2800" dirty="0">
              <a:latin typeface="Simplified Arabic" panose="02020603050405020304" pitchFamily="18" charset="-78"/>
              <a:cs typeface="Simplified Arabic" panose="02020603050405020304" pitchFamily="18" charset="-78"/>
            </a:endParaRPr>
          </a:p>
        </p:txBody>
      </p:sp>
      <p:sp>
        <p:nvSpPr>
          <p:cNvPr id="3" name="Text Placeholder 2"/>
          <p:cNvSpPr>
            <a:spLocks noGrp="1"/>
          </p:cNvSpPr>
          <p:nvPr>
            <p:ph type="body" idx="1"/>
          </p:nvPr>
        </p:nvSpPr>
        <p:spPr>
          <a:xfrm>
            <a:off x="566250" y="1700212"/>
            <a:ext cx="8011500" cy="3100388"/>
          </a:xfrm>
        </p:spPr>
        <p:txBody>
          <a:bodyPr/>
          <a:lstStyle/>
          <a:p>
            <a:r>
              <a:rPr lang="ar-IQ" sz="1600" dirty="0" smtClean="0">
                <a:latin typeface="Simplified Arabic" panose="02020603050405020304" pitchFamily="18" charset="-78"/>
                <a:cs typeface="Simplified Arabic" panose="02020603050405020304" pitchFamily="18" charset="-78"/>
              </a:rPr>
              <a:t>التعليم الالكتروني هو نظام تعليمي يعتمد على توظيف التكنلوجيا الرقمية والانترنت في تقديم المحتويات التعليمية واجراء المناقشات والاختبارات الكترونيا.</a:t>
            </a:r>
            <a:endParaRPr lang="en-US" sz="1600" dirty="0" smtClean="0">
              <a:latin typeface="Simplified Arabic" panose="02020603050405020304" pitchFamily="18" charset="-78"/>
              <a:cs typeface="Simplified Arabic" panose="02020603050405020304" pitchFamily="18" charset="-78"/>
            </a:endParaRPr>
          </a:p>
          <a:p>
            <a:r>
              <a:rPr lang="en-US" sz="1600" dirty="0" err="1" smtClean="0">
                <a:solidFill>
                  <a:srgbClr val="3B3535"/>
                </a:solidFill>
                <a:latin typeface="Simplified Arabic" panose="02020603050405020304" pitchFamily="18" charset="-78"/>
                <a:ea typeface="Roboto" pitchFamily="34" charset="-122"/>
                <a:cs typeface="Simplified Arabic" panose="02020603050405020304" pitchFamily="18" charset="-78"/>
              </a:rPr>
              <a:t>التعليم</a:t>
            </a:r>
            <a:r>
              <a:rPr lang="en-US" sz="1600" dirty="0" smtClean="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smtClean="0">
                <a:solidFill>
                  <a:srgbClr val="3B3535"/>
                </a:solidFill>
                <a:latin typeface="Simplified Arabic" panose="02020603050405020304" pitchFamily="18" charset="-78"/>
                <a:ea typeface="Roboto" pitchFamily="34" charset="-122"/>
                <a:cs typeface="Simplified Arabic" panose="02020603050405020304" pitchFamily="18" charset="-78"/>
              </a:rPr>
              <a:t>الالكتروني</a:t>
            </a:r>
            <a:r>
              <a:rPr lang="en-US" sz="1600" dirty="0" smtClean="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هو</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وسيلة</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مُبتكرة</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للتعلم</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يوفر</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مرونة</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وسهولة</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في</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الوصول</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إلى</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المحتوى</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التعليمي</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من</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خلاله</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يُصبح</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التعلم</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مُمتعًا</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ومناسبًا</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لجميع</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أنماط</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 </a:t>
            </a:r>
            <a:r>
              <a:rPr lang="en-US" sz="1600" dirty="0" err="1">
                <a:solidFill>
                  <a:srgbClr val="3B3535"/>
                </a:solidFill>
                <a:latin typeface="Simplified Arabic" panose="02020603050405020304" pitchFamily="18" charset="-78"/>
                <a:ea typeface="Roboto" pitchFamily="34" charset="-122"/>
                <a:cs typeface="Simplified Arabic" panose="02020603050405020304" pitchFamily="18" charset="-78"/>
              </a:rPr>
              <a:t>الحياة</a:t>
            </a:r>
            <a:r>
              <a:rPr lang="en-US" sz="1600" dirty="0">
                <a:solidFill>
                  <a:srgbClr val="3B3535"/>
                </a:solidFill>
                <a:latin typeface="Simplified Arabic" panose="02020603050405020304" pitchFamily="18" charset="-78"/>
                <a:ea typeface="Roboto" pitchFamily="34" charset="-122"/>
                <a:cs typeface="Simplified Arabic" panose="02020603050405020304" pitchFamily="18" charset="-78"/>
              </a:rPr>
              <a:t>.</a:t>
            </a:r>
            <a:endParaRPr lang="en-US" sz="1600" dirty="0">
              <a:latin typeface="Simplified Arabic" panose="02020603050405020304" pitchFamily="18" charset="-78"/>
              <a:cs typeface="Simplified Arabic" panose="02020603050405020304" pitchFamily="18" charset="-78"/>
            </a:endParaRPr>
          </a:p>
          <a:p>
            <a:r>
              <a:rPr lang="ar-DZ" sz="1600" dirty="0">
                <a:latin typeface="Simplified Arabic" panose="02020603050405020304" pitchFamily="18" charset="-78"/>
                <a:cs typeface="Simplified Arabic" panose="02020603050405020304" pitchFamily="18" charset="-78"/>
              </a:rPr>
              <a:t>التعليم الإلكتروني وسيلة من الوسائل التي تدعم العملية التعليمية وتحولها </a:t>
            </a:r>
            <a:r>
              <a:rPr lang="ar-IQ" sz="1600" dirty="0" smtClean="0">
                <a:latin typeface="Simplified Arabic" panose="02020603050405020304" pitchFamily="18" charset="-78"/>
                <a:cs typeface="Simplified Arabic" panose="02020603050405020304" pitchFamily="18" charset="-78"/>
              </a:rPr>
              <a:t>الى طور </a:t>
            </a:r>
            <a:r>
              <a:rPr lang="ar-DZ" sz="1600" dirty="0" smtClean="0">
                <a:latin typeface="Simplified Arabic" panose="02020603050405020304" pitchFamily="18" charset="-78"/>
                <a:cs typeface="Simplified Arabic" panose="02020603050405020304" pitchFamily="18" charset="-78"/>
              </a:rPr>
              <a:t>الإبداع </a:t>
            </a:r>
            <a:r>
              <a:rPr lang="ar-DZ" sz="1600" dirty="0">
                <a:latin typeface="Simplified Arabic" panose="02020603050405020304" pitchFamily="18" charset="-78"/>
                <a:cs typeface="Simplified Arabic" panose="02020603050405020304" pitchFamily="18" charset="-78"/>
              </a:rPr>
              <a:t>والتفاعل وتنمية المهارات، ويجمع كل الأشكال الإلكترونية </a:t>
            </a:r>
            <a:r>
              <a:rPr lang="ar-DZ" sz="1600" dirty="0" smtClean="0">
                <a:latin typeface="Simplified Arabic" panose="02020603050405020304" pitchFamily="18" charset="-78"/>
                <a:cs typeface="Simplified Arabic" panose="02020603050405020304" pitchFamily="18" charset="-78"/>
              </a:rPr>
              <a:t>للتعليم، </a:t>
            </a:r>
            <a:r>
              <a:rPr lang="ar-DZ" sz="1600" dirty="0">
                <a:latin typeface="Simplified Arabic" panose="02020603050405020304" pitchFamily="18" charset="-78"/>
                <a:cs typeface="Simplified Arabic" panose="02020603050405020304" pitchFamily="18" charset="-78"/>
              </a:rPr>
              <a:t>حيث تستخدم أحدث الطرق في مجالات التعليم والنشر والترفيه باعتماد الحواسيب ووسائطها التخزينية وشبكاتها الإلكترونية</a:t>
            </a:r>
            <a:r>
              <a:rPr lang="ar-DZ" dirty="0" smtClean="0">
                <a:cs typeface="Simplified Arabic" panose="02020603050405020304" pitchFamily="18" charset="-78"/>
              </a:rPr>
              <a:t>.</a:t>
            </a:r>
            <a:endParaRPr lang="en-US" dirty="0" smtClean="0">
              <a:cs typeface="Simplified Arabic" panose="02020603050405020304" pitchFamily="18" charset="-78"/>
            </a:endParaRPr>
          </a:p>
          <a:p>
            <a:endParaRPr lang="ar-DZ" dirty="0">
              <a:cs typeface="Simplified Arabic" panose="02020603050405020304" pitchFamily="18" charset="-78"/>
            </a:endParaRPr>
          </a:p>
        </p:txBody>
      </p:sp>
      <p:pic>
        <p:nvPicPr>
          <p:cNvPr id="4" name="Image 0" descr="preencoded.png"/>
          <p:cNvPicPr>
            <a:picLocks noChangeAspect="1"/>
          </p:cNvPicPr>
          <p:nvPr/>
        </p:nvPicPr>
        <p:blipFill>
          <a:blip r:embed="rId2"/>
          <a:stretch>
            <a:fillRect/>
          </a:stretch>
        </p:blipFill>
        <p:spPr>
          <a:xfrm>
            <a:off x="348341" y="3250407"/>
            <a:ext cx="3309257" cy="1789680"/>
          </a:xfrm>
          <a:prstGeom prst="rect">
            <a:avLst/>
          </a:prstGeom>
        </p:spPr>
      </p:pic>
    </p:spTree>
    <p:extLst>
      <p:ext uri="{BB962C8B-B14F-4D97-AF65-F5344CB8AC3E}">
        <p14:creationId xmlns:p14="http://schemas.microsoft.com/office/powerpoint/2010/main" val="4049409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IQ" dirty="0" smtClean="0"/>
              <a:t>ادوات </a:t>
            </a:r>
            <a:r>
              <a:rPr lang="ar-IQ" dirty="0"/>
              <a:t>التعليم </a:t>
            </a:r>
            <a:r>
              <a:rPr lang="ar-IQ" dirty="0" smtClean="0"/>
              <a:t>الالكتروني</a:t>
            </a:r>
            <a:endParaRPr lang="ar-DZ" dirty="0"/>
          </a:p>
        </p:txBody>
      </p:sp>
      <p:sp>
        <p:nvSpPr>
          <p:cNvPr id="3" name="Text Placeholder 2"/>
          <p:cNvSpPr>
            <a:spLocks noGrp="1"/>
          </p:cNvSpPr>
          <p:nvPr>
            <p:ph type="body" idx="1"/>
          </p:nvPr>
        </p:nvSpPr>
        <p:spPr>
          <a:xfrm>
            <a:off x="311700" y="1661159"/>
            <a:ext cx="3999900" cy="2907716"/>
          </a:xfrm>
        </p:spPr>
        <p:txBody>
          <a:bodyPr>
            <a:normAutofit/>
          </a:bodyPr>
          <a:lstStyle/>
          <a:p>
            <a:r>
              <a:rPr lang="ar-IQ" sz="1600" dirty="0"/>
              <a:t>اما من خلال تحميل المحاضرات الفيديوية او النصية من خلال الانترنت</a:t>
            </a:r>
            <a:endParaRPr lang="ar-DZ" sz="1600" dirty="0"/>
          </a:p>
        </p:txBody>
      </p:sp>
      <p:sp>
        <p:nvSpPr>
          <p:cNvPr id="4" name="Text Placeholder 3"/>
          <p:cNvSpPr>
            <a:spLocks noGrp="1"/>
          </p:cNvSpPr>
          <p:nvPr>
            <p:ph type="body" idx="2"/>
          </p:nvPr>
        </p:nvSpPr>
        <p:spPr>
          <a:xfrm>
            <a:off x="4832400" y="1661159"/>
            <a:ext cx="3999900" cy="2907715"/>
          </a:xfrm>
        </p:spPr>
        <p:txBody>
          <a:bodyPr/>
          <a:lstStyle/>
          <a:p>
            <a:r>
              <a:rPr lang="ar-IQ" sz="1600" dirty="0"/>
              <a:t>او من </a:t>
            </a:r>
            <a:r>
              <a:rPr lang="ar-IQ" sz="1600" dirty="0" smtClean="0"/>
              <a:t>خلال </a:t>
            </a:r>
            <a:r>
              <a:rPr lang="ar-IQ" sz="1600" dirty="0"/>
              <a:t>منصات مخصصة </a:t>
            </a:r>
            <a:r>
              <a:rPr lang="ar-IQ" sz="1600" dirty="0" smtClean="0"/>
              <a:t>للتعليم </a:t>
            </a:r>
          </a:p>
          <a:p>
            <a:endParaRPr lang="ar-DZ" dirty="0"/>
          </a:p>
        </p:txBody>
      </p:sp>
      <p:pic>
        <p:nvPicPr>
          <p:cNvPr id="5" name="Picture 4" descr="A close up of a logo&#10;&#10;Description generated with high confidence">
            <a:extLst>
              <a:ext uri="{FF2B5EF4-FFF2-40B4-BE49-F238E27FC236}">
                <a16:creationId xmlns:a16="http://schemas.microsoft.com/office/drawing/2014/main" xmlns="" xmlns:lc="http://schemas.openxmlformats.org/drawingml/2006/lockedCanvas" id="{D6067E57-DC41-4BBF-B6D7-62DD8699E781}"/>
              </a:ext>
            </a:extLst>
          </p:cNvPr>
          <p:cNvPicPr>
            <a:picLocks noChangeAspect="1"/>
          </p:cNvPicPr>
          <p:nvPr/>
        </p:nvPicPr>
        <p:blipFill>
          <a:blip r:embed="rId2">
            <a:extLst>
              <a:ext uri="{837473B0-CC2E-450A-ABE3-18F120FF3D39}">
                <a1611:picAttrSrcUrl xmlns="" xmlns:a1611="http://schemas.microsoft.com/office/drawing/2016/11/main" xmlns:lc="http://schemas.openxmlformats.org/drawingml/2006/lockedCanvas" r:id="rId11"/>
              </a:ext>
            </a:extLst>
          </a:blip>
          <a:stretch>
            <a:fillRect/>
          </a:stretch>
        </p:blipFill>
        <p:spPr>
          <a:xfrm>
            <a:off x="5350765" y="2081002"/>
            <a:ext cx="1481585" cy="343096"/>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xmlns="" xmlns:lc="http://schemas.openxmlformats.org/drawingml/2006/lockedCanvas" id="{46BF7AC7-B146-4419-A2AB-901C26A512C3}"/>
              </a:ext>
            </a:extLst>
          </p:cNvPr>
          <p:cNvPicPr>
            <a:picLocks noChangeAspect="1"/>
          </p:cNvPicPr>
          <p:nvPr/>
        </p:nvPicPr>
        <p:blipFill>
          <a:blip r:embed="rId12">
            <a:extLst>
              <a:ext uri="{837473B0-CC2E-450A-ABE3-18F120FF3D39}">
                <a1611:picAttrSrcUrl xmlns="" xmlns:a1611="http://schemas.microsoft.com/office/drawing/2016/11/main" xmlns:lc="http://schemas.openxmlformats.org/drawingml/2006/lockedCanvas" r:id="rId13"/>
              </a:ext>
            </a:extLst>
          </a:blip>
          <a:stretch>
            <a:fillRect/>
          </a:stretch>
        </p:blipFill>
        <p:spPr>
          <a:xfrm>
            <a:off x="4719957" y="2929910"/>
            <a:ext cx="2743199" cy="1934677"/>
          </a:xfrm>
          <a:prstGeom prst="rect">
            <a:avLst/>
          </a:prstGeom>
        </p:spPr>
      </p:pic>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1700" y="2326423"/>
            <a:ext cx="2977386" cy="2817077"/>
          </a:xfrm>
          <a:prstGeom prst="rect">
            <a:avLst/>
          </a:prstGeom>
        </p:spPr>
      </p:pic>
    </p:spTree>
    <p:extLst>
      <p:ext uri="{BB962C8B-B14F-4D97-AF65-F5344CB8AC3E}">
        <p14:creationId xmlns:p14="http://schemas.microsoft.com/office/powerpoint/2010/main" val="2017649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4"/>
        <p:cNvGrpSpPr/>
        <p:nvPr/>
      </p:nvGrpSpPr>
      <p:grpSpPr>
        <a:xfrm>
          <a:off x="0" y="0"/>
          <a:ext cx="0" cy="0"/>
          <a:chOff x="0" y="0"/>
          <a:chExt cx="0" cy="0"/>
        </a:xfrm>
      </p:grpSpPr>
      <p:sp>
        <p:nvSpPr>
          <p:cNvPr id="3015" name="Google Shape;3015;p246"/>
          <p:cNvSpPr txBox="1">
            <a:spLocks noGrp="1"/>
          </p:cNvSpPr>
          <p:nvPr>
            <p:ph type="title"/>
          </p:nvPr>
        </p:nvSpPr>
        <p:spPr>
          <a:xfrm>
            <a:off x="-371010" y="526625"/>
            <a:ext cx="80115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 sz="2800" dirty="0">
                <a:solidFill>
                  <a:schemeClr val="bg1"/>
                </a:solidFill>
                <a:latin typeface="Simplified Arabic" panose="02020603050405020304" pitchFamily="18" charset="-78"/>
                <a:cs typeface="Simplified Arabic" panose="02020603050405020304" pitchFamily="18" charset="-78"/>
              </a:rPr>
              <a:t>أنواع التعليم الإلكتروني</a:t>
            </a:r>
            <a:endParaRPr sz="2800" dirty="0">
              <a:solidFill>
                <a:schemeClr val="bg1"/>
              </a:solidFill>
              <a:latin typeface="Simplified Arabic" panose="02020603050405020304" pitchFamily="18" charset="-78"/>
              <a:cs typeface="Simplified Arabic" panose="02020603050405020304" pitchFamily="18" charset="-78"/>
            </a:endParaRPr>
          </a:p>
        </p:txBody>
      </p:sp>
      <p:sp>
        <p:nvSpPr>
          <p:cNvPr id="3016" name="Google Shape;3016;p246"/>
          <p:cNvSpPr txBox="1">
            <a:spLocks noGrp="1"/>
          </p:cNvSpPr>
          <p:nvPr>
            <p:ph type="body" idx="1"/>
          </p:nvPr>
        </p:nvSpPr>
        <p:spPr>
          <a:xfrm>
            <a:off x="566250" y="2781300"/>
            <a:ext cx="2221500" cy="1971225"/>
          </a:xfrm>
          <a:prstGeom prst="rect">
            <a:avLst/>
          </a:prstGeom>
        </p:spPr>
        <p:txBody>
          <a:bodyPr spcFirstLastPara="1" wrap="square" lIns="91425" tIns="91425" rIns="91425" bIns="91425" anchor="t" anchorCtr="0">
            <a:noAutofit/>
          </a:bodyPr>
          <a:lstStyle/>
          <a:p>
            <a:pPr algn="r" rtl="1"/>
            <a:r>
              <a:rPr lang="ar-DZ" sz="1200" dirty="0"/>
              <a:t>وهو </a:t>
            </a:r>
            <a:r>
              <a:rPr lang="ar-DZ" sz="1200" dirty="0" smtClean="0"/>
              <a:t>التعليم </a:t>
            </a:r>
            <a:r>
              <a:rPr lang="ar-DZ" sz="1200" dirty="0"/>
              <a:t>الذي يرتبط به وقت إلقاء المحاضرة مع نفس توقيت وجود المعلم </a:t>
            </a:r>
            <a:r>
              <a:rPr lang="ar-IQ" sz="1200" dirty="0" smtClean="0"/>
              <a:t>والمتعلم</a:t>
            </a:r>
            <a:r>
              <a:rPr lang="ar-DZ" sz="1200" dirty="0" smtClean="0"/>
              <a:t> أمام </a:t>
            </a:r>
            <a:r>
              <a:rPr lang="ar-DZ" sz="1200" dirty="0"/>
              <a:t>شاشة الكمبيوتر، أي يكون إلقاء المحاضرات بشكل مباشر وذلك بغرض أن يتمكن كلا الطرفين من مناقشة بعضهم البعض، مع إمكانية طرح الأسئلة الكثيرة بكل </a:t>
            </a:r>
            <a:r>
              <a:rPr lang="ar-DZ" sz="1200" dirty="0" smtClean="0"/>
              <a:t>حرية.</a:t>
            </a:r>
            <a:endParaRPr lang="ar-DZ" sz="1200" dirty="0"/>
          </a:p>
        </p:txBody>
      </p:sp>
      <p:sp>
        <p:nvSpPr>
          <p:cNvPr id="3017" name="Google Shape;3017;p246"/>
          <p:cNvSpPr txBox="1">
            <a:spLocks noGrp="1"/>
          </p:cNvSpPr>
          <p:nvPr>
            <p:ph type="body" idx="2"/>
          </p:nvPr>
        </p:nvSpPr>
        <p:spPr>
          <a:xfrm>
            <a:off x="3251501" y="2781299"/>
            <a:ext cx="2202600" cy="1972775"/>
          </a:xfrm>
          <a:prstGeom prst="rect">
            <a:avLst/>
          </a:prstGeom>
        </p:spPr>
        <p:txBody>
          <a:bodyPr spcFirstLastPara="1" wrap="square" lIns="91425" tIns="91425" rIns="91425" bIns="91425" anchor="t" anchorCtr="0">
            <a:noAutofit/>
          </a:bodyPr>
          <a:lstStyle/>
          <a:p>
            <a:pPr algn="r" rtl="1"/>
            <a:r>
              <a:rPr lang="ar-DZ" sz="1200" dirty="0"/>
              <a:t>وهذا النوع من التعليم </a:t>
            </a:r>
            <a:r>
              <a:rPr lang="ar-DZ" sz="1200" dirty="0" smtClean="0"/>
              <a:t>لايشترط</a:t>
            </a:r>
            <a:r>
              <a:rPr lang="ar-IQ" sz="1200" dirty="0" smtClean="0"/>
              <a:t> فيه</a:t>
            </a:r>
            <a:r>
              <a:rPr lang="ar-DZ" sz="1200" dirty="0" smtClean="0"/>
              <a:t> وجود </a:t>
            </a:r>
            <a:r>
              <a:rPr lang="ar-DZ" sz="1200" dirty="0"/>
              <a:t>المعلم </a:t>
            </a:r>
            <a:r>
              <a:rPr lang="ar-IQ" sz="1200" dirty="0" smtClean="0"/>
              <a:t>والمتعلم </a:t>
            </a:r>
            <a:r>
              <a:rPr lang="ar-DZ" sz="1200" dirty="0" smtClean="0"/>
              <a:t>فى </a:t>
            </a:r>
            <a:r>
              <a:rPr lang="ar-DZ" sz="1200" dirty="0"/>
              <a:t>ان واحد بل تكون المحاضرات مسجّلة وتتاح للطلاب لدراستها في الأوقات المناسبة لهم. مع إتاحة فرصة لإلقاء الأسئلة والرد عليها في وقت لاحق. </a:t>
            </a:r>
          </a:p>
        </p:txBody>
      </p:sp>
      <p:sp>
        <p:nvSpPr>
          <p:cNvPr id="3018" name="Google Shape;3018;p246"/>
          <p:cNvSpPr txBox="1">
            <a:spLocks noGrp="1"/>
          </p:cNvSpPr>
          <p:nvPr>
            <p:ph type="body" idx="3"/>
          </p:nvPr>
        </p:nvSpPr>
        <p:spPr>
          <a:xfrm>
            <a:off x="5936676" y="2849880"/>
            <a:ext cx="2221500" cy="1904195"/>
          </a:xfrm>
          <a:prstGeom prst="rect">
            <a:avLst/>
          </a:prstGeom>
        </p:spPr>
        <p:txBody>
          <a:bodyPr spcFirstLastPara="1" wrap="square" lIns="91425" tIns="91425" rIns="91425" bIns="91425" anchor="t" anchorCtr="0">
            <a:noAutofit/>
          </a:bodyPr>
          <a:lstStyle/>
          <a:p>
            <a:pPr algn="r" rtl="1"/>
            <a:r>
              <a:rPr lang="ar-DZ" sz="1200" dirty="0"/>
              <a:t>تم من خلاله دمج التعليم الإلكتروني مع التعليم التقليدي؛ وذلك من خلال القيام بأنشطة للتعلم في المنزل وأنشطة للتعلم </a:t>
            </a:r>
            <a:r>
              <a:rPr lang="ar-DZ" sz="1200" dirty="0" smtClean="0"/>
              <a:t>في</a:t>
            </a:r>
            <a:r>
              <a:rPr lang="ar-IQ" sz="1200" dirty="0"/>
              <a:t> </a:t>
            </a:r>
            <a:r>
              <a:rPr lang="ar-IQ" sz="1200" dirty="0" smtClean="0"/>
              <a:t>الصف</a:t>
            </a:r>
            <a:r>
              <a:rPr lang="ar-DZ" sz="1200" dirty="0" smtClean="0"/>
              <a:t>؛</a:t>
            </a:r>
            <a:r>
              <a:rPr lang="ar-DZ" sz="1200" dirty="0"/>
              <a:t> يوفر هذا النوع من التعليم الفرصة للطلاب للتمتع بمميزات الدراسة من المنزل وفي نفس </a:t>
            </a:r>
            <a:r>
              <a:rPr lang="ar-DZ" sz="1200" dirty="0" smtClean="0"/>
              <a:t>الوقت</a:t>
            </a:r>
            <a:r>
              <a:rPr lang="ar-IQ" sz="1200" dirty="0"/>
              <a:t> </a:t>
            </a:r>
            <a:r>
              <a:rPr lang="ar-IQ" sz="1200" dirty="0" smtClean="0"/>
              <a:t>التواجد الحضوري داخل الصف</a:t>
            </a:r>
            <a:endParaRPr lang="ar-DZ" sz="1200" dirty="0"/>
          </a:p>
        </p:txBody>
      </p:sp>
      <p:sp>
        <p:nvSpPr>
          <p:cNvPr id="3019" name="Google Shape;3019;p246"/>
          <p:cNvSpPr txBox="1">
            <a:spLocks noGrp="1"/>
          </p:cNvSpPr>
          <p:nvPr>
            <p:ph type="subTitle" idx="4"/>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1600" dirty="0"/>
              <a:t>التعلم الإلكتروني المتزامن</a:t>
            </a:r>
            <a:endParaRPr sz="1600" dirty="0"/>
          </a:p>
        </p:txBody>
      </p:sp>
      <p:sp>
        <p:nvSpPr>
          <p:cNvPr id="3020" name="Google Shape;3020;p246"/>
          <p:cNvSpPr txBox="1">
            <a:spLocks noGrp="1"/>
          </p:cNvSpPr>
          <p:nvPr>
            <p:ph type="subTitle" idx="5"/>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1600" dirty="0"/>
              <a:t>التعلم الإلكتروني غير المتزامن</a:t>
            </a:r>
            <a:endParaRPr sz="1600" dirty="0"/>
          </a:p>
        </p:txBody>
      </p:sp>
      <p:sp>
        <p:nvSpPr>
          <p:cNvPr id="3021" name="Google Shape;3021;p246"/>
          <p:cNvSpPr txBox="1">
            <a:spLocks noGrp="1"/>
          </p:cNvSpPr>
          <p:nvPr>
            <p:ph type="subTitle" idx="6"/>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1600" dirty="0"/>
              <a:t>التعلم المدمج</a:t>
            </a:r>
            <a:endParaRPr sz="1600" dirty="0"/>
          </a:p>
        </p:txBody>
      </p:sp>
      <p:pic>
        <p:nvPicPr>
          <p:cNvPr id="3022" name="Google Shape;3022;p246"/>
          <p:cNvPicPr preferRelativeResize="0">
            <a:picLocks noGrp="1"/>
          </p:cNvPicPr>
          <p:nvPr>
            <p:ph type="pic" idx="7"/>
          </p:nvPr>
        </p:nvPicPr>
        <p:blipFill rotWithShape="1">
          <a:blip r:embed="rId3">
            <a:alphaModFix/>
          </a:blip>
          <a:srcRect l="1706" r="1706"/>
          <a:stretch/>
        </p:blipFill>
        <p:spPr>
          <a:prstGeom prst="rect">
            <a:avLst/>
          </a:prstGeom>
        </p:spPr>
      </p:pic>
      <p:pic>
        <p:nvPicPr>
          <p:cNvPr id="3023" name="Google Shape;3023;p246"/>
          <p:cNvPicPr preferRelativeResize="0">
            <a:picLocks noGrp="1"/>
          </p:cNvPicPr>
          <p:nvPr>
            <p:ph type="pic" idx="8"/>
          </p:nvPr>
        </p:nvPicPr>
        <p:blipFill rotWithShape="1">
          <a:blip r:embed="rId4">
            <a:alphaModFix/>
          </a:blip>
          <a:srcRect t="9621" b="9621"/>
          <a:stretch/>
        </p:blipFill>
        <p:spPr>
          <a:prstGeom prst="rect">
            <a:avLst/>
          </a:prstGeom>
        </p:spPr>
      </p:pic>
      <p:pic>
        <p:nvPicPr>
          <p:cNvPr id="3024" name="Google Shape;3024;p246"/>
          <p:cNvPicPr preferRelativeResize="0">
            <a:picLocks noGrp="1"/>
          </p:cNvPicPr>
          <p:nvPr>
            <p:ph type="pic" idx="9"/>
          </p:nvPr>
        </p:nvPicPr>
        <p:blipFill rotWithShape="1">
          <a:blip r:embed="rId5">
            <a:alphaModFix/>
          </a:blip>
          <a:srcRect t="15233" b="15233"/>
          <a:stretch/>
        </p:blipFill>
        <p:spPr>
          <a:xfrm>
            <a:off x="5917826" y="1168375"/>
            <a:ext cx="2221500" cy="12720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65" y="735310"/>
            <a:ext cx="8011500" cy="720425"/>
          </a:xfrm>
        </p:spPr>
        <p:txBody>
          <a:bodyPr>
            <a:normAutofit fontScale="90000"/>
          </a:bodyPr>
          <a:lstStyle/>
          <a:p>
            <a:pPr algn="r"/>
            <a:r>
              <a:rPr lang="ar-IQ" dirty="0" smtClean="0"/>
              <a:t>اهمية التعليم الالكتروني: </a:t>
            </a:r>
            <a:r>
              <a:rPr lang="ar-DZ" sz="1600" dirty="0"/>
              <a:t>يعد التعليم الإلكتروني من أهم أنماط التعليم في الوقت الحاضر, فالتكنولوجيا لغة العصر, وتكنولوجيا التعليم أصبحت من الضروريات الأساسية لتطوير النظم التربوية </a:t>
            </a:r>
            <a:r>
              <a:rPr lang="ar-DZ" sz="1600" dirty="0" smtClean="0"/>
              <a:t>والتعليمية</a:t>
            </a:r>
            <a:r>
              <a:rPr lang="ar-IQ" sz="1600" dirty="0" smtClean="0"/>
              <a:t> </a:t>
            </a:r>
            <a:endParaRPr lang="ar-DZ" sz="1600" dirty="0"/>
          </a:p>
        </p:txBody>
      </p:sp>
      <p:sp>
        <p:nvSpPr>
          <p:cNvPr id="3" name="Text Placeholder 2"/>
          <p:cNvSpPr>
            <a:spLocks noGrp="1"/>
          </p:cNvSpPr>
          <p:nvPr>
            <p:ph type="body" idx="1"/>
          </p:nvPr>
        </p:nvSpPr>
        <p:spPr>
          <a:xfrm>
            <a:off x="566250" y="1658935"/>
            <a:ext cx="8011500" cy="2739300"/>
          </a:xfrm>
        </p:spPr>
        <p:txBody>
          <a:bodyPr>
            <a:normAutofit fontScale="92500" lnSpcReduction="10000"/>
          </a:bodyPr>
          <a:lstStyle/>
          <a:p>
            <a:r>
              <a:rPr lang="ar-IQ" sz="1400" dirty="0" smtClean="0">
                <a:cs typeface="Simplified Arabic" panose="02020603050405020304" pitchFamily="18" charset="-78"/>
              </a:rPr>
              <a:t>امكانية الوصول يتميز</a:t>
            </a:r>
            <a:r>
              <a:rPr lang="en-US" sz="1400" dirty="0" smtClean="0">
                <a:cs typeface="Simplified Arabic" panose="02020603050405020304" pitchFamily="18" charset="-78"/>
              </a:rPr>
              <a:t> </a:t>
            </a:r>
            <a:r>
              <a:rPr lang="ar-IQ" sz="1400" dirty="0" smtClean="0">
                <a:cs typeface="Simplified Arabic" panose="02020603050405020304" pitchFamily="18" charset="-78"/>
              </a:rPr>
              <a:t>ب</a:t>
            </a:r>
            <a:r>
              <a:rPr lang="ar-DZ" sz="1400" dirty="0" smtClean="0">
                <a:cs typeface="Simplified Arabic" panose="02020603050405020304" pitchFamily="18" charset="-78"/>
              </a:rPr>
              <a:t>السرعة </a:t>
            </a:r>
            <a:r>
              <a:rPr lang="ar-DZ" sz="1400" dirty="0">
                <a:cs typeface="Simplified Arabic" panose="02020603050405020304" pitchFamily="18" charset="-78"/>
              </a:rPr>
              <a:t>فى الوصول الى المعلومات والتواصل مع المعلم او الطلاب المشتركين.</a:t>
            </a:r>
          </a:p>
          <a:p>
            <a:r>
              <a:rPr lang="ar-DZ" sz="1400" dirty="0">
                <a:cs typeface="Simplified Arabic" panose="02020603050405020304" pitchFamily="18" charset="-78"/>
              </a:rPr>
              <a:t>يعزز طريقة الدراسة الفردية مما يمكّن المعلم من التعاون بشكل كبير مع ضعاف الطلبة وتحسين مستواهم العلمي. </a:t>
            </a:r>
          </a:p>
          <a:p>
            <a:r>
              <a:rPr lang="ar-DZ" sz="1400" dirty="0">
                <a:cs typeface="Simplified Arabic" panose="02020603050405020304" pitchFamily="18" charset="-78"/>
              </a:rPr>
              <a:t>توصيل المعلومات بكل سهولة حيث ان التواصل عن طريق الانترنت يحقق سرعة الوصل من أى مكان</a:t>
            </a:r>
            <a:r>
              <a:rPr lang="ar-DZ" sz="1400" dirty="0" smtClean="0">
                <a:cs typeface="Simplified Arabic" panose="02020603050405020304" pitchFamily="18" charset="-78"/>
              </a:rPr>
              <a:t>.</a:t>
            </a:r>
            <a:endParaRPr lang="ar-DZ" sz="1400" dirty="0">
              <a:cs typeface="Simplified Arabic" panose="02020603050405020304" pitchFamily="18" charset="-78"/>
            </a:endParaRPr>
          </a:p>
          <a:p>
            <a:r>
              <a:rPr lang="ar-DZ" sz="1400" dirty="0">
                <a:cs typeface="Simplified Arabic" panose="02020603050405020304" pitchFamily="18" charset="-78"/>
              </a:rPr>
              <a:t>تلبية متطلبات المتعلم فى الوصول على المعلومات </a:t>
            </a:r>
            <a:r>
              <a:rPr lang="ar-IQ" sz="1400" dirty="0" smtClean="0">
                <a:cs typeface="Simplified Arabic" panose="02020603050405020304" pitchFamily="18" charset="-78"/>
              </a:rPr>
              <a:t>المتواجدة </a:t>
            </a:r>
            <a:r>
              <a:rPr lang="ar-DZ" sz="1400" dirty="0" smtClean="0">
                <a:cs typeface="Simplified Arabic" panose="02020603050405020304" pitchFamily="18" charset="-78"/>
              </a:rPr>
              <a:t>فى </a:t>
            </a:r>
            <a:r>
              <a:rPr lang="ar-IQ" sz="1400" dirty="0" smtClean="0">
                <a:cs typeface="Simplified Arabic" panose="02020603050405020304" pitchFamily="18" charset="-78"/>
              </a:rPr>
              <a:t>اي </a:t>
            </a:r>
            <a:r>
              <a:rPr lang="ar-DZ" sz="1400" dirty="0" smtClean="0">
                <a:cs typeface="Simplified Arabic" panose="02020603050405020304" pitchFamily="18" charset="-78"/>
              </a:rPr>
              <a:t>وقت</a:t>
            </a:r>
            <a:r>
              <a:rPr lang="ar-DZ" sz="1400" dirty="0">
                <a:cs typeface="Simplified Arabic" panose="02020603050405020304" pitchFamily="18" charset="-78"/>
              </a:rPr>
              <a:t>.</a:t>
            </a:r>
          </a:p>
          <a:p>
            <a:r>
              <a:rPr lang="ar-DZ" sz="1400" dirty="0">
                <a:cs typeface="Simplified Arabic" panose="02020603050405020304" pitchFamily="18" charset="-78"/>
              </a:rPr>
              <a:t>يمكن اختيار اى الاوقات لتعلم والتعمق فى معرفة المعلومة.</a:t>
            </a:r>
          </a:p>
          <a:p>
            <a:r>
              <a:rPr lang="ar-DZ" sz="1400" dirty="0">
                <a:cs typeface="Simplified Arabic" panose="02020603050405020304" pitchFamily="18" charset="-78"/>
              </a:rPr>
              <a:t>امكانيىة أعادة الدرس وتسجيل الدرس واعادتة مرة اخرى.</a:t>
            </a:r>
          </a:p>
          <a:p>
            <a:r>
              <a:rPr lang="ar-DZ" sz="1400" dirty="0" smtClean="0">
                <a:cs typeface="Simplified Arabic" panose="02020603050405020304" pitchFamily="18" charset="-78"/>
              </a:rPr>
              <a:t>سرعة </a:t>
            </a:r>
            <a:r>
              <a:rPr lang="ar-DZ" sz="1400" dirty="0">
                <a:cs typeface="Simplified Arabic" panose="02020603050405020304" pitchFamily="18" charset="-78"/>
              </a:rPr>
              <a:t>التعلم والتسليم السريع للدروس</a:t>
            </a:r>
            <a:r>
              <a:rPr lang="ar-DZ" sz="1400" dirty="0" smtClean="0">
                <a:cs typeface="Simplified Arabic" panose="02020603050405020304" pitchFamily="18" charset="-78"/>
              </a:rPr>
              <a:t>.</a:t>
            </a:r>
            <a:endParaRPr lang="ar-IQ" sz="1400" dirty="0" smtClean="0">
              <a:cs typeface="Simplified Arabic" panose="02020603050405020304" pitchFamily="18" charset="-78"/>
            </a:endParaRPr>
          </a:p>
          <a:p>
            <a:r>
              <a:rPr lang="ar-IQ" sz="1400" dirty="0" smtClean="0">
                <a:cs typeface="Simplified Arabic" panose="02020603050405020304" pitchFamily="18" charset="-78"/>
              </a:rPr>
              <a:t>تحديد الوقت الذي يرغب فيه المعلم لتسليم الدروس.</a:t>
            </a:r>
            <a:endParaRPr lang="ar-DZ" sz="1400" dirty="0">
              <a:cs typeface="Simplified Arabic" panose="02020603050405020304" pitchFamily="18" charset="-78"/>
            </a:endParaRPr>
          </a:p>
          <a:p>
            <a:r>
              <a:rPr lang="ar-DZ" sz="1400" dirty="0" smtClean="0">
                <a:cs typeface="Simplified Arabic" panose="02020603050405020304" pitchFamily="18" charset="-78"/>
              </a:rPr>
              <a:t>يمكّن </a:t>
            </a:r>
            <a:r>
              <a:rPr lang="ar-DZ" sz="1400" dirty="0">
                <a:cs typeface="Simplified Arabic" panose="02020603050405020304" pitchFamily="18" charset="-78"/>
              </a:rPr>
              <a:t>التحكم بسهولة في الصفوف ذات الأعداد الكبيرة</a:t>
            </a:r>
            <a:r>
              <a:rPr lang="ar-DZ" sz="1400" dirty="0" smtClean="0">
                <a:cs typeface="Simplified Arabic" panose="02020603050405020304" pitchFamily="18" charset="-78"/>
              </a:rPr>
              <a:t>.</a:t>
            </a:r>
            <a:endParaRPr lang="ar-IQ" sz="1400" dirty="0" smtClean="0">
              <a:cs typeface="Simplified Arabic" panose="02020603050405020304" pitchFamily="18" charset="-78"/>
            </a:endParaRPr>
          </a:p>
          <a:p>
            <a:r>
              <a:rPr lang="ar-IQ" sz="1400" dirty="0" smtClean="0">
                <a:cs typeface="Simplified Arabic" panose="02020603050405020304" pitchFamily="18" charset="-78"/>
              </a:rPr>
              <a:t>يوفر مصادر التعلم بالاعتماد على الوسائط المتعددة </a:t>
            </a:r>
            <a:endParaRPr lang="ar-DZ" sz="1400" dirty="0">
              <a:cs typeface="Simplified Arabic" panose="02020603050405020304" pitchFamily="18" charset="-78"/>
            </a:endParaRPr>
          </a:p>
          <a:p>
            <a:r>
              <a:rPr lang="ar-DZ" sz="1400" dirty="0">
                <a:cs typeface="Simplified Arabic" panose="02020603050405020304" pitchFamily="18" charset="-78"/>
              </a:rPr>
              <a:t>تعزيز عملية الاتصال والتواصل ما بين الطالب والمدرس</a:t>
            </a:r>
            <a:r>
              <a:rPr lang="ar-DZ" sz="1400" dirty="0" smtClean="0">
                <a:cs typeface="Simplified Arabic" panose="02020603050405020304" pitchFamily="18" charset="-78"/>
              </a:rPr>
              <a:t>.</a:t>
            </a:r>
            <a:endParaRPr lang="en-US" sz="1400" dirty="0" smtClean="0">
              <a:cs typeface="Simplified Arabic" panose="02020603050405020304" pitchFamily="18" charset="-78"/>
            </a:endParaRPr>
          </a:p>
          <a:p>
            <a:pPr lvl="0"/>
            <a:r>
              <a:rPr lang="ar-IQ" sz="1400" dirty="0" smtClean="0">
                <a:cs typeface="Simplified Arabic" panose="02020603050405020304" pitchFamily="18" charset="-78"/>
              </a:rPr>
              <a:t>المرونة </a:t>
            </a:r>
            <a:r>
              <a:rPr lang="ar-DZ" sz="1400" dirty="0"/>
              <a:t>تعلم في أي وقت وفي أي مكان ، مما يجعلها مثالية للجداول الزمنية المزدحمة والطلاب العاملين</a:t>
            </a:r>
            <a:r>
              <a:rPr lang="ar-DZ" sz="1400" dirty="0" smtClean="0"/>
              <a:t>.</a:t>
            </a:r>
            <a:endParaRPr lang="ar-IQ" sz="1400" dirty="0" smtClean="0"/>
          </a:p>
          <a:p>
            <a:pPr lvl="0"/>
            <a:r>
              <a:rPr lang="ar-IQ" sz="1400" dirty="0" smtClean="0"/>
              <a:t>التعليم الشخصي </a:t>
            </a:r>
            <a:r>
              <a:rPr lang="ar" sz="1400" dirty="0"/>
              <a:t>تخصيص خبرات التعلم للاحتياجات الفردية باستخدام تقنيات التعلم التكيفي لتعزيز </a:t>
            </a:r>
            <a:r>
              <a:rPr lang="ar" sz="1400" dirty="0" smtClean="0"/>
              <a:t>الفهم</a:t>
            </a:r>
            <a:endParaRPr lang="ar-IQ" sz="1400" dirty="0" smtClean="0"/>
          </a:p>
          <a:p>
            <a:pPr lvl="0"/>
            <a:r>
              <a:rPr lang="ar-IQ" sz="1400" dirty="0" smtClean="0"/>
              <a:t>ي</a:t>
            </a:r>
            <a:r>
              <a:rPr lang="ar-DZ" sz="1400" dirty="0" smtClean="0"/>
              <a:t>وفر </a:t>
            </a:r>
            <a:r>
              <a:rPr lang="ar-DZ" sz="1400" dirty="0"/>
              <a:t>طرقا وأساليب جديدة للتعليم </a:t>
            </a:r>
            <a:r>
              <a:rPr lang="ar-DZ" sz="1400" dirty="0" smtClean="0"/>
              <a:t>كالمؤتمرات </a:t>
            </a:r>
            <a:r>
              <a:rPr lang="ar-DZ" sz="1400" dirty="0"/>
              <a:t>المرئية  </a:t>
            </a:r>
          </a:p>
          <a:p>
            <a:endParaRPr lang="ar-DZ" sz="1400" dirty="0">
              <a:cs typeface="Simplified Arabic" panose="02020603050405020304" pitchFamily="18" charset="-78"/>
            </a:endParaRPr>
          </a:p>
        </p:txBody>
      </p:sp>
    </p:spTree>
    <p:extLst>
      <p:ext uri="{BB962C8B-B14F-4D97-AF65-F5344CB8AC3E}">
        <p14:creationId xmlns:p14="http://schemas.microsoft.com/office/powerpoint/2010/main" val="237816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7F6"/>
        </a:solidFill>
        <a:effectLst/>
      </p:bgPr>
    </p:bg>
    <p:spTree>
      <p:nvGrpSpPr>
        <p:cNvPr id="1" name="Shape 2951"/>
        <p:cNvGrpSpPr/>
        <p:nvPr/>
      </p:nvGrpSpPr>
      <p:grpSpPr>
        <a:xfrm>
          <a:off x="0" y="0"/>
          <a:ext cx="0" cy="0"/>
          <a:chOff x="0" y="0"/>
          <a:chExt cx="0" cy="0"/>
        </a:xfrm>
      </p:grpSpPr>
      <p:sp>
        <p:nvSpPr>
          <p:cNvPr id="2952" name="Google Shape;2952;p236"/>
          <p:cNvSpPr txBox="1">
            <a:spLocks noGrp="1"/>
          </p:cNvSpPr>
          <p:nvPr>
            <p:ph type="title"/>
          </p:nvPr>
        </p:nvSpPr>
        <p:spPr>
          <a:xfrm>
            <a:off x="566250" y="865753"/>
            <a:ext cx="8011500" cy="59939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 sz="2800" dirty="0" smtClean="0">
                <a:solidFill>
                  <a:schemeClr val="bg1"/>
                </a:solidFill>
                <a:latin typeface="Simplified Arabic" panose="02020603050405020304" pitchFamily="18" charset="-78"/>
                <a:ea typeface="Krona One"/>
                <a:cs typeface="Simplified Arabic" panose="02020603050405020304" pitchFamily="18" charset="-78"/>
                <a:sym typeface="Krona One"/>
              </a:rPr>
              <a:t>م</a:t>
            </a:r>
            <a:r>
              <a:rPr lang="ar-IQ" sz="2800" dirty="0" smtClean="0">
                <a:solidFill>
                  <a:schemeClr val="bg1"/>
                </a:solidFill>
                <a:latin typeface="Simplified Arabic" panose="02020603050405020304" pitchFamily="18" charset="-78"/>
                <a:ea typeface="Krona One"/>
                <a:cs typeface="Simplified Arabic" panose="02020603050405020304" pitchFamily="18" charset="-78"/>
                <a:sym typeface="Krona One"/>
              </a:rPr>
              <a:t>م</a:t>
            </a:r>
            <a:r>
              <a:rPr lang="ar" sz="2800" dirty="0" smtClean="0">
                <a:solidFill>
                  <a:schemeClr val="bg1"/>
                </a:solidFill>
                <a:latin typeface="Simplified Arabic" panose="02020603050405020304" pitchFamily="18" charset="-78"/>
                <a:ea typeface="Krona One"/>
                <a:cs typeface="Simplified Arabic" panose="02020603050405020304" pitchFamily="18" charset="-78"/>
                <a:sym typeface="Krona One"/>
              </a:rPr>
              <a:t>يزات </a:t>
            </a:r>
            <a:r>
              <a:rPr lang="ar" sz="2800" dirty="0">
                <a:solidFill>
                  <a:schemeClr val="bg1"/>
                </a:solidFill>
                <a:latin typeface="Simplified Arabic" panose="02020603050405020304" pitchFamily="18" charset="-78"/>
                <a:ea typeface="Krona One"/>
                <a:cs typeface="Simplified Arabic" panose="02020603050405020304" pitchFamily="18" charset="-78"/>
                <a:sym typeface="Krona One"/>
              </a:rPr>
              <a:t>التعلم الإلكتروني</a:t>
            </a:r>
            <a:endParaRPr sz="2800" dirty="0">
              <a:solidFill>
                <a:schemeClr val="bg1"/>
              </a:solidFill>
              <a:latin typeface="Simplified Arabic" panose="02020603050405020304" pitchFamily="18" charset="-78"/>
              <a:ea typeface="Krona One"/>
              <a:cs typeface="Simplified Arabic" panose="02020603050405020304" pitchFamily="18" charset="-78"/>
              <a:sym typeface="Krona One"/>
            </a:endParaRPr>
          </a:p>
        </p:txBody>
      </p:sp>
      <p:sp>
        <p:nvSpPr>
          <p:cNvPr id="2953" name="Google Shape;2953;p236"/>
          <p:cNvSpPr txBox="1">
            <a:spLocks noGrp="1"/>
          </p:cNvSpPr>
          <p:nvPr>
            <p:ph type="body" idx="1"/>
          </p:nvPr>
        </p:nvSpPr>
        <p:spPr>
          <a:xfrm>
            <a:off x="566250" y="1465146"/>
            <a:ext cx="8011500" cy="327376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lang="ar-IQ" sz="1600" dirty="0">
              <a:cs typeface="Simplified Arabic" panose="02020603050405020304" pitchFamily="18" charset="-78"/>
            </a:endParaRPr>
          </a:p>
          <a:p>
            <a:r>
              <a:rPr lang="ar-DZ" sz="1600" dirty="0" smtClean="0">
                <a:cs typeface="Simplified Arabic" panose="02020603050405020304" pitchFamily="18" charset="-78"/>
              </a:rPr>
              <a:t>يتميز </a:t>
            </a:r>
            <a:r>
              <a:rPr lang="ar-DZ" sz="1600" dirty="0">
                <a:cs typeface="Simplified Arabic" panose="02020603050405020304" pitchFamily="18" charset="-78"/>
              </a:rPr>
              <a:t>بأنه تكلفته منخفضة جدا مقارنة بالوسائل الاخرى.</a:t>
            </a:r>
          </a:p>
          <a:p>
            <a:r>
              <a:rPr lang="ar-IQ" sz="1600" dirty="0" smtClean="0">
                <a:latin typeface="Simplified Arabic" panose="02020603050405020304" pitchFamily="18" charset="-78"/>
                <a:cs typeface="Simplified Arabic" panose="02020603050405020304" pitchFamily="18" charset="-78"/>
              </a:rPr>
              <a:t> </a:t>
            </a:r>
            <a:r>
              <a:rPr lang="ar" sz="1600" dirty="0">
                <a:solidFill>
                  <a:srgbClr val="08170F"/>
                </a:solidFill>
                <a:latin typeface="Simplified Arabic" panose="02020603050405020304" pitchFamily="18" charset="-78"/>
                <a:ea typeface="Krona One"/>
                <a:cs typeface="Simplified Arabic" panose="02020603050405020304" pitchFamily="18" charset="-78"/>
                <a:sym typeface="Krona One"/>
              </a:rPr>
              <a:t>المرونة وإمكانية </a:t>
            </a:r>
            <a:r>
              <a:rPr lang="ar" sz="1600" dirty="0" smtClean="0">
                <a:solidFill>
                  <a:srgbClr val="08170F"/>
                </a:solidFill>
                <a:latin typeface="Simplified Arabic" panose="02020603050405020304" pitchFamily="18" charset="-78"/>
                <a:ea typeface="Krona One"/>
                <a:cs typeface="Simplified Arabic" panose="02020603050405020304" pitchFamily="18" charset="-78"/>
                <a:sym typeface="Krona One"/>
              </a:rPr>
              <a:t>الوصول</a:t>
            </a:r>
            <a:r>
              <a:rPr lang="ar-IQ" sz="1600" dirty="0" smtClean="0">
                <a:solidFill>
                  <a:srgbClr val="08170F"/>
                </a:solidFill>
                <a:latin typeface="Simplified Arabic" panose="02020603050405020304" pitchFamily="18" charset="-78"/>
                <a:ea typeface="Krona One"/>
                <a:cs typeface="Simplified Arabic" panose="02020603050405020304" pitchFamily="18" charset="-78"/>
                <a:sym typeface="Krona One"/>
              </a:rPr>
              <a:t> </a:t>
            </a:r>
            <a:r>
              <a:rPr lang="ar-DZ" sz="1600" dirty="0" smtClean="0">
                <a:cs typeface="Simplified Arabic" panose="02020603050405020304" pitchFamily="18" charset="-78"/>
              </a:rPr>
              <a:t>يمكن </a:t>
            </a:r>
            <a:r>
              <a:rPr lang="ar-DZ" sz="1600" dirty="0">
                <a:cs typeface="Simplified Arabic" panose="02020603050405020304" pitchFamily="18" charset="-78"/>
              </a:rPr>
              <a:t>للمتلقى التعلم فى اى وقت كان دون تخصيص أوقات معينة للتعلم؛ وبأى طريقة يريدها مع إمكانية التفاعل والتعاون مع الزملاء والمحاضرين.</a:t>
            </a:r>
          </a:p>
          <a:p>
            <a:r>
              <a:rPr lang="ar-DZ" sz="1600" dirty="0">
                <a:cs typeface="Simplified Arabic" panose="02020603050405020304" pitchFamily="18" charset="-78"/>
              </a:rPr>
              <a:t>سهولة الوصول للمعلومات وسهولة تذكرها لان المتعلم يدخل على الشبكة للتعلم.</a:t>
            </a:r>
          </a:p>
          <a:p>
            <a:r>
              <a:rPr lang="ar-DZ" sz="1600" dirty="0" smtClean="0">
                <a:cs typeface="Simplified Arabic" panose="02020603050405020304" pitchFamily="18" charset="-78"/>
              </a:rPr>
              <a:t>يلب</a:t>
            </a:r>
            <a:r>
              <a:rPr lang="ar-IQ" sz="1600" dirty="0" smtClean="0">
                <a:cs typeface="Simplified Arabic" panose="02020603050405020304" pitchFamily="18" charset="-78"/>
              </a:rPr>
              <a:t>ي</a:t>
            </a:r>
            <a:r>
              <a:rPr lang="ar-DZ" sz="1600" dirty="0" smtClean="0">
                <a:cs typeface="Simplified Arabic" panose="02020603050405020304" pitchFamily="18" charset="-78"/>
              </a:rPr>
              <a:t> </a:t>
            </a:r>
            <a:r>
              <a:rPr lang="ar-DZ" sz="1600" dirty="0">
                <a:cs typeface="Simplified Arabic" panose="02020603050405020304" pitchFamily="18" charset="-78"/>
              </a:rPr>
              <a:t>اساليب كثيره وهو نظام متطور.</a:t>
            </a:r>
          </a:p>
          <a:p>
            <a:r>
              <a:rPr lang="ar-DZ" sz="1600" dirty="0">
                <a:cs typeface="Simplified Arabic" panose="02020603050405020304" pitchFamily="18" charset="-78"/>
              </a:rPr>
              <a:t>أن التعليم الإلكترونى له تأثير إيجابي على مستويات التحصيل الدراسي بفعل التقنيات الحديثة المستخدمة.</a:t>
            </a:r>
          </a:p>
          <a:p>
            <a:r>
              <a:rPr lang="ar-DZ" sz="1600" dirty="0" smtClean="0">
                <a:cs typeface="Simplified Arabic" panose="02020603050405020304" pitchFamily="18" charset="-78"/>
              </a:rPr>
              <a:t>جودة </a:t>
            </a:r>
            <a:r>
              <a:rPr lang="ar-DZ" sz="1600" dirty="0">
                <a:cs typeface="Simplified Arabic" panose="02020603050405020304" pitchFamily="18" charset="-78"/>
              </a:rPr>
              <a:t>المواد التعليمية من خلال سهولة تحديث وتعديل المحتويات والمناهج التعليمية والتدريبية وفق المستجدات العالمية.</a:t>
            </a:r>
          </a:p>
          <a:p>
            <a:r>
              <a:rPr lang="ar-DZ" sz="1600" dirty="0" smtClean="0">
                <a:cs typeface="Simplified Arabic" panose="02020603050405020304" pitchFamily="18" charset="-78"/>
              </a:rPr>
              <a:t>التقييم </a:t>
            </a:r>
            <a:r>
              <a:rPr lang="ar-DZ" sz="1600" dirty="0">
                <a:cs typeface="Simplified Arabic" panose="02020603050405020304" pitchFamily="18" charset="-78"/>
              </a:rPr>
              <a:t>الفورى والسريع والتعرف على النتائج وتصحيح الاخطاء</a:t>
            </a:r>
            <a:r>
              <a:rPr lang="ar-DZ" sz="1600" dirty="0" smtClean="0">
                <a:cs typeface="Simplified Arabic" panose="02020603050405020304" pitchFamily="18" charset="-78"/>
              </a:rPr>
              <a:t>.</a:t>
            </a:r>
            <a:endParaRPr lang="ar-IQ" sz="1600" dirty="0" smtClean="0">
              <a:cs typeface="Simplified Arabic" panose="02020603050405020304" pitchFamily="18" charset="-78"/>
            </a:endParaRPr>
          </a:p>
          <a:p>
            <a:r>
              <a:rPr lang="ar-IQ" sz="1600" dirty="0" smtClean="0">
                <a:cs typeface="Simplified Arabic" panose="02020603050405020304" pitchFamily="18" charset="-78"/>
              </a:rPr>
              <a:t>تنوع اساليب التعليم </a:t>
            </a:r>
            <a:r>
              <a:rPr lang="ar-IQ" sz="1600" dirty="0">
                <a:cs typeface="Simplified Arabic" panose="02020603050405020304" pitchFamily="18" charset="-78"/>
              </a:rPr>
              <a:t>يمكن </a:t>
            </a:r>
            <a:r>
              <a:rPr lang="ar-IQ" sz="1600" dirty="0" smtClean="0">
                <a:cs typeface="Simplified Arabic" panose="02020603050405020304" pitchFamily="18" charset="-78"/>
              </a:rPr>
              <a:t>استخدام </a:t>
            </a:r>
            <a:r>
              <a:rPr lang="ar-IQ" sz="1600" dirty="0">
                <a:cs typeface="Simplified Arabic" panose="02020603050405020304" pitchFamily="18" charset="-78"/>
              </a:rPr>
              <a:t>الفيديوهات </a:t>
            </a:r>
            <a:r>
              <a:rPr lang="ar-IQ" sz="1600" dirty="0" smtClean="0">
                <a:cs typeface="Simplified Arabic" panose="02020603050405020304" pitchFamily="18" charset="-78"/>
              </a:rPr>
              <a:t>والملفات </a:t>
            </a:r>
            <a:r>
              <a:rPr lang="ar-IQ" sz="1600" dirty="0">
                <a:cs typeface="Simplified Arabic" panose="02020603050405020304" pitchFamily="18" charset="-78"/>
              </a:rPr>
              <a:t>النصية </a:t>
            </a:r>
            <a:r>
              <a:rPr lang="ar-IQ" sz="1600" dirty="0" smtClean="0">
                <a:cs typeface="Simplified Arabic" panose="02020603050405020304" pitchFamily="18" charset="-78"/>
              </a:rPr>
              <a:t>والعروض التقديمية </a:t>
            </a:r>
            <a:r>
              <a:rPr lang="ar-IQ" sz="1600" dirty="0">
                <a:cs typeface="Simplified Arabic" panose="02020603050405020304" pitchFamily="18" charset="-78"/>
              </a:rPr>
              <a:t>وغيرها من الوسائط المتعددة</a:t>
            </a:r>
            <a:endParaRPr lang="ar-DZ" sz="1600" dirty="0">
              <a:cs typeface="Simplified Arabic" panose="02020603050405020304" pitchFamily="18" charset="-78"/>
            </a:endParaRPr>
          </a:p>
          <a:p>
            <a:endParaRPr lang="ar-DZ" sz="1600" dirty="0">
              <a:cs typeface="Simplified Arabic" panose="02020603050405020304" pitchFamily="18" charset="-78"/>
            </a:endParaRPr>
          </a:p>
          <a:p>
            <a:pPr marL="158750" lvl="0" indent="0" algn="l" rtl="0">
              <a:spcBef>
                <a:spcPts val="0"/>
              </a:spcBef>
              <a:spcAft>
                <a:spcPts val="0"/>
              </a:spcAft>
              <a:buSzPts val="1100"/>
              <a:buNone/>
            </a:pPr>
            <a:endParaRPr lang="en-US" dirty="0" smtClean="0"/>
          </a:p>
          <a:p>
            <a:pPr marL="457200" lvl="0" indent="-298450" algn="l" rtl="0">
              <a:spcBef>
                <a:spcPts val="0"/>
              </a:spcBef>
              <a:spcAft>
                <a:spcPts val="0"/>
              </a:spcAft>
              <a:buSzPts val="1100"/>
              <a:buChar char="●"/>
            </a:pP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7F6"/>
        </a:solidFill>
        <a:effectLst/>
      </p:bgPr>
    </p:bg>
    <p:spTree>
      <p:nvGrpSpPr>
        <p:cNvPr id="1" name="Shape 2970"/>
        <p:cNvGrpSpPr/>
        <p:nvPr/>
      </p:nvGrpSpPr>
      <p:grpSpPr>
        <a:xfrm>
          <a:off x="0" y="0"/>
          <a:ext cx="0" cy="0"/>
          <a:chOff x="0" y="0"/>
          <a:chExt cx="0" cy="0"/>
        </a:xfrm>
      </p:grpSpPr>
      <p:pic>
        <p:nvPicPr>
          <p:cNvPr id="2971" name="Google Shape;2971;p239"/>
          <p:cNvPicPr preferRelativeResize="0">
            <a:picLocks noGrp="1"/>
          </p:cNvPicPr>
          <p:nvPr>
            <p:ph type="pic" idx="2"/>
          </p:nvPr>
        </p:nvPicPr>
        <p:blipFill>
          <a:blip r:embed="rId3">
            <a:alphaModFix/>
          </a:blip>
          <a:srcRect l="27277" r="27277"/>
          <a:stretch>
            <a:fillRect/>
          </a:stretch>
        </p:blipFill>
        <p:spPr>
          <a:prstGeom prst="rect">
            <a:avLst/>
          </a:prstGeom>
        </p:spPr>
      </p:pic>
      <p:sp>
        <p:nvSpPr>
          <p:cNvPr id="2972" name="Google Shape;2972;p239"/>
          <p:cNvSpPr txBox="1">
            <a:spLocks noGrp="1"/>
          </p:cNvSpPr>
          <p:nvPr>
            <p:ph type="title"/>
          </p:nvPr>
        </p:nvSpPr>
        <p:spPr>
          <a:xfrm>
            <a:off x="4415330" y="917465"/>
            <a:ext cx="4093500" cy="43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 dirty="0">
                <a:solidFill>
                  <a:srgbClr val="08170F"/>
                </a:solidFill>
                <a:latin typeface="Krona One"/>
                <a:ea typeface="Krona One"/>
                <a:cs typeface="Krona One"/>
                <a:sym typeface="Krona One"/>
              </a:rPr>
              <a:t>الفعالية من حيث </a:t>
            </a:r>
            <a:r>
              <a:rPr lang="ar" sz="2800" dirty="0">
                <a:solidFill>
                  <a:srgbClr val="08170F"/>
                </a:solidFill>
                <a:latin typeface="Simplified Arabic" panose="02020603050405020304" pitchFamily="18" charset="-78"/>
                <a:ea typeface="Krona One"/>
                <a:cs typeface="Simplified Arabic" panose="02020603050405020304" pitchFamily="18" charset="-78"/>
                <a:sym typeface="Krona One"/>
              </a:rPr>
              <a:t>التكلفة</a:t>
            </a:r>
            <a:endParaRPr sz="2800" dirty="0">
              <a:solidFill>
                <a:srgbClr val="08170F"/>
              </a:solidFill>
              <a:latin typeface="Simplified Arabic" panose="02020603050405020304" pitchFamily="18" charset="-78"/>
              <a:ea typeface="Krona One"/>
              <a:cs typeface="Simplified Arabic" panose="02020603050405020304" pitchFamily="18" charset="-78"/>
              <a:sym typeface="Krona One"/>
            </a:endParaRPr>
          </a:p>
        </p:txBody>
      </p:sp>
      <p:sp>
        <p:nvSpPr>
          <p:cNvPr id="2973" name="Google Shape;2973;p239"/>
          <p:cNvSpPr txBox="1">
            <a:spLocks noGrp="1"/>
          </p:cNvSpPr>
          <p:nvPr>
            <p:ph type="body" idx="1"/>
          </p:nvPr>
        </p:nvSpPr>
        <p:spPr>
          <a:xfrm>
            <a:off x="4704950" y="1558869"/>
            <a:ext cx="3986700" cy="328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 sz="1600" dirty="0">
                <a:solidFill>
                  <a:srgbClr val="233E30"/>
                </a:solidFill>
                <a:latin typeface="Simplified Arabic" panose="02020603050405020304" pitchFamily="18" charset="-78"/>
                <a:ea typeface="Roboto"/>
                <a:cs typeface="Simplified Arabic" panose="02020603050405020304" pitchFamily="18" charset="-78"/>
                <a:sym typeface="Roboto"/>
              </a:rPr>
              <a:t>انخفاض تكاليف التنقل</a:t>
            </a:r>
            <a:endParaRPr sz="1600" dirty="0">
              <a:solidFill>
                <a:srgbClr val="233E30"/>
              </a:solidFill>
              <a:latin typeface="Simplified Arabic" panose="02020603050405020304" pitchFamily="18" charset="-78"/>
              <a:ea typeface="Roboto"/>
              <a:cs typeface="Simplified Arabic" panose="02020603050405020304" pitchFamily="18" charset="-78"/>
              <a:sym typeface="Roboto"/>
            </a:endParaRPr>
          </a:p>
          <a:p>
            <a:pPr marL="0" lvl="0" indent="0" rtl="0">
              <a:spcBef>
                <a:spcPts val="1200"/>
              </a:spcBef>
              <a:spcAft>
                <a:spcPts val="0"/>
              </a:spcAft>
              <a:buNone/>
            </a:pPr>
            <a:r>
              <a:rPr lang="ar" sz="1600" dirty="0">
                <a:solidFill>
                  <a:srgbClr val="233E30"/>
                </a:solidFill>
                <a:latin typeface="Simplified Arabic" panose="02020603050405020304" pitchFamily="18" charset="-78"/>
                <a:ea typeface="Roboto"/>
                <a:cs typeface="Simplified Arabic" panose="02020603050405020304" pitchFamily="18" charset="-78"/>
                <a:sym typeface="Roboto"/>
              </a:rPr>
              <a:t>رسوم دراسية مخفضة</a:t>
            </a:r>
            <a:endParaRPr sz="1600" dirty="0">
              <a:solidFill>
                <a:srgbClr val="233E30"/>
              </a:solidFill>
              <a:latin typeface="Simplified Arabic" panose="02020603050405020304" pitchFamily="18" charset="-78"/>
              <a:ea typeface="Roboto"/>
              <a:cs typeface="Simplified Arabic" panose="02020603050405020304" pitchFamily="18" charset="-78"/>
              <a:sym typeface="Roboto"/>
            </a:endParaRPr>
          </a:p>
          <a:p>
            <a:pPr marL="0" lvl="0" indent="0" rtl="0">
              <a:spcBef>
                <a:spcPts val="1200"/>
              </a:spcBef>
              <a:spcAft>
                <a:spcPts val="0"/>
              </a:spcAft>
              <a:buNone/>
            </a:pPr>
            <a:r>
              <a:rPr lang="ar" sz="1600" dirty="0">
                <a:solidFill>
                  <a:srgbClr val="233E30"/>
                </a:solidFill>
                <a:latin typeface="Simplified Arabic" panose="02020603050405020304" pitchFamily="18" charset="-78"/>
                <a:ea typeface="Roboto"/>
                <a:cs typeface="Simplified Arabic" panose="02020603050405020304" pitchFamily="18" charset="-78"/>
                <a:sym typeface="Roboto"/>
              </a:rPr>
              <a:t>توفير في مواد الدورة التدريبية المادية</a:t>
            </a:r>
            <a:endParaRPr sz="1600" dirty="0">
              <a:solidFill>
                <a:srgbClr val="233E30"/>
              </a:solidFill>
              <a:latin typeface="Simplified Arabic" panose="02020603050405020304" pitchFamily="18" charset="-78"/>
              <a:ea typeface="Roboto"/>
              <a:cs typeface="Simplified Arabic" panose="02020603050405020304" pitchFamily="18" charset="-78"/>
              <a:sym typeface="Roboto"/>
            </a:endParaRPr>
          </a:p>
          <a:p>
            <a:pPr marL="158750" lvl="0" indent="0" rtl="0">
              <a:spcBef>
                <a:spcPts val="1200"/>
              </a:spcBef>
              <a:spcAft>
                <a:spcPts val="0"/>
              </a:spcAft>
              <a:buClr>
                <a:srgbClr val="233E30"/>
              </a:buClr>
              <a:buSzPts val="1100"/>
              <a:buNone/>
            </a:pPr>
            <a:r>
              <a:rPr lang="ar" sz="1600" dirty="0">
                <a:solidFill>
                  <a:srgbClr val="233E30"/>
                </a:solidFill>
                <a:latin typeface="Simplified Arabic" panose="02020603050405020304" pitchFamily="18" charset="-78"/>
                <a:ea typeface="Roboto"/>
                <a:cs typeface="Simplified Arabic" panose="02020603050405020304" pitchFamily="18" charset="-78"/>
                <a:sym typeface="Roboto"/>
              </a:rPr>
              <a:t>الوصول إلى موارد مجانية أو منخفضة التكلفة عبر الإنترنت</a:t>
            </a:r>
            <a:endParaRPr sz="1600" dirty="0">
              <a:solidFill>
                <a:srgbClr val="233E30"/>
              </a:solidFill>
              <a:latin typeface="Simplified Arabic" panose="02020603050405020304" pitchFamily="18" charset="-78"/>
              <a:ea typeface="Roboto"/>
              <a:cs typeface="Simplified Arabic" panose="02020603050405020304" pitchFamily="18" charset="-78"/>
              <a:sym typeface="Roboto"/>
            </a:endParaRPr>
          </a:p>
          <a:p>
            <a:pPr marL="0" lvl="0" indent="0" rtl="0">
              <a:spcBef>
                <a:spcPts val="1200"/>
              </a:spcBef>
              <a:spcAft>
                <a:spcPts val="1200"/>
              </a:spcAft>
              <a:buNone/>
            </a:pPr>
            <a:r>
              <a:rPr lang="ar" sz="1600" dirty="0">
                <a:solidFill>
                  <a:srgbClr val="233E30"/>
                </a:solidFill>
                <a:latin typeface="Simplified Arabic" panose="02020603050405020304" pitchFamily="18" charset="-78"/>
                <a:ea typeface="Roboto"/>
                <a:cs typeface="Simplified Arabic" panose="02020603050405020304" pitchFamily="18" charset="-78"/>
                <a:sym typeface="Roboto"/>
              </a:rPr>
              <a:t>الفعالية من حيث التكلفة تجعل التعليم ميسور التكلفة ويمكن الوصول إليه.</a:t>
            </a:r>
            <a:endParaRPr sz="1600" dirty="0">
              <a:solidFill>
                <a:srgbClr val="233E30"/>
              </a:solidFill>
              <a:latin typeface="Simplified Arabic" panose="02020603050405020304" pitchFamily="18" charset="-78"/>
              <a:ea typeface="Roboto"/>
              <a:cs typeface="Simplified Arabic" panose="02020603050405020304" pitchFamily="18" charset="-78"/>
              <a:sym typeface="Robo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1550" y="863599"/>
            <a:ext cx="4093500" cy="711201"/>
          </a:xfrm>
        </p:spPr>
        <p:txBody>
          <a:bodyPr>
            <a:normAutofit fontScale="90000"/>
          </a:bodyPr>
          <a:lstStyle/>
          <a:p>
            <a:pPr algn="r"/>
            <a:r>
              <a:rPr lang="ar-IQ" dirty="0" smtClean="0"/>
              <a:t>التواصل الفعال</a:t>
            </a:r>
            <a:br>
              <a:rPr lang="ar-IQ" dirty="0" smtClean="0"/>
            </a:br>
            <a:r>
              <a:rPr lang="ar-IQ" dirty="0"/>
              <a:t/>
            </a:r>
            <a:br>
              <a:rPr lang="ar-IQ" dirty="0"/>
            </a:br>
            <a:endParaRPr lang="ar-DZ" dirty="0"/>
          </a:p>
        </p:txBody>
      </p:sp>
      <p:sp>
        <p:nvSpPr>
          <p:cNvPr id="4" name="Text Placeholder 3"/>
          <p:cNvSpPr>
            <a:spLocks noGrp="1"/>
          </p:cNvSpPr>
          <p:nvPr>
            <p:ph type="body" idx="1"/>
          </p:nvPr>
        </p:nvSpPr>
        <p:spPr>
          <a:xfrm>
            <a:off x="4651550" y="1944913"/>
            <a:ext cx="3986700" cy="2299369"/>
          </a:xfrm>
        </p:spPr>
        <p:txBody>
          <a:bodyPr/>
          <a:lstStyle/>
          <a:p>
            <a:pPr marL="158750" indent="0">
              <a:buNone/>
            </a:pPr>
            <a:endParaRPr lang="ar-IQ" dirty="0">
              <a:cs typeface="Simplified Arabic" panose="02020603050405020304" pitchFamily="18" charset="-78"/>
            </a:endParaRPr>
          </a:p>
          <a:p>
            <a:r>
              <a:rPr lang="ar-IQ" sz="1600" dirty="0" smtClean="0">
                <a:cs typeface="Simplified Arabic" panose="02020603050405020304" pitchFamily="18" charset="-78"/>
              </a:rPr>
              <a:t>يتيح التعليم الالكتروني التواصل بين المعلمين والمتعلمين عبر البريد الاكتروني  او المنتديات التعليمية او الاجتماعات الافتراضية</a:t>
            </a:r>
            <a:endParaRPr lang="ar-DZ" sz="1600" dirty="0">
              <a:cs typeface="Simplified Arabic" panose="02020603050405020304" pitchFamily="18" charset="-78"/>
            </a:endParaRPr>
          </a:p>
        </p:txBody>
      </p:sp>
      <p:pic>
        <p:nvPicPr>
          <p:cNvPr id="5" name="Image 1" descr="preencoded.png"/>
          <p:cNvPicPr>
            <a:picLocks noGrp="1" noChangeAspect="1"/>
          </p:cNvPicPr>
          <p:nvPr>
            <p:ph type="pic" idx="2"/>
          </p:nvPr>
        </p:nvPicPr>
        <p:blipFill>
          <a:blip r:embed="rId2"/>
          <a:srcRect l="24963" r="24963"/>
          <a:stretch>
            <a:fillRect/>
          </a:stretch>
        </p:blipFill>
        <p:spPr>
          <a:xfrm>
            <a:off x="0" y="-1357313"/>
            <a:ext cx="4651550" cy="6500813"/>
          </a:xfrm>
          <a:prstGeom prst="rect">
            <a:avLst/>
          </a:prstGeom>
        </p:spPr>
      </p:pic>
    </p:spTree>
    <p:extLst>
      <p:ext uri="{BB962C8B-B14F-4D97-AF65-F5344CB8AC3E}">
        <p14:creationId xmlns:p14="http://schemas.microsoft.com/office/powerpoint/2010/main" val="38666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9"/>
        <p:cNvGrpSpPr/>
        <p:nvPr/>
      </p:nvGrpSpPr>
      <p:grpSpPr>
        <a:xfrm>
          <a:off x="0" y="0"/>
          <a:ext cx="0" cy="0"/>
          <a:chOff x="0" y="0"/>
          <a:chExt cx="0" cy="0"/>
        </a:xfrm>
      </p:grpSpPr>
      <p:sp>
        <p:nvSpPr>
          <p:cNvPr id="3040" name="Google Shape;3040;p248"/>
          <p:cNvSpPr txBox="1">
            <a:spLocks noGrp="1"/>
          </p:cNvSpPr>
          <p:nvPr>
            <p:ph type="title"/>
          </p:nvPr>
        </p:nvSpPr>
        <p:spPr>
          <a:xfrm>
            <a:off x="246210" y="986351"/>
            <a:ext cx="8011500" cy="472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IQ" dirty="0" smtClean="0">
                <a:latin typeface="Simplified Arabic" panose="02020603050405020304" pitchFamily="18" charset="-78"/>
                <a:cs typeface="Simplified Arabic" panose="02020603050405020304" pitchFamily="18" charset="-78"/>
              </a:rPr>
              <a:t>التحديات التي تواجه التعليم الالكتروني</a:t>
            </a:r>
            <a:endParaRPr dirty="0">
              <a:latin typeface="Simplified Arabic" panose="02020603050405020304" pitchFamily="18" charset="-78"/>
              <a:cs typeface="Simplified Arabic" panose="02020603050405020304" pitchFamily="18" charset="-78"/>
            </a:endParaRPr>
          </a:p>
        </p:txBody>
      </p:sp>
      <p:sp>
        <p:nvSpPr>
          <p:cNvPr id="3041" name="Google Shape;3041;p248"/>
          <p:cNvSpPr txBox="1">
            <a:spLocks noGrp="1"/>
          </p:cNvSpPr>
          <p:nvPr>
            <p:ph type="subTitle" idx="1"/>
          </p:nvPr>
        </p:nvSpPr>
        <p:spPr>
          <a:xfrm>
            <a:off x="474810" y="1650551"/>
            <a:ext cx="2707500" cy="7400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1600" dirty="0"/>
              <a:t>قضايا </a:t>
            </a:r>
            <a:r>
              <a:rPr lang="ar" sz="1600" dirty="0" smtClean="0"/>
              <a:t>التكنولوجيا</a:t>
            </a:r>
            <a:endParaRPr lang="en-US" sz="1600" dirty="0" smtClean="0"/>
          </a:p>
          <a:p>
            <a:pPr marL="0" lvl="0" indent="0" algn="l" rtl="0">
              <a:spcBef>
                <a:spcPts val="0"/>
              </a:spcBef>
              <a:spcAft>
                <a:spcPts val="0"/>
              </a:spcAft>
              <a:buNone/>
            </a:pPr>
            <a:endParaRPr lang="en-US" sz="1600" dirty="0"/>
          </a:p>
          <a:p>
            <a:pPr marL="0" lvl="0" indent="0" algn="l" rtl="0">
              <a:spcBef>
                <a:spcPts val="0"/>
              </a:spcBef>
              <a:spcAft>
                <a:spcPts val="0"/>
              </a:spcAft>
              <a:buNone/>
            </a:pPr>
            <a:r>
              <a:rPr lang="ar-IQ" sz="1600" dirty="0" smtClean="0"/>
              <a:t>ضعف التفاعل المباشر</a:t>
            </a:r>
            <a:endParaRPr sz="1600" dirty="0"/>
          </a:p>
        </p:txBody>
      </p:sp>
      <p:sp>
        <p:nvSpPr>
          <p:cNvPr id="3042" name="Google Shape;3042;p248"/>
          <p:cNvSpPr txBox="1">
            <a:spLocks noGrp="1"/>
          </p:cNvSpPr>
          <p:nvPr>
            <p:ph type="body" idx="2"/>
          </p:nvPr>
        </p:nvSpPr>
        <p:spPr>
          <a:xfrm>
            <a:off x="3437550" y="1607820"/>
            <a:ext cx="5140200" cy="786129"/>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 sz="1400" dirty="0"/>
              <a:t>مشاكل الاتصال بالإنترنت والصعوبات الفنية مع </a:t>
            </a:r>
            <a:r>
              <a:rPr lang="ar" sz="1400" dirty="0" smtClean="0"/>
              <a:t>المنصات </a:t>
            </a:r>
            <a:r>
              <a:rPr lang="ar" sz="1400" dirty="0"/>
              <a:t>والأدوات</a:t>
            </a:r>
            <a:r>
              <a:rPr lang="ar" sz="1400" dirty="0" smtClean="0"/>
              <a:t>.</a:t>
            </a:r>
            <a:endParaRPr lang="ar-IQ" sz="1400" dirty="0" smtClean="0"/>
          </a:p>
          <a:p>
            <a:pPr marL="0" lvl="0" indent="0" rtl="0">
              <a:spcBef>
                <a:spcPts val="0"/>
              </a:spcBef>
              <a:spcAft>
                <a:spcPts val="0"/>
              </a:spcAft>
              <a:buNone/>
            </a:pPr>
            <a:endParaRPr lang="en-US" sz="1400" dirty="0" smtClean="0"/>
          </a:p>
          <a:p>
            <a:pPr marL="0" lvl="0" indent="0" rtl="0">
              <a:spcBef>
                <a:spcPts val="0"/>
              </a:spcBef>
              <a:spcAft>
                <a:spcPts val="0"/>
              </a:spcAft>
              <a:buNone/>
            </a:pPr>
            <a:r>
              <a:rPr lang="ar-IQ" sz="1400" dirty="0" smtClean="0"/>
              <a:t>قد يفقد المتعلمون التفاعل الشخصي مع المعلمين والزملاء</a:t>
            </a:r>
            <a:endParaRPr sz="1400" dirty="0"/>
          </a:p>
        </p:txBody>
      </p:sp>
      <p:sp>
        <p:nvSpPr>
          <p:cNvPr id="3043" name="Google Shape;3043;p248"/>
          <p:cNvSpPr txBox="1">
            <a:spLocks noGrp="1"/>
          </p:cNvSpPr>
          <p:nvPr>
            <p:ph type="subTitle" idx="3"/>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1600" dirty="0"/>
              <a:t>الحافز</a:t>
            </a:r>
            <a:endParaRPr sz="1600" dirty="0"/>
          </a:p>
        </p:txBody>
      </p:sp>
      <p:sp>
        <p:nvSpPr>
          <p:cNvPr id="3044" name="Google Shape;3044;p248"/>
          <p:cNvSpPr txBox="1">
            <a:spLocks noGrp="1"/>
          </p:cNvSpPr>
          <p:nvPr>
            <p:ph type="body" idx="4"/>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 sz="1400" dirty="0"/>
              <a:t>يتطلب التعلم الإلكتروني مستويات عالية من التحفيز الذاتي ، مع مخاطر الإلهاء والتسويف</a:t>
            </a:r>
            <a:r>
              <a:rPr lang="ar" dirty="0"/>
              <a:t>.</a:t>
            </a:r>
            <a:endParaRPr dirty="0"/>
          </a:p>
        </p:txBody>
      </p:sp>
      <p:sp>
        <p:nvSpPr>
          <p:cNvPr id="3045" name="Google Shape;3045;p248"/>
          <p:cNvSpPr txBox="1">
            <a:spLocks noGrp="1"/>
          </p:cNvSpPr>
          <p:nvPr>
            <p:ph type="subTitle" idx="5"/>
          </p:nvPr>
        </p:nvSpPr>
        <p:spPr>
          <a:xfrm>
            <a:off x="566250" y="2571574"/>
            <a:ext cx="2707500" cy="685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1600" dirty="0"/>
              <a:t>مهارات التعلم الموجه </a:t>
            </a:r>
            <a:r>
              <a:rPr lang="ar" sz="1600" dirty="0" smtClean="0"/>
              <a:t>ذاتيا</a:t>
            </a:r>
            <a:endParaRPr lang="ar-IQ" sz="1600" dirty="0" smtClean="0"/>
          </a:p>
          <a:p>
            <a:pPr marL="0" lvl="0" indent="0" algn="l" rtl="0">
              <a:spcBef>
                <a:spcPts val="0"/>
              </a:spcBef>
              <a:spcAft>
                <a:spcPts val="0"/>
              </a:spcAft>
              <a:buNone/>
            </a:pPr>
            <a:endParaRPr lang="ar-IQ" sz="1600" dirty="0"/>
          </a:p>
          <a:p>
            <a:pPr marL="0" lvl="0" indent="0" algn="l" rtl="0">
              <a:spcBef>
                <a:spcPts val="0"/>
              </a:spcBef>
              <a:spcAft>
                <a:spcPts val="0"/>
              </a:spcAft>
              <a:buNone/>
            </a:pPr>
            <a:r>
              <a:rPr lang="ar-IQ" sz="1600" dirty="0" smtClean="0"/>
              <a:t>التشتت</a:t>
            </a:r>
            <a:endParaRPr sz="1600" dirty="0"/>
          </a:p>
        </p:txBody>
      </p:sp>
      <p:sp>
        <p:nvSpPr>
          <p:cNvPr id="3046" name="Google Shape;3046;p248"/>
          <p:cNvSpPr txBox="1">
            <a:spLocks noGrp="1"/>
          </p:cNvSpPr>
          <p:nvPr>
            <p:ph type="body" idx="6"/>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 sz="1400" dirty="0"/>
              <a:t>هناك حاجة إلى إدارة فعالة للوقت ، إلى جانب </a:t>
            </a:r>
            <a:r>
              <a:rPr lang="ar" sz="1400" dirty="0" smtClean="0"/>
              <a:t>الانضباط </a:t>
            </a:r>
            <a:r>
              <a:rPr lang="ar" sz="1400" dirty="0"/>
              <a:t>الذاتي والتنظيم</a:t>
            </a:r>
            <a:r>
              <a:rPr lang="ar" sz="1400" dirty="0" smtClean="0"/>
              <a:t>.</a:t>
            </a:r>
            <a:endParaRPr lang="en-US" sz="1400" dirty="0" smtClean="0"/>
          </a:p>
          <a:p>
            <a:pPr marL="0" lvl="0" indent="0" rtl="0">
              <a:spcBef>
                <a:spcPts val="0"/>
              </a:spcBef>
              <a:spcAft>
                <a:spcPts val="0"/>
              </a:spcAft>
              <a:buNone/>
            </a:pPr>
            <a:endParaRPr lang="en-US" sz="1400" dirty="0"/>
          </a:p>
          <a:p>
            <a:pPr marL="0" lvl="0" indent="0" rtl="0">
              <a:spcBef>
                <a:spcPts val="0"/>
              </a:spcBef>
              <a:spcAft>
                <a:spcPts val="0"/>
              </a:spcAft>
              <a:buNone/>
            </a:pPr>
            <a:r>
              <a:rPr lang="ar-IQ" sz="1400" dirty="0" smtClean="0"/>
              <a:t>يمكن ان يكون المتعلم عرضة للتشتت بسبب عدة عوامل خارجية عند الدراسة في المنزل او مكان خارجي</a:t>
            </a:r>
            <a:endParaRPr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2_Ion Boardroo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697</Words>
  <Application>Microsoft Office PowerPoint</Application>
  <PresentationFormat>On-screen Show (16:9)</PresentationFormat>
  <Paragraphs>77</Paragraphs>
  <Slides>12</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Roboto</vt:lpstr>
      <vt:lpstr>Space Grotesk SemiBold</vt:lpstr>
      <vt:lpstr>Krona One</vt:lpstr>
      <vt:lpstr>Century Gothic</vt:lpstr>
      <vt:lpstr>Simplified Arabic</vt:lpstr>
      <vt:lpstr>Wingdings 3</vt:lpstr>
      <vt:lpstr>Times New Roman</vt:lpstr>
      <vt:lpstr>Ion Boardroom</vt:lpstr>
      <vt:lpstr>1_Ion Boardroom</vt:lpstr>
      <vt:lpstr>2_Ion Boardroom</vt:lpstr>
      <vt:lpstr>             مفهوم التعليم الألكتروني ومميزاته</vt:lpstr>
      <vt:lpstr>مفهوم التعليم الالكتروني</vt:lpstr>
      <vt:lpstr>ادوات التعليم الالكتروني</vt:lpstr>
      <vt:lpstr>أنواع التعليم الإلكتروني</vt:lpstr>
      <vt:lpstr>اهمية التعليم الالكتروني: يعد التعليم الإلكتروني من أهم أنماط التعليم في الوقت الحاضر, فالتكنولوجيا لغة العصر, وتكنولوجيا التعليم أصبحت من الضروريات الأساسية لتطوير النظم التربوية والتعليمية </vt:lpstr>
      <vt:lpstr>مميزات التعلم الإلكتروني</vt:lpstr>
      <vt:lpstr>الفعالية من حيث التكلفة</vt:lpstr>
      <vt:lpstr>التواصل الفعال  </vt:lpstr>
      <vt:lpstr>التحديات التي تواجه التعليم الالكتروني</vt:lpstr>
      <vt:lpstr>سلبيات التعليم الالكتروني</vt:lpstr>
      <vt:lpstr>الفرق بين التعليم الالكتروني والتعليم الرقمي: هناك الكثير من يدمج بين مصطلح التعليم الالكتروني والتعليم الرقمي</vt:lpstr>
      <vt:lpstr>شكراً لحسن إستماعكم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 في التعلم الإلكتروني</dc:title>
  <dc:creator>venous</dc:creator>
  <cp:lastModifiedBy>Microsoft account</cp:lastModifiedBy>
  <cp:revision>32</cp:revision>
  <dcterms:modified xsi:type="dcterms:W3CDTF">2024-09-30T09:15:21Z</dcterms:modified>
</cp:coreProperties>
</file>