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71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5" r:id="rId9"/>
    <p:sldId id="262" r:id="rId10"/>
  </p:sldIdLst>
  <p:sldSz cx="12192000" cy="6858000"/>
  <p:notesSz cx="6858000" cy="9144000"/>
  <p:defaultTextStyle>
    <a:defPPr algn="r" rtl="1">
      <a:defRPr lang="x-none"/>
    </a:defPPr>
    <a:lvl1pPr marL="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4572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58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4392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handoutMaster" Target="handoutMasters/handoutMaster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>
            <a:extLst>
              <a:ext uri="{FF2B5EF4-FFF2-40B4-BE49-F238E27FC236}">
                <a16:creationId xmlns:a16="http://schemas.microsoft.com/office/drawing/2014/main" id="{6EE8B710-5B99-4427-8BF6-FF304BD8EA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 flipH="1"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r"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9824D92-9DE3-4E6D-95B7-E182A5A9A81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 flipH="1">
            <a:off x="1587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A6400381-A4A0-47F7-9724-E04F09C7A579}" type="datetime1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16/05/1446</a:t>
            </a:fld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8577202-F725-4886-839F-171C3A670F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 flipH="1"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r"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946A05C-7D56-45C5-8B5D-940C89EC811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 flipH="1">
            <a:off x="1587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13DC26FC-0CB8-4310-9307-520B37385796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‹#›</a:t>
            </a:fld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4520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 flipH="1"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noProof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 flipH="1">
            <a:off x="1587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1BF65BF3-26ED-4AE7-9933-EA3B4AFA9D8A}" type="datetime1">
              <a:rPr lang="ar-SA" smtClean="0"/>
              <a:pPr/>
              <a:t>16/05/1446</a:t>
            </a:fld>
            <a:endParaRPr lang="ar-SA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ar-SA" noProof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 flipH="1"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ar-SA" noProof="0" dirty="0"/>
              <a:t>انقر لتحرير أنماط النص الرئيسي</a:t>
            </a:r>
          </a:p>
          <a:p>
            <a:pPr lvl="1" rtl="1"/>
            <a:r>
              <a:rPr lang="ar-SA" noProof="0" dirty="0"/>
              <a:t>المستوى الثاني</a:t>
            </a:r>
          </a:p>
          <a:p>
            <a:pPr lvl="2" rtl="1"/>
            <a:r>
              <a:rPr lang="ar-SA" noProof="0" dirty="0"/>
              <a:t>المستوى الثالث</a:t>
            </a:r>
          </a:p>
          <a:p>
            <a:pPr lvl="3" rtl="1"/>
            <a:r>
              <a:rPr lang="ar-SA" noProof="0" dirty="0"/>
              <a:t>المستوى الرابع</a:t>
            </a:r>
          </a:p>
          <a:p>
            <a:pPr lvl="4" rtl="1"/>
            <a:r>
              <a:rPr lang="ar-SA" noProof="0" dirty="0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 flipH="1"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noProof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 flipH="1">
            <a:off x="1587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l"/>
            <a:fld id="{6479877C-0806-4980-AFB8-D1870237129E}" type="slidenum">
              <a:rPr lang="ar-SA" smtClean="0"/>
              <a:pPr algn="l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751482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1"/>
            <a:fld id="{6479877C-0806-4980-AFB8-D1870237129E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1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3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20EB-18F9-45F7-B926-6F0B3DF67C68}" type="datetime1">
              <a:rPr lang="ar-SA" noProof="0" smtClean="0"/>
              <a:pPr/>
              <a:t>16/05/1446</a:t>
            </a:fld>
            <a:endParaRPr lang="ar-SA" noProof="0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noProof="0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ar-SA" noProof="0" smtClean="0"/>
              <a:pPr/>
              <a:t>‹#›</a:t>
            </a:fld>
            <a:endParaRPr lang="ar-SA" noProof="0"/>
          </a:p>
        </p:txBody>
      </p:sp>
      <p:sp>
        <p:nvSpPr>
          <p:cNvPr id="8" name="شكل بيضاوي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20EB-18F9-45F7-B926-6F0B3DF67C68}" type="datetime1">
              <a:rPr lang="ar-SA" noProof="0" smtClean="0"/>
              <a:pPr/>
              <a:t>16/05/1446</a:t>
            </a:fld>
            <a:endParaRPr lang="ar-SA" noProof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noProof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ar-SA" noProof="0" smtClean="0"/>
              <a:pPr/>
              <a:t>‹#›</a:t>
            </a:fld>
            <a:endParaRPr lang="ar-SA" noProof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20EB-18F9-45F7-B926-6F0B3DF67C68}" type="datetime1">
              <a:rPr lang="ar-SA" noProof="0" smtClean="0"/>
              <a:pPr/>
              <a:t>16/05/1446</a:t>
            </a:fld>
            <a:endParaRPr lang="ar-SA" noProof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noProof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ar-SA" noProof="0" smtClean="0"/>
              <a:pPr/>
              <a:t>‹#›</a:t>
            </a:fld>
            <a:endParaRPr lang="ar-SA" noProof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20EB-18F9-45F7-B926-6F0B3DF67C68}" type="datetime1">
              <a:rPr lang="ar-SA" noProof="0" smtClean="0"/>
              <a:pPr/>
              <a:t>16/05/1446</a:t>
            </a:fld>
            <a:endParaRPr lang="ar-SA" noProof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noProof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ar-SA" noProof="0" smtClean="0"/>
              <a:pPr/>
              <a:t>‹#›</a:t>
            </a:fld>
            <a:endParaRPr lang="ar-SA" noProof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5B344-3EBF-497B-A3EF-9A10702B8E0B}" type="datetime1">
              <a:rPr lang="ar-SA" noProof="0" smtClean="0"/>
              <a:pPr/>
              <a:t>16/05/1446</a:t>
            </a:fld>
            <a:endParaRPr lang="ar-SA" noProof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noProof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0" name="مستطيل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20EB-18F9-45F7-B926-6F0B3DF67C68}" type="datetime1">
              <a:rPr lang="ar-SA" noProof="0" smtClean="0"/>
              <a:pPr/>
              <a:t>16/05/1446</a:t>
            </a:fld>
            <a:endParaRPr lang="ar-SA" noProof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noProof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ar-SA" noProof="0" smtClean="0"/>
              <a:pPr/>
              <a:t>‹#›</a:t>
            </a:fld>
            <a:endParaRPr lang="ar-SA" noProof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DDEE-373F-4DC0-A41A-0F1ECEC9768D}" type="datetime1">
              <a:rPr lang="ar-SA" noProof="0" smtClean="0"/>
              <a:pPr/>
              <a:t>16/05/1446</a:t>
            </a:fld>
            <a:endParaRPr lang="ar-SA" noProof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noProof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20EB-18F9-45F7-B926-6F0B3DF67C68}" type="datetime1">
              <a:rPr lang="ar-SA" noProof="0" smtClean="0"/>
              <a:pPr/>
              <a:t>16/05/1446</a:t>
            </a:fld>
            <a:endParaRPr lang="ar-SA" noProof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noProof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ar-SA" noProof="0" smtClean="0"/>
              <a:pPr/>
              <a:t>‹#›</a:t>
            </a:fld>
            <a:endParaRPr lang="ar-SA" noProof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0E1F-3DDC-4089-B853-B16CB2C80B2E}" type="datetime1">
              <a:rPr lang="ar-SA" noProof="0" smtClean="0"/>
              <a:pPr/>
              <a:t>16/05/1446</a:t>
            </a:fld>
            <a:endParaRPr lang="ar-SA" noProof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noProof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6" name="مستطيل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20EB-18F9-45F7-B926-6F0B3DF67C68}" type="datetime1">
              <a:rPr lang="ar-SA" noProof="0" smtClean="0"/>
              <a:pPr/>
              <a:t>16/05/1446</a:t>
            </a:fld>
            <a:endParaRPr lang="ar-SA" noProof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noProof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ar-SA" noProof="0" smtClean="0"/>
              <a:pPr/>
              <a:t>‹#›</a:t>
            </a:fld>
            <a:endParaRPr lang="ar-SA" noProof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620EB-18F9-45F7-B926-6F0B3DF67C68}" type="datetime1">
              <a:rPr lang="ar-SA" noProof="0" smtClean="0"/>
              <a:pPr/>
              <a:t>16/05/1446</a:t>
            </a:fld>
            <a:endParaRPr lang="ar-SA" noProof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noProof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ar-SA" noProof="0" smtClean="0"/>
              <a:pPr/>
              <a:t>‹#›</a:t>
            </a:fld>
            <a:endParaRPr lang="ar-SA" noProof="0"/>
          </a:p>
        </p:txBody>
      </p:sp>
      <p:sp>
        <p:nvSpPr>
          <p:cNvPr id="8" name="مستطيل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10620EB-18F9-45F7-B926-6F0B3DF67C68}" type="datetime1">
              <a:rPr lang="ar-SA" noProof="0" smtClean="0"/>
              <a:pPr/>
              <a:t>16/05/1446</a:t>
            </a:fld>
            <a:endParaRPr lang="ar-SA" noProof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 noProof="0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57F1E4F-1CFF-5643-939E-02111984F565}" type="slidenum">
              <a:rPr lang="ar-SA" noProof="0" smtClean="0"/>
              <a:pPr/>
              <a:t>‹#›</a:t>
            </a:fld>
            <a:endParaRPr lang="ar-SA" noProof="0"/>
          </a:p>
        </p:txBody>
      </p:sp>
      <p:sp>
        <p:nvSpPr>
          <p:cNvPr id="15" name="مستطيل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ctrTitle"/>
          </p:nvPr>
        </p:nvSpPr>
        <p:spPr>
          <a:xfrm flipH="1">
            <a:off x="1840283" y="936172"/>
            <a:ext cx="9903226" cy="2394858"/>
          </a:xfrm>
        </p:spPr>
        <p:txBody>
          <a:bodyPr rtlCol="1"/>
          <a:lstStyle/>
          <a:p>
            <a:pPr algn="ctr" rtl="1"/>
            <a:r>
              <a:rPr lang="ar-IQ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الضمانات القانونية للموظف العام </a:t>
            </a:r>
            <a:endParaRPr lang="ar-SA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 flipH="1">
            <a:off x="1867988" y="914400"/>
            <a:ext cx="9862458" cy="45719"/>
          </a:xfrm>
        </p:spPr>
        <p:txBody>
          <a:bodyPr rtlCol="1">
            <a:normAutofit fontScale="25000" lnSpcReduction="20000"/>
          </a:bodyPr>
          <a:lstStyle/>
          <a:p>
            <a:pPr algn="r" rtl="1"/>
            <a:endParaRPr lang="ar-IQ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 rtl="1"/>
            <a:endParaRPr lang="ar-IQ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 rtl="1"/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229973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F0E6A04-E2F8-1C81-636F-931B50B68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نبذة تعريفية عن الدورة التدريبية </a:t>
            </a:r>
            <a:endParaRPr lang="ar-AE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693085B-FFCE-7A75-843C-5DDD12979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Font typeface="Arial" pitchFamily="34" charset="0"/>
              <a:buChar char="•"/>
            </a:pPr>
            <a:endParaRPr lang="ar-IQ" dirty="0"/>
          </a:p>
          <a:p>
            <a:pPr algn="ctr">
              <a:buFont typeface="Arial" pitchFamily="34" charset="0"/>
              <a:buChar char="•"/>
            </a:pPr>
            <a:r>
              <a:rPr lang="ar-IQ" dirty="0"/>
              <a:t>المحور الأول : الضمانات والحقوق الادارية </a:t>
            </a:r>
          </a:p>
          <a:p>
            <a:pPr algn="ctr">
              <a:buFont typeface="Arial" pitchFamily="34" charset="0"/>
              <a:buChar char="•"/>
            </a:pPr>
            <a:r>
              <a:rPr lang="ar-IQ" dirty="0"/>
              <a:t>المحور الثاني : ضمانات التظلم الاداري </a:t>
            </a:r>
          </a:p>
          <a:p>
            <a:pPr algn="ctr">
              <a:buFont typeface="Arial" pitchFamily="34" charset="0"/>
              <a:buChar char="•"/>
            </a:pPr>
            <a:r>
              <a:rPr lang="ar-IQ" dirty="0"/>
              <a:t>المحور الثالث : الضمانات القضائية </a:t>
            </a:r>
            <a:r>
              <a:rPr lang="en-US" dirty="0"/>
              <a:t>     </a:t>
            </a:r>
            <a:endParaRPr lang="ar-AE" dirty="0"/>
          </a:p>
        </p:txBody>
      </p:sp>
    </p:spTree>
    <p:extLst>
      <p:ext uri="{BB962C8B-B14F-4D97-AF65-F5344CB8AC3E}">
        <p14:creationId xmlns:p14="http://schemas.microsoft.com/office/powerpoint/2010/main" val="4034355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0790E6-8490-8916-9967-04B5889E0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/>
              <a:t>مقدمة : </a:t>
            </a:r>
            <a:endParaRPr lang="ar-AE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A08CBB4-01AD-C27F-C583-5F0FE4BC0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400" dirty="0"/>
              <a:t>يخضع الموظف العام إلى قانون الملاك 0 قانون انضباط موظفي الدولة والقطاع العام رقم 14 لسنة 1991 المعدل 0 قانون الخدمة الجامعية </a:t>
            </a:r>
          </a:p>
          <a:p>
            <a:pPr algn="r" rtl="1"/>
            <a:r>
              <a:rPr lang="ar-IQ" sz="2400" dirty="0"/>
              <a:t>ت</a:t>
            </a:r>
            <a:r>
              <a:rPr lang="ar-SA" sz="2400" dirty="0"/>
              <a:t>عريف الموظف العام</a:t>
            </a:r>
          </a:p>
          <a:p>
            <a:pPr algn="r" rtl="1">
              <a:buNone/>
            </a:pPr>
            <a:r>
              <a:rPr lang="ar-IQ" sz="2400" dirty="0"/>
              <a:t>   </a:t>
            </a:r>
            <a:r>
              <a:rPr lang="ar-SA" sz="2400" dirty="0"/>
              <a:t>الموظف العام هو الشخص الذي يعين في وظيفة تابعة للدولة أو الهيئات العامة ويؤدي مهاما خدمية أو إدارية لصالح المجتمع. يمكن أن يكون الموظف العام موظفا في الوزارات</a:t>
            </a:r>
            <a:r>
              <a:rPr lang="ar-IQ" sz="2400" dirty="0"/>
              <a:t> و</a:t>
            </a:r>
            <a:r>
              <a:rPr lang="ar-SA" sz="2400" dirty="0"/>
              <a:t> الدوائر الحكومية، </a:t>
            </a:r>
            <a:r>
              <a:rPr lang="ar-IQ" sz="2400" dirty="0"/>
              <a:t>و</a:t>
            </a:r>
            <a:r>
              <a:rPr lang="ar-SA" sz="2400" dirty="0"/>
              <a:t>المؤسسات العامة، أو</a:t>
            </a:r>
            <a:r>
              <a:rPr lang="ar-IQ" sz="2400" dirty="0"/>
              <a:t> </a:t>
            </a:r>
            <a:r>
              <a:rPr lang="ar-SA" sz="2400" dirty="0"/>
              <a:t>أي هيئة تابعة للدولة</a:t>
            </a:r>
            <a:endParaRPr lang="ar-IQ" sz="2400" dirty="0"/>
          </a:p>
          <a:p>
            <a:pPr algn="r" rtl="1"/>
            <a:r>
              <a:rPr lang="ar-IQ" sz="2400" dirty="0"/>
              <a:t>ت</a:t>
            </a:r>
            <a:r>
              <a:rPr lang="ar-SA" sz="2400" dirty="0"/>
              <a:t>عد الضمانات القانونية للموظف العام جزءًا أساسيًا من حقوقه التي تكفل له حماية من الاستغلال أو التعسف في معاملة السلطات الإدارية. </a:t>
            </a:r>
            <a:endParaRPr lang="ar-IQ" sz="2400" dirty="0"/>
          </a:p>
          <a:p>
            <a:pPr algn="r" rtl="1"/>
            <a:r>
              <a:rPr lang="ar-SA" sz="2400" dirty="0"/>
              <a:t>تهدف هذه الضمانات إلى توفير بيئة عمل مستقرة وآمنة، تحفظ كرامة الموظف العام وتضمن له حقوقه الأساسية في إطار من العدالة</a:t>
            </a:r>
            <a:r>
              <a:rPr lang="ar-IQ" sz="2400" dirty="0"/>
              <a:t> </a:t>
            </a:r>
            <a:r>
              <a:rPr lang="ar-SA" sz="2400" dirty="0"/>
              <a:t>والمساواة.</a:t>
            </a:r>
            <a:endParaRPr lang="ar-AE" sz="2400" dirty="0"/>
          </a:p>
          <a:p>
            <a:pPr algn="r"/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1394232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3B9269D-BFBB-B5CC-9EC0-0AAA7B4CC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أهمية الضمانات القانونية للموظف العام</a:t>
            </a:r>
            <a:endParaRPr lang="ar-AE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ED41009-1AE2-1643-3F61-53B2D1143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800" dirty="0"/>
              <a:t>أولا: </a:t>
            </a:r>
            <a:r>
              <a:rPr lang="ar-AE" sz="2800" dirty="0"/>
              <a:t>الحفاظ على حقوق الم</a:t>
            </a:r>
            <a:r>
              <a:rPr lang="ar-IQ" sz="2800" dirty="0"/>
              <a:t>وظف العام : </a:t>
            </a:r>
            <a:r>
              <a:rPr lang="ar-AE" sz="2800" dirty="0"/>
              <a:t> الضمانات القانونية تضمن للموظف العام </a:t>
            </a:r>
            <a:r>
              <a:rPr lang="ar-IQ" sz="2800" dirty="0"/>
              <a:t>الحق في</a:t>
            </a:r>
            <a:r>
              <a:rPr lang="ar-AE" sz="2800" dirty="0"/>
              <a:t> مواجهة الإدارة سواء تعلق الأمر </a:t>
            </a:r>
            <a:r>
              <a:rPr lang="ar-AE" sz="2800" dirty="0" err="1"/>
              <a:t>بالتو</a:t>
            </a:r>
            <a:r>
              <a:rPr lang="ar-IQ" sz="2800" dirty="0" err="1"/>
              <a:t>ظيف</a:t>
            </a:r>
            <a:r>
              <a:rPr lang="ar-AE" sz="2800" dirty="0"/>
              <a:t> </a:t>
            </a:r>
            <a:r>
              <a:rPr lang="ar-IQ" sz="2800" dirty="0"/>
              <a:t>أ</a:t>
            </a:r>
            <a:r>
              <a:rPr lang="ar-AE" sz="2800" dirty="0"/>
              <a:t>و بالعلاقات </a:t>
            </a:r>
            <a:r>
              <a:rPr lang="ar-IQ" sz="2800" dirty="0"/>
              <a:t>الوظيفية اليومية </a:t>
            </a:r>
          </a:p>
          <a:p>
            <a:pPr algn="r"/>
            <a:endParaRPr lang="ar-IQ" sz="2800" dirty="0"/>
          </a:p>
          <a:p>
            <a:pPr algn="r" rtl="1"/>
            <a:r>
              <a:rPr lang="ar-AE" sz="2800" dirty="0"/>
              <a:t>تعزيز الثقة في النظام الإداري: عندما يشعر الموظف أن له حقوقًا محمية قانونا، يزيد</a:t>
            </a:r>
            <a:r>
              <a:rPr lang="ar-IQ" sz="2800" dirty="0"/>
              <a:t> </a:t>
            </a:r>
            <a:r>
              <a:rPr lang="ar-AE" sz="2800" dirty="0"/>
              <a:t>ذلك من ثقته في النظام الإداري ويسهم في تحسين الأداء </a:t>
            </a:r>
            <a:r>
              <a:rPr lang="ar-AE" sz="2800" dirty="0" err="1"/>
              <a:t>الوظيف</a:t>
            </a:r>
            <a:r>
              <a:rPr lang="ar-IQ" sz="2800" dirty="0"/>
              <a:t>ي</a:t>
            </a:r>
            <a:endParaRPr lang="ar-AE" sz="2800" dirty="0"/>
          </a:p>
          <a:p>
            <a:pPr algn="r"/>
            <a:endParaRPr lang="ar-AE" sz="2800" dirty="0"/>
          </a:p>
          <a:p>
            <a:pPr algn="r" rtl="1"/>
            <a:r>
              <a:rPr lang="ar-AE" sz="2800" dirty="0"/>
              <a:t>مكافحة الفساد</a:t>
            </a:r>
            <a:r>
              <a:rPr lang="ar-IQ" sz="2800" dirty="0"/>
              <a:t> : </a:t>
            </a:r>
            <a:r>
              <a:rPr lang="ar-AE" sz="2800" dirty="0"/>
              <a:t>الضمانات القانونية تعمل على تقليص حالات الفساد داخل المؤسسات الحكومية من خلال وضع حدود واضحة لأفعال الموظفين وتوفير آليات للرقابة والمحاسبة.</a:t>
            </a:r>
            <a:r>
              <a:rPr lang="ar-AE" dirty="0"/>
              <a:t> </a:t>
            </a:r>
          </a:p>
          <a:p>
            <a:pPr algn="r"/>
            <a:endParaRPr lang="ar-AE" dirty="0"/>
          </a:p>
          <a:p>
            <a:pPr algn="r"/>
            <a:endParaRPr lang="ar-AE" dirty="0"/>
          </a:p>
        </p:txBody>
      </p:sp>
    </p:spTree>
    <p:extLst>
      <p:ext uri="{BB962C8B-B14F-4D97-AF65-F5344CB8AC3E}">
        <p14:creationId xmlns:p14="http://schemas.microsoft.com/office/powerpoint/2010/main" val="122785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376972-14E4-D3D2-2171-0BECD218F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697822" y="452718"/>
            <a:ext cx="9404723" cy="1400530"/>
          </a:xfrm>
        </p:spPr>
        <p:txBody>
          <a:bodyPr/>
          <a:lstStyle/>
          <a:p>
            <a:pPr algn="ctr"/>
            <a:r>
              <a:rPr lang="ar-IQ" dirty="0"/>
              <a:t>أبرز</a:t>
            </a:r>
            <a:r>
              <a:rPr lang="ar-AE" dirty="0"/>
              <a:t> الضمانات </a:t>
            </a:r>
            <a:r>
              <a:rPr lang="ar-IQ" dirty="0"/>
              <a:t>والحقوق </a:t>
            </a:r>
            <a:r>
              <a:rPr lang="ar-AE" dirty="0"/>
              <a:t>القانونية للموظف العام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BD8D2BA-6B00-44A0-4B59-10E512FE3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/>
            <a:endParaRPr lang="ar-IQ" b="1" dirty="0"/>
          </a:p>
          <a:p>
            <a:pPr algn="r" rtl="1"/>
            <a:r>
              <a:rPr lang="ar-AE" b="1" dirty="0"/>
              <a:t>الاستقرار الوظيفي</a:t>
            </a:r>
            <a:endParaRPr lang="ar-AE" dirty="0"/>
          </a:p>
          <a:p>
            <a:pPr algn="r" rtl="1"/>
            <a:r>
              <a:rPr lang="ar-IQ" b="1" dirty="0"/>
              <a:t>1- </a:t>
            </a:r>
            <a:r>
              <a:rPr lang="ar-AE" b="1" dirty="0"/>
              <a:t>حق الموظف في التثبيت </a:t>
            </a:r>
            <a:r>
              <a:rPr lang="ar-IQ" dirty="0"/>
              <a:t>: </a:t>
            </a:r>
            <a:r>
              <a:rPr lang="ar-AE" dirty="0"/>
              <a:t>الموظف العام يحصل على وظيفة ثابتة بعد فترة من التجربة. وهذا التثبيت يعزز من استقرار الوضع الوظيفي للموظف ويمنحه الحق في أن يتلقى المعاملة المنصفة في إطار حقوقه.</a:t>
            </a:r>
            <a:endParaRPr lang="ar-IQ" dirty="0"/>
          </a:p>
          <a:p>
            <a:pPr algn="r" rtl="1"/>
            <a:r>
              <a:rPr lang="ar-IQ" b="1" dirty="0"/>
              <a:t>2- </a:t>
            </a:r>
            <a:r>
              <a:rPr lang="ar-AE" b="1" dirty="0"/>
              <a:t>عدم إنهاء الخدمة إلا بموجب القانون </a:t>
            </a:r>
            <a:r>
              <a:rPr lang="ar-IQ" dirty="0"/>
              <a:t>: </a:t>
            </a:r>
            <a:r>
              <a:rPr lang="ar-AE" dirty="0"/>
              <a:t>لا يمكن فصل الموظف العام من عمله إلا إذا ارتكب مخالفة قانونية تستوجب الفصل مع مراعاة ضمانات المحاكمة العادلة.</a:t>
            </a:r>
            <a:endParaRPr lang="ar-IQ" dirty="0"/>
          </a:p>
          <a:p>
            <a:pPr algn="r" rtl="1"/>
            <a:endParaRPr lang="ar-AE" dirty="0"/>
          </a:p>
          <a:p>
            <a:pPr algn="r" rtl="1"/>
            <a:r>
              <a:rPr lang="ar-IQ" b="1" dirty="0"/>
              <a:t> </a:t>
            </a:r>
            <a:r>
              <a:rPr lang="ar-AE" b="1" dirty="0"/>
              <a:t>الحماية من التعسف الإداري</a:t>
            </a:r>
            <a:endParaRPr lang="ar-AE" dirty="0"/>
          </a:p>
          <a:p>
            <a:pPr algn="r" rtl="1"/>
            <a:r>
              <a:rPr lang="ar-IQ" b="1" dirty="0"/>
              <a:t>1- </a:t>
            </a:r>
            <a:r>
              <a:rPr lang="ar-AE" b="1" dirty="0"/>
              <a:t>عدم الفصل التعسفي: </a:t>
            </a:r>
            <a:r>
              <a:rPr lang="ar-AE" dirty="0"/>
              <a:t>لا يجوز فصل الموظف العام بدون سبب قانوني واضح ويجب أن يكون الفصل ناتجا عن تحقيقات قانونية وعملية انضباطية قانونية.</a:t>
            </a:r>
          </a:p>
          <a:p>
            <a:pPr algn="r" rtl="1"/>
            <a:r>
              <a:rPr lang="ar-IQ" b="1" dirty="0"/>
              <a:t>2- </a:t>
            </a:r>
            <a:r>
              <a:rPr lang="ar-AE" b="1" dirty="0"/>
              <a:t>الحق في التظلم </a:t>
            </a:r>
            <a:r>
              <a:rPr lang="ar-IQ" dirty="0"/>
              <a:t>: </a:t>
            </a:r>
            <a:r>
              <a:rPr lang="ar-AE" dirty="0"/>
              <a:t>يحق للموظف العام تقديم تظلم ضد القرارات الإدارية التي قد تكون ظالمة أو متعسفة ضده.</a:t>
            </a:r>
          </a:p>
          <a:p>
            <a:endParaRPr lang="ar-AE" dirty="0"/>
          </a:p>
        </p:txBody>
      </p:sp>
    </p:spTree>
    <p:extLst>
      <p:ext uri="{BB962C8B-B14F-4D97-AF65-F5344CB8AC3E}">
        <p14:creationId xmlns:p14="http://schemas.microsoft.com/office/powerpoint/2010/main" val="1472523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53AC048-21B5-3911-6375-CF862333D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AE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8B63EB7-9F2B-535E-2409-78D48CEC1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endParaRPr lang="ar-AE" sz="2400" dirty="0"/>
          </a:p>
          <a:p>
            <a:pPr algn="r" rtl="1"/>
            <a:r>
              <a:rPr lang="ar-AE" sz="2400" b="1" dirty="0"/>
              <a:t>حق الترقية والتطوير المهني</a:t>
            </a:r>
            <a:r>
              <a:rPr lang="ar-IQ" sz="2400" b="1" dirty="0"/>
              <a:t>: </a:t>
            </a:r>
            <a:endParaRPr lang="ar-AE" sz="2400" dirty="0"/>
          </a:p>
          <a:p>
            <a:pPr algn="r" rtl="1"/>
            <a:r>
              <a:rPr lang="ar-AE" sz="2400" b="1" dirty="0"/>
              <a:t>الحق في الترقية </a:t>
            </a:r>
            <a:r>
              <a:rPr lang="ar-IQ" sz="2400" dirty="0"/>
              <a:t>: </a:t>
            </a:r>
            <a:r>
              <a:rPr lang="ar-AE" sz="2400" dirty="0"/>
              <a:t>الموظف العام له الحق في الترقية إلى المناصب الأعلى بناء على مؤهلاته وأدائه الوظيفي، مع مراعاة مبدأ</a:t>
            </a:r>
            <a:r>
              <a:rPr lang="ar-IQ" sz="2400" dirty="0"/>
              <a:t> </a:t>
            </a:r>
            <a:r>
              <a:rPr lang="ar-AE" sz="2400" dirty="0"/>
              <a:t>تكافؤ الفرص.</a:t>
            </a:r>
          </a:p>
          <a:p>
            <a:pPr algn="r" rtl="1"/>
            <a:endParaRPr lang="ar-AE" sz="2400" dirty="0"/>
          </a:p>
          <a:p>
            <a:pPr algn="r" rtl="1"/>
            <a:r>
              <a:rPr lang="ar-AE" sz="2400" b="1" dirty="0"/>
              <a:t>الدورات التدريبية </a:t>
            </a:r>
            <a:r>
              <a:rPr lang="ar-IQ" sz="2400" dirty="0"/>
              <a:t>: </a:t>
            </a:r>
            <a:r>
              <a:rPr lang="ar-AE" sz="2400" dirty="0"/>
              <a:t>تضمن بعض الأنظمة القانونية للموظف العام الحق في التدريب</a:t>
            </a:r>
            <a:r>
              <a:rPr lang="ar-IQ" sz="2400" dirty="0"/>
              <a:t> ا</a:t>
            </a:r>
            <a:r>
              <a:rPr lang="ar-AE" sz="2400" dirty="0"/>
              <a:t>لمستمر لتنمية مهاراته وتعزيز كفاءته</a:t>
            </a:r>
            <a:r>
              <a:rPr lang="ar-IQ" sz="2400" dirty="0"/>
              <a:t> </a:t>
            </a:r>
            <a:r>
              <a:rPr lang="ar-AE" sz="2400" dirty="0"/>
              <a:t>المهنية.</a:t>
            </a:r>
            <a:r>
              <a:rPr lang="ar-AE" sz="2400" b="1" dirty="0"/>
              <a:t> </a:t>
            </a:r>
            <a:endParaRPr lang="ar-IQ" sz="2400" b="1" dirty="0"/>
          </a:p>
          <a:p>
            <a:pPr algn="r" rtl="1"/>
            <a:r>
              <a:rPr lang="ar-AE" sz="2400" b="1" dirty="0"/>
              <a:t>الحقوق المالية</a:t>
            </a:r>
            <a:endParaRPr lang="ar-IQ" sz="2400" dirty="0"/>
          </a:p>
          <a:p>
            <a:pPr algn="r">
              <a:buNone/>
            </a:pPr>
            <a:r>
              <a:rPr lang="ar-AE" sz="2400" b="1" dirty="0"/>
              <a:t>الحق في الأجر العادل</a:t>
            </a:r>
            <a:r>
              <a:rPr lang="ar-IQ" sz="2400" b="1" dirty="0"/>
              <a:t>: </a:t>
            </a:r>
            <a:r>
              <a:rPr lang="ar-AE" sz="2400" b="1" dirty="0"/>
              <a:t> </a:t>
            </a:r>
            <a:r>
              <a:rPr lang="ar-AE" sz="2400" dirty="0"/>
              <a:t>الموظف العام يستحق أجراً عادلاً مقابل عمله، ويجب أن يتم تحديد راتبه وفقا للأنظمة المالية والهيكلية المعتمدة في الدولة.</a:t>
            </a:r>
          </a:p>
          <a:p>
            <a:pPr algn="r" rtl="1"/>
            <a:endParaRPr lang="ar-AE" sz="2400" dirty="0"/>
          </a:p>
        </p:txBody>
      </p:sp>
    </p:spTree>
    <p:extLst>
      <p:ext uri="{BB962C8B-B14F-4D97-AF65-F5344CB8AC3E}">
        <p14:creationId xmlns:p14="http://schemas.microsoft.com/office/powerpoint/2010/main" val="2383736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D1D1317-C629-4A7C-0319-2457D456D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AE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20329F9-FD56-A0DC-53C4-8577204BE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5767" y="1554479"/>
            <a:ext cx="10012244" cy="4563291"/>
          </a:xfrm>
        </p:spPr>
        <p:txBody>
          <a:bodyPr>
            <a:normAutofit fontScale="77500" lnSpcReduction="20000"/>
          </a:bodyPr>
          <a:lstStyle/>
          <a:p>
            <a:endParaRPr lang="ar-AE" dirty="0"/>
          </a:p>
          <a:p>
            <a:pPr algn="r" rtl="1"/>
            <a:r>
              <a:rPr lang="ar-AE" sz="3400" b="1" dirty="0"/>
              <a:t>الحق في المزايا </a:t>
            </a:r>
            <a:r>
              <a:rPr lang="ar-IQ" sz="3400" dirty="0"/>
              <a:t>: </a:t>
            </a:r>
            <a:r>
              <a:rPr lang="ar-AE" sz="3400" dirty="0"/>
              <a:t>يشمل ذلك حقوق العلاوات والمكافآت والامتيازات الأخرى التي قد يحصل عليها </a:t>
            </a:r>
            <a:r>
              <a:rPr lang="ar-IQ" sz="3400" dirty="0"/>
              <a:t>   </a:t>
            </a:r>
            <a:r>
              <a:rPr lang="ar-AE" sz="3400" dirty="0"/>
              <a:t>الموظف العام وفقًا</a:t>
            </a:r>
            <a:r>
              <a:rPr lang="ar-IQ" sz="3400" dirty="0"/>
              <a:t> ل</a:t>
            </a:r>
            <a:r>
              <a:rPr lang="ar-AE" sz="3400" dirty="0"/>
              <a:t>قوانين الدول</a:t>
            </a:r>
          </a:p>
          <a:p>
            <a:pPr algn="r"/>
            <a:endParaRPr lang="ar-AE" sz="3400" dirty="0"/>
          </a:p>
          <a:p>
            <a:pPr algn="r" rtl="1"/>
            <a:r>
              <a:rPr lang="ar-AE" sz="3400" b="1" dirty="0"/>
              <a:t>حق الحماية الصحية والاجتماعية</a:t>
            </a:r>
          </a:p>
          <a:p>
            <a:pPr algn="r"/>
            <a:endParaRPr lang="ar-AE" sz="3400" dirty="0"/>
          </a:p>
          <a:p>
            <a:pPr algn="r" rtl="1"/>
            <a:r>
              <a:rPr lang="ar-AE" sz="3400" b="1" dirty="0"/>
              <a:t>التأمين الاجتماعي والصحي </a:t>
            </a:r>
            <a:r>
              <a:rPr lang="ar-AE" sz="3400" dirty="0"/>
              <a:t>يتمتع الموظف العام بحق الحصول على تأمين اجتماعي وصحي، حيث يساهم هذا النظام في توفير الرعاية الصحية وحماية من المخاطر الاجتماعية مثل المرض والعجز.</a:t>
            </a:r>
          </a:p>
          <a:p>
            <a:pPr algn="r"/>
            <a:endParaRPr lang="ar-AE" sz="3400" dirty="0"/>
          </a:p>
          <a:p>
            <a:pPr algn="r" rtl="1"/>
            <a:r>
              <a:rPr lang="ar-AE" sz="3400" dirty="0"/>
              <a:t>إ</a:t>
            </a:r>
            <a:r>
              <a:rPr lang="ar-IQ" sz="3400" b="1" dirty="0"/>
              <a:t>لا</a:t>
            </a:r>
            <a:r>
              <a:rPr lang="ar-AE" sz="3400" b="1" dirty="0"/>
              <a:t>جازات المرضية والعطلات </a:t>
            </a:r>
            <a:r>
              <a:rPr lang="ar-AE" sz="3400" dirty="0"/>
              <a:t>للموظف العام الحق في الإجازات المرضية والإجازات السنوية التي تكفل له الراحة وتجديد النشاط.</a:t>
            </a:r>
          </a:p>
          <a:p>
            <a:pPr algn="r"/>
            <a:endParaRPr lang="ar-AE" sz="8000" dirty="0"/>
          </a:p>
          <a:p>
            <a:pPr algn="r"/>
            <a:endParaRPr lang="ar-AE" dirty="0"/>
          </a:p>
          <a:p>
            <a:pPr marL="0" indent="0" algn="r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45280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IQ" sz="2400" dirty="0"/>
          </a:p>
          <a:p>
            <a:pPr algn="r" rtl="1"/>
            <a:r>
              <a:rPr lang="ar-IQ" sz="2400" b="1" dirty="0"/>
              <a:t>الحماية من التدخلات السياسية</a:t>
            </a:r>
          </a:p>
          <a:p>
            <a:pPr algn="r" rtl="1"/>
            <a:r>
              <a:rPr lang="ar-IQ" sz="2400" b="1" dirty="0"/>
              <a:t>استقلالية العمل الوظيفي</a:t>
            </a:r>
            <a:r>
              <a:rPr lang="ar-IQ" sz="2400" dirty="0"/>
              <a:t>: يجب على الموظف العام أن يظل محايدًا في عمله بعيدًا عن الضغوطات السياسية أو التدخلات الحزبية، وأن يتم تعيينه وترقيته بناءً على الكفاءة والجدارة وليس الانتماءات السياسية.</a:t>
            </a:r>
          </a:p>
          <a:p>
            <a:pPr algn="r" rtl="1"/>
            <a:r>
              <a:rPr lang="ar-IQ" sz="2400" b="1" dirty="0"/>
              <a:t>الحق في محاكمة عادلة</a:t>
            </a:r>
            <a:r>
              <a:rPr lang="en-US" sz="2400" b="1" dirty="0"/>
              <a:t>: </a:t>
            </a:r>
            <a:r>
              <a:rPr lang="ar-IQ" sz="2400" dirty="0"/>
              <a:t>في حال ارتكاب الموظف العام لخطأ مهني يجب أن يخضع لمحاكمة .. إدارية عادلة وفقًا للقوانين المعمول </a:t>
            </a:r>
            <a:r>
              <a:rPr lang="ar-IQ" sz="2400" dirty="0" err="1"/>
              <a:t>بها</a:t>
            </a:r>
            <a:r>
              <a:rPr lang="ar-IQ" sz="2400" dirty="0"/>
              <a:t> . ، تكفل له حق الدفاع عن نفسه.</a:t>
            </a:r>
          </a:p>
          <a:p>
            <a:pPr algn="r" rt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F0E6A04-E2F8-1C81-636F-931B50B68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141165" y="452718"/>
            <a:ext cx="9550091" cy="2904436"/>
          </a:xfrm>
        </p:spPr>
        <p:txBody>
          <a:bodyPr/>
          <a:lstStyle/>
          <a:p>
            <a:pPr algn="ctr"/>
            <a:r>
              <a:rPr lang="ar-SA" dirty="0"/>
              <a:t> </a:t>
            </a:r>
            <a:br>
              <a:rPr lang="ar-IQ" dirty="0"/>
            </a:br>
            <a:br>
              <a:rPr lang="ar-IQ" dirty="0"/>
            </a:br>
            <a:r>
              <a:rPr lang="ar-SA" dirty="0"/>
              <a:t> </a:t>
            </a:r>
            <a:r>
              <a:rPr lang="ar-IQ" dirty="0"/>
              <a:t>شكرا </a:t>
            </a:r>
            <a:r>
              <a:rPr lang="ar-IQ" dirty="0" err="1"/>
              <a:t>لاصغائكم</a:t>
            </a:r>
            <a:r>
              <a:rPr lang="ar-IQ" dirty="0"/>
              <a:t> ... موعدنا غدا </a:t>
            </a:r>
            <a:endParaRPr lang="ar-AE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693085B-FFCE-7A75-843C-5DDD12979A3E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2142146" y="1149532"/>
            <a:ext cx="9549110" cy="5098868"/>
          </a:xfrm>
        </p:spPr>
        <p:txBody>
          <a:bodyPr/>
          <a:lstStyle/>
          <a:p>
            <a:endParaRPr lang="ar-IQ" dirty="0"/>
          </a:p>
          <a:p>
            <a:endParaRPr lang="ar-IQ" dirty="0"/>
          </a:p>
          <a:p>
            <a:pPr algn="ctr"/>
            <a:endParaRPr lang="ar-IQ" dirty="0"/>
          </a:p>
          <a:p>
            <a:endParaRPr lang="ar-IQ" dirty="0"/>
          </a:p>
          <a:p>
            <a:endParaRPr lang="ar-AE" dirty="0"/>
          </a:p>
        </p:txBody>
      </p:sp>
    </p:spTree>
    <p:extLst>
      <p:ext uri="{BB962C8B-B14F-4D97-AF65-F5344CB8AC3E}">
        <p14:creationId xmlns:p14="http://schemas.microsoft.com/office/powerpoint/2010/main" val="40343553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104</TotalTime>
  <Words>577</Words>
  <Application>Microsoft Office PowerPoint</Application>
  <PresentationFormat>شاشة عريضة</PresentationFormat>
  <Paragraphs>53</Paragraphs>
  <Slides>9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انقلاب</vt:lpstr>
      <vt:lpstr>الضمانات القانونية للموظف العام </vt:lpstr>
      <vt:lpstr>نبذة تعريفية عن الدورة التدريبية </vt:lpstr>
      <vt:lpstr>مقدمة : </vt:lpstr>
      <vt:lpstr>أهمية الضمانات القانونية للموظف العام</vt:lpstr>
      <vt:lpstr>أبرز الضمانات والحقوق القانونية للموظف العام</vt:lpstr>
      <vt:lpstr>عرض تقديمي في PowerPoint</vt:lpstr>
      <vt:lpstr>عرض تقديمي في PowerPoint</vt:lpstr>
      <vt:lpstr>عرض تقديمي في PowerPoint</vt:lpstr>
      <vt:lpstr>    شكرا لاصغائكم ... موعدنا غدا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ruqayaMohammed81@gmail.com</dc:creator>
  <cp:lastModifiedBy>ruqayaMohammed81@gmail.com</cp:lastModifiedBy>
  <cp:revision>16</cp:revision>
  <dcterms:created xsi:type="dcterms:W3CDTF">2024-11-11T20:25:32Z</dcterms:created>
  <dcterms:modified xsi:type="dcterms:W3CDTF">2024-11-17T17:48:18Z</dcterms:modified>
</cp:coreProperties>
</file>