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0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75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101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00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2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3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4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7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8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9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2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2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7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05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0"/>
            <a:ext cx="6620968" cy="1921267"/>
          </a:xfrm>
        </p:spPr>
        <p:txBody>
          <a:bodyPr/>
          <a:lstStyle/>
          <a:p>
            <a:pPr algn="ctr"/>
            <a:r>
              <a:rPr lang="ar-IQ" sz="5400" b="1" dirty="0" smtClean="0"/>
              <a:t>         المخدرات                                                  </a:t>
            </a:r>
            <a:endParaRPr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2589088"/>
            <a:ext cx="6620968" cy="3243676"/>
          </a:xfrm>
        </p:spPr>
        <p:txBody>
          <a:bodyPr>
            <a:normAutofit/>
          </a:bodyPr>
          <a:lstStyle/>
          <a:p>
            <a:pPr algn="r"/>
            <a:r>
              <a:rPr lang="ar-IQ" sz="2800" b="1" dirty="0" smtClean="0"/>
              <a:t>                              إعداد</a:t>
            </a:r>
            <a:endParaRPr lang="ar-IQ" sz="2800" b="1" dirty="0"/>
          </a:p>
          <a:p>
            <a:pPr algn="r"/>
            <a:r>
              <a:rPr lang="ar-IQ" sz="2800" b="1" dirty="0" smtClean="0"/>
              <a:t>أ. علي حسين عبار </a:t>
            </a:r>
          </a:p>
          <a:p>
            <a:pPr algn="r"/>
            <a:r>
              <a:rPr lang="ar-IQ" sz="2800" b="1" dirty="0" smtClean="0"/>
              <a:t>م. زينب يعقوب عطية </a:t>
            </a:r>
          </a:p>
          <a:p>
            <a:pPr algn="r"/>
            <a:r>
              <a:rPr lang="ar-IQ" sz="2800" b="1" dirty="0" err="1" smtClean="0"/>
              <a:t>م.م</a:t>
            </a:r>
            <a:r>
              <a:rPr lang="ar-IQ" sz="2800" b="1" dirty="0" smtClean="0"/>
              <a:t>. هند مدحت حميد </a:t>
            </a:r>
            <a:endParaRPr lang="ar-IQ" sz="2800" b="1" dirty="0" smtClean="0"/>
          </a:p>
          <a:p>
            <a:pPr algn="r"/>
            <a:r>
              <a:rPr lang="ar-IQ" sz="2800" b="1" dirty="0"/>
              <a:t> </a:t>
            </a:r>
            <a:r>
              <a:rPr lang="ar-IQ" sz="2800" b="1" dirty="0" smtClean="0"/>
              <a:t>               </a:t>
            </a:r>
            <a:endParaRPr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0"/>
            <a:ext cx="7559955" cy="1427018"/>
          </a:xfrm>
        </p:spPr>
        <p:txBody>
          <a:bodyPr/>
          <a:lstStyle/>
          <a:p>
            <a:pPr algn="ctr"/>
            <a:r>
              <a:rPr b="1" dirty="0" err="1"/>
              <a:t>محاور</a:t>
            </a:r>
            <a:r>
              <a:rPr b="1" dirty="0"/>
              <a:t> </a:t>
            </a:r>
            <a:r>
              <a:rPr b="1" dirty="0" err="1"/>
              <a:t>الورشة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427018"/>
            <a:ext cx="8316300" cy="5430981"/>
          </a:xfrm>
        </p:spPr>
        <p:txBody>
          <a:bodyPr/>
          <a:lstStyle/>
          <a:p>
            <a:pPr algn="r" rtl="1"/>
            <a:r>
              <a:rPr dirty="0" smtClean="0"/>
              <a:t> </a:t>
            </a:r>
            <a:r>
              <a:rPr lang="ar-IQ" dirty="0" smtClean="0"/>
              <a:t>ا</a:t>
            </a:r>
            <a:r>
              <a:rPr dirty="0" err="1" smtClean="0"/>
              <a:t>لتعريف</a:t>
            </a:r>
            <a:r>
              <a:rPr dirty="0" smtClean="0"/>
              <a:t> </a:t>
            </a:r>
            <a:r>
              <a:rPr dirty="0" err="1" smtClean="0"/>
              <a:t>بالمخدرات</a:t>
            </a:r>
            <a:r>
              <a:rPr dirty="0" smtClean="0"/>
              <a:t> و</a:t>
            </a:r>
            <a:r>
              <a:rPr lang="ar-IQ" dirty="0" smtClean="0"/>
              <a:t> </a:t>
            </a:r>
            <a:r>
              <a:rPr dirty="0" err="1" smtClean="0"/>
              <a:t>أنواعها</a:t>
            </a:r>
            <a:r>
              <a:rPr lang="ar-IQ" dirty="0" smtClean="0"/>
              <a:t> .</a:t>
            </a:r>
          </a:p>
          <a:p>
            <a:pPr algn="r" rtl="1"/>
            <a:r>
              <a:rPr lang="ar-IQ" dirty="0"/>
              <a:t> </a:t>
            </a:r>
            <a:r>
              <a:rPr dirty="0" err="1" smtClean="0"/>
              <a:t>آثار</a:t>
            </a:r>
            <a:r>
              <a:rPr dirty="0" smtClean="0"/>
              <a:t> </a:t>
            </a:r>
            <a:r>
              <a:rPr dirty="0" err="1"/>
              <a:t>المخدرات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الفرد</a:t>
            </a:r>
            <a:r>
              <a:rPr dirty="0"/>
              <a:t> </a:t>
            </a:r>
            <a:r>
              <a:rPr dirty="0" err="1"/>
              <a:t>والمجتمع</a:t>
            </a:r>
            <a:r>
              <a:rPr dirty="0"/>
              <a:t> </a:t>
            </a:r>
            <a:r>
              <a:rPr lang="ar-IQ" dirty="0" smtClean="0"/>
              <a:t>.</a:t>
            </a:r>
          </a:p>
          <a:p>
            <a:pPr algn="r" rtl="1"/>
            <a:r>
              <a:rPr dirty="0" smtClean="0"/>
              <a:t> </a:t>
            </a:r>
            <a:r>
              <a:rPr dirty="0" err="1" smtClean="0"/>
              <a:t>الوقاية</a:t>
            </a:r>
            <a:r>
              <a:rPr dirty="0" smtClean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الإدمان</a:t>
            </a:r>
            <a:r>
              <a:rPr dirty="0"/>
              <a:t> </a:t>
            </a:r>
            <a:r>
              <a:rPr lang="ar-IQ" dirty="0" smtClean="0"/>
              <a:t>.</a:t>
            </a:r>
          </a:p>
          <a:p>
            <a:pPr algn="r" rtl="1"/>
            <a:r>
              <a:rPr dirty="0" err="1" smtClean="0"/>
              <a:t>العلاج</a:t>
            </a:r>
            <a:r>
              <a:rPr dirty="0" smtClean="0"/>
              <a:t> </a:t>
            </a:r>
            <a:r>
              <a:rPr dirty="0" err="1" smtClean="0"/>
              <a:t>والتعافي</a:t>
            </a:r>
            <a:r>
              <a:rPr lang="ar-IQ" dirty="0" smtClean="0"/>
              <a:t> .</a:t>
            </a:r>
            <a:endParaRPr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0" y="2960977"/>
            <a:ext cx="6014827" cy="38970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000" b="1" dirty="0" smtClean="0"/>
              <a:t> </a:t>
            </a:r>
            <a:r>
              <a:rPr lang="ar-IQ" sz="4400" b="1" dirty="0" smtClean="0"/>
              <a:t>تعريف المخدرات و أنواعها</a:t>
            </a:r>
            <a:endParaRPr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3592"/>
            <a:ext cx="9144000" cy="5224408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 smtClean="0"/>
              <a:t>المخدرات : </a:t>
            </a:r>
            <a:r>
              <a:rPr lang="ar-IQ" sz="2400" dirty="0"/>
              <a:t>هي مواد كيميائية تؤثر على وظائف الجهاز العصبي المركزي، وتؤدي إلى تغييرات في الإدراك، المزاج، الوعي، أو السلوك. يُمكن أن تكون طبيعية، مثل النباتات التي تحتوي على مواد مخدرة، أو </a:t>
            </a:r>
            <a:r>
              <a:rPr lang="ar-IQ" sz="2400" dirty="0" smtClean="0"/>
              <a:t>مصنعة كيميائيا .</a:t>
            </a:r>
            <a:endParaRPr sz="2400" dirty="0"/>
          </a:p>
          <a:p>
            <a:pPr lvl="1" algn="r" rtl="1"/>
            <a:r>
              <a:rPr lang="ar-IQ" sz="2400" dirty="0" smtClean="0"/>
              <a:t>1- </a:t>
            </a:r>
            <a:r>
              <a:rPr lang="ar-IQ" sz="2400" dirty="0"/>
              <a:t>مخدرات طبيعية: </a:t>
            </a:r>
            <a:r>
              <a:rPr lang="ar-IQ" sz="2400" dirty="0" smtClean="0"/>
              <a:t>تستخرج </a:t>
            </a:r>
            <a:r>
              <a:rPr lang="ar-IQ" sz="2400" dirty="0"/>
              <a:t>من النباتات مباشرة. </a:t>
            </a:r>
            <a:endParaRPr lang="ar-IQ" sz="2400" dirty="0" smtClean="0"/>
          </a:p>
          <a:p>
            <a:pPr lvl="1" algn="r" rtl="1"/>
            <a:r>
              <a:rPr lang="ar-IQ" sz="2400" dirty="0" smtClean="0"/>
              <a:t>• </a:t>
            </a:r>
            <a:r>
              <a:rPr lang="ar-IQ" sz="2400" dirty="0"/>
              <a:t>أمثلة: الحشيش، الأفيون، الكوكايين. </a:t>
            </a:r>
            <a:endParaRPr lang="ar-IQ" sz="2400" dirty="0" smtClean="0"/>
          </a:p>
          <a:p>
            <a:pPr lvl="1" algn="r" rtl="1"/>
            <a:r>
              <a:rPr lang="ar-IQ" sz="2400" dirty="0" smtClean="0"/>
              <a:t>2. مخدرات </a:t>
            </a:r>
            <a:r>
              <a:rPr lang="ar-IQ" sz="2400" dirty="0"/>
              <a:t>صناعية: </a:t>
            </a:r>
            <a:r>
              <a:rPr lang="ar-IQ" sz="2400" dirty="0" smtClean="0"/>
              <a:t> </a:t>
            </a:r>
            <a:r>
              <a:rPr lang="ar-IQ" sz="2400" dirty="0"/>
              <a:t>تُصنع باستخدام مواد كيميائية. </a:t>
            </a:r>
            <a:endParaRPr lang="ar-IQ" sz="2400" dirty="0" smtClean="0"/>
          </a:p>
          <a:p>
            <a:pPr lvl="1" algn="r" rtl="1"/>
            <a:r>
              <a:rPr lang="ar-IQ" sz="2400" dirty="0" smtClean="0"/>
              <a:t>• </a:t>
            </a:r>
            <a:r>
              <a:rPr lang="ar-IQ" sz="2400" dirty="0"/>
              <a:t>أمثلة: </a:t>
            </a:r>
            <a:r>
              <a:rPr lang="ar-IQ" sz="2400" dirty="0" err="1"/>
              <a:t>الأمفيتامينات</a:t>
            </a:r>
            <a:r>
              <a:rPr lang="ar-IQ" sz="2400" dirty="0"/>
              <a:t>، </a:t>
            </a:r>
            <a:r>
              <a:rPr lang="ar-IQ" sz="2400" dirty="0" err="1"/>
              <a:t>الميثامفيتامين</a:t>
            </a:r>
            <a:r>
              <a:rPr lang="ar-IQ" sz="2400" dirty="0"/>
              <a:t>، </a:t>
            </a:r>
            <a:r>
              <a:rPr lang="ar-IQ" sz="2400" dirty="0" err="1"/>
              <a:t>الإكستاسي</a:t>
            </a:r>
            <a:r>
              <a:rPr lang="ar-IQ" sz="2400" dirty="0" smtClean="0"/>
              <a:t>.</a:t>
            </a:r>
          </a:p>
          <a:p>
            <a:pPr lvl="1" algn="r" rtl="1"/>
            <a:r>
              <a:rPr lang="ar-IQ" sz="2400" dirty="0" smtClean="0"/>
              <a:t> 3. </a:t>
            </a:r>
            <a:r>
              <a:rPr lang="ar-IQ" sz="2400" dirty="0"/>
              <a:t>مخدرات طبية (المؤثرات العقلية): </a:t>
            </a:r>
            <a:r>
              <a:rPr lang="ar-IQ" sz="2400" dirty="0" smtClean="0"/>
              <a:t>تستخدم </a:t>
            </a:r>
            <a:r>
              <a:rPr lang="ar-IQ" sz="2400" dirty="0"/>
              <a:t>لأغراض طبية، لكن يمكن إساءة استخدامها. </a:t>
            </a:r>
            <a:endParaRPr lang="ar-IQ" sz="2400" dirty="0" smtClean="0"/>
          </a:p>
          <a:p>
            <a:pPr lvl="1" algn="r" rtl="1"/>
            <a:r>
              <a:rPr lang="ar-IQ" sz="2400" dirty="0" smtClean="0"/>
              <a:t>• </a:t>
            </a:r>
            <a:r>
              <a:rPr lang="ar-IQ" sz="2400" dirty="0"/>
              <a:t>أمثلة: المهدئات، المسكنات القوية مثل المورفين</a:t>
            </a:r>
            <a:r>
              <a:rPr lang="ar-IQ" sz="2400" dirty="0" smtClean="0"/>
              <a:t>.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0"/>
            <a:ext cx="7272280" cy="1047964"/>
          </a:xfrm>
        </p:spPr>
        <p:txBody>
          <a:bodyPr>
            <a:normAutofit/>
          </a:bodyPr>
          <a:lstStyle/>
          <a:p>
            <a:pPr algn="r"/>
            <a:r>
              <a:rPr sz="3600" b="1" dirty="0" smtClean="0"/>
              <a:t> </a:t>
            </a:r>
            <a:r>
              <a:rPr sz="3600" b="1" dirty="0" err="1"/>
              <a:t>آثار</a:t>
            </a:r>
            <a:r>
              <a:rPr sz="3600" b="1" dirty="0"/>
              <a:t> </a:t>
            </a:r>
            <a:r>
              <a:rPr sz="3600" b="1" dirty="0" err="1"/>
              <a:t>المخدرات</a:t>
            </a:r>
            <a:r>
              <a:rPr sz="3600" b="1" dirty="0"/>
              <a:t> </a:t>
            </a:r>
            <a:r>
              <a:rPr sz="3600" b="1" dirty="0" err="1"/>
              <a:t>على</a:t>
            </a:r>
            <a:r>
              <a:rPr sz="3600" b="1" dirty="0"/>
              <a:t> </a:t>
            </a:r>
            <a:r>
              <a:rPr sz="3600" b="1" dirty="0" err="1"/>
              <a:t>الفرد</a:t>
            </a:r>
            <a:r>
              <a:rPr sz="3600" b="1" dirty="0"/>
              <a:t> </a:t>
            </a:r>
            <a:r>
              <a:rPr sz="3600" b="1" dirty="0" err="1"/>
              <a:t>والمجتمع</a:t>
            </a:r>
            <a:endParaRPr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4948"/>
            <a:ext cx="9144000" cy="5923052"/>
          </a:xfrm>
        </p:spPr>
        <p:txBody>
          <a:bodyPr>
            <a:noAutofit/>
          </a:bodyPr>
          <a:lstStyle/>
          <a:p>
            <a:pPr algn="r" rtl="1"/>
            <a:r>
              <a:rPr lang="ar-IQ" dirty="0" smtClean="0"/>
              <a:t>1. </a:t>
            </a:r>
            <a:r>
              <a:rPr lang="ar-IQ" dirty="0"/>
              <a:t>على الصحة الجسدية: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تدمير الجهاز العصبي.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أمراض الكبد والكلى.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ضعف المناعة.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اضطرابات القلب والجهاز </a:t>
            </a:r>
            <a:r>
              <a:rPr lang="ar-IQ" dirty="0" smtClean="0"/>
              <a:t>التنفسي.</a:t>
            </a:r>
          </a:p>
          <a:p>
            <a:pPr algn="r" rtl="1"/>
            <a:r>
              <a:rPr lang="ar-IQ" dirty="0" smtClean="0"/>
              <a:t>2. </a:t>
            </a:r>
            <a:r>
              <a:rPr lang="ar-IQ" dirty="0"/>
              <a:t>على الصحة النفسية: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الاكتئاب والقلق.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الهلوسة والأوهام.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فقدان التحكم بالعواطف </a:t>
            </a:r>
            <a:r>
              <a:rPr lang="ar-IQ" dirty="0" smtClean="0"/>
              <a:t>والسلوك.</a:t>
            </a:r>
          </a:p>
          <a:p>
            <a:pPr algn="r" rtl="1"/>
            <a:r>
              <a:rPr lang="ar-IQ" dirty="0"/>
              <a:t>3</a:t>
            </a:r>
            <a:r>
              <a:rPr lang="ar-IQ" dirty="0" smtClean="0"/>
              <a:t>. </a:t>
            </a:r>
            <a:r>
              <a:rPr lang="ar-IQ" dirty="0"/>
              <a:t>على الحياة الاجتماعية: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تفكك الأسرة.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زيادة معدلات الجريمة.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البطالة والفقر.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691"/>
            <a:ext cx="9144000" cy="900545"/>
          </a:xfrm>
        </p:spPr>
        <p:txBody>
          <a:bodyPr/>
          <a:lstStyle/>
          <a:p>
            <a:pPr algn="ctr"/>
            <a:r>
              <a:rPr sz="3600" b="1" dirty="0" err="1" smtClean="0"/>
              <a:t>الوقاية</a:t>
            </a:r>
            <a:r>
              <a:rPr sz="3600" b="1" dirty="0" smtClean="0"/>
              <a:t> </a:t>
            </a:r>
            <a:r>
              <a:rPr sz="3600" b="1" dirty="0" err="1"/>
              <a:t>من</a:t>
            </a:r>
            <a:r>
              <a:rPr sz="3600" b="1" dirty="0"/>
              <a:t> </a:t>
            </a:r>
            <a:r>
              <a:rPr sz="3600" b="1" dirty="0" err="1" smtClean="0"/>
              <a:t>الإدما</a:t>
            </a:r>
            <a:r>
              <a:rPr lang="ar-IQ" sz="3600" b="1" dirty="0" smtClean="0"/>
              <a:t>ن</a:t>
            </a:r>
            <a:endParaRPr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122218"/>
            <a:ext cx="8316300" cy="5735782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IQ" dirty="0" smtClean="0"/>
              <a:t>1. التوعية </a:t>
            </a:r>
            <a:r>
              <a:rPr lang="ar-IQ" dirty="0"/>
              <a:t>بخطر المخدرات: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تقديم معلومات واضحة عن الآثار السلبية الصحية والنفسية والاجتماعية للمخدرات.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تنظيم حملات توعوية عبر المدارس، الجامعات، ووسائل الإعلام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 </a:t>
            </a:r>
            <a:r>
              <a:rPr lang="ar-IQ" dirty="0"/>
              <a:t>2. تعزيز القيم والأخلاق: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تقوية الوازع الديني والقيم الأخلاقية.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تعزيز احترام الذات ومهارات اتخاذ القرار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 </a:t>
            </a:r>
            <a:r>
              <a:rPr lang="ar-IQ" dirty="0"/>
              <a:t>3. الأسرة كخط الدفاع الأول: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توفير بيئة منزلية آمنة ومليئة بالحب والدعم.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مراقبة سلوك الأبناء والتواصل المستمر معهم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 4. </a:t>
            </a:r>
            <a:r>
              <a:rPr lang="ar-IQ" dirty="0"/>
              <a:t>الاهتمام بالأنشطة البديلة: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تشجيع الشباب على الانخراط في الرياضة، الفنون، والهوايات الإيجابية.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تقديم فرص تعليمية ومهنية للشباب لتجنب وقت الفراغ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/>
              <a:t>5</a:t>
            </a:r>
            <a:r>
              <a:rPr lang="ar-IQ" dirty="0" smtClean="0"/>
              <a:t>. </a:t>
            </a:r>
            <a:r>
              <a:rPr lang="ar-IQ" dirty="0"/>
              <a:t>تعزيز مهارات رفض الضغوط: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تعليم الأفراد كيفية رفض الضغوط الاجتماعية التي تدفعهم لتعاطي المخدرات.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242322" cy="1111045"/>
          </a:xfrm>
        </p:spPr>
        <p:txBody>
          <a:bodyPr/>
          <a:lstStyle/>
          <a:p>
            <a:pPr algn="ctr"/>
            <a:r>
              <a:rPr sz="3600" b="1" dirty="0" err="1" smtClean="0"/>
              <a:t>علاج</a:t>
            </a:r>
            <a:r>
              <a:rPr sz="3600" b="1" dirty="0" smtClean="0"/>
              <a:t> </a:t>
            </a:r>
            <a:r>
              <a:rPr sz="3600" b="1" dirty="0" err="1"/>
              <a:t>الإدمان</a:t>
            </a:r>
            <a:endParaRPr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91491"/>
            <a:ext cx="9144000" cy="5666509"/>
          </a:xfrm>
        </p:spPr>
        <p:txBody>
          <a:bodyPr/>
          <a:lstStyle/>
          <a:p>
            <a:pPr algn="r" rtl="1"/>
            <a:r>
              <a:rPr lang="ar-IQ" dirty="0" smtClean="0"/>
              <a:t>1</a:t>
            </a:r>
            <a:r>
              <a:rPr lang="ar-IQ" sz="2400" dirty="0" smtClean="0"/>
              <a:t>. </a:t>
            </a:r>
            <a:r>
              <a:rPr lang="ar-IQ" sz="2400" dirty="0"/>
              <a:t>الاعتراف بالمشكلة: </a:t>
            </a:r>
            <a:endParaRPr lang="ar-IQ" sz="2400" dirty="0" smtClean="0"/>
          </a:p>
          <a:p>
            <a:pPr algn="r" rtl="1"/>
            <a:r>
              <a:rPr lang="ar-IQ" sz="2400" dirty="0" smtClean="0"/>
              <a:t>• </a:t>
            </a:r>
            <a:r>
              <a:rPr lang="ar-IQ" sz="2400" dirty="0"/>
              <a:t>أول خطوة في العلاج هي اعتراف الشخص بوجود مشكلة الإدمان ورغبته في التغيير</a:t>
            </a:r>
            <a:r>
              <a:rPr lang="ar-IQ" sz="2400" dirty="0" smtClean="0"/>
              <a:t>.</a:t>
            </a:r>
          </a:p>
          <a:p>
            <a:pPr algn="r" rtl="1"/>
            <a:r>
              <a:rPr lang="ar-IQ" sz="2400" dirty="0" smtClean="0"/>
              <a:t> </a:t>
            </a:r>
            <a:r>
              <a:rPr lang="ar-IQ" sz="2400" dirty="0"/>
              <a:t>2. برامج إعادة التأهيل: </a:t>
            </a:r>
            <a:endParaRPr lang="ar-IQ" sz="2400" dirty="0" smtClean="0"/>
          </a:p>
          <a:p>
            <a:pPr algn="r" rtl="1"/>
            <a:r>
              <a:rPr lang="ar-IQ" sz="2400" dirty="0" smtClean="0"/>
              <a:t>• </a:t>
            </a:r>
            <a:r>
              <a:rPr lang="ar-IQ" sz="2400" dirty="0"/>
              <a:t>مراكز العلاج: تقدم خدمات طبية ونفسية متكاملة تشمل إزالة السموم من الجسم (</a:t>
            </a:r>
            <a:r>
              <a:rPr lang="en-US" sz="2400" dirty="0" smtClean="0"/>
              <a:t>Detox</a:t>
            </a:r>
            <a:r>
              <a:rPr lang="ar-IQ" sz="2400" dirty="0" smtClean="0"/>
              <a:t>)</a:t>
            </a:r>
          </a:p>
          <a:p>
            <a:pPr algn="r" rtl="1"/>
            <a:r>
              <a:rPr lang="en-US" sz="2400" dirty="0"/>
              <a:t> •</a:t>
            </a:r>
            <a:r>
              <a:rPr lang="ar-IQ" sz="2400" dirty="0" smtClean="0"/>
              <a:t>العلاج </a:t>
            </a:r>
            <a:r>
              <a:rPr lang="ar-IQ" sz="2400" dirty="0"/>
              <a:t>النفسي والسلوكي: مثل العلاج المعرفي السلوكي </a:t>
            </a:r>
            <a:r>
              <a:rPr lang="ar-IQ" sz="2400" dirty="0" smtClean="0"/>
              <a:t>(</a:t>
            </a:r>
            <a:r>
              <a:rPr lang="en-US" sz="2400" dirty="0"/>
              <a:t>CBT</a:t>
            </a:r>
            <a:r>
              <a:rPr lang="ar-IQ" sz="2400" dirty="0" smtClean="0"/>
              <a:t>)</a:t>
            </a:r>
            <a:r>
              <a:rPr lang="en-US" sz="2400" dirty="0" smtClean="0"/>
              <a:t> </a:t>
            </a:r>
            <a:r>
              <a:rPr lang="ar-IQ" sz="2400" dirty="0"/>
              <a:t>لمساعدة المدمن على فهم الأسباب والدوافع التي تؤدي للإدمان وكيفية التغلب عليها</a:t>
            </a:r>
            <a:r>
              <a:rPr lang="ar-IQ" sz="2400" dirty="0" smtClean="0"/>
              <a:t>.</a:t>
            </a:r>
          </a:p>
          <a:p>
            <a:pPr algn="r" rtl="1"/>
            <a:r>
              <a:rPr lang="ar-IQ" sz="2400" dirty="0" smtClean="0"/>
              <a:t> </a:t>
            </a:r>
            <a:r>
              <a:rPr lang="ar-IQ" sz="2400" dirty="0"/>
              <a:t>3. العلاج الدوائي: </a:t>
            </a:r>
            <a:endParaRPr lang="ar-IQ" sz="2400" dirty="0" smtClean="0"/>
          </a:p>
          <a:p>
            <a:pPr algn="r" rtl="1"/>
            <a:r>
              <a:rPr lang="ar-IQ" sz="2400" dirty="0" smtClean="0"/>
              <a:t>• </a:t>
            </a:r>
            <a:r>
              <a:rPr lang="ar-IQ" sz="2400" dirty="0"/>
              <a:t>يُستخدم في بعض الحالات لتخفيف أعراض الانسحاب أو تقليل الرغبة في التعاطي، مثل الميثادون أو </a:t>
            </a:r>
            <a:r>
              <a:rPr lang="ar-IQ" sz="2400" dirty="0" err="1"/>
              <a:t>النالتريكسون</a:t>
            </a:r>
            <a:r>
              <a:rPr lang="ar-IQ" sz="2400" dirty="0" smtClean="0"/>
              <a:t>.</a:t>
            </a:r>
          </a:p>
          <a:p>
            <a:pPr algn="r" rtl="1"/>
            <a:r>
              <a:rPr lang="ar-IQ" sz="2400" dirty="0" smtClean="0"/>
              <a:t> </a:t>
            </a:r>
            <a:r>
              <a:rPr lang="ar-IQ" sz="2400" dirty="0"/>
              <a:t>4. الدعم الأسري والاجتماعي: </a:t>
            </a:r>
            <a:endParaRPr lang="ar-IQ" sz="2400" dirty="0" smtClean="0"/>
          </a:p>
          <a:p>
            <a:pPr algn="r" rtl="1"/>
            <a:r>
              <a:rPr lang="ar-IQ" sz="2400" dirty="0" smtClean="0"/>
              <a:t>• </a:t>
            </a:r>
            <a:r>
              <a:rPr lang="ar-IQ" sz="2400" dirty="0"/>
              <a:t>دور الأسرة والأصدقاء حيوي في تشجيع المدمن ودعمه خلال فترة العلاج</a:t>
            </a:r>
            <a:r>
              <a:rPr lang="ar-IQ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135" y="0"/>
            <a:ext cx="7055380" cy="1400530"/>
          </a:xfrm>
        </p:spPr>
        <p:txBody>
          <a:bodyPr/>
          <a:lstStyle/>
          <a:p>
            <a:pPr algn="ctr"/>
            <a:r>
              <a:rPr b="1" dirty="0" err="1"/>
              <a:t>التعافي</a:t>
            </a:r>
            <a:r>
              <a:rPr b="1" dirty="0"/>
              <a:t> </a:t>
            </a:r>
            <a:r>
              <a:rPr b="1" dirty="0" err="1"/>
              <a:t>من</a:t>
            </a:r>
            <a:r>
              <a:rPr b="1" dirty="0"/>
              <a:t> </a:t>
            </a:r>
            <a:r>
              <a:rPr b="1" dirty="0" err="1"/>
              <a:t>الإدمان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399309"/>
            <a:ext cx="8316300" cy="5458691"/>
          </a:xfrm>
        </p:spPr>
        <p:txBody>
          <a:bodyPr/>
          <a:lstStyle/>
          <a:p>
            <a:pPr algn="r" rtl="1"/>
            <a:r>
              <a:rPr lang="ar-IQ" dirty="0" smtClean="0"/>
              <a:t>1. </a:t>
            </a:r>
            <a:r>
              <a:rPr lang="ar-IQ" dirty="0"/>
              <a:t>الالتزام بالمتابعة طويلة الأمد: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ضرورة الالتزام بالجلسات العلاجية بعد الانتهاء من البرامج الرئيسية لمنع الانتكاسة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 </a:t>
            </a:r>
            <a:r>
              <a:rPr lang="ar-IQ" dirty="0"/>
              <a:t>2. بناء نمط حياة صحي: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ممارسة الرياضة بانتظام.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الالتزام بنظام غذائي صحي.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الابتعاد عن البيئة أو الأشخاص المرتبطين بالإدمان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 </a:t>
            </a:r>
            <a:r>
              <a:rPr lang="ar-IQ" dirty="0"/>
              <a:t>3. الانخراط في المجتمع: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المشاركة في الأنشطة التطوعية أو المهنية لاستعادة الثقة بالنفس.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الانضمام إلى مجموعات دعم مثل “زمالة المدمنين المجهولين” </a:t>
            </a:r>
            <a:r>
              <a:rPr lang="en-US" dirty="0"/>
              <a:t>(</a:t>
            </a:r>
            <a:r>
              <a:rPr lang="en-US" dirty="0" smtClean="0"/>
              <a:t>NA</a:t>
            </a:r>
            <a:r>
              <a:rPr lang="en-US" dirty="0"/>
              <a:t>)</a:t>
            </a:r>
            <a:endParaRPr lang="en-US" dirty="0" smtClean="0"/>
          </a:p>
          <a:p>
            <a:pPr algn="r" rtl="1"/>
            <a:r>
              <a:rPr lang="ar-IQ" dirty="0" smtClean="0"/>
              <a:t>4. إيجاد </a:t>
            </a:r>
            <a:r>
              <a:rPr lang="ar-IQ" dirty="0"/>
              <a:t>هدف في الحياة: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مساعدة الشخص على تحديد أهداف جديدة والتركيز على تحقيقها. </a:t>
            </a:r>
            <a:endParaRPr lang="ar-IQ" dirty="0" smtClean="0"/>
          </a:p>
          <a:p>
            <a:pPr algn="r" rtl="1"/>
            <a:r>
              <a:rPr lang="ar-IQ" dirty="0" smtClean="0"/>
              <a:t>• </a:t>
            </a:r>
            <a:r>
              <a:rPr lang="ar-IQ" dirty="0"/>
              <a:t>تعزيز الشعور بالإنجاز لتقوية العزيمة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180109"/>
            <a:ext cx="8148013" cy="891607"/>
          </a:xfrm>
        </p:spPr>
        <p:txBody>
          <a:bodyPr/>
          <a:lstStyle/>
          <a:p>
            <a:pPr algn="ctr"/>
            <a:r>
              <a:rPr b="1" dirty="0" err="1"/>
              <a:t>دور</a:t>
            </a:r>
            <a:r>
              <a:rPr b="1" dirty="0"/>
              <a:t> </a:t>
            </a:r>
            <a:r>
              <a:rPr b="1" dirty="0" err="1"/>
              <a:t>المجتمع</a:t>
            </a:r>
            <a:r>
              <a:rPr b="1" dirty="0"/>
              <a:t> </a:t>
            </a:r>
            <a:r>
              <a:rPr b="1" dirty="0" err="1"/>
              <a:t>في</a:t>
            </a:r>
            <a:r>
              <a:rPr b="1" dirty="0"/>
              <a:t> </a:t>
            </a:r>
            <a:r>
              <a:rPr b="1" dirty="0" err="1"/>
              <a:t>الوقاية</a:t>
            </a:r>
            <a:r>
              <a:rPr b="1" dirty="0"/>
              <a:t> </a:t>
            </a:r>
            <a:r>
              <a:rPr b="1" dirty="0" err="1"/>
              <a:t>والتعافي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205346"/>
            <a:ext cx="8316300" cy="5652654"/>
          </a:xfrm>
        </p:spPr>
        <p:txBody>
          <a:bodyPr/>
          <a:lstStyle/>
          <a:p>
            <a:pPr algn="r" rtl="1"/>
            <a:r>
              <a:rPr dirty="0"/>
              <a:t>• </a:t>
            </a:r>
            <a:r>
              <a:rPr dirty="0" err="1"/>
              <a:t>المؤسسات</a:t>
            </a:r>
            <a:r>
              <a:rPr dirty="0"/>
              <a:t> </a:t>
            </a:r>
            <a:r>
              <a:rPr dirty="0" err="1"/>
              <a:t>التعليمية</a:t>
            </a:r>
            <a:r>
              <a:rPr dirty="0"/>
              <a:t>: </a:t>
            </a:r>
            <a:r>
              <a:rPr dirty="0" err="1"/>
              <a:t>نشر</a:t>
            </a:r>
            <a:r>
              <a:rPr dirty="0"/>
              <a:t> </a:t>
            </a:r>
            <a:r>
              <a:rPr dirty="0" err="1"/>
              <a:t>الوعي</a:t>
            </a:r>
            <a:r>
              <a:rPr dirty="0"/>
              <a:t> </a:t>
            </a:r>
            <a:r>
              <a:rPr dirty="0" err="1"/>
              <a:t>بين</a:t>
            </a:r>
            <a:r>
              <a:rPr dirty="0"/>
              <a:t> </a:t>
            </a:r>
            <a:r>
              <a:rPr dirty="0" err="1"/>
              <a:t>الطلاب</a:t>
            </a:r>
            <a:r>
              <a:rPr dirty="0"/>
              <a:t>.</a:t>
            </a:r>
          </a:p>
          <a:p>
            <a:pPr algn="r" rtl="1"/>
            <a:r>
              <a:rPr dirty="0"/>
              <a:t>• </a:t>
            </a:r>
            <a:r>
              <a:rPr dirty="0" err="1"/>
              <a:t>المؤسسات</a:t>
            </a:r>
            <a:r>
              <a:rPr dirty="0"/>
              <a:t> </a:t>
            </a:r>
            <a:r>
              <a:rPr dirty="0" err="1"/>
              <a:t>الصحية</a:t>
            </a:r>
            <a:r>
              <a:rPr dirty="0"/>
              <a:t>: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خدمات</a:t>
            </a:r>
            <a:r>
              <a:rPr dirty="0"/>
              <a:t> </a:t>
            </a:r>
            <a:r>
              <a:rPr dirty="0" err="1"/>
              <a:t>العلاج</a:t>
            </a:r>
            <a:r>
              <a:rPr dirty="0"/>
              <a:t> </a:t>
            </a:r>
            <a:r>
              <a:rPr dirty="0" err="1"/>
              <a:t>بأسعار</a:t>
            </a:r>
            <a:r>
              <a:rPr dirty="0"/>
              <a:t> </a:t>
            </a:r>
            <a:r>
              <a:rPr dirty="0" err="1"/>
              <a:t>معقولة</a:t>
            </a:r>
            <a:r>
              <a:rPr dirty="0"/>
              <a:t>.</a:t>
            </a:r>
          </a:p>
          <a:p>
            <a:pPr algn="r" rtl="1"/>
            <a:r>
              <a:rPr dirty="0"/>
              <a:t>• </a:t>
            </a:r>
            <a:r>
              <a:rPr dirty="0" err="1"/>
              <a:t>وسائل</a:t>
            </a:r>
            <a:r>
              <a:rPr dirty="0"/>
              <a:t> </a:t>
            </a:r>
            <a:r>
              <a:rPr dirty="0" err="1"/>
              <a:t>الإعلام</a:t>
            </a:r>
            <a:r>
              <a:rPr dirty="0"/>
              <a:t>: </a:t>
            </a:r>
            <a:r>
              <a:rPr dirty="0" err="1"/>
              <a:t>نشر</a:t>
            </a:r>
            <a:r>
              <a:rPr dirty="0"/>
              <a:t> </a:t>
            </a:r>
            <a:r>
              <a:rPr dirty="0" err="1"/>
              <a:t>حملات</a:t>
            </a:r>
            <a:r>
              <a:rPr dirty="0"/>
              <a:t> </a:t>
            </a:r>
            <a:r>
              <a:rPr dirty="0" err="1"/>
              <a:t>توعية</a:t>
            </a:r>
            <a:r>
              <a:rPr dirty="0"/>
              <a:t> </a:t>
            </a:r>
            <a:r>
              <a:rPr dirty="0" err="1"/>
              <a:t>فعّالة</a:t>
            </a:r>
            <a:r>
              <a:rPr dirty="0"/>
              <a:t>.</a:t>
            </a:r>
          </a:p>
          <a:p>
            <a:pPr algn="r" rtl="1"/>
            <a:r>
              <a:rPr dirty="0"/>
              <a:t>• </a:t>
            </a:r>
            <a:r>
              <a:rPr dirty="0" err="1"/>
              <a:t>القوانين</a:t>
            </a:r>
            <a:r>
              <a:rPr dirty="0"/>
              <a:t> </a:t>
            </a:r>
            <a:r>
              <a:rPr dirty="0" err="1" smtClean="0"/>
              <a:t>الصارمة</a:t>
            </a:r>
            <a:r>
              <a:rPr dirty="0" smtClean="0"/>
              <a:t>: </a:t>
            </a:r>
            <a:r>
              <a:rPr dirty="0" err="1" smtClean="0"/>
              <a:t>مواجهة</a:t>
            </a:r>
            <a:r>
              <a:rPr dirty="0" smtClean="0"/>
              <a:t> </a:t>
            </a:r>
            <a:r>
              <a:rPr dirty="0" err="1" smtClean="0"/>
              <a:t>تجارة</a:t>
            </a:r>
            <a:r>
              <a:rPr dirty="0" smtClean="0"/>
              <a:t> </a:t>
            </a:r>
            <a:r>
              <a:rPr dirty="0" err="1" smtClean="0"/>
              <a:t>المخدرات</a:t>
            </a:r>
            <a:r>
              <a:rPr dirty="0" smtClean="0"/>
              <a:t> </a:t>
            </a:r>
            <a:r>
              <a:rPr dirty="0" err="1" smtClean="0"/>
              <a:t>بحزم</a:t>
            </a:r>
            <a:r>
              <a:rPr dirty="0"/>
              <a:t>.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58836"/>
            <a:ext cx="4031673" cy="36991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4710" y="0"/>
            <a:ext cx="7055380" cy="8554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ar-IQ" sz="6600" dirty="0" smtClean="0"/>
          </a:p>
          <a:p>
            <a:pPr marL="0" indent="0" algn="r" rtl="1">
              <a:buNone/>
            </a:pPr>
            <a:r>
              <a:rPr lang="ar-IQ" sz="6600" dirty="0" smtClean="0"/>
              <a:t>شكرا لحسن إصغائكم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77403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626</Words>
  <Application>Microsoft Office PowerPoint</Application>
  <PresentationFormat>عرض على الشاشة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أيون</vt:lpstr>
      <vt:lpstr>         المخدرات                                                  </vt:lpstr>
      <vt:lpstr>محاور الورشة</vt:lpstr>
      <vt:lpstr> تعريف المخدرات و أنواعها</vt:lpstr>
      <vt:lpstr> آثار المخدرات على الفرد والمجتمع</vt:lpstr>
      <vt:lpstr>الوقاية من الإدمان</vt:lpstr>
      <vt:lpstr>علاج الإدمان</vt:lpstr>
      <vt:lpstr>التعافي من الإدمان</vt:lpstr>
      <vt:lpstr>دور المجتمع في الوقاية والتعافي</vt:lpstr>
      <vt:lpstr>عرض تقديمي في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التوعية بمخاطر المخدرات: الوقاية والعلاج</dc:title>
  <dc:subject/>
  <dc:creator>sqil</dc:creator>
  <cp:keywords/>
  <dc:description>generated using python-pptx</dc:description>
  <cp:lastModifiedBy>sqil</cp:lastModifiedBy>
  <cp:revision>18</cp:revision>
  <dcterms:created xsi:type="dcterms:W3CDTF">2013-01-27T09:14:16Z</dcterms:created>
  <dcterms:modified xsi:type="dcterms:W3CDTF">2024-11-24T06:46:05Z</dcterms:modified>
  <cp:category/>
</cp:coreProperties>
</file>