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8" r:id="rId3"/>
    <p:sldId id="260" r:id="rId4"/>
    <p:sldId id="256" r:id="rId5"/>
    <p:sldId id="257" r:id="rId6"/>
    <p:sldId id="258" r:id="rId7"/>
    <p:sldId id="259" r:id="rId8"/>
    <p:sldId id="261" r:id="rId9"/>
    <p:sldId id="262" r:id="rId10"/>
    <p:sldId id="263" r:id="rId11"/>
    <p:sldId id="264" r:id="rId12"/>
    <p:sldId id="265" r:id="rId13"/>
    <p:sldId id="266" r:id="rId14"/>
    <p:sldId id="267" r:id="rId15"/>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8" d="100"/>
          <a:sy n="38" d="100"/>
        </p:scale>
        <p:origin x="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CDEC599C-5BC9-4E42-805D-0EA957E5E50D}" type="datetimeFigureOut">
              <a:rPr lang="ar-IQ" smtClean="0"/>
              <a:t>16/05/1446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708791E-5ACE-4234-AE31-016F807E3088}" type="slidenum">
              <a:rPr lang="ar-IQ" smtClean="0"/>
              <a:t>‹#›</a:t>
            </a:fld>
            <a:endParaRPr lang="ar-IQ"/>
          </a:p>
        </p:txBody>
      </p:sp>
    </p:spTree>
    <p:extLst>
      <p:ext uri="{BB962C8B-B14F-4D97-AF65-F5344CB8AC3E}">
        <p14:creationId xmlns:p14="http://schemas.microsoft.com/office/powerpoint/2010/main" val="651085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DEC599C-5BC9-4E42-805D-0EA957E5E50D}" type="datetimeFigureOut">
              <a:rPr lang="ar-IQ" smtClean="0"/>
              <a:t>16/05/1446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708791E-5ACE-4234-AE31-016F807E3088}" type="slidenum">
              <a:rPr lang="ar-IQ" smtClean="0"/>
              <a:t>‹#›</a:t>
            </a:fld>
            <a:endParaRPr lang="ar-IQ"/>
          </a:p>
        </p:txBody>
      </p:sp>
    </p:spTree>
    <p:extLst>
      <p:ext uri="{BB962C8B-B14F-4D97-AF65-F5344CB8AC3E}">
        <p14:creationId xmlns:p14="http://schemas.microsoft.com/office/powerpoint/2010/main" val="226925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DEC599C-5BC9-4E42-805D-0EA957E5E50D}" type="datetimeFigureOut">
              <a:rPr lang="ar-IQ" smtClean="0"/>
              <a:t>16/05/1446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708791E-5ACE-4234-AE31-016F807E3088}" type="slidenum">
              <a:rPr lang="ar-IQ" smtClean="0"/>
              <a:t>‹#›</a:t>
            </a:fld>
            <a:endParaRPr lang="ar-IQ"/>
          </a:p>
        </p:txBody>
      </p:sp>
    </p:spTree>
    <p:extLst>
      <p:ext uri="{BB962C8B-B14F-4D97-AF65-F5344CB8AC3E}">
        <p14:creationId xmlns:p14="http://schemas.microsoft.com/office/powerpoint/2010/main" val="2721802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05178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F2C8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rgbClr val="1F2C8F"/>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34191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1F2C8F"/>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17839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1F2C8F"/>
          </a:solidFill>
        </p:spPr>
        <p:txBody>
          <a:bodyPr wrap="square" lIns="0" tIns="0" rIns="0" bIns="0" rtlCol="0"/>
          <a:lstStyle/>
          <a:p>
            <a:endParaRPr>
              <a:solidFill>
                <a:prstClr val="black"/>
              </a:solidFill>
            </a:endParaRPr>
          </a:p>
        </p:txBody>
      </p:sp>
      <p:sp>
        <p:nvSpPr>
          <p:cNvPr id="17" name="bg object 17"/>
          <p:cNvSpPr/>
          <p:nvPr/>
        </p:nvSpPr>
        <p:spPr>
          <a:xfrm>
            <a:off x="0" y="0"/>
            <a:ext cx="8949055" cy="6858000"/>
          </a:xfrm>
          <a:custGeom>
            <a:avLst/>
            <a:gdLst/>
            <a:ahLst/>
            <a:cxnLst/>
            <a:rect l="l" t="t" r="r" b="b"/>
            <a:pathLst>
              <a:path w="8949055" h="6858000">
                <a:moveTo>
                  <a:pt x="5932932" y="0"/>
                </a:moveTo>
                <a:lnTo>
                  <a:pt x="0" y="0"/>
                </a:lnTo>
                <a:lnTo>
                  <a:pt x="0" y="6857999"/>
                </a:lnTo>
                <a:lnTo>
                  <a:pt x="5526151" y="6857999"/>
                </a:lnTo>
                <a:lnTo>
                  <a:pt x="5702173" y="6853522"/>
                </a:lnTo>
                <a:lnTo>
                  <a:pt x="5750097" y="6850744"/>
                </a:lnTo>
                <a:lnTo>
                  <a:pt x="5797844" y="6847308"/>
                </a:lnTo>
                <a:lnTo>
                  <a:pt x="5845408" y="6843217"/>
                </a:lnTo>
                <a:lnTo>
                  <a:pt x="5892784" y="6838476"/>
                </a:lnTo>
                <a:lnTo>
                  <a:pt x="5939969" y="6833090"/>
                </a:lnTo>
                <a:lnTo>
                  <a:pt x="5986957" y="6827063"/>
                </a:lnTo>
                <a:lnTo>
                  <a:pt x="6033745" y="6820400"/>
                </a:lnTo>
                <a:lnTo>
                  <a:pt x="6080327" y="6813104"/>
                </a:lnTo>
                <a:lnTo>
                  <a:pt x="6126700" y="6805181"/>
                </a:lnTo>
                <a:lnTo>
                  <a:pt x="6172859" y="6796636"/>
                </a:lnTo>
                <a:lnTo>
                  <a:pt x="6218800" y="6787471"/>
                </a:lnTo>
                <a:lnTo>
                  <a:pt x="6264518" y="6777693"/>
                </a:lnTo>
                <a:lnTo>
                  <a:pt x="6310008" y="6767305"/>
                </a:lnTo>
                <a:lnTo>
                  <a:pt x="6355267" y="6756312"/>
                </a:lnTo>
                <a:lnTo>
                  <a:pt x="6400289" y="6744718"/>
                </a:lnTo>
                <a:lnTo>
                  <a:pt x="6445071" y="6732528"/>
                </a:lnTo>
                <a:lnTo>
                  <a:pt x="6489608" y="6719746"/>
                </a:lnTo>
                <a:lnTo>
                  <a:pt x="6533896" y="6706377"/>
                </a:lnTo>
                <a:lnTo>
                  <a:pt x="6577929" y="6692425"/>
                </a:lnTo>
                <a:lnTo>
                  <a:pt x="6621704" y="6677895"/>
                </a:lnTo>
                <a:lnTo>
                  <a:pt x="6665216" y="6662790"/>
                </a:lnTo>
                <a:lnTo>
                  <a:pt x="6708461" y="6647117"/>
                </a:lnTo>
                <a:lnTo>
                  <a:pt x="6751435" y="6630878"/>
                </a:lnTo>
                <a:lnTo>
                  <a:pt x="6794132" y="6614079"/>
                </a:lnTo>
                <a:lnTo>
                  <a:pt x="6836548" y="6596724"/>
                </a:lnTo>
                <a:lnTo>
                  <a:pt x="6878680" y="6578817"/>
                </a:lnTo>
                <a:lnTo>
                  <a:pt x="6920522" y="6560363"/>
                </a:lnTo>
                <a:lnTo>
                  <a:pt x="6962070" y="6541366"/>
                </a:lnTo>
                <a:lnTo>
                  <a:pt x="7003320" y="6521831"/>
                </a:lnTo>
                <a:lnTo>
                  <a:pt x="7044267" y="6501763"/>
                </a:lnTo>
                <a:lnTo>
                  <a:pt x="7084907" y="6481165"/>
                </a:lnTo>
                <a:lnTo>
                  <a:pt x="7125235" y="6460043"/>
                </a:lnTo>
                <a:lnTo>
                  <a:pt x="7165247" y="6438400"/>
                </a:lnTo>
                <a:lnTo>
                  <a:pt x="7204938" y="6416241"/>
                </a:lnTo>
                <a:lnTo>
                  <a:pt x="7244305" y="6393571"/>
                </a:lnTo>
                <a:lnTo>
                  <a:pt x="7283342" y="6370394"/>
                </a:lnTo>
                <a:lnTo>
                  <a:pt x="7322045" y="6346714"/>
                </a:lnTo>
                <a:lnTo>
                  <a:pt x="7360410" y="6322536"/>
                </a:lnTo>
                <a:lnTo>
                  <a:pt x="7398432" y="6297865"/>
                </a:lnTo>
                <a:lnTo>
                  <a:pt x="7436107" y="6272705"/>
                </a:lnTo>
                <a:lnTo>
                  <a:pt x="7473431" y="6247060"/>
                </a:lnTo>
                <a:lnTo>
                  <a:pt x="7510398" y="6220935"/>
                </a:lnTo>
                <a:lnTo>
                  <a:pt x="7547005" y="6194334"/>
                </a:lnTo>
                <a:lnTo>
                  <a:pt x="7583247" y="6167263"/>
                </a:lnTo>
                <a:lnTo>
                  <a:pt x="7619119" y="6139724"/>
                </a:lnTo>
                <a:lnTo>
                  <a:pt x="7654618" y="6111723"/>
                </a:lnTo>
                <a:lnTo>
                  <a:pt x="7689738" y="6083264"/>
                </a:lnTo>
                <a:lnTo>
                  <a:pt x="7724476" y="6054352"/>
                </a:lnTo>
                <a:lnTo>
                  <a:pt x="7758826" y="6024991"/>
                </a:lnTo>
                <a:lnTo>
                  <a:pt x="7792785" y="5995185"/>
                </a:lnTo>
                <a:lnTo>
                  <a:pt x="7826348" y="5964939"/>
                </a:lnTo>
                <a:lnTo>
                  <a:pt x="7859511" y="5934258"/>
                </a:lnTo>
                <a:lnTo>
                  <a:pt x="7892268" y="5903146"/>
                </a:lnTo>
                <a:lnTo>
                  <a:pt x="7924616" y="5871608"/>
                </a:lnTo>
                <a:lnTo>
                  <a:pt x="7956551" y="5839647"/>
                </a:lnTo>
                <a:lnTo>
                  <a:pt x="7988067" y="5807268"/>
                </a:lnTo>
                <a:lnTo>
                  <a:pt x="8019160" y="5774476"/>
                </a:lnTo>
                <a:lnTo>
                  <a:pt x="8049826" y="5741276"/>
                </a:lnTo>
                <a:lnTo>
                  <a:pt x="8080061" y="5707671"/>
                </a:lnTo>
                <a:lnTo>
                  <a:pt x="8109860" y="5673667"/>
                </a:lnTo>
                <a:lnTo>
                  <a:pt x="8139218" y="5639267"/>
                </a:lnTo>
                <a:lnTo>
                  <a:pt x="8168132" y="5604476"/>
                </a:lnTo>
                <a:lnTo>
                  <a:pt x="8196596" y="5569299"/>
                </a:lnTo>
                <a:lnTo>
                  <a:pt x="8224607" y="5533740"/>
                </a:lnTo>
                <a:lnTo>
                  <a:pt x="8252159" y="5497804"/>
                </a:lnTo>
                <a:lnTo>
                  <a:pt x="8279248" y="5461494"/>
                </a:lnTo>
                <a:lnTo>
                  <a:pt x="8305871" y="5424816"/>
                </a:lnTo>
                <a:lnTo>
                  <a:pt x="8332022" y="5387774"/>
                </a:lnTo>
                <a:lnTo>
                  <a:pt x="8357697" y="5350372"/>
                </a:lnTo>
                <a:lnTo>
                  <a:pt x="8382892" y="5312615"/>
                </a:lnTo>
                <a:lnTo>
                  <a:pt x="8407602" y="5274507"/>
                </a:lnTo>
                <a:lnTo>
                  <a:pt x="8431822" y="5236053"/>
                </a:lnTo>
                <a:lnTo>
                  <a:pt x="8455549" y="5197257"/>
                </a:lnTo>
                <a:lnTo>
                  <a:pt x="8478778" y="5158124"/>
                </a:lnTo>
                <a:lnTo>
                  <a:pt x="8501504" y="5118659"/>
                </a:lnTo>
                <a:lnTo>
                  <a:pt x="8523723" y="5078864"/>
                </a:lnTo>
                <a:lnTo>
                  <a:pt x="8545430" y="5038746"/>
                </a:lnTo>
                <a:lnTo>
                  <a:pt x="8566622" y="4998309"/>
                </a:lnTo>
                <a:lnTo>
                  <a:pt x="8587293" y="4957556"/>
                </a:lnTo>
                <a:lnTo>
                  <a:pt x="8607440" y="4916493"/>
                </a:lnTo>
                <a:lnTo>
                  <a:pt x="8627057" y="4875124"/>
                </a:lnTo>
                <a:lnTo>
                  <a:pt x="8646141" y="4833453"/>
                </a:lnTo>
                <a:lnTo>
                  <a:pt x="8664686" y="4791485"/>
                </a:lnTo>
                <a:lnTo>
                  <a:pt x="8682689" y="4749225"/>
                </a:lnTo>
                <a:lnTo>
                  <a:pt x="8700145" y="4706676"/>
                </a:lnTo>
                <a:lnTo>
                  <a:pt x="8717049" y="4663843"/>
                </a:lnTo>
                <a:lnTo>
                  <a:pt x="8733398" y="4620732"/>
                </a:lnTo>
                <a:lnTo>
                  <a:pt x="8749186" y="4577345"/>
                </a:lnTo>
                <a:lnTo>
                  <a:pt x="8764410" y="4533688"/>
                </a:lnTo>
                <a:lnTo>
                  <a:pt x="8779064" y="4489765"/>
                </a:lnTo>
                <a:lnTo>
                  <a:pt x="8793145" y="4445581"/>
                </a:lnTo>
                <a:lnTo>
                  <a:pt x="8806647" y="4401140"/>
                </a:lnTo>
                <a:lnTo>
                  <a:pt x="8819567" y="4356447"/>
                </a:lnTo>
                <a:lnTo>
                  <a:pt x="8831900" y="4311505"/>
                </a:lnTo>
                <a:lnTo>
                  <a:pt x="8843642" y="4266320"/>
                </a:lnTo>
                <a:lnTo>
                  <a:pt x="8854788" y="4220895"/>
                </a:lnTo>
                <a:lnTo>
                  <a:pt x="8865333" y="4175236"/>
                </a:lnTo>
                <a:lnTo>
                  <a:pt x="8875274" y="4129347"/>
                </a:lnTo>
                <a:lnTo>
                  <a:pt x="8884606" y="4083233"/>
                </a:lnTo>
                <a:lnTo>
                  <a:pt x="8893324" y="4036896"/>
                </a:lnTo>
                <a:lnTo>
                  <a:pt x="8901424" y="3990344"/>
                </a:lnTo>
                <a:lnTo>
                  <a:pt x="8908902" y="3943579"/>
                </a:lnTo>
                <a:lnTo>
                  <a:pt x="8915752" y="3896606"/>
                </a:lnTo>
                <a:lnTo>
                  <a:pt x="8921971" y="3849429"/>
                </a:lnTo>
                <a:lnTo>
                  <a:pt x="8927555" y="3802054"/>
                </a:lnTo>
                <a:lnTo>
                  <a:pt x="8932498" y="3754484"/>
                </a:lnTo>
                <a:lnTo>
                  <a:pt x="8936797" y="3706725"/>
                </a:lnTo>
                <a:lnTo>
                  <a:pt x="8940446" y="3658779"/>
                </a:lnTo>
                <a:lnTo>
                  <a:pt x="8943442" y="3610653"/>
                </a:lnTo>
                <a:lnTo>
                  <a:pt x="8945780" y="3562350"/>
                </a:lnTo>
                <a:lnTo>
                  <a:pt x="8947455" y="3513875"/>
                </a:lnTo>
                <a:lnTo>
                  <a:pt x="8948463" y="3465232"/>
                </a:lnTo>
                <a:lnTo>
                  <a:pt x="8948801" y="3416427"/>
                </a:lnTo>
                <a:lnTo>
                  <a:pt x="8948452" y="3366822"/>
                </a:lnTo>
                <a:lnTo>
                  <a:pt x="8947410" y="3317386"/>
                </a:lnTo>
                <a:lnTo>
                  <a:pt x="8945680" y="3268123"/>
                </a:lnTo>
                <a:lnTo>
                  <a:pt x="8943265" y="3219038"/>
                </a:lnTo>
                <a:lnTo>
                  <a:pt x="8940171" y="3170137"/>
                </a:lnTo>
                <a:lnTo>
                  <a:pt x="8936401" y="3121422"/>
                </a:lnTo>
                <a:lnTo>
                  <a:pt x="8931962" y="3072900"/>
                </a:lnTo>
                <a:lnTo>
                  <a:pt x="8926857" y="3024575"/>
                </a:lnTo>
                <a:lnTo>
                  <a:pt x="8921091" y="2976451"/>
                </a:lnTo>
                <a:lnTo>
                  <a:pt x="8914669" y="2928533"/>
                </a:lnTo>
                <a:lnTo>
                  <a:pt x="8907596" y="2880826"/>
                </a:lnTo>
                <a:lnTo>
                  <a:pt x="8899875" y="2833335"/>
                </a:lnTo>
                <a:lnTo>
                  <a:pt x="8891513" y="2786064"/>
                </a:lnTo>
                <a:lnTo>
                  <a:pt x="8882512" y="2739018"/>
                </a:lnTo>
                <a:lnTo>
                  <a:pt x="8872879" y="2692201"/>
                </a:lnTo>
                <a:lnTo>
                  <a:pt x="8862618" y="2645619"/>
                </a:lnTo>
                <a:lnTo>
                  <a:pt x="8851733" y="2599276"/>
                </a:lnTo>
                <a:lnTo>
                  <a:pt x="8840230" y="2553176"/>
                </a:lnTo>
                <a:lnTo>
                  <a:pt x="8828112" y="2507325"/>
                </a:lnTo>
                <a:lnTo>
                  <a:pt x="8815384" y="2461727"/>
                </a:lnTo>
                <a:lnTo>
                  <a:pt x="8802052" y="2416387"/>
                </a:lnTo>
                <a:lnTo>
                  <a:pt x="8788119" y="2371309"/>
                </a:lnTo>
                <a:lnTo>
                  <a:pt x="8773591" y="2326499"/>
                </a:lnTo>
                <a:lnTo>
                  <a:pt x="8758471" y="2281960"/>
                </a:lnTo>
                <a:lnTo>
                  <a:pt x="8742766" y="2237697"/>
                </a:lnTo>
                <a:lnTo>
                  <a:pt x="8726479" y="2193716"/>
                </a:lnTo>
                <a:lnTo>
                  <a:pt x="8709615" y="2150021"/>
                </a:lnTo>
                <a:lnTo>
                  <a:pt x="8692179" y="2106616"/>
                </a:lnTo>
                <a:lnTo>
                  <a:pt x="8674175" y="2063507"/>
                </a:lnTo>
                <a:lnTo>
                  <a:pt x="8655608" y="2020697"/>
                </a:lnTo>
                <a:lnTo>
                  <a:pt x="8636483" y="1978192"/>
                </a:lnTo>
                <a:lnTo>
                  <a:pt x="8616805" y="1935996"/>
                </a:lnTo>
                <a:lnTo>
                  <a:pt x="8596577" y="1894115"/>
                </a:lnTo>
                <a:lnTo>
                  <a:pt x="8575805" y="1852552"/>
                </a:lnTo>
                <a:lnTo>
                  <a:pt x="8554494" y="1811312"/>
                </a:lnTo>
                <a:lnTo>
                  <a:pt x="8532648" y="1770401"/>
                </a:lnTo>
                <a:lnTo>
                  <a:pt x="8510271" y="1729822"/>
                </a:lnTo>
                <a:lnTo>
                  <a:pt x="8487369" y="1689580"/>
                </a:lnTo>
                <a:lnTo>
                  <a:pt x="8463945" y="1649681"/>
                </a:lnTo>
                <a:lnTo>
                  <a:pt x="8440006" y="1610129"/>
                </a:lnTo>
                <a:lnTo>
                  <a:pt x="8415554" y="1570928"/>
                </a:lnTo>
                <a:lnTo>
                  <a:pt x="8390596" y="1532083"/>
                </a:lnTo>
                <a:lnTo>
                  <a:pt x="8365136" y="1493599"/>
                </a:lnTo>
                <a:lnTo>
                  <a:pt x="8339178" y="1455481"/>
                </a:lnTo>
                <a:lnTo>
                  <a:pt x="8312726" y="1417733"/>
                </a:lnTo>
                <a:lnTo>
                  <a:pt x="8285787" y="1380359"/>
                </a:lnTo>
                <a:lnTo>
                  <a:pt x="8258364" y="1343366"/>
                </a:lnTo>
                <a:lnTo>
                  <a:pt x="8230462" y="1306756"/>
                </a:lnTo>
                <a:lnTo>
                  <a:pt x="8202085" y="1270536"/>
                </a:lnTo>
                <a:lnTo>
                  <a:pt x="8173239" y="1234710"/>
                </a:lnTo>
                <a:lnTo>
                  <a:pt x="8143928" y="1199281"/>
                </a:lnTo>
                <a:lnTo>
                  <a:pt x="8114157" y="1164256"/>
                </a:lnTo>
                <a:lnTo>
                  <a:pt x="8083929" y="1129639"/>
                </a:lnTo>
                <a:lnTo>
                  <a:pt x="8053251" y="1095434"/>
                </a:lnTo>
                <a:lnTo>
                  <a:pt x="8022127" y="1061646"/>
                </a:lnTo>
                <a:lnTo>
                  <a:pt x="7990560" y="1028280"/>
                </a:lnTo>
                <a:lnTo>
                  <a:pt x="7958557" y="995340"/>
                </a:lnTo>
                <a:lnTo>
                  <a:pt x="7926122" y="962831"/>
                </a:lnTo>
                <a:lnTo>
                  <a:pt x="7893258" y="930759"/>
                </a:lnTo>
                <a:lnTo>
                  <a:pt x="7859972" y="899127"/>
                </a:lnTo>
                <a:lnTo>
                  <a:pt x="7826267" y="867940"/>
                </a:lnTo>
                <a:lnTo>
                  <a:pt x="7792149" y="837203"/>
                </a:lnTo>
                <a:lnTo>
                  <a:pt x="7757621" y="806921"/>
                </a:lnTo>
                <a:lnTo>
                  <a:pt x="7722690" y="777098"/>
                </a:lnTo>
                <a:lnTo>
                  <a:pt x="7687358" y="747739"/>
                </a:lnTo>
                <a:lnTo>
                  <a:pt x="7651632" y="718848"/>
                </a:lnTo>
                <a:lnTo>
                  <a:pt x="7615515" y="690431"/>
                </a:lnTo>
                <a:lnTo>
                  <a:pt x="7579012" y="662492"/>
                </a:lnTo>
                <a:lnTo>
                  <a:pt x="7542128" y="635036"/>
                </a:lnTo>
                <a:lnTo>
                  <a:pt x="7504868" y="608067"/>
                </a:lnTo>
                <a:lnTo>
                  <a:pt x="7467236" y="581590"/>
                </a:lnTo>
                <a:lnTo>
                  <a:pt x="7429237" y="555610"/>
                </a:lnTo>
                <a:lnTo>
                  <a:pt x="7390875" y="530132"/>
                </a:lnTo>
                <a:lnTo>
                  <a:pt x="7352156" y="505160"/>
                </a:lnTo>
                <a:lnTo>
                  <a:pt x="7313084" y="480698"/>
                </a:lnTo>
                <a:lnTo>
                  <a:pt x="7273663" y="456752"/>
                </a:lnTo>
                <a:lnTo>
                  <a:pt x="7233899" y="433327"/>
                </a:lnTo>
                <a:lnTo>
                  <a:pt x="7193795" y="410426"/>
                </a:lnTo>
                <a:lnTo>
                  <a:pt x="7153357" y="388055"/>
                </a:lnTo>
                <a:lnTo>
                  <a:pt x="7112590" y="366218"/>
                </a:lnTo>
                <a:lnTo>
                  <a:pt x="7071497" y="344920"/>
                </a:lnTo>
                <a:lnTo>
                  <a:pt x="7030084" y="324166"/>
                </a:lnTo>
                <a:lnTo>
                  <a:pt x="6988355" y="303960"/>
                </a:lnTo>
                <a:lnTo>
                  <a:pt x="6946314" y="284307"/>
                </a:lnTo>
                <a:lnTo>
                  <a:pt x="6903968" y="265212"/>
                </a:lnTo>
                <a:lnTo>
                  <a:pt x="6861319" y="246679"/>
                </a:lnTo>
                <a:lnTo>
                  <a:pt x="6818374" y="228713"/>
                </a:lnTo>
                <a:lnTo>
                  <a:pt x="6775136" y="211319"/>
                </a:lnTo>
                <a:lnTo>
                  <a:pt x="6731610" y="194502"/>
                </a:lnTo>
                <a:lnTo>
                  <a:pt x="6687801" y="178266"/>
                </a:lnTo>
                <a:lnTo>
                  <a:pt x="6643714" y="162615"/>
                </a:lnTo>
                <a:lnTo>
                  <a:pt x="6599353" y="147555"/>
                </a:lnTo>
                <a:lnTo>
                  <a:pt x="6554722" y="133091"/>
                </a:lnTo>
                <a:lnTo>
                  <a:pt x="6509827" y="119226"/>
                </a:lnTo>
                <a:lnTo>
                  <a:pt x="6464673" y="105966"/>
                </a:lnTo>
                <a:lnTo>
                  <a:pt x="6419263" y="93315"/>
                </a:lnTo>
                <a:lnTo>
                  <a:pt x="6373603" y="81278"/>
                </a:lnTo>
                <a:lnTo>
                  <a:pt x="6327697" y="69860"/>
                </a:lnTo>
                <a:lnTo>
                  <a:pt x="6281549" y="59065"/>
                </a:lnTo>
                <a:lnTo>
                  <a:pt x="6235165" y="48898"/>
                </a:lnTo>
                <a:lnTo>
                  <a:pt x="6188550" y="39364"/>
                </a:lnTo>
                <a:lnTo>
                  <a:pt x="6141707" y="30467"/>
                </a:lnTo>
                <a:lnTo>
                  <a:pt x="6094642" y="22212"/>
                </a:lnTo>
                <a:lnTo>
                  <a:pt x="6047359" y="14604"/>
                </a:lnTo>
                <a:lnTo>
                  <a:pt x="5932932" y="0"/>
                </a:lnTo>
                <a:close/>
              </a:path>
            </a:pathLst>
          </a:custGeom>
          <a:solidFill>
            <a:srgbClr val="FCF9F6"/>
          </a:solidFill>
        </p:spPr>
        <p:txBody>
          <a:bodyPr wrap="square" lIns="0" tIns="0" rIns="0" bIns="0" rtlCol="0"/>
          <a:lstStyle/>
          <a:p>
            <a:endParaRPr>
              <a:solidFill>
                <a:prstClr val="black"/>
              </a:solidFill>
            </a:endParaRPr>
          </a:p>
        </p:txBody>
      </p:sp>
      <p:sp>
        <p:nvSpPr>
          <p:cNvPr id="18" name="bg object 18"/>
          <p:cNvSpPr/>
          <p:nvPr/>
        </p:nvSpPr>
        <p:spPr>
          <a:xfrm>
            <a:off x="7527543" y="0"/>
            <a:ext cx="4664710" cy="6858000"/>
          </a:xfrm>
          <a:custGeom>
            <a:avLst/>
            <a:gdLst/>
            <a:ahLst/>
            <a:cxnLst/>
            <a:rect l="l" t="t" r="r" b="b"/>
            <a:pathLst>
              <a:path w="4664709" h="6858000">
                <a:moveTo>
                  <a:pt x="4664455" y="0"/>
                </a:moveTo>
                <a:lnTo>
                  <a:pt x="3429634" y="0"/>
                </a:lnTo>
                <a:lnTo>
                  <a:pt x="3381145" y="335"/>
                </a:lnTo>
                <a:lnTo>
                  <a:pt x="3332816" y="1339"/>
                </a:lnTo>
                <a:lnTo>
                  <a:pt x="3284654" y="3008"/>
                </a:lnTo>
                <a:lnTo>
                  <a:pt x="3236662" y="5336"/>
                </a:lnTo>
                <a:lnTo>
                  <a:pt x="3188845" y="8319"/>
                </a:lnTo>
                <a:lnTo>
                  <a:pt x="3141208" y="11953"/>
                </a:lnTo>
                <a:lnTo>
                  <a:pt x="3093754" y="16233"/>
                </a:lnTo>
                <a:lnTo>
                  <a:pt x="3046488" y="21156"/>
                </a:lnTo>
                <a:lnTo>
                  <a:pt x="2999415" y="26716"/>
                </a:lnTo>
                <a:lnTo>
                  <a:pt x="2952538" y="32909"/>
                </a:lnTo>
                <a:lnTo>
                  <a:pt x="2905863" y="39731"/>
                </a:lnTo>
                <a:lnTo>
                  <a:pt x="2859394" y="47177"/>
                </a:lnTo>
                <a:lnTo>
                  <a:pt x="2813135" y="55244"/>
                </a:lnTo>
                <a:lnTo>
                  <a:pt x="2767090" y="63926"/>
                </a:lnTo>
                <a:lnTo>
                  <a:pt x="2721265" y="73219"/>
                </a:lnTo>
                <a:lnTo>
                  <a:pt x="2675662" y="83119"/>
                </a:lnTo>
                <a:lnTo>
                  <a:pt x="2630288" y="93622"/>
                </a:lnTo>
                <a:lnTo>
                  <a:pt x="2585146" y="104722"/>
                </a:lnTo>
                <a:lnTo>
                  <a:pt x="2540240" y="116416"/>
                </a:lnTo>
                <a:lnTo>
                  <a:pt x="2495575" y="128699"/>
                </a:lnTo>
                <a:lnTo>
                  <a:pt x="2451156" y="141567"/>
                </a:lnTo>
                <a:lnTo>
                  <a:pt x="2406987" y="155015"/>
                </a:lnTo>
                <a:lnTo>
                  <a:pt x="2363072" y="169039"/>
                </a:lnTo>
                <a:lnTo>
                  <a:pt x="2319415" y="183634"/>
                </a:lnTo>
                <a:lnTo>
                  <a:pt x="2276022" y="198797"/>
                </a:lnTo>
                <a:lnTo>
                  <a:pt x="2232896" y="214522"/>
                </a:lnTo>
                <a:lnTo>
                  <a:pt x="2190041" y="230805"/>
                </a:lnTo>
                <a:lnTo>
                  <a:pt x="2147463" y="247643"/>
                </a:lnTo>
                <a:lnTo>
                  <a:pt x="2105166" y="265030"/>
                </a:lnTo>
                <a:lnTo>
                  <a:pt x="2063154" y="282962"/>
                </a:lnTo>
                <a:lnTo>
                  <a:pt x="2021431" y="301434"/>
                </a:lnTo>
                <a:lnTo>
                  <a:pt x="1980003" y="320443"/>
                </a:lnTo>
                <a:lnTo>
                  <a:pt x="1938872" y="339984"/>
                </a:lnTo>
                <a:lnTo>
                  <a:pt x="1898045" y="360052"/>
                </a:lnTo>
                <a:lnTo>
                  <a:pt x="1857524" y="380643"/>
                </a:lnTo>
                <a:lnTo>
                  <a:pt x="1817315" y="401753"/>
                </a:lnTo>
                <a:lnTo>
                  <a:pt x="1777422" y="423377"/>
                </a:lnTo>
                <a:lnTo>
                  <a:pt x="1737849" y="445511"/>
                </a:lnTo>
                <a:lnTo>
                  <a:pt x="1698601" y="468150"/>
                </a:lnTo>
                <a:lnTo>
                  <a:pt x="1659682" y="491290"/>
                </a:lnTo>
                <a:lnTo>
                  <a:pt x="1621097" y="514927"/>
                </a:lnTo>
                <a:lnTo>
                  <a:pt x="1582850" y="539056"/>
                </a:lnTo>
                <a:lnTo>
                  <a:pt x="1544945" y="563672"/>
                </a:lnTo>
                <a:lnTo>
                  <a:pt x="1507387" y="588772"/>
                </a:lnTo>
                <a:lnTo>
                  <a:pt x="1470180" y="614351"/>
                </a:lnTo>
                <a:lnTo>
                  <a:pt x="1433328" y="640405"/>
                </a:lnTo>
                <a:lnTo>
                  <a:pt x="1396837" y="666928"/>
                </a:lnTo>
                <a:lnTo>
                  <a:pt x="1360710" y="693918"/>
                </a:lnTo>
                <a:lnTo>
                  <a:pt x="1324952" y="721368"/>
                </a:lnTo>
                <a:lnTo>
                  <a:pt x="1289568" y="749276"/>
                </a:lnTo>
                <a:lnTo>
                  <a:pt x="1254561" y="777636"/>
                </a:lnTo>
                <a:lnTo>
                  <a:pt x="1219936" y="806444"/>
                </a:lnTo>
                <a:lnTo>
                  <a:pt x="1185697" y="835696"/>
                </a:lnTo>
                <a:lnTo>
                  <a:pt x="1151849" y="865387"/>
                </a:lnTo>
                <a:lnTo>
                  <a:pt x="1118397" y="895513"/>
                </a:lnTo>
                <a:lnTo>
                  <a:pt x="1085344" y="926070"/>
                </a:lnTo>
                <a:lnTo>
                  <a:pt x="1052696" y="957052"/>
                </a:lnTo>
                <a:lnTo>
                  <a:pt x="1020456" y="988457"/>
                </a:lnTo>
                <a:lnTo>
                  <a:pt x="988628" y="1020278"/>
                </a:lnTo>
                <a:lnTo>
                  <a:pt x="957219" y="1052512"/>
                </a:lnTo>
                <a:lnTo>
                  <a:pt x="926231" y="1085155"/>
                </a:lnTo>
                <a:lnTo>
                  <a:pt x="895669" y="1118202"/>
                </a:lnTo>
                <a:lnTo>
                  <a:pt x="865537" y="1151648"/>
                </a:lnTo>
                <a:lnTo>
                  <a:pt x="835841" y="1185490"/>
                </a:lnTo>
                <a:lnTo>
                  <a:pt x="806584" y="1219722"/>
                </a:lnTo>
                <a:lnTo>
                  <a:pt x="777770" y="1254341"/>
                </a:lnTo>
                <a:lnTo>
                  <a:pt x="749405" y="1289342"/>
                </a:lnTo>
                <a:lnTo>
                  <a:pt x="721493" y="1324720"/>
                </a:lnTo>
                <a:lnTo>
                  <a:pt x="694037" y="1360471"/>
                </a:lnTo>
                <a:lnTo>
                  <a:pt x="667043" y="1396592"/>
                </a:lnTo>
                <a:lnTo>
                  <a:pt x="640515" y="1433076"/>
                </a:lnTo>
                <a:lnTo>
                  <a:pt x="614457" y="1469921"/>
                </a:lnTo>
                <a:lnTo>
                  <a:pt x="588873" y="1507121"/>
                </a:lnTo>
                <a:lnTo>
                  <a:pt x="563769" y="1544672"/>
                </a:lnTo>
                <a:lnTo>
                  <a:pt x="539148" y="1582570"/>
                </a:lnTo>
                <a:lnTo>
                  <a:pt x="515015" y="1620810"/>
                </a:lnTo>
                <a:lnTo>
                  <a:pt x="491374" y="1659388"/>
                </a:lnTo>
                <a:lnTo>
                  <a:pt x="468230" y="1698300"/>
                </a:lnTo>
                <a:lnTo>
                  <a:pt x="445587" y="1737541"/>
                </a:lnTo>
                <a:lnTo>
                  <a:pt x="423449" y="1777106"/>
                </a:lnTo>
                <a:lnTo>
                  <a:pt x="401821" y="1816992"/>
                </a:lnTo>
                <a:lnTo>
                  <a:pt x="380708" y="1857193"/>
                </a:lnTo>
                <a:lnTo>
                  <a:pt x="360113" y="1897706"/>
                </a:lnTo>
                <a:lnTo>
                  <a:pt x="340042" y="1938526"/>
                </a:lnTo>
                <a:lnTo>
                  <a:pt x="320497" y="1979649"/>
                </a:lnTo>
                <a:lnTo>
                  <a:pt x="301485" y="2021070"/>
                </a:lnTo>
                <a:lnTo>
                  <a:pt x="283010" y="2062785"/>
                </a:lnTo>
                <a:lnTo>
                  <a:pt x="265075" y="2104789"/>
                </a:lnTo>
                <a:lnTo>
                  <a:pt x="247685" y="2147078"/>
                </a:lnTo>
                <a:lnTo>
                  <a:pt x="230844" y="2189648"/>
                </a:lnTo>
                <a:lnTo>
                  <a:pt x="214558" y="2232494"/>
                </a:lnTo>
                <a:lnTo>
                  <a:pt x="198830" y="2275612"/>
                </a:lnTo>
                <a:lnTo>
                  <a:pt x="183665" y="2318997"/>
                </a:lnTo>
                <a:lnTo>
                  <a:pt x="169067" y="2362646"/>
                </a:lnTo>
                <a:lnTo>
                  <a:pt x="155041" y="2406552"/>
                </a:lnTo>
                <a:lnTo>
                  <a:pt x="141590" y="2450713"/>
                </a:lnTo>
                <a:lnTo>
                  <a:pt x="128720" y="2495124"/>
                </a:lnTo>
                <a:lnTo>
                  <a:pt x="116435" y="2539780"/>
                </a:lnTo>
                <a:lnTo>
                  <a:pt x="104740" y="2584677"/>
                </a:lnTo>
                <a:lnTo>
                  <a:pt x="93637" y="2629811"/>
                </a:lnTo>
                <a:lnTo>
                  <a:pt x="83133" y="2675176"/>
                </a:lnTo>
                <a:lnTo>
                  <a:pt x="73232" y="2720770"/>
                </a:lnTo>
                <a:lnTo>
                  <a:pt x="63937" y="2766586"/>
                </a:lnTo>
                <a:lnTo>
                  <a:pt x="55253" y="2812622"/>
                </a:lnTo>
                <a:lnTo>
                  <a:pt x="47185" y="2858872"/>
                </a:lnTo>
                <a:lnTo>
                  <a:pt x="39738" y="2905332"/>
                </a:lnTo>
                <a:lnTo>
                  <a:pt x="32914" y="2951998"/>
                </a:lnTo>
                <a:lnTo>
                  <a:pt x="26720" y="2998865"/>
                </a:lnTo>
                <a:lnTo>
                  <a:pt x="21159" y="3045929"/>
                </a:lnTo>
                <a:lnTo>
                  <a:pt x="16236" y="3093186"/>
                </a:lnTo>
                <a:lnTo>
                  <a:pt x="11955" y="3140630"/>
                </a:lnTo>
                <a:lnTo>
                  <a:pt x="8320" y="3188258"/>
                </a:lnTo>
                <a:lnTo>
                  <a:pt x="5336" y="3236066"/>
                </a:lnTo>
                <a:lnTo>
                  <a:pt x="3008" y="3284048"/>
                </a:lnTo>
                <a:lnTo>
                  <a:pt x="1340" y="3332201"/>
                </a:lnTo>
                <a:lnTo>
                  <a:pt x="335" y="3380519"/>
                </a:lnTo>
                <a:lnTo>
                  <a:pt x="0" y="3429000"/>
                </a:lnTo>
                <a:lnTo>
                  <a:pt x="335" y="3477480"/>
                </a:lnTo>
                <a:lnTo>
                  <a:pt x="1340" y="3525798"/>
                </a:lnTo>
                <a:lnTo>
                  <a:pt x="3008" y="3573951"/>
                </a:lnTo>
                <a:lnTo>
                  <a:pt x="5336" y="3621933"/>
                </a:lnTo>
                <a:lnTo>
                  <a:pt x="8320" y="3669741"/>
                </a:lnTo>
                <a:lnTo>
                  <a:pt x="11955" y="3717369"/>
                </a:lnTo>
                <a:lnTo>
                  <a:pt x="16236" y="3764813"/>
                </a:lnTo>
                <a:lnTo>
                  <a:pt x="21159" y="3812070"/>
                </a:lnTo>
                <a:lnTo>
                  <a:pt x="26720" y="3859134"/>
                </a:lnTo>
                <a:lnTo>
                  <a:pt x="32914" y="3906001"/>
                </a:lnTo>
                <a:lnTo>
                  <a:pt x="39738" y="3952667"/>
                </a:lnTo>
                <a:lnTo>
                  <a:pt x="47185" y="3999127"/>
                </a:lnTo>
                <a:lnTo>
                  <a:pt x="55253" y="4045377"/>
                </a:lnTo>
                <a:lnTo>
                  <a:pt x="63937" y="4091413"/>
                </a:lnTo>
                <a:lnTo>
                  <a:pt x="73232" y="4137229"/>
                </a:lnTo>
                <a:lnTo>
                  <a:pt x="83133" y="4182823"/>
                </a:lnTo>
                <a:lnTo>
                  <a:pt x="93637" y="4228188"/>
                </a:lnTo>
                <a:lnTo>
                  <a:pt x="104740" y="4273322"/>
                </a:lnTo>
                <a:lnTo>
                  <a:pt x="116435" y="4318219"/>
                </a:lnTo>
                <a:lnTo>
                  <a:pt x="128720" y="4362875"/>
                </a:lnTo>
                <a:lnTo>
                  <a:pt x="141590" y="4407285"/>
                </a:lnTo>
                <a:lnTo>
                  <a:pt x="155041" y="4451446"/>
                </a:lnTo>
                <a:lnTo>
                  <a:pt x="169067" y="4495353"/>
                </a:lnTo>
                <a:lnTo>
                  <a:pt x="183665" y="4539001"/>
                </a:lnTo>
                <a:lnTo>
                  <a:pt x="198830" y="4582387"/>
                </a:lnTo>
                <a:lnTo>
                  <a:pt x="214558" y="4625504"/>
                </a:lnTo>
                <a:lnTo>
                  <a:pt x="230844" y="4668350"/>
                </a:lnTo>
                <a:lnTo>
                  <a:pt x="247685" y="4710920"/>
                </a:lnTo>
                <a:lnTo>
                  <a:pt x="265075" y="4753209"/>
                </a:lnTo>
                <a:lnTo>
                  <a:pt x="283010" y="4795214"/>
                </a:lnTo>
                <a:lnTo>
                  <a:pt x="301485" y="4836928"/>
                </a:lnTo>
                <a:lnTo>
                  <a:pt x="320497" y="4878349"/>
                </a:lnTo>
                <a:lnTo>
                  <a:pt x="340042" y="4919472"/>
                </a:lnTo>
                <a:lnTo>
                  <a:pt x="360113" y="4960292"/>
                </a:lnTo>
                <a:lnTo>
                  <a:pt x="380708" y="5000805"/>
                </a:lnTo>
                <a:lnTo>
                  <a:pt x="401821" y="5041007"/>
                </a:lnTo>
                <a:lnTo>
                  <a:pt x="423449" y="5080892"/>
                </a:lnTo>
                <a:lnTo>
                  <a:pt x="445587" y="5120458"/>
                </a:lnTo>
                <a:lnTo>
                  <a:pt x="468230" y="5159698"/>
                </a:lnTo>
                <a:lnTo>
                  <a:pt x="491374" y="5198610"/>
                </a:lnTo>
                <a:lnTo>
                  <a:pt x="515015" y="5237188"/>
                </a:lnTo>
                <a:lnTo>
                  <a:pt x="539148" y="5275428"/>
                </a:lnTo>
                <a:lnTo>
                  <a:pt x="563769" y="5313326"/>
                </a:lnTo>
                <a:lnTo>
                  <a:pt x="588873" y="5350877"/>
                </a:lnTo>
                <a:lnTo>
                  <a:pt x="614457" y="5388077"/>
                </a:lnTo>
                <a:lnTo>
                  <a:pt x="640515" y="5424922"/>
                </a:lnTo>
                <a:lnTo>
                  <a:pt x="667043" y="5461407"/>
                </a:lnTo>
                <a:lnTo>
                  <a:pt x="694037" y="5497527"/>
                </a:lnTo>
                <a:lnTo>
                  <a:pt x="721493" y="5533278"/>
                </a:lnTo>
                <a:lnTo>
                  <a:pt x="749405" y="5568656"/>
                </a:lnTo>
                <a:lnTo>
                  <a:pt x="777770" y="5603657"/>
                </a:lnTo>
                <a:lnTo>
                  <a:pt x="806584" y="5638276"/>
                </a:lnTo>
                <a:lnTo>
                  <a:pt x="835841" y="5672508"/>
                </a:lnTo>
                <a:lnTo>
                  <a:pt x="865537" y="5706350"/>
                </a:lnTo>
                <a:lnTo>
                  <a:pt x="895669" y="5739796"/>
                </a:lnTo>
                <a:lnTo>
                  <a:pt x="926231" y="5772843"/>
                </a:lnTo>
                <a:lnTo>
                  <a:pt x="957219" y="5805485"/>
                </a:lnTo>
                <a:lnTo>
                  <a:pt x="988628" y="5837720"/>
                </a:lnTo>
                <a:lnTo>
                  <a:pt x="1020456" y="5869541"/>
                </a:lnTo>
                <a:lnTo>
                  <a:pt x="1052696" y="5900945"/>
                </a:lnTo>
                <a:lnTo>
                  <a:pt x="1085344" y="5931928"/>
                </a:lnTo>
                <a:lnTo>
                  <a:pt x="1118397" y="5962484"/>
                </a:lnTo>
                <a:lnTo>
                  <a:pt x="1151849" y="5992610"/>
                </a:lnTo>
                <a:lnTo>
                  <a:pt x="1185697" y="6022302"/>
                </a:lnTo>
                <a:lnTo>
                  <a:pt x="1219936" y="6051553"/>
                </a:lnTo>
                <a:lnTo>
                  <a:pt x="1254561" y="6080362"/>
                </a:lnTo>
                <a:lnTo>
                  <a:pt x="1289568" y="6108722"/>
                </a:lnTo>
                <a:lnTo>
                  <a:pt x="1324952" y="6136629"/>
                </a:lnTo>
                <a:lnTo>
                  <a:pt x="1360710" y="6164080"/>
                </a:lnTo>
                <a:lnTo>
                  <a:pt x="1396837" y="6191069"/>
                </a:lnTo>
                <a:lnTo>
                  <a:pt x="1433328" y="6217593"/>
                </a:lnTo>
                <a:lnTo>
                  <a:pt x="1470180" y="6243646"/>
                </a:lnTo>
                <a:lnTo>
                  <a:pt x="1507387" y="6269225"/>
                </a:lnTo>
                <a:lnTo>
                  <a:pt x="1544945" y="6294325"/>
                </a:lnTo>
                <a:lnTo>
                  <a:pt x="1582850" y="6318942"/>
                </a:lnTo>
                <a:lnTo>
                  <a:pt x="1621097" y="6343071"/>
                </a:lnTo>
                <a:lnTo>
                  <a:pt x="1659682" y="6366707"/>
                </a:lnTo>
                <a:lnTo>
                  <a:pt x="1698601" y="6389848"/>
                </a:lnTo>
                <a:lnTo>
                  <a:pt x="1737849" y="6412487"/>
                </a:lnTo>
                <a:lnTo>
                  <a:pt x="1777422" y="6434620"/>
                </a:lnTo>
                <a:lnTo>
                  <a:pt x="1817315" y="6456244"/>
                </a:lnTo>
                <a:lnTo>
                  <a:pt x="1857524" y="6477354"/>
                </a:lnTo>
                <a:lnTo>
                  <a:pt x="1898045" y="6497945"/>
                </a:lnTo>
                <a:lnTo>
                  <a:pt x="1938872" y="6518013"/>
                </a:lnTo>
                <a:lnTo>
                  <a:pt x="1980003" y="6537554"/>
                </a:lnTo>
                <a:lnTo>
                  <a:pt x="2021431" y="6556563"/>
                </a:lnTo>
                <a:lnTo>
                  <a:pt x="2063154" y="6575035"/>
                </a:lnTo>
                <a:lnTo>
                  <a:pt x="2105166" y="6592967"/>
                </a:lnTo>
                <a:lnTo>
                  <a:pt x="2147463" y="6610354"/>
                </a:lnTo>
                <a:lnTo>
                  <a:pt x="2190041" y="6627192"/>
                </a:lnTo>
                <a:lnTo>
                  <a:pt x="2232896" y="6643475"/>
                </a:lnTo>
                <a:lnTo>
                  <a:pt x="2276022" y="6659200"/>
                </a:lnTo>
                <a:lnTo>
                  <a:pt x="2319415" y="6674363"/>
                </a:lnTo>
                <a:lnTo>
                  <a:pt x="2363072" y="6688958"/>
                </a:lnTo>
                <a:lnTo>
                  <a:pt x="2406987" y="6702982"/>
                </a:lnTo>
                <a:lnTo>
                  <a:pt x="2451156" y="6716430"/>
                </a:lnTo>
                <a:lnTo>
                  <a:pt x="2495575" y="6729298"/>
                </a:lnTo>
                <a:lnTo>
                  <a:pt x="2540240" y="6741581"/>
                </a:lnTo>
                <a:lnTo>
                  <a:pt x="2585146" y="6753275"/>
                </a:lnTo>
                <a:lnTo>
                  <a:pt x="2630288" y="6764375"/>
                </a:lnTo>
                <a:lnTo>
                  <a:pt x="2675662" y="6774878"/>
                </a:lnTo>
                <a:lnTo>
                  <a:pt x="2721265" y="6784778"/>
                </a:lnTo>
                <a:lnTo>
                  <a:pt x="2767090" y="6794071"/>
                </a:lnTo>
                <a:lnTo>
                  <a:pt x="2813135" y="6802753"/>
                </a:lnTo>
                <a:lnTo>
                  <a:pt x="2859394" y="6810819"/>
                </a:lnTo>
                <a:lnTo>
                  <a:pt x="2905863" y="6818266"/>
                </a:lnTo>
                <a:lnTo>
                  <a:pt x="2952538" y="6825088"/>
                </a:lnTo>
                <a:lnTo>
                  <a:pt x="2999415" y="6831281"/>
                </a:lnTo>
                <a:lnTo>
                  <a:pt x="3046488" y="6836841"/>
                </a:lnTo>
                <a:lnTo>
                  <a:pt x="3093754" y="6841764"/>
                </a:lnTo>
                <a:lnTo>
                  <a:pt x="3141208" y="6846044"/>
                </a:lnTo>
                <a:lnTo>
                  <a:pt x="3188845" y="6849678"/>
                </a:lnTo>
                <a:lnTo>
                  <a:pt x="3236662" y="6852661"/>
                </a:lnTo>
                <a:lnTo>
                  <a:pt x="3284654" y="6854989"/>
                </a:lnTo>
                <a:lnTo>
                  <a:pt x="3332816" y="6856657"/>
                </a:lnTo>
                <a:lnTo>
                  <a:pt x="3381145" y="6857661"/>
                </a:lnTo>
                <a:lnTo>
                  <a:pt x="3429634" y="6857997"/>
                </a:lnTo>
                <a:lnTo>
                  <a:pt x="4664455" y="6857997"/>
                </a:lnTo>
                <a:lnTo>
                  <a:pt x="4664455" y="0"/>
                </a:lnTo>
                <a:close/>
              </a:path>
            </a:pathLst>
          </a:custGeom>
          <a:solidFill>
            <a:srgbClr val="F5CDCE"/>
          </a:solidFill>
        </p:spPr>
        <p:txBody>
          <a:bodyPr wrap="square" lIns="0" tIns="0" rIns="0" bIns="0" rtlCol="0"/>
          <a:lstStyle/>
          <a:p>
            <a:endParaRPr>
              <a:solidFill>
                <a:prstClr val="black"/>
              </a:solidFill>
            </a:endParaRPr>
          </a:p>
        </p:txBody>
      </p:sp>
      <p:pic>
        <p:nvPicPr>
          <p:cNvPr id="19" name="bg object 19"/>
          <p:cNvPicPr/>
          <p:nvPr/>
        </p:nvPicPr>
        <p:blipFill>
          <a:blip r:embed="rId2" cstate="print"/>
          <a:stretch>
            <a:fillRect/>
          </a:stretch>
        </p:blipFill>
        <p:spPr>
          <a:xfrm>
            <a:off x="8766556" y="0"/>
            <a:ext cx="3425443" cy="3432175"/>
          </a:xfrm>
          <a:prstGeom prst="rect">
            <a:avLst/>
          </a:prstGeom>
        </p:spPr>
      </p:pic>
      <p:sp>
        <p:nvSpPr>
          <p:cNvPr id="2" name="Holder 2"/>
          <p:cNvSpPr>
            <a:spLocks noGrp="1"/>
          </p:cNvSpPr>
          <p:nvPr>
            <p:ph type="title"/>
          </p:nvPr>
        </p:nvSpPr>
        <p:spPr/>
        <p:txBody>
          <a:bodyPr lIns="0" tIns="0" rIns="0" bIns="0"/>
          <a:lstStyle>
            <a:lvl1pPr>
              <a:defRPr sz="3600" b="1" i="0">
                <a:solidFill>
                  <a:srgbClr val="1F2C8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16019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85115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CDEC599C-5BC9-4E42-805D-0EA957E5E50D}" type="datetimeFigureOut">
              <a:rPr lang="ar-IQ" smtClean="0"/>
              <a:t>16/05/1446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708791E-5ACE-4234-AE31-016F807E3088}" type="slidenum">
              <a:rPr lang="ar-IQ" smtClean="0"/>
              <a:t>‹#›</a:t>
            </a:fld>
            <a:endParaRPr lang="ar-IQ"/>
          </a:p>
        </p:txBody>
      </p:sp>
    </p:spTree>
    <p:extLst>
      <p:ext uri="{BB962C8B-B14F-4D97-AF65-F5344CB8AC3E}">
        <p14:creationId xmlns:p14="http://schemas.microsoft.com/office/powerpoint/2010/main" val="172369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EC599C-5BC9-4E42-805D-0EA957E5E50D}" type="datetimeFigureOut">
              <a:rPr lang="ar-IQ" smtClean="0"/>
              <a:t>16/05/1446</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708791E-5ACE-4234-AE31-016F807E3088}" type="slidenum">
              <a:rPr lang="ar-IQ" smtClean="0"/>
              <a:t>‹#›</a:t>
            </a:fld>
            <a:endParaRPr lang="ar-IQ"/>
          </a:p>
        </p:txBody>
      </p:sp>
    </p:spTree>
    <p:extLst>
      <p:ext uri="{BB962C8B-B14F-4D97-AF65-F5344CB8AC3E}">
        <p14:creationId xmlns:p14="http://schemas.microsoft.com/office/powerpoint/2010/main" val="4025141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CDEC599C-5BC9-4E42-805D-0EA957E5E50D}" type="datetimeFigureOut">
              <a:rPr lang="ar-IQ" smtClean="0"/>
              <a:t>16/05/1446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708791E-5ACE-4234-AE31-016F807E3088}" type="slidenum">
              <a:rPr lang="ar-IQ" smtClean="0"/>
              <a:t>‹#›</a:t>
            </a:fld>
            <a:endParaRPr lang="ar-IQ"/>
          </a:p>
        </p:txBody>
      </p:sp>
    </p:spTree>
    <p:extLst>
      <p:ext uri="{BB962C8B-B14F-4D97-AF65-F5344CB8AC3E}">
        <p14:creationId xmlns:p14="http://schemas.microsoft.com/office/powerpoint/2010/main" val="320504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CDEC599C-5BC9-4E42-805D-0EA957E5E50D}" type="datetimeFigureOut">
              <a:rPr lang="ar-IQ" smtClean="0"/>
              <a:t>16/05/1446</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708791E-5ACE-4234-AE31-016F807E3088}" type="slidenum">
              <a:rPr lang="ar-IQ" smtClean="0"/>
              <a:t>‹#›</a:t>
            </a:fld>
            <a:endParaRPr lang="ar-IQ"/>
          </a:p>
        </p:txBody>
      </p:sp>
    </p:spTree>
    <p:extLst>
      <p:ext uri="{BB962C8B-B14F-4D97-AF65-F5344CB8AC3E}">
        <p14:creationId xmlns:p14="http://schemas.microsoft.com/office/powerpoint/2010/main" val="282281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CDEC599C-5BC9-4E42-805D-0EA957E5E50D}" type="datetimeFigureOut">
              <a:rPr lang="ar-IQ" smtClean="0"/>
              <a:t>16/05/1446</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708791E-5ACE-4234-AE31-016F807E3088}" type="slidenum">
              <a:rPr lang="ar-IQ" smtClean="0"/>
              <a:t>‹#›</a:t>
            </a:fld>
            <a:endParaRPr lang="ar-IQ"/>
          </a:p>
        </p:txBody>
      </p:sp>
    </p:spTree>
    <p:extLst>
      <p:ext uri="{BB962C8B-B14F-4D97-AF65-F5344CB8AC3E}">
        <p14:creationId xmlns:p14="http://schemas.microsoft.com/office/powerpoint/2010/main" val="3839313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C599C-5BC9-4E42-805D-0EA957E5E50D}" type="datetimeFigureOut">
              <a:rPr lang="ar-IQ" smtClean="0"/>
              <a:t>16/05/1446</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708791E-5ACE-4234-AE31-016F807E3088}" type="slidenum">
              <a:rPr lang="ar-IQ" smtClean="0"/>
              <a:t>‹#›</a:t>
            </a:fld>
            <a:endParaRPr lang="ar-IQ"/>
          </a:p>
        </p:txBody>
      </p:sp>
    </p:spTree>
    <p:extLst>
      <p:ext uri="{BB962C8B-B14F-4D97-AF65-F5344CB8AC3E}">
        <p14:creationId xmlns:p14="http://schemas.microsoft.com/office/powerpoint/2010/main" val="229535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EC599C-5BC9-4E42-805D-0EA957E5E50D}" type="datetimeFigureOut">
              <a:rPr lang="ar-IQ" smtClean="0"/>
              <a:t>16/05/1446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708791E-5ACE-4234-AE31-016F807E3088}" type="slidenum">
              <a:rPr lang="ar-IQ" smtClean="0"/>
              <a:t>‹#›</a:t>
            </a:fld>
            <a:endParaRPr lang="ar-IQ"/>
          </a:p>
        </p:txBody>
      </p:sp>
    </p:spTree>
    <p:extLst>
      <p:ext uri="{BB962C8B-B14F-4D97-AF65-F5344CB8AC3E}">
        <p14:creationId xmlns:p14="http://schemas.microsoft.com/office/powerpoint/2010/main" val="171116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EC599C-5BC9-4E42-805D-0EA957E5E50D}" type="datetimeFigureOut">
              <a:rPr lang="ar-IQ" smtClean="0"/>
              <a:t>16/05/1446</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708791E-5ACE-4234-AE31-016F807E3088}" type="slidenum">
              <a:rPr lang="ar-IQ" smtClean="0"/>
              <a:t>‹#›</a:t>
            </a:fld>
            <a:endParaRPr lang="ar-IQ"/>
          </a:p>
        </p:txBody>
      </p:sp>
    </p:spTree>
    <p:extLst>
      <p:ext uri="{BB962C8B-B14F-4D97-AF65-F5344CB8AC3E}">
        <p14:creationId xmlns:p14="http://schemas.microsoft.com/office/powerpoint/2010/main" val="2442779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C599C-5BC9-4E42-805D-0EA957E5E50D}" type="datetimeFigureOut">
              <a:rPr lang="ar-IQ" smtClean="0"/>
              <a:t>16/05/1446</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8791E-5ACE-4234-AE31-016F807E3088}" type="slidenum">
              <a:rPr lang="ar-IQ" smtClean="0"/>
              <a:t>‹#›</a:t>
            </a:fld>
            <a:endParaRPr lang="ar-IQ"/>
          </a:p>
        </p:txBody>
      </p:sp>
    </p:spTree>
    <p:extLst>
      <p:ext uri="{BB962C8B-B14F-4D97-AF65-F5344CB8AC3E}">
        <p14:creationId xmlns:p14="http://schemas.microsoft.com/office/powerpoint/2010/main" val="2147841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FCF9F6"/>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3645789" y="1091006"/>
            <a:ext cx="4621530" cy="574675"/>
          </a:xfrm>
          <a:prstGeom prst="rect">
            <a:avLst/>
          </a:prstGeom>
        </p:spPr>
        <p:txBody>
          <a:bodyPr wrap="square" lIns="0" tIns="0" rIns="0" bIns="0">
            <a:spAutoFit/>
          </a:bodyPr>
          <a:lstStyle>
            <a:lvl1pPr>
              <a:defRPr sz="3600" b="1" i="0">
                <a:solidFill>
                  <a:srgbClr val="1F2C8F"/>
                </a:solidFill>
                <a:latin typeface="Arial"/>
                <a:cs typeface="Arial"/>
              </a:defRPr>
            </a:lvl1pPr>
          </a:lstStyle>
          <a:p>
            <a:endParaRPr/>
          </a:p>
        </p:txBody>
      </p:sp>
      <p:sp>
        <p:nvSpPr>
          <p:cNvPr id="3" name="Holder 3"/>
          <p:cNvSpPr>
            <a:spLocks noGrp="1"/>
          </p:cNvSpPr>
          <p:nvPr>
            <p:ph type="body" idx="1"/>
          </p:nvPr>
        </p:nvSpPr>
        <p:spPr>
          <a:xfrm>
            <a:off x="248284" y="2241296"/>
            <a:ext cx="11695430" cy="3317875"/>
          </a:xfrm>
          <a:prstGeom prst="rect">
            <a:avLst/>
          </a:prstGeom>
        </p:spPr>
        <p:txBody>
          <a:bodyPr wrap="square" lIns="0" tIns="0" rIns="0" bIns="0">
            <a:spAutoFit/>
          </a:bodyPr>
          <a:lstStyle>
            <a:lvl1pPr>
              <a:defRPr sz="2400" b="0" i="0">
                <a:solidFill>
                  <a:srgbClr val="1F2C8F"/>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11/17/2024</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619736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550670" cy="2545715"/>
            <a:chOff x="0" y="0"/>
            <a:chExt cx="1550670" cy="2545715"/>
          </a:xfrm>
        </p:grpSpPr>
        <p:sp>
          <p:nvSpPr>
            <p:cNvPr id="3" name="object 3"/>
            <p:cNvSpPr/>
            <p:nvPr/>
          </p:nvSpPr>
          <p:spPr>
            <a:xfrm>
              <a:off x="0" y="0"/>
              <a:ext cx="1550670" cy="2545715"/>
            </a:xfrm>
            <a:custGeom>
              <a:avLst/>
              <a:gdLst/>
              <a:ahLst/>
              <a:cxnLst/>
              <a:rect l="l" t="t" r="r" b="b"/>
              <a:pathLst>
                <a:path w="1550670" h="2545715">
                  <a:moveTo>
                    <a:pt x="1550542" y="0"/>
                  </a:moveTo>
                  <a:lnTo>
                    <a:pt x="683120" y="0"/>
                  </a:lnTo>
                  <a:lnTo>
                    <a:pt x="673023" y="200405"/>
                  </a:lnTo>
                  <a:lnTo>
                    <a:pt x="667099" y="252182"/>
                  </a:lnTo>
                  <a:lnTo>
                    <a:pt x="659860" y="303557"/>
                  </a:lnTo>
                  <a:lnTo>
                    <a:pt x="651325" y="354513"/>
                  </a:lnTo>
                  <a:lnTo>
                    <a:pt x="641511" y="405032"/>
                  </a:lnTo>
                  <a:lnTo>
                    <a:pt x="630436" y="455096"/>
                  </a:lnTo>
                  <a:lnTo>
                    <a:pt x="618115" y="504688"/>
                  </a:lnTo>
                  <a:lnTo>
                    <a:pt x="604568" y="553790"/>
                  </a:lnTo>
                  <a:lnTo>
                    <a:pt x="589810" y="602383"/>
                  </a:lnTo>
                  <a:lnTo>
                    <a:pt x="573860" y="650451"/>
                  </a:lnTo>
                  <a:lnTo>
                    <a:pt x="556735" y="697975"/>
                  </a:lnTo>
                  <a:lnTo>
                    <a:pt x="538452" y="744938"/>
                  </a:lnTo>
                  <a:lnTo>
                    <a:pt x="519028" y="791322"/>
                  </a:lnTo>
                  <a:lnTo>
                    <a:pt x="498481" y="837109"/>
                  </a:lnTo>
                  <a:lnTo>
                    <a:pt x="476827" y="882282"/>
                  </a:lnTo>
                  <a:lnTo>
                    <a:pt x="454085" y="926822"/>
                  </a:lnTo>
                  <a:lnTo>
                    <a:pt x="430272" y="970712"/>
                  </a:lnTo>
                  <a:lnTo>
                    <a:pt x="405404" y="1013934"/>
                  </a:lnTo>
                  <a:lnTo>
                    <a:pt x="379499" y="1056470"/>
                  </a:lnTo>
                  <a:lnTo>
                    <a:pt x="352575" y="1098303"/>
                  </a:lnTo>
                  <a:lnTo>
                    <a:pt x="324649" y="1139415"/>
                  </a:lnTo>
                  <a:lnTo>
                    <a:pt x="295738" y="1179787"/>
                  </a:lnTo>
                  <a:lnTo>
                    <a:pt x="265859" y="1219403"/>
                  </a:lnTo>
                  <a:lnTo>
                    <a:pt x="235030" y="1258244"/>
                  </a:lnTo>
                  <a:lnTo>
                    <a:pt x="203268" y="1296293"/>
                  </a:lnTo>
                  <a:lnTo>
                    <a:pt x="170590" y="1333532"/>
                  </a:lnTo>
                  <a:lnTo>
                    <a:pt x="137014" y="1369943"/>
                  </a:lnTo>
                  <a:lnTo>
                    <a:pt x="102557" y="1405509"/>
                  </a:lnTo>
                  <a:lnTo>
                    <a:pt x="0" y="1500504"/>
                  </a:lnTo>
                  <a:lnTo>
                    <a:pt x="0" y="2545334"/>
                  </a:lnTo>
                  <a:lnTo>
                    <a:pt x="221868" y="2418715"/>
                  </a:lnTo>
                  <a:lnTo>
                    <a:pt x="262243" y="2392695"/>
                  </a:lnTo>
                  <a:lnTo>
                    <a:pt x="302146" y="2366018"/>
                  </a:lnTo>
                  <a:lnTo>
                    <a:pt x="341572" y="2338691"/>
                  </a:lnTo>
                  <a:lnTo>
                    <a:pt x="380512" y="2310722"/>
                  </a:lnTo>
                  <a:lnTo>
                    <a:pt x="418958" y="2282119"/>
                  </a:lnTo>
                  <a:lnTo>
                    <a:pt x="456903" y="2252889"/>
                  </a:lnTo>
                  <a:lnTo>
                    <a:pt x="494340" y="2223039"/>
                  </a:lnTo>
                  <a:lnTo>
                    <a:pt x="531260" y="2192578"/>
                  </a:lnTo>
                  <a:lnTo>
                    <a:pt x="567656" y="2161514"/>
                  </a:lnTo>
                  <a:lnTo>
                    <a:pt x="603521" y="2129853"/>
                  </a:lnTo>
                  <a:lnTo>
                    <a:pt x="638846" y="2097603"/>
                  </a:lnTo>
                  <a:lnTo>
                    <a:pt x="673625" y="2064773"/>
                  </a:lnTo>
                  <a:lnTo>
                    <a:pt x="707849" y="2031369"/>
                  </a:lnTo>
                  <a:lnTo>
                    <a:pt x="741511" y="1997399"/>
                  </a:lnTo>
                  <a:lnTo>
                    <a:pt x="774603" y="1962872"/>
                  </a:lnTo>
                  <a:lnTo>
                    <a:pt x="807117" y="1927794"/>
                  </a:lnTo>
                  <a:lnTo>
                    <a:pt x="839047" y="1892173"/>
                  </a:lnTo>
                  <a:lnTo>
                    <a:pt x="870384" y="1856017"/>
                  </a:lnTo>
                  <a:lnTo>
                    <a:pt x="901120" y="1819334"/>
                  </a:lnTo>
                  <a:lnTo>
                    <a:pt x="931248" y="1782131"/>
                  </a:lnTo>
                  <a:lnTo>
                    <a:pt x="960761" y="1744416"/>
                  </a:lnTo>
                  <a:lnTo>
                    <a:pt x="989650" y="1706196"/>
                  </a:lnTo>
                  <a:lnTo>
                    <a:pt x="1017908" y="1667480"/>
                  </a:lnTo>
                  <a:lnTo>
                    <a:pt x="1045528" y="1628274"/>
                  </a:lnTo>
                  <a:lnTo>
                    <a:pt x="1072502" y="1588587"/>
                  </a:lnTo>
                  <a:lnTo>
                    <a:pt x="1098822" y="1548425"/>
                  </a:lnTo>
                  <a:lnTo>
                    <a:pt x="1124480" y="1507798"/>
                  </a:lnTo>
                  <a:lnTo>
                    <a:pt x="1149469" y="1466711"/>
                  </a:lnTo>
                  <a:lnTo>
                    <a:pt x="1173781" y="1425174"/>
                  </a:lnTo>
                  <a:lnTo>
                    <a:pt x="1197409" y="1383193"/>
                  </a:lnTo>
                  <a:lnTo>
                    <a:pt x="1220345" y="1340777"/>
                  </a:lnTo>
                  <a:lnTo>
                    <a:pt x="1242581" y="1297932"/>
                  </a:lnTo>
                  <a:lnTo>
                    <a:pt x="1264109" y="1254667"/>
                  </a:lnTo>
                  <a:lnTo>
                    <a:pt x="1284923" y="1210989"/>
                  </a:lnTo>
                  <a:lnTo>
                    <a:pt x="1305014" y="1166906"/>
                  </a:lnTo>
                  <a:lnTo>
                    <a:pt x="1324375" y="1122426"/>
                  </a:lnTo>
                  <a:lnTo>
                    <a:pt x="1342998" y="1077556"/>
                  </a:lnTo>
                  <a:lnTo>
                    <a:pt x="1360875" y="1032303"/>
                  </a:lnTo>
                  <a:lnTo>
                    <a:pt x="1377999" y="986676"/>
                  </a:lnTo>
                  <a:lnTo>
                    <a:pt x="1394362" y="940682"/>
                  </a:lnTo>
                  <a:lnTo>
                    <a:pt x="1409957" y="894328"/>
                  </a:lnTo>
                  <a:lnTo>
                    <a:pt x="1424776" y="847623"/>
                  </a:lnTo>
                  <a:lnTo>
                    <a:pt x="1438811" y="800574"/>
                  </a:lnTo>
                  <a:lnTo>
                    <a:pt x="1452054" y="753189"/>
                  </a:lnTo>
                  <a:lnTo>
                    <a:pt x="1464499" y="705474"/>
                  </a:lnTo>
                  <a:lnTo>
                    <a:pt x="1476136" y="657439"/>
                  </a:lnTo>
                  <a:lnTo>
                    <a:pt x="1486960" y="609090"/>
                  </a:lnTo>
                  <a:lnTo>
                    <a:pt x="1496961" y="560436"/>
                  </a:lnTo>
                  <a:lnTo>
                    <a:pt x="1506133" y="511483"/>
                  </a:lnTo>
                  <a:lnTo>
                    <a:pt x="1514468" y="462240"/>
                  </a:lnTo>
                  <a:lnTo>
                    <a:pt x="1521957" y="412714"/>
                  </a:lnTo>
                  <a:lnTo>
                    <a:pt x="1528595" y="362912"/>
                  </a:lnTo>
                  <a:lnTo>
                    <a:pt x="1534372" y="312843"/>
                  </a:lnTo>
                  <a:lnTo>
                    <a:pt x="1539281" y="262515"/>
                  </a:lnTo>
                  <a:lnTo>
                    <a:pt x="1543315" y="211933"/>
                  </a:lnTo>
                  <a:lnTo>
                    <a:pt x="1546465" y="161108"/>
                  </a:lnTo>
                  <a:lnTo>
                    <a:pt x="1548725" y="110045"/>
                  </a:lnTo>
                  <a:lnTo>
                    <a:pt x="1550087" y="58752"/>
                  </a:lnTo>
                  <a:lnTo>
                    <a:pt x="1550542" y="0"/>
                  </a:lnTo>
                  <a:close/>
                </a:path>
              </a:pathLst>
            </a:custGeom>
            <a:solidFill>
              <a:srgbClr val="AAC3E8"/>
            </a:solidFill>
          </p:spPr>
          <p:txBody>
            <a:bodyPr wrap="square" lIns="0" tIns="0" rIns="0" bIns="0" rtlCol="0"/>
            <a:lstStyle/>
            <a:p>
              <a:endParaRPr>
                <a:solidFill>
                  <a:prstClr val="black"/>
                </a:solidFill>
              </a:endParaRPr>
            </a:p>
          </p:txBody>
        </p:sp>
        <p:sp>
          <p:nvSpPr>
            <p:cNvPr id="4" name="object 4"/>
            <p:cNvSpPr/>
            <p:nvPr/>
          </p:nvSpPr>
          <p:spPr>
            <a:xfrm>
              <a:off x="0" y="0"/>
              <a:ext cx="683260" cy="1500505"/>
            </a:xfrm>
            <a:custGeom>
              <a:avLst/>
              <a:gdLst/>
              <a:ahLst/>
              <a:cxnLst/>
              <a:rect l="l" t="t" r="r" b="b"/>
              <a:pathLst>
                <a:path w="683260" h="1500505">
                  <a:moveTo>
                    <a:pt x="682739" y="0"/>
                  </a:moveTo>
                  <a:lnTo>
                    <a:pt x="0" y="0"/>
                  </a:lnTo>
                  <a:lnTo>
                    <a:pt x="0" y="1499997"/>
                  </a:lnTo>
                  <a:lnTo>
                    <a:pt x="102290" y="1405254"/>
                  </a:lnTo>
                  <a:lnTo>
                    <a:pt x="136741" y="1369703"/>
                  </a:lnTo>
                  <a:lnTo>
                    <a:pt x="170310" y="1333304"/>
                  </a:lnTo>
                  <a:lnTo>
                    <a:pt x="202981" y="1296077"/>
                  </a:lnTo>
                  <a:lnTo>
                    <a:pt x="234737" y="1258039"/>
                  </a:lnTo>
                  <a:lnTo>
                    <a:pt x="265560" y="1219208"/>
                  </a:lnTo>
                  <a:lnTo>
                    <a:pt x="295433" y="1179602"/>
                  </a:lnTo>
                  <a:lnTo>
                    <a:pt x="324338" y="1139238"/>
                  </a:lnTo>
                  <a:lnTo>
                    <a:pt x="352259" y="1098135"/>
                  </a:lnTo>
                  <a:lnTo>
                    <a:pt x="379178" y="1056310"/>
                  </a:lnTo>
                  <a:lnTo>
                    <a:pt x="405077" y="1013782"/>
                  </a:lnTo>
                  <a:lnTo>
                    <a:pt x="429940" y="970567"/>
                  </a:lnTo>
                  <a:lnTo>
                    <a:pt x="453749" y="926684"/>
                  </a:lnTo>
                  <a:lnTo>
                    <a:pt x="476487" y="882151"/>
                  </a:lnTo>
                  <a:lnTo>
                    <a:pt x="498136" y="836986"/>
                  </a:lnTo>
                  <a:lnTo>
                    <a:pt x="518679" y="791206"/>
                  </a:lnTo>
                  <a:lnTo>
                    <a:pt x="538099" y="744829"/>
                  </a:lnTo>
                  <a:lnTo>
                    <a:pt x="556379" y="697874"/>
                  </a:lnTo>
                  <a:lnTo>
                    <a:pt x="573501" y="650357"/>
                  </a:lnTo>
                  <a:lnTo>
                    <a:pt x="589447" y="602297"/>
                  </a:lnTo>
                  <a:lnTo>
                    <a:pt x="604202" y="553712"/>
                  </a:lnTo>
                  <a:lnTo>
                    <a:pt x="617746" y="504619"/>
                  </a:lnTo>
                  <a:lnTo>
                    <a:pt x="630064" y="455037"/>
                  </a:lnTo>
                  <a:lnTo>
                    <a:pt x="641138" y="404983"/>
                  </a:lnTo>
                  <a:lnTo>
                    <a:pt x="650949" y="354475"/>
                  </a:lnTo>
                  <a:lnTo>
                    <a:pt x="659482" y="303531"/>
                  </a:lnTo>
                  <a:lnTo>
                    <a:pt x="666719" y="252168"/>
                  </a:lnTo>
                  <a:lnTo>
                    <a:pt x="672642" y="200405"/>
                  </a:lnTo>
                  <a:lnTo>
                    <a:pt x="682739" y="0"/>
                  </a:lnTo>
                  <a:close/>
                </a:path>
              </a:pathLst>
            </a:custGeom>
            <a:solidFill>
              <a:srgbClr val="F5CDCE"/>
            </a:solidFill>
          </p:spPr>
          <p:txBody>
            <a:bodyPr wrap="square" lIns="0" tIns="0" rIns="0" bIns="0" rtlCol="0"/>
            <a:lstStyle/>
            <a:p>
              <a:endParaRPr>
                <a:solidFill>
                  <a:prstClr val="black"/>
                </a:solidFill>
              </a:endParaRPr>
            </a:p>
          </p:txBody>
        </p:sp>
        <p:sp>
          <p:nvSpPr>
            <p:cNvPr id="5" name="object 5"/>
            <p:cNvSpPr/>
            <p:nvPr/>
          </p:nvSpPr>
          <p:spPr>
            <a:xfrm>
              <a:off x="170446" y="314197"/>
              <a:ext cx="775335" cy="775335"/>
            </a:xfrm>
            <a:custGeom>
              <a:avLst/>
              <a:gdLst/>
              <a:ahLst/>
              <a:cxnLst/>
              <a:rect l="l" t="t" r="r" b="b"/>
              <a:pathLst>
                <a:path w="775335" h="775335">
                  <a:moveTo>
                    <a:pt x="387515" y="0"/>
                  </a:moveTo>
                  <a:lnTo>
                    <a:pt x="338905" y="3019"/>
                  </a:lnTo>
                  <a:lnTo>
                    <a:pt x="292098" y="11834"/>
                  </a:lnTo>
                  <a:lnTo>
                    <a:pt x="247455" y="26081"/>
                  </a:lnTo>
                  <a:lnTo>
                    <a:pt x="205341" y="45399"/>
                  </a:lnTo>
                  <a:lnTo>
                    <a:pt x="166118" y="69423"/>
                  </a:lnTo>
                  <a:lnTo>
                    <a:pt x="130150" y="97791"/>
                  </a:lnTo>
                  <a:lnTo>
                    <a:pt x="97799" y="130139"/>
                  </a:lnTo>
                  <a:lnTo>
                    <a:pt x="69429" y="166104"/>
                  </a:lnTo>
                  <a:lnTo>
                    <a:pt x="45403" y="205323"/>
                  </a:lnTo>
                  <a:lnTo>
                    <a:pt x="26083" y="247433"/>
                  </a:lnTo>
                  <a:lnTo>
                    <a:pt x="11834" y="292070"/>
                  </a:lnTo>
                  <a:lnTo>
                    <a:pt x="3019" y="338873"/>
                  </a:lnTo>
                  <a:lnTo>
                    <a:pt x="0" y="387476"/>
                  </a:lnTo>
                  <a:lnTo>
                    <a:pt x="3019" y="436080"/>
                  </a:lnTo>
                  <a:lnTo>
                    <a:pt x="11834" y="482883"/>
                  </a:lnTo>
                  <a:lnTo>
                    <a:pt x="26083" y="527520"/>
                  </a:lnTo>
                  <a:lnTo>
                    <a:pt x="45403" y="569630"/>
                  </a:lnTo>
                  <a:lnTo>
                    <a:pt x="69429" y="608849"/>
                  </a:lnTo>
                  <a:lnTo>
                    <a:pt x="97799" y="644814"/>
                  </a:lnTo>
                  <a:lnTo>
                    <a:pt x="130150" y="677162"/>
                  </a:lnTo>
                  <a:lnTo>
                    <a:pt x="166118" y="705530"/>
                  </a:lnTo>
                  <a:lnTo>
                    <a:pt x="205341" y="729554"/>
                  </a:lnTo>
                  <a:lnTo>
                    <a:pt x="247455" y="748872"/>
                  </a:lnTo>
                  <a:lnTo>
                    <a:pt x="292098" y="763119"/>
                  </a:lnTo>
                  <a:lnTo>
                    <a:pt x="338905" y="771934"/>
                  </a:lnTo>
                  <a:lnTo>
                    <a:pt x="387515" y="774953"/>
                  </a:lnTo>
                  <a:lnTo>
                    <a:pt x="436121" y="771934"/>
                  </a:lnTo>
                  <a:lnTo>
                    <a:pt x="482926" y="763119"/>
                  </a:lnTo>
                  <a:lnTo>
                    <a:pt x="527567" y="748872"/>
                  </a:lnTo>
                  <a:lnTo>
                    <a:pt x="569680" y="729554"/>
                  </a:lnTo>
                  <a:lnTo>
                    <a:pt x="608901" y="705530"/>
                  </a:lnTo>
                  <a:lnTo>
                    <a:pt x="644869" y="677162"/>
                  </a:lnTo>
                  <a:lnTo>
                    <a:pt x="677219" y="644814"/>
                  </a:lnTo>
                  <a:lnTo>
                    <a:pt x="705588" y="608849"/>
                  </a:lnTo>
                  <a:lnTo>
                    <a:pt x="729614" y="569630"/>
                  </a:lnTo>
                  <a:lnTo>
                    <a:pt x="748933" y="527520"/>
                  </a:lnTo>
                  <a:lnTo>
                    <a:pt x="763182" y="482883"/>
                  </a:lnTo>
                  <a:lnTo>
                    <a:pt x="771998" y="436080"/>
                  </a:lnTo>
                  <a:lnTo>
                    <a:pt x="775017" y="387476"/>
                  </a:lnTo>
                  <a:lnTo>
                    <a:pt x="771998" y="338873"/>
                  </a:lnTo>
                  <a:lnTo>
                    <a:pt x="763182" y="292070"/>
                  </a:lnTo>
                  <a:lnTo>
                    <a:pt x="748933" y="247433"/>
                  </a:lnTo>
                  <a:lnTo>
                    <a:pt x="729614" y="205323"/>
                  </a:lnTo>
                  <a:lnTo>
                    <a:pt x="705588" y="166104"/>
                  </a:lnTo>
                  <a:lnTo>
                    <a:pt x="677219" y="130139"/>
                  </a:lnTo>
                  <a:lnTo>
                    <a:pt x="644869" y="97791"/>
                  </a:lnTo>
                  <a:lnTo>
                    <a:pt x="608901" y="69423"/>
                  </a:lnTo>
                  <a:lnTo>
                    <a:pt x="569680" y="45399"/>
                  </a:lnTo>
                  <a:lnTo>
                    <a:pt x="527567" y="26081"/>
                  </a:lnTo>
                  <a:lnTo>
                    <a:pt x="482926" y="11834"/>
                  </a:lnTo>
                  <a:lnTo>
                    <a:pt x="436121" y="3019"/>
                  </a:lnTo>
                  <a:lnTo>
                    <a:pt x="387515" y="0"/>
                  </a:lnTo>
                  <a:close/>
                </a:path>
              </a:pathLst>
            </a:custGeom>
            <a:solidFill>
              <a:srgbClr val="1F2C8F"/>
            </a:solidFill>
          </p:spPr>
          <p:txBody>
            <a:bodyPr wrap="square" lIns="0" tIns="0" rIns="0" bIns="0" rtlCol="0"/>
            <a:lstStyle/>
            <a:p>
              <a:endParaRPr>
                <a:solidFill>
                  <a:prstClr val="black"/>
                </a:solidFill>
              </a:endParaRPr>
            </a:p>
          </p:txBody>
        </p:sp>
      </p:grpSp>
      <p:sp>
        <p:nvSpPr>
          <p:cNvPr id="7" name="object 7"/>
          <p:cNvSpPr txBox="1"/>
          <p:nvPr/>
        </p:nvSpPr>
        <p:spPr>
          <a:xfrm>
            <a:off x="474370" y="990600"/>
            <a:ext cx="11374120" cy="5121915"/>
          </a:xfrm>
          <a:prstGeom prst="rect">
            <a:avLst/>
          </a:prstGeom>
        </p:spPr>
        <p:txBody>
          <a:bodyPr vert="horz" wrap="square" lIns="0" tIns="12700" rIns="0" bIns="0" rtlCol="0">
            <a:spAutoFit/>
          </a:bodyPr>
          <a:lstStyle/>
          <a:p>
            <a:pPr marL="195580" marR="6350" indent="-182880" algn="just">
              <a:spcBef>
                <a:spcPts val="100"/>
              </a:spcBef>
              <a:buClr>
                <a:srgbClr val="F5CDCE"/>
              </a:buClr>
              <a:buSzPct val="85416"/>
              <a:buFont typeface="Arial MT"/>
              <a:buChar char="•"/>
              <a:tabLst>
                <a:tab pos="195580" algn="l"/>
              </a:tabLst>
            </a:pPr>
            <a:r>
              <a:rPr lang="en-US" sz="2400" dirty="0">
                <a:solidFill>
                  <a:srgbClr val="1F2C8F"/>
                </a:solidFill>
                <a:latin typeface="Times New Roman"/>
                <a:cs typeface="Times New Roman"/>
              </a:rPr>
              <a:t> </a:t>
            </a:r>
            <a:endParaRPr sz="2400" dirty="0">
              <a:solidFill>
                <a:prstClr val="black"/>
              </a:solidFill>
              <a:latin typeface="Times New Roman"/>
              <a:cs typeface="Times New Roman"/>
            </a:endParaRPr>
          </a:p>
          <a:p>
            <a:pPr algn="ctr" rtl="1"/>
            <a:r>
              <a:rPr lang="ar-IQ" sz="2400" b="1" dirty="0">
                <a:solidFill>
                  <a:prstClr val="black"/>
                </a:solidFill>
                <a:latin typeface="Times New Roman" pitchFamily="18" charset="0"/>
                <a:cs typeface="Times New Roman" pitchFamily="18" charset="0"/>
              </a:rPr>
              <a:t>برعاية السيد عميد كلية الطب البيطري المحترم</a:t>
            </a:r>
            <a:endParaRPr lang="en-US" sz="2400" dirty="0">
              <a:solidFill>
                <a:prstClr val="black"/>
              </a:solidFill>
              <a:latin typeface="Times New Roman" pitchFamily="18" charset="0"/>
              <a:cs typeface="Times New Roman" pitchFamily="18" charset="0"/>
            </a:endParaRPr>
          </a:p>
          <a:p>
            <a:pPr algn="ctr" rtl="1"/>
            <a:r>
              <a:rPr lang="ar-IQ" sz="2400" b="1" dirty="0">
                <a:solidFill>
                  <a:prstClr val="black"/>
                </a:solidFill>
              </a:rPr>
              <a:t>يسر وحدة التعليم المستمر وبالتعاون مع فرع الامراض وامراض الدواجن</a:t>
            </a:r>
            <a:endParaRPr lang="en-US" sz="2400" dirty="0">
              <a:solidFill>
                <a:prstClr val="black"/>
              </a:solidFill>
            </a:endParaRPr>
          </a:p>
          <a:p>
            <a:pPr algn="ctr" rtl="1"/>
            <a:r>
              <a:rPr lang="ar-IQ" sz="2400" b="1" dirty="0">
                <a:solidFill>
                  <a:prstClr val="black"/>
                </a:solidFill>
              </a:rPr>
              <a:t>  اقامة  </a:t>
            </a:r>
            <a:r>
              <a:rPr lang="ar-IQ" sz="2400" b="1" dirty="0" smtClean="0">
                <a:solidFill>
                  <a:prstClr val="black"/>
                </a:solidFill>
              </a:rPr>
              <a:t>محاضرة  بعنوان</a:t>
            </a:r>
            <a:endParaRPr lang="en-US" sz="2400" b="1" dirty="0">
              <a:solidFill>
                <a:prstClr val="black"/>
              </a:solidFill>
            </a:endParaRPr>
          </a:p>
          <a:p>
            <a:pPr algn="ctr" rtl="1"/>
            <a:endParaRPr lang="ar-IQ" sz="2400" b="1" dirty="0">
              <a:solidFill>
                <a:prstClr val="black"/>
              </a:solidFill>
            </a:endParaRPr>
          </a:p>
          <a:p>
            <a:pPr algn="ctr" rtl="1"/>
            <a:r>
              <a:rPr lang="ar-IQ" sz="2400" b="1" dirty="0" smtClean="0">
                <a:solidFill>
                  <a:srgbClr val="FF0000"/>
                </a:solidFill>
              </a:rPr>
              <a:t>التماسك الأسري والأسس والأثار </a:t>
            </a:r>
          </a:p>
          <a:p>
            <a:pPr algn="ctr" rtl="1"/>
            <a:r>
              <a:rPr lang="ar-IQ" sz="2000" b="1" dirty="0" smtClean="0">
                <a:solidFill>
                  <a:prstClr val="black"/>
                </a:solidFill>
                <a:latin typeface="Times New Roman" pitchFamily="18" charset="0"/>
                <a:cs typeface="Times New Roman" pitchFamily="18" charset="0"/>
              </a:rPr>
              <a:t>                            </a:t>
            </a:r>
            <a:endParaRPr lang="ar-IQ" sz="2000" b="1" dirty="0">
              <a:solidFill>
                <a:prstClr val="black"/>
              </a:solidFill>
              <a:latin typeface="Times New Roman" pitchFamily="18" charset="0"/>
              <a:cs typeface="Times New Roman" pitchFamily="18" charset="0"/>
            </a:endParaRPr>
          </a:p>
          <a:p>
            <a:pPr algn="ctr" rtl="1"/>
            <a:r>
              <a:rPr lang="ar-IQ" sz="2000" b="1" dirty="0">
                <a:solidFill>
                  <a:srgbClr val="1F497D">
                    <a:lumMod val="75000"/>
                  </a:srgbClr>
                </a:solidFill>
                <a:latin typeface="Times New Roman" pitchFamily="18" charset="0"/>
                <a:cs typeface="Times New Roman" pitchFamily="18" charset="0"/>
              </a:rPr>
              <a:t>المحاضرون </a:t>
            </a:r>
            <a:endParaRPr lang="ar-IQ" sz="2000" b="1" dirty="0">
              <a:solidFill>
                <a:prstClr val="black"/>
              </a:solidFill>
              <a:latin typeface="Times New Roman" pitchFamily="18" charset="0"/>
              <a:cs typeface="Times New Roman" pitchFamily="18" charset="0"/>
            </a:endParaRPr>
          </a:p>
          <a:p>
            <a:pPr algn="r" rtl="1"/>
            <a:endParaRPr lang="ar-IQ" sz="2000" b="1" dirty="0">
              <a:solidFill>
                <a:prstClr val="black"/>
              </a:solidFill>
              <a:latin typeface="Times New Roman" pitchFamily="18" charset="0"/>
              <a:cs typeface="Times New Roman" pitchFamily="18" charset="0"/>
            </a:endParaRPr>
          </a:p>
          <a:p>
            <a:pPr algn="ctr"/>
            <a:r>
              <a:rPr lang="ar-IQ" sz="2400" b="1" dirty="0">
                <a:solidFill>
                  <a:prstClr val="black"/>
                </a:solidFill>
                <a:latin typeface="Times New Roman" pitchFamily="18" charset="0"/>
                <a:cs typeface="Times New Roman" pitchFamily="18" charset="0"/>
              </a:rPr>
              <a:t>أ.م.د. زينب </a:t>
            </a:r>
            <a:r>
              <a:rPr lang="ar-IQ" sz="2400" b="1" dirty="0" smtClean="0">
                <a:solidFill>
                  <a:prstClr val="black"/>
                </a:solidFill>
                <a:latin typeface="Times New Roman" pitchFamily="18" charset="0"/>
                <a:cs typeface="Times New Roman" pitchFamily="18" charset="0"/>
              </a:rPr>
              <a:t>جمال محمد جواد      </a:t>
            </a:r>
            <a:r>
              <a:rPr lang="ar-IQ" sz="2400" b="1" dirty="0">
                <a:solidFill>
                  <a:prstClr val="black"/>
                </a:solidFill>
                <a:latin typeface="Times New Roman" pitchFamily="18" charset="0"/>
                <a:cs typeface="Times New Roman" pitchFamily="18" charset="0"/>
              </a:rPr>
              <a:t>أ.م.د. زينب </a:t>
            </a:r>
            <a:r>
              <a:rPr lang="ar-IQ" sz="2400" b="1" dirty="0" smtClean="0">
                <a:solidFill>
                  <a:prstClr val="black"/>
                </a:solidFill>
                <a:latin typeface="Times New Roman" pitchFamily="18" charset="0"/>
                <a:cs typeface="Times New Roman" pitchFamily="18" charset="0"/>
              </a:rPr>
              <a:t>اسماعيل ابراهيم        </a:t>
            </a:r>
            <a:r>
              <a:rPr lang="ar-IQ" sz="2400" b="1" dirty="0">
                <a:solidFill>
                  <a:prstClr val="black"/>
                </a:solidFill>
                <a:latin typeface="Times New Roman" pitchFamily="18" charset="0"/>
                <a:cs typeface="Times New Roman" pitchFamily="18" charset="0"/>
              </a:rPr>
              <a:t>م.د. رغد ناظم   </a:t>
            </a:r>
            <a:endParaRPr lang="en-US" sz="2400" b="1" dirty="0">
              <a:solidFill>
                <a:prstClr val="black"/>
              </a:solidFill>
              <a:latin typeface="Times New Roman" pitchFamily="18" charset="0"/>
              <a:cs typeface="Times New Roman" pitchFamily="18" charset="0"/>
            </a:endParaRPr>
          </a:p>
          <a:p>
            <a:pPr algn="ctr" rtl="1"/>
            <a:endParaRPr lang="ar-IQ" sz="2000" dirty="0">
              <a:solidFill>
                <a:prstClr val="black"/>
              </a:solidFill>
              <a:latin typeface="Times New Roman" pitchFamily="18" charset="0"/>
              <a:cs typeface="Times New Roman" pitchFamily="18" charset="0"/>
            </a:endParaRPr>
          </a:p>
          <a:p>
            <a:pPr algn="ctr" rtl="1"/>
            <a:endParaRPr lang="ar-IQ" altLang="zh-CN" sz="2800" dirty="0" smtClean="0">
              <a:solidFill>
                <a:srgbClr val="1F497D">
                  <a:lumMod val="75000"/>
                </a:srgbClr>
              </a:solidFill>
            </a:endParaRPr>
          </a:p>
          <a:p>
            <a:pPr algn="ctr" rtl="1"/>
            <a:endParaRPr lang="ar-IQ" altLang="zh-CN" sz="2800" dirty="0">
              <a:solidFill>
                <a:srgbClr val="1F497D">
                  <a:lumMod val="75000"/>
                </a:srgbClr>
              </a:solidFill>
            </a:endParaRPr>
          </a:p>
          <a:p>
            <a:pPr algn="ctr" rtl="1"/>
            <a:r>
              <a:rPr lang="ar-IQ" altLang="zh-CN" sz="2000" b="1" dirty="0" smtClean="0">
                <a:solidFill>
                  <a:srgbClr val="FF0000"/>
                </a:solidFill>
              </a:rPr>
              <a:t>تاريخ الانعقاد 2024/4/3 </a:t>
            </a:r>
            <a:endParaRPr lang="en-US" altLang="zh-CN" sz="2000" b="1" dirty="0">
              <a:solidFill>
                <a:srgbClr val="FF0000"/>
              </a:solidFill>
            </a:endParaRPr>
          </a:p>
        </p:txBody>
      </p:sp>
      <p:pic>
        <p:nvPicPr>
          <p:cNvPr id="10" name="Google Shape;55;p13"/>
          <p:cNvPicPr preferRelativeResize="0"/>
          <p:nvPr/>
        </p:nvPicPr>
        <p:blipFill rotWithShape="1">
          <a:blip r:embed="rId2" cstate="print">
            <a:alphaModFix/>
          </a:blip>
          <a:srcRect/>
          <a:stretch/>
        </p:blipFill>
        <p:spPr>
          <a:xfrm>
            <a:off x="10134600" y="457200"/>
            <a:ext cx="1447800" cy="985850"/>
          </a:xfrm>
          <a:prstGeom prst="rect">
            <a:avLst/>
          </a:prstGeom>
          <a:noFill/>
          <a:ln cmpd="thickThin">
            <a:solidFill>
              <a:schemeClr val="tx1"/>
            </a:solidFill>
          </a:ln>
        </p:spPr>
      </p:pic>
    </p:spTree>
    <p:extLst>
      <p:ext uri="{BB962C8B-B14F-4D97-AF65-F5344CB8AC3E}">
        <p14:creationId xmlns:p14="http://schemas.microsoft.com/office/powerpoint/2010/main" val="1459812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9" y="332509"/>
            <a:ext cx="8700655" cy="2668423"/>
          </a:xfrm>
          <a:prstGeom prst="rect">
            <a:avLst/>
          </a:prstGeom>
        </p:spPr>
        <p:txBody>
          <a:bodyPr wrap="square">
            <a:spAutoFit/>
          </a:bodyPr>
          <a:lstStyle/>
          <a:p>
            <a:pPr algn="just" rtl="1">
              <a:lnSpc>
                <a:spcPct val="107000"/>
              </a:lnSpc>
              <a:spcAft>
                <a:spcPts val="800"/>
              </a:spcAft>
              <a:tabLst>
                <a:tab pos="978535" algn="l"/>
              </a:tabLst>
            </a:pPr>
            <a:r>
              <a:rPr lang="en-US" b="1" dirty="0">
                <a:latin typeface="Calibri" panose="020F0502020204030204" pitchFamily="34" charset="0"/>
                <a:ea typeface="Calibri" panose="020F0502020204030204" pitchFamily="34" charset="0"/>
                <a:cs typeface="Times New Roman" panose="02020603050405020304" pitchFamily="18" charset="0"/>
              </a:rPr>
              <a:t>7</a:t>
            </a:r>
            <a:r>
              <a:rPr lang="ar-SA" b="1" dirty="0" smtClean="0">
                <a:latin typeface="Calibri" panose="020F0502020204030204" pitchFamily="34" charset="0"/>
                <a:ea typeface="Calibri" panose="020F0502020204030204" pitchFamily="34" charset="0"/>
                <a:cs typeface="Times New Roman" panose="02020603050405020304" pitchFamily="18" charset="0"/>
              </a:rPr>
              <a:t>التخطيــط </a:t>
            </a:r>
            <a:r>
              <a:rPr lang="ar-SA" b="1" dirty="0">
                <a:latin typeface="Calibri" panose="020F0502020204030204" pitchFamily="34" charset="0"/>
                <a:ea typeface="Calibri" panose="020F0502020204030204" pitchFamily="34" charset="0"/>
                <a:cs typeface="Times New Roman" panose="02020603050405020304" pitchFamily="18" charset="0"/>
              </a:rPr>
              <a:t>الأســري</a:t>
            </a:r>
            <a:r>
              <a:rPr lang="ar-SA" dirty="0">
                <a:latin typeface="Calibri" panose="020F0502020204030204" pitchFamily="34" charset="0"/>
                <a:ea typeface="Calibri" panose="020F0502020204030204" pitchFamily="34" charset="0"/>
                <a:cs typeface="Times New Roman" panose="02020603050405020304" pitchFamily="18" charset="0"/>
              </a:rPr>
              <a:t>إن التخطيط الأسري لا يهدف فقط إلى تنظيم النسل، إنما له اهداف متعددة تتمثل في</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tabLst>
                <a:tab pos="978535" algn="l"/>
              </a:tabLst>
            </a:pPr>
            <a:r>
              <a:rPr lang="ar-SA" dirty="0">
                <a:latin typeface="Calibri" panose="020F0502020204030204" pitchFamily="34" charset="0"/>
                <a:ea typeface="Calibri" panose="020F0502020204030204" pitchFamily="34" charset="0"/>
                <a:cs typeface="Times New Roman" panose="02020603050405020304" pitchFamily="18" charset="0"/>
              </a:rPr>
              <a:t>تحقيق التوازن في سلوكيات أفراد الأسرة و طريقة أدائهم لأولادهم المتعددة</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tabLst>
                <a:tab pos="978535" algn="l"/>
              </a:tabLst>
            </a:pPr>
            <a:r>
              <a:rPr lang="ar-SA" dirty="0">
                <a:latin typeface="Calibri" panose="020F0502020204030204" pitchFamily="34" charset="0"/>
                <a:ea typeface="Calibri" panose="020F0502020204030204" pitchFamily="34" charset="0"/>
                <a:cs typeface="Times New Roman" panose="02020603050405020304" pitchFamily="18" charset="0"/>
              </a:rPr>
              <a:t>تحديد أهداف مشتركة و العمل بشكل جماعي لتحقيقها</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tabLst>
                <a:tab pos="978535" algn="l"/>
              </a:tabLst>
            </a:pPr>
            <a:r>
              <a:rPr lang="ar-SA" dirty="0">
                <a:latin typeface="Calibri" panose="020F0502020204030204" pitchFamily="34" charset="0"/>
                <a:ea typeface="Calibri" panose="020F0502020204030204" pitchFamily="34" charset="0"/>
                <a:cs typeface="Times New Roman" panose="02020603050405020304" pitchFamily="18" charset="0"/>
              </a:rPr>
              <a:t>توفير الوقت، و إدارته بشكل فعال</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tabLst>
                <a:tab pos="978535" algn="l"/>
              </a:tabLst>
            </a:pPr>
            <a:r>
              <a:rPr lang="ar-SA" dirty="0">
                <a:latin typeface="Calibri" panose="020F0502020204030204" pitchFamily="34" charset="0"/>
                <a:ea typeface="Calibri" panose="020F0502020204030204" pitchFamily="34" charset="0"/>
                <a:cs typeface="Times New Roman" panose="02020603050405020304" pitchFamily="18" charset="0"/>
              </a:rPr>
              <a:t>ثراء البيئة الأسرية بالحوار و التعويد المبكر للأولاد على التعبير و المشاركة بالرأي</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Symbol" panose="05050102010706020507" pitchFamily="18" charset="2"/>
              <a:buChar char=""/>
              <a:tabLst>
                <a:tab pos="978535" algn="l"/>
              </a:tabLst>
            </a:pPr>
            <a:r>
              <a:rPr lang="en-US" dirty="0">
                <a:latin typeface="Times New Roman" panose="02020603050405020304" pitchFamily="18"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imes New Roman" panose="02020603050405020304" pitchFamily="18" charset="0"/>
              </a:rPr>
              <a:t>تركيز الجهود على الأولويات بدلا من هدر الطاقة في الأمور ذات الأولوية المنخفضة</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tabLst>
                <a:tab pos="978535" algn="l"/>
              </a:tabLst>
            </a:pPr>
            <a:r>
              <a:rPr lang="en-US" b="1" dirty="0">
                <a:latin typeface="Times New Roman" panose="02020603050405020304" pitchFamily="18" charset="0"/>
                <a:ea typeface="Calibri" panose="020F0502020204030204" pitchFamily="34" charset="0"/>
                <a:cs typeface="Arial" panose="020B0604020202020204" pitchFamily="34" charset="0"/>
              </a:rPr>
              <a:t>8</a:t>
            </a:r>
            <a:r>
              <a:rPr lang="ar-SA" b="1" dirty="0">
                <a:latin typeface="Calibri" panose="020F0502020204030204" pitchFamily="34" charset="0"/>
                <a:ea typeface="Calibri" panose="020F0502020204030204" pitchFamily="34" charset="0"/>
                <a:cs typeface="Times New Roman" panose="02020603050405020304" pitchFamily="18" charset="0"/>
              </a:rPr>
              <a:t>الاتصــال الفعــال</a:t>
            </a:r>
            <a:r>
              <a:rPr lang="en-US" dirty="0">
                <a:latin typeface="Times New Roman" panose="02020603050405020304" pitchFamily="18"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imes New Roman" panose="02020603050405020304" pitchFamily="18" charset="0"/>
              </a:rPr>
              <a:t>للاتصال الفعال داخل الأسرة أهمية كبيرة في دعم تماسكها، </a:t>
            </a:r>
            <a:r>
              <a:rPr lang="en-US" dirty="0">
                <a:latin typeface="Times New Roman" panose="02020603050405020304" pitchFamily="18"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imes New Roman" panose="02020603050405020304" pitchFamily="18" charset="0"/>
              </a:rPr>
              <a:t>إن أحد مفاتيح العلاقات الإنسانية تكمن في المرونة و الاتصال الفعال</a:t>
            </a:r>
            <a:r>
              <a:rPr lang="ar-SA" b="1" dirty="0">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845" y="3881871"/>
            <a:ext cx="3840308" cy="18097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4814" y="3768436"/>
            <a:ext cx="3576204" cy="1923185"/>
          </a:xfrm>
          <a:prstGeom prst="rect">
            <a:avLst/>
          </a:prstGeom>
        </p:spPr>
      </p:pic>
    </p:spTree>
    <p:extLst>
      <p:ext uri="{BB962C8B-B14F-4D97-AF65-F5344CB8AC3E}">
        <p14:creationId xmlns:p14="http://schemas.microsoft.com/office/powerpoint/2010/main" val="420974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9" y="775855"/>
            <a:ext cx="8382001" cy="1508362"/>
          </a:xfrm>
          <a:prstGeom prst="rect">
            <a:avLst/>
          </a:prstGeom>
        </p:spPr>
        <p:txBody>
          <a:bodyPr wrap="square">
            <a:spAutoFit/>
          </a:bodyPr>
          <a:lstStyle/>
          <a:p>
            <a:pPr algn="just" rtl="1">
              <a:lnSpc>
                <a:spcPct val="107000"/>
              </a:lnSpc>
              <a:spcAft>
                <a:spcPts val="800"/>
              </a:spcAft>
              <a:tabLst>
                <a:tab pos="978535" algn="l"/>
              </a:tabLst>
            </a:pPr>
            <a:r>
              <a:rPr lang="en-US" b="1" dirty="0">
                <a:latin typeface="Times New Roman" panose="02020603050405020304" pitchFamily="18" charset="0"/>
                <a:ea typeface="Calibri" panose="020F0502020204030204" pitchFamily="34" charset="0"/>
                <a:cs typeface="Arial" panose="020B0604020202020204" pitchFamily="34" charset="0"/>
              </a:rPr>
              <a:t>9 </a:t>
            </a:r>
            <a:r>
              <a:rPr lang="ar-SA" b="1" dirty="0">
                <a:latin typeface="Calibri" panose="020F0502020204030204" pitchFamily="34" charset="0"/>
                <a:ea typeface="Calibri" panose="020F0502020204030204" pitchFamily="34" charset="0"/>
                <a:cs typeface="Times New Roman" panose="02020603050405020304" pitchFamily="18" charset="0"/>
              </a:rPr>
              <a:t>مـراكــز الإرشــاد الأســري</a:t>
            </a:r>
            <a:r>
              <a:rPr lang="en-US" dirty="0">
                <a:latin typeface="Times New Roman" panose="02020603050405020304" pitchFamily="18"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imes New Roman" panose="02020603050405020304" pitchFamily="18" charset="0"/>
              </a:rPr>
              <a:t>لأنها مهمة و من متطلبات هذا العصر، فلا شك أن توفير الإرشاد الزواجي ( العائلي </a:t>
            </a:r>
            <a:r>
              <a:rPr lang="en-US" dirty="0">
                <a:latin typeface="Times New Roman" panose="02020603050405020304" pitchFamily="18"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imes New Roman" panose="02020603050405020304" pitchFamily="18" charset="0"/>
              </a:rPr>
              <a:t>خاصة أو حكومية تابعة لوزارة العدل مثلا سيمكن الأسرة من اكتساب آليات و مهارات تساعدهم على تحقيق الاستقرار العائلي و تربية أطفال متوافقين نفسيا و </a:t>
            </a:r>
            <a:r>
              <a:rPr lang="ar-SA" dirty="0" smtClean="0">
                <a:latin typeface="Calibri" panose="020F0502020204030204" pitchFamily="34" charset="0"/>
                <a:ea typeface="Calibri" panose="020F0502020204030204" pitchFamily="34" charset="0"/>
                <a:cs typeface="Times New Roman" panose="02020603050405020304" pitchFamily="18" charset="0"/>
              </a:rPr>
              <a:t>اجتماعيا،</a:t>
            </a:r>
            <a:r>
              <a:rPr lang="ar-IQ" dirty="0" smtClean="0">
                <a:latin typeface="Calibri" panose="020F0502020204030204" pitchFamily="34" charset="0"/>
                <a:ea typeface="Calibri" panose="020F0502020204030204" pitchFamily="34" charset="0"/>
                <a:cs typeface="Times New Roman" panose="02020603050405020304" pitchFamily="18" charset="0"/>
              </a:rPr>
              <a:t>كما ان </a:t>
            </a:r>
            <a:r>
              <a:rPr lang="ar-IQ" sz="1600" dirty="0" smtClean="0"/>
              <a:t>هذه المراكز تدرب الأزواج على كيفية الاستمتاع بالحياة الزوجية من مختلف الجوانب و ليس من جانب اللذة فقط، بناء على تنمية مهارات التواصل و خاصة مهارات الاستمتاع للطرف الآخر و فهم حاجاته و تفهم موقفه و وجهة نظره و كيفية نظره للقضايا و إدراكه لها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6863" y="2876550"/>
            <a:ext cx="2667000" cy="17145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8452" y="2938462"/>
            <a:ext cx="2876550" cy="15906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91" y="2876550"/>
            <a:ext cx="2857500" cy="1600200"/>
          </a:xfrm>
          <a:prstGeom prst="rect">
            <a:avLst/>
          </a:prstGeom>
        </p:spPr>
      </p:pic>
    </p:spTree>
    <p:extLst>
      <p:ext uri="{BB962C8B-B14F-4D97-AF65-F5344CB8AC3E}">
        <p14:creationId xmlns:p14="http://schemas.microsoft.com/office/powerpoint/2010/main" val="1072718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8983" y="720436"/>
            <a:ext cx="10460181" cy="3454920"/>
          </a:xfrm>
          <a:prstGeom prst="rect">
            <a:avLst/>
          </a:prstGeom>
        </p:spPr>
        <p:txBody>
          <a:bodyPr wrap="square">
            <a:spAutoFit/>
          </a:bodyPr>
          <a:lstStyle/>
          <a:p>
            <a:pPr algn="just" rtl="1">
              <a:lnSpc>
                <a:spcPct val="107000"/>
              </a:lnSpc>
              <a:spcAft>
                <a:spcPts val="800"/>
              </a:spcAft>
              <a:tabLst>
                <a:tab pos="1197610" algn="l"/>
              </a:tabLst>
            </a:pPr>
            <a:r>
              <a:rPr lang="ar-SA" b="1" dirty="0">
                <a:latin typeface="Calibri" panose="020F0502020204030204" pitchFamily="34" charset="0"/>
                <a:ea typeface="Calibri" panose="020F0502020204030204" pitchFamily="34" charset="0"/>
                <a:cs typeface="Times New Roman" panose="02020603050405020304" pitchFamily="18" charset="0"/>
              </a:rPr>
              <a:t>الخلاصــــة</a:t>
            </a:r>
            <a:r>
              <a:rPr lang="en-US" b="1" dirty="0">
                <a:latin typeface="Times New Roman" panose="02020603050405020304" pitchFamily="18" charset="0"/>
                <a:ea typeface="Calibri" panose="020F0502020204030204" pitchFamily="34" charset="0"/>
                <a:cs typeface="Arial" panose="020B0604020202020204" pitchFamily="34" charset="0"/>
              </a:rPr>
              <a:t>:</a:t>
            </a:r>
            <a:r>
              <a:rPr lang="en-US" dirty="0">
                <a:latin typeface="Times New Roman" panose="02020603050405020304" pitchFamily="18"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imes New Roman" panose="02020603050405020304" pitchFamily="18" charset="0"/>
              </a:rPr>
              <a:t>يمكن القول في الأخير أنه من الأسباب التي تحقق التماسك الأسري من مختلف الجوانب: الاقتصادية، الاجتماعي، الصحية و النفسية هو تعديل النظرة القائمة حول الزواج من مفهوم جنسي إلى كون الزواج هو مشروع اجتماعي بل هو مشروع أمة الهدف منه تكوين أسرة قوامها: المودة، الرحمة، السكينة و التسامح، الأخوة و الحوار، التآلف...الخ، و غايتها إعمار الأرض و تحقيق مبدأ الخلافة</a:t>
            </a:r>
            <a:r>
              <a:rPr lang="en-US" dirty="0">
                <a:latin typeface="Times New Roman" panose="02020603050405020304" pitchFamily="18" charset="0"/>
                <a:ea typeface="Calibri" panose="020F0502020204030204" pitchFamily="34" charset="0"/>
                <a:cs typeface="Arial" panose="020B0604020202020204" pitchFamily="34" charset="0"/>
              </a:rPr>
              <a:t> . </a:t>
            </a:r>
            <a:r>
              <a:rPr lang="ar-SA" dirty="0">
                <a:latin typeface="Calibri" panose="020F0502020204030204" pitchFamily="34" charset="0"/>
                <a:ea typeface="Calibri" panose="020F0502020204030204" pitchFamily="34" charset="0"/>
                <a:cs typeface="Times New Roman" panose="02020603050405020304" pitchFamily="18" charset="0"/>
              </a:rPr>
              <a:t>فالرؤية الإسلامية للأسرة تتميز بأنها نظرة متكاملة، بدءا من كون الأسرة هي أصل الحياة الاجتماعية الإنسانية التي تجسدت في كل من آدم و حواء، و التي لا يمكن للمجتمع أن يقوم قياما صالحا إلا عليها، و انتظامها يعد مصدرا من مصادر تحقيق الأمن و الاستقرار، فقد كان الإسلام أشد حرصا و اهتماما بمقومات نظام الأسرة لاعتبارها نواة تنبثق عنها جميع العلاقات البشرية و فعاليتها في بناء المجتمع السليم مصداقا لقول النبي – صلى االله عليه و سلم – الذي يقول فيه: « مثل المؤمنين في توادهم و تراحمهم كمثل الجسد الواحد إذا اشتكى منه عضو تداعى له سائر الجسد بالسهر و الحمى</a:t>
            </a:r>
            <a:r>
              <a:rPr lang="en-US" dirty="0">
                <a:latin typeface="Times New Roman" panose="02020603050405020304" pitchFamily="18" charset="0"/>
                <a:ea typeface="Calibri" panose="020F0502020204030204" pitchFamily="34" charset="0"/>
                <a:cs typeface="Arial" panose="020B0604020202020204" pitchFamily="34" charset="0"/>
              </a:rPr>
              <a:t> .» </a:t>
            </a:r>
            <a:r>
              <a:rPr lang="ar-SA" dirty="0">
                <a:latin typeface="Times New Roman" panose="02020603050405020304" pitchFamily="18" charset="0"/>
                <a:ea typeface="Calibri" panose="020F0502020204030204" pitchFamily="34" charset="0"/>
              </a:rPr>
              <a:t>و عليه فالتمسك بكتاب االله و سنة نبيه عليه الصلاة و السلام هما السبيلان الوحيدان لتحقيق التماسك الأسري في صورته الكاملة و من ثم تحقيق التماسك الاجتماعي هذا من جهة و من جهة أخرى للقضاء على العوامل التي توقع التفكك سواء كانت مادية أو غيبية لأن في الإسلام حلولا لكل عواملها سواء كانت من أفعال البشر أو من أفعال الشيطان.</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dirty="0">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4509" y="4059382"/>
            <a:ext cx="3773199" cy="2105833"/>
          </a:xfrm>
          <a:prstGeom prst="rect">
            <a:avLst/>
          </a:prstGeom>
        </p:spPr>
      </p:pic>
    </p:spTree>
    <p:extLst>
      <p:ext uri="{BB962C8B-B14F-4D97-AF65-F5344CB8AC3E}">
        <p14:creationId xmlns:p14="http://schemas.microsoft.com/office/powerpoint/2010/main" val="3110616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8430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b="1" dirty="0"/>
              <a:t>التماسك الاسرة الاسس والاثار</a:t>
            </a:r>
            <a:r>
              <a:rPr lang="en-US" dirty="0"/>
              <a:t/>
            </a:r>
            <a:br>
              <a:rPr lang="en-US" dirty="0"/>
            </a:br>
            <a:endParaRPr lang="ar-IQ" dirty="0"/>
          </a:p>
        </p:txBody>
      </p:sp>
      <p:sp>
        <p:nvSpPr>
          <p:cNvPr id="3" name="Subtitle 2"/>
          <p:cNvSpPr>
            <a:spLocks noGrp="1"/>
          </p:cNvSpPr>
          <p:nvPr>
            <p:ph type="subTitle" idx="1"/>
          </p:nvPr>
        </p:nvSpPr>
        <p:spPr/>
        <p:txBody>
          <a:bodyPr>
            <a:normAutofit lnSpcReduction="10000"/>
          </a:bodyPr>
          <a:lstStyle/>
          <a:p>
            <a:r>
              <a:rPr lang="ar-IQ" dirty="0" smtClean="0"/>
              <a:t>اعداد </a:t>
            </a:r>
          </a:p>
          <a:p>
            <a:r>
              <a:rPr lang="ar-IQ" dirty="0" smtClean="0"/>
              <a:t>ا.م.د. زينب جمال محمد جواد</a:t>
            </a:r>
          </a:p>
          <a:p>
            <a:r>
              <a:rPr lang="ar-IQ" dirty="0" smtClean="0"/>
              <a:t>ا.م.د. زينب اسماعيل ابراهيم</a:t>
            </a:r>
          </a:p>
          <a:p>
            <a:r>
              <a:rPr lang="ar-IQ" dirty="0" smtClean="0"/>
              <a:t>م.د. رغد ناظم محمد</a:t>
            </a:r>
            <a:endParaRPr lang="ar-IQ" dirty="0"/>
          </a:p>
        </p:txBody>
      </p:sp>
      <p:pic>
        <p:nvPicPr>
          <p:cNvPr id="4" name="Picture 3" descr="C:\Users\pc\Desktop\تمكين المراة23-24\محاضرة الطلاق\download (2).jpeg"/>
          <p:cNvPicPr/>
          <p:nvPr/>
        </p:nvPicPr>
        <p:blipFill>
          <a:blip r:embed="rId2">
            <a:extLst>
              <a:ext uri="{28A0092B-C50C-407E-A947-70E740481C1C}">
                <a14:useLocalDpi xmlns:a14="http://schemas.microsoft.com/office/drawing/2010/main" val="0"/>
              </a:ext>
            </a:extLst>
          </a:blip>
          <a:srcRect/>
          <a:stretch>
            <a:fillRect/>
          </a:stretch>
        </p:blipFill>
        <p:spPr bwMode="auto">
          <a:xfrm>
            <a:off x="203055" y="3394365"/>
            <a:ext cx="2983490" cy="3178680"/>
          </a:xfrm>
          <a:prstGeom prst="rect">
            <a:avLst/>
          </a:prstGeom>
          <a:noFill/>
          <a:ln>
            <a:noFill/>
          </a:ln>
        </p:spPr>
      </p:pic>
      <p:pic>
        <p:nvPicPr>
          <p:cNvPr id="5" name="Picture 4" descr="C:\Users\pc\Desktop\تمكين المراة23-24\محاضرة الطلاق\images (6).jpeg"/>
          <p:cNvPicPr/>
          <p:nvPr/>
        </p:nvPicPr>
        <p:blipFill>
          <a:blip r:embed="rId3">
            <a:extLst>
              <a:ext uri="{28A0092B-C50C-407E-A947-70E740481C1C}">
                <a14:useLocalDpi xmlns:a14="http://schemas.microsoft.com/office/drawing/2010/main" val="0"/>
              </a:ext>
            </a:extLst>
          </a:blip>
          <a:srcRect/>
          <a:stretch>
            <a:fillRect/>
          </a:stretch>
        </p:blipFill>
        <p:spPr bwMode="auto">
          <a:xfrm>
            <a:off x="8690696" y="3228110"/>
            <a:ext cx="3095625" cy="3344936"/>
          </a:xfrm>
          <a:prstGeom prst="rect">
            <a:avLst/>
          </a:prstGeom>
          <a:noFill/>
          <a:ln>
            <a:noFill/>
          </a:ln>
        </p:spPr>
      </p:pic>
    </p:spTree>
    <p:extLst>
      <p:ext uri="{BB962C8B-B14F-4D97-AF65-F5344CB8AC3E}">
        <p14:creationId xmlns:p14="http://schemas.microsoft.com/office/powerpoint/2010/main" val="324358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983673"/>
            <a:ext cx="8797636" cy="3820982"/>
          </a:xfrm>
          <a:prstGeom prst="rect">
            <a:avLst/>
          </a:prstGeom>
        </p:spPr>
        <p:txBody>
          <a:bodyPr wrap="square">
            <a:spAutoFit/>
          </a:bodyPr>
          <a:lstStyle/>
          <a:p>
            <a:pPr algn="ctr" rtl="1">
              <a:lnSpc>
                <a:spcPct val="107000"/>
              </a:lnSpc>
              <a:spcAft>
                <a:spcPts val="800"/>
              </a:spcAft>
            </a:pPr>
            <a:r>
              <a:rPr lang="ar-IQ" sz="1600" b="1" dirty="0">
                <a:latin typeface="Calibri" panose="020F0502020204030204" pitchFamily="34" charset="0"/>
                <a:ea typeface="Calibri" panose="020F0502020204030204" pitchFamily="34" charset="0"/>
              </a:rPr>
              <a:t>التماسك الاسرة الاسس والاثار</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dirty="0">
                <a:latin typeface="Calibri" panose="020F0502020204030204" pitchFamily="34" charset="0"/>
                <a:ea typeface="Calibri" panose="020F0502020204030204" pitchFamily="34" charset="0"/>
                <a:cs typeface="Times New Roman" panose="02020603050405020304" pitchFamily="18" charset="0"/>
              </a:rPr>
              <a:t>تعتبر الأسرة الخلية الأساسية في بناء المجتمع، كما تعتبر أهم مؤسسة اجتماعية توكل إليها مهمة التنشئة الاجتماعية لما لها من أهمية كبرى. كما تعتبر أول و أهم النظم الاجتماعية التي أنشأها الإنسان لتنظيم حياته في الجماعة باعتباره المؤسسة التي ينتمي إليها الفرد، تصنع الجذور الأولى لشخصيته و خبراته التي تستمر طوال حياته، كما أن أي تغيير يحدث في النظام الأسري لابد أن ينعكس بدوره على النظم الاجتماعية الأخرى، كما تستجيب الأسرة للتغيرات التي تحدث في المجتمع و بالتالي تتأثر الأسرة بتلك النظم الاجتماعية السائدة في المجتمع و تأثر فيها، فالأسرة: "هي العمود الفقري للنسق الاجتماعي و الخلية الأساسية التي يتكون منها جسم المجتمع البشري إذا صلحت صلح المجتمع و إذا فسدت فسد المجتمع كله.</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dirty="0">
                <a:latin typeface="Calibri" panose="020F0502020204030204" pitchFamily="34" charset="0"/>
                <a:ea typeface="Calibri" panose="020F0502020204030204" pitchFamily="34" charset="0"/>
                <a:cs typeface="Times New Roman" panose="02020603050405020304" pitchFamily="18" charset="0"/>
              </a:rPr>
              <a:t>إذا يمكن القول بأن العلاقة بين الأسرة و المجتمع هي علاقة تكاملية تبادلية ( تأثير و تأثر )، و تماسكها بالضرورة يؤدي إلى تماسك المجتمع الذي تنتمي إليه، فالتماسك هو حالة من الارتباط التي تسود العلاقات الزوجية و الأسرية و التي تشمل جميع جوانبها الحياتية، فالتماسك الأسري له أهمية كبيرة في بناء المجتمعات و الحضارات الإنسانية، كما له أثر واضح في تشكيل السلوك الإنساني</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C:\Users\pc\Desktop\تمكين المراة23-24\محاضرة الطلاق\images (4).jpeg"/>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2905125" cy="3352799"/>
          </a:xfrm>
          <a:prstGeom prst="rect">
            <a:avLst/>
          </a:prstGeom>
          <a:noFill/>
          <a:ln>
            <a:noFill/>
          </a:ln>
        </p:spPr>
      </p:pic>
      <p:pic>
        <p:nvPicPr>
          <p:cNvPr id="6" name="Picture 5" descr="C:\Users\pc\Desktop\تمكين المراة23-24\محاضرة الطلاق\images (7).jpeg"/>
          <p:cNvPicPr/>
          <p:nvPr/>
        </p:nvPicPr>
        <p:blipFill>
          <a:blip r:embed="rId3">
            <a:extLst>
              <a:ext uri="{28A0092B-C50C-407E-A947-70E740481C1C}">
                <a14:useLocalDpi xmlns:a14="http://schemas.microsoft.com/office/drawing/2010/main" val="0"/>
              </a:ext>
            </a:extLst>
          </a:blip>
          <a:srcRect/>
          <a:stretch>
            <a:fillRect/>
          </a:stretch>
        </p:blipFill>
        <p:spPr bwMode="auto">
          <a:xfrm>
            <a:off x="19050" y="3463636"/>
            <a:ext cx="2905125" cy="3290613"/>
          </a:xfrm>
          <a:prstGeom prst="rect">
            <a:avLst/>
          </a:prstGeom>
          <a:noFill/>
          <a:ln>
            <a:noFill/>
          </a:ln>
        </p:spPr>
      </p:pic>
    </p:spTree>
    <p:extLst>
      <p:ext uri="{BB962C8B-B14F-4D97-AF65-F5344CB8AC3E}">
        <p14:creationId xmlns:p14="http://schemas.microsoft.com/office/powerpoint/2010/main" val="3044962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960632"/>
            <a:ext cx="9144000" cy="2862194"/>
          </a:xfrm>
          <a:prstGeom prst="rect">
            <a:avLst/>
          </a:prstGeom>
        </p:spPr>
        <p:txBody>
          <a:bodyPr wrap="square">
            <a:spAutoFit/>
          </a:bodyPr>
          <a:lstStyle/>
          <a:p>
            <a:pPr algn="just" rtl="1">
              <a:lnSpc>
                <a:spcPct val="107000"/>
              </a:lnSpc>
              <a:spcAft>
                <a:spcPts val="800"/>
              </a:spcAft>
              <a:tabLst>
                <a:tab pos="949960" algn="l"/>
              </a:tabLst>
            </a:pPr>
            <a:r>
              <a:rPr lang="ar-SA" b="1" dirty="0">
                <a:latin typeface="Calibri" panose="020F0502020204030204" pitchFamily="34" charset="0"/>
                <a:ea typeface="Calibri" panose="020F0502020204030204" pitchFamily="34" charset="0"/>
                <a:cs typeface="Times New Roman" panose="02020603050405020304" pitchFamily="18" charset="0"/>
              </a:rPr>
              <a:t>عوامـل تحقـق التماسـك الأسـري</a:t>
            </a:r>
            <a:r>
              <a:rPr lang="ar-SA"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Arial" panose="020B0604020202020204" pitchFamily="34" charset="0"/>
              </a:rPr>
              <a:t>-</a:t>
            </a:r>
            <a:r>
              <a:rPr lang="ar-SA" dirty="0">
                <a:latin typeface="Calibri" panose="020F0502020204030204" pitchFamily="34" charset="0"/>
                <a:ea typeface="Calibri" panose="020F0502020204030204" pitchFamily="34" charset="0"/>
                <a:cs typeface="Times New Roman" panose="02020603050405020304" pitchFamily="18" charset="0"/>
              </a:rPr>
              <a:t>لكي يتحقق التماسك الأسري لا بد من توفر وتضافر عوامل عدة تذكر أهمها فيماي</a:t>
            </a:r>
            <a:r>
              <a:rPr lang="ar-IQ" dirty="0">
                <a:latin typeface="Calibri" panose="020F0502020204030204" pitchFamily="34" charset="0"/>
                <a:ea typeface="Calibri" panose="020F0502020204030204" pitchFamily="34" charset="0"/>
                <a:cs typeface="Times New Roman" panose="02020603050405020304" pitchFamily="18" charset="0"/>
              </a:rPr>
              <a:t>لي:</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tabLst>
                <a:tab pos="949960" algn="l"/>
              </a:tabLst>
            </a:pPr>
            <a:r>
              <a:rPr lang="en-US" b="1" dirty="0">
                <a:latin typeface="Times New Roman" panose="02020603050405020304" pitchFamily="18" charset="0"/>
                <a:ea typeface="Calibri" panose="020F0502020204030204" pitchFamily="34" charset="0"/>
                <a:cs typeface="Arial" panose="020B0604020202020204" pitchFamily="34" charset="0"/>
              </a:rPr>
              <a:t>1</a:t>
            </a:r>
            <a:r>
              <a:rPr lang="ar-SA" b="1" dirty="0">
                <a:latin typeface="Calibri" panose="020F0502020204030204" pitchFamily="34" charset="0"/>
                <a:ea typeface="Calibri" panose="020F0502020204030204" pitchFamily="34" charset="0"/>
                <a:cs typeface="Times New Roman" panose="02020603050405020304" pitchFamily="18" charset="0"/>
              </a:rPr>
              <a:t>العــامل الدينـــي</a:t>
            </a:r>
            <a:r>
              <a:rPr lang="en-US" b="1" dirty="0">
                <a:latin typeface="Times New Roman" panose="02020603050405020304" pitchFamily="18" charset="0"/>
                <a:ea typeface="Calibri" panose="020F0502020204030204" pitchFamily="34" charset="0"/>
                <a:cs typeface="Arial" panose="020B0604020202020204" pitchFamily="34" charset="0"/>
              </a:rPr>
              <a:t> :</a:t>
            </a:r>
            <a:r>
              <a:rPr lang="en-US" dirty="0">
                <a:latin typeface="Times New Roman" panose="02020603050405020304" pitchFamily="18"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imes New Roman" panose="02020603050405020304" pitchFamily="18" charset="0"/>
              </a:rPr>
              <a:t>يعتبر الدين أهم الركائز الأساسية الأسري ويتضح ذلك من خلال معايير الاختيار ألزواجي التي يتصدرها هذا العامل , كما انه من أهم مصادر تكوين الشخصية المتوازنة التي يفيض سلوكها الجاد خيرا ونماء على محيطها الأسري</a:t>
            </a:r>
            <a:r>
              <a:rPr lang="en-US" dirty="0">
                <a:latin typeface="Times New Roman" panose="02020603050405020304" pitchFamily="18" charset="0"/>
                <a:ea typeface="Calibri" panose="020F0502020204030204" pitchFamily="34" charset="0"/>
                <a:cs typeface="Arial" panose="020B0604020202020204" pitchFamily="34" charset="0"/>
              </a:rPr>
              <a:t> . </a:t>
            </a:r>
            <a:r>
              <a:rPr lang="ar-SA" dirty="0">
                <a:latin typeface="Calibri" panose="020F0502020204030204" pitchFamily="34" charset="0"/>
                <a:ea typeface="Calibri" panose="020F0502020204030204" pitchFamily="34" charset="0"/>
                <a:cs typeface="Times New Roman" panose="02020603050405020304" pitchFamily="18" charset="0"/>
              </a:rPr>
              <a:t>فقد حثت الشريعة الإسلامية على الاقتران بذات ,ضمان للحياة الكريمة ,لان المرأة التقية عنوان الحياة الزكية , والفتاة التي ملا حب االله قلبها تكون جبلا من العزة والكرامة والسلوك المهذب , وكذلك الرجل المتدين ,فدينه يعصمه من أن بظلم زوجته أو يهينها أو </a:t>
            </a:r>
            <a:r>
              <a:rPr lang="ar-SA" dirty="0" smtClean="0">
                <a:latin typeface="Calibri" panose="020F0502020204030204" pitchFamily="34" charset="0"/>
                <a:ea typeface="Calibri" panose="020F0502020204030204" pitchFamily="34" charset="0"/>
                <a:cs typeface="Times New Roman" panose="02020603050405020304" pitchFamily="18" charset="0"/>
              </a:rPr>
              <a:t>يسلبها </a:t>
            </a:r>
            <a:r>
              <a:rPr lang="ar-SA" dirty="0">
                <a:latin typeface="Calibri" panose="020F0502020204030204" pitchFamily="34" charset="0"/>
                <a:ea typeface="Calibri" panose="020F0502020204030204" pitchFamily="34" charset="0"/>
                <a:cs typeface="Times New Roman" panose="02020603050405020304" pitchFamily="18" charset="0"/>
              </a:rPr>
              <a:t>كرامتها وشعورها بقيمة </a:t>
            </a:r>
            <a:r>
              <a:rPr lang="ar-SA" dirty="0" smtClean="0">
                <a:latin typeface="Calibri" panose="020F0502020204030204" pitchFamily="34" charset="0"/>
                <a:ea typeface="Calibri" panose="020F0502020204030204" pitchFamily="34" charset="0"/>
                <a:cs typeface="Times New Roman" panose="02020603050405020304" pitchFamily="18" charset="0"/>
              </a:rPr>
              <a:t>الذات</a:t>
            </a:r>
            <a:r>
              <a:rPr lang="ar-IQ" dirty="0" smtClean="0">
                <a:latin typeface="Calibri" panose="020F0502020204030204" pitchFamily="34" charset="0"/>
                <a:ea typeface="Calibri" panose="020F0502020204030204" pitchFamily="34" charset="0"/>
                <a:cs typeface="Times New Roman" panose="02020603050405020304" pitchFamily="18" charset="0"/>
              </a:rPr>
              <a:t> </a:t>
            </a:r>
            <a:r>
              <a:rPr lang="ar-SA" dirty="0" smtClean="0">
                <a:latin typeface="Calibri" panose="020F0502020204030204" pitchFamily="34" charset="0"/>
                <a:ea typeface="Calibri" panose="020F0502020204030204" pitchFamily="34" charset="0"/>
                <a:cs typeface="Times New Roman" panose="02020603050405020304" pitchFamily="18" charset="0"/>
              </a:rPr>
              <a:t>من </a:t>
            </a:r>
            <a:r>
              <a:rPr lang="ar-SA" dirty="0">
                <a:latin typeface="Calibri" panose="020F0502020204030204" pitchFamily="34" charset="0"/>
                <a:ea typeface="Calibri" panose="020F0502020204030204" pitchFamily="34" charset="0"/>
                <a:cs typeface="Times New Roman" panose="02020603050405020304" pitchFamily="18" charset="0"/>
              </a:rPr>
              <a:t>أهم الوسائل التي تؤدي إلى زيادة التكامل والوحدة بين أعضاء الأسرة هو ممارسة الشعائر الدينية بطريقة جماعية كالصلاة مثلا مثل هذه الممارسات الدينية ترفع الأسرة فكريا فمن أسباب السكينة النفسية </a:t>
            </a:r>
            <a:r>
              <a:rPr lang="ar-SA" dirty="0" smtClean="0">
                <a:latin typeface="Calibri" panose="020F0502020204030204" pitchFamily="34" charset="0"/>
                <a:ea typeface="Calibri" panose="020F0502020204030204" pitchFamily="34" charset="0"/>
                <a:cs typeface="Times New Roman" panose="02020603050405020304" pitchFamily="18" charset="0"/>
              </a:rPr>
              <a:t>و</a:t>
            </a:r>
            <a:r>
              <a:rPr lang="ar-IQ" dirty="0" smtClean="0">
                <a:latin typeface="Calibri" panose="020F0502020204030204" pitchFamily="34" charset="0"/>
                <a:ea typeface="Calibri" panose="020F0502020204030204" pitchFamily="34" charset="0"/>
                <a:cs typeface="Times New Roman" panose="02020603050405020304" pitchFamily="18" charset="0"/>
              </a:rPr>
              <a:t>ال</a:t>
            </a:r>
            <a:r>
              <a:rPr lang="ar-SA" dirty="0" smtClean="0">
                <a:latin typeface="Calibri" panose="020F0502020204030204" pitchFamily="34" charset="0"/>
                <a:ea typeface="Calibri" panose="020F0502020204030204" pitchFamily="34" charset="0"/>
                <a:cs typeface="Times New Roman" panose="02020603050405020304" pitchFamily="18" charset="0"/>
              </a:rPr>
              <a:t>روحي</a:t>
            </a:r>
            <a:r>
              <a:rPr lang="ar-IQ" dirty="0" smtClean="0">
                <a:latin typeface="Calibri" panose="020F0502020204030204" pitchFamily="34" charset="0"/>
                <a:ea typeface="Calibri" panose="020F0502020204030204" pitchFamily="34" charset="0"/>
                <a:cs typeface="Times New Roman" panose="02020603050405020304" pitchFamily="18" charset="0"/>
              </a:rPr>
              <a:t>ه</a:t>
            </a:r>
            <a:r>
              <a:rPr lang="ar-SA" dirty="0" smtClean="0">
                <a:latin typeface="Calibri" panose="020F0502020204030204" pitchFamily="34" charset="0"/>
                <a:ea typeface="Calibri" panose="020F0502020204030204" pitchFamily="34" charset="0"/>
                <a:cs typeface="Times New Roman" panose="02020603050405020304" pitchFamily="18" charset="0"/>
              </a:rPr>
              <a:t> </a:t>
            </a:r>
            <a:r>
              <a:rPr lang="ar-SA" dirty="0">
                <a:latin typeface="Calibri" panose="020F0502020204030204" pitchFamily="34" charset="0"/>
                <a:ea typeface="Calibri" panose="020F0502020204030204" pitchFamily="34" charset="0"/>
                <a:cs typeface="Times New Roman" panose="02020603050405020304" pitchFamily="18" charset="0"/>
              </a:rPr>
              <a:t>وتمنع الأسباب المؤدية </a:t>
            </a:r>
            <a:r>
              <a:rPr lang="ar-IQ" dirty="0" smtClean="0">
                <a:latin typeface="Calibri" panose="020F0502020204030204" pitchFamily="34" charset="0"/>
                <a:ea typeface="Calibri" panose="020F0502020204030204" pitchFamily="34" charset="0"/>
                <a:cs typeface="Times New Roman" panose="02020603050405020304" pitchFamily="18" charset="0"/>
              </a:rPr>
              <a:t>.</a:t>
            </a:r>
            <a:r>
              <a:rPr lang="ar-SA" dirty="0" smtClean="0">
                <a:latin typeface="Calibri" panose="020F0502020204030204" pitchFamily="34" charset="0"/>
                <a:ea typeface="Calibri" panose="020F0502020204030204" pitchFamily="34" charset="0"/>
                <a:cs typeface="Times New Roman" panose="02020603050405020304" pitchFamily="18" charset="0"/>
              </a:rPr>
              <a:t>فالصلاة </a:t>
            </a:r>
            <a:r>
              <a:rPr lang="ar-SA" dirty="0">
                <a:latin typeface="Calibri" panose="020F0502020204030204" pitchFamily="34" charset="0"/>
                <a:ea typeface="Calibri" panose="020F0502020204030204" pitchFamily="34" charset="0"/>
                <a:cs typeface="Times New Roman" panose="02020603050405020304" pitchFamily="18" charset="0"/>
              </a:rPr>
              <a:t>لحظات ارتقاء روحي يفرغ المرء فيها من شواغله في دنياه ,ليقف بين يدي ربه ومولاه ويثني عليه بما هو أمله ,ويفضي إليه بذات نفسه ,داعيا راغبا ضارعا </a:t>
            </a:r>
            <a:r>
              <a:rPr lang="ar-IQ" dirty="0" smtClean="0">
                <a:latin typeface="Calibri" panose="020F0502020204030204" pitchFamily="34" charset="0"/>
                <a:ea typeface="Calibri" panose="020F0502020204030204" pitchFamily="34" charset="0"/>
                <a:cs typeface="Times New Roman" panose="02020603050405020304" pitchFamily="18" charset="0"/>
              </a:rPr>
              <a:t>لله تعالى.</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C:\Users\pc\Desktop\تمكين المراة23-24\محاضرة الطلاق\images (12).jpeg"/>
          <p:cNvPicPr/>
          <p:nvPr/>
        </p:nvPicPr>
        <p:blipFill>
          <a:blip r:embed="rId2">
            <a:extLst>
              <a:ext uri="{28A0092B-C50C-407E-A947-70E740481C1C}">
                <a14:useLocalDpi xmlns:a14="http://schemas.microsoft.com/office/drawing/2010/main" val="0"/>
              </a:ext>
            </a:extLst>
          </a:blip>
          <a:srcRect/>
          <a:stretch>
            <a:fillRect/>
          </a:stretch>
        </p:blipFill>
        <p:spPr bwMode="auto">
          <a:xfrm>
            <a:off x="190500" y="3602182"/>
            <a:ext cx="2857500" cy="3255817"/>
          </a:xfrm>
          <a:prstGeom prst="rect">
            <a:avLst/>
          </a:prstGeom>
          <a:noFill/>
          <a:ln>
            <a:noFill/>
          </a:ln>
        </p:spPr>
      </p:pic>
      <p:pic>
        <p:nvPicPr>
          <p:cNvPr id="8" name="Picture 7" descr="C:\Users\pc\Desktop\تمكين المراة23-24\محاضرة الطلاق\download (6).jpeg"/>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48000" cy="3228109"/>
          </a:xfrm>
          <a:prstGeom prst="rect">
            <a:avLst/>
          </a:prstGeom>
          <a:noFill/>
          <a:ln>
            <a:noFill/>
          </a:ln>
        </p:spPr>
      </p:pic>
    </p:spTree>
    <p:extLst>
      <p:ext uri="{BB962C8B-B14F-4D97-AF65-F5344CB8AC3E}">
        <p14:creationId xmlns:p14="http://schemas.microsoft.com/office/powerpoint/2010/main" val="2811568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pc\Desktop\تمكين المراة23-24\محاضرة الطلاق\images (11).jpe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0" cy="2632364"/>
          </a:xfrm>
          <a:prstGeom prst="rect">
            <a:avLst/>
          </a:prstGeom>
          <a:noFill/>
          <a:ln>
            <a:noFill/>
          </a:ln>
        </p:spPr>
      </p:pic>
      <p:sp>
        <p:nvSpPr>
          <p:cNvPr id="5" name="Rectangle 4"/>
          <p:cNvSpPr/>
          <p:nvPr/>
        </p:nvSpPr>
        <p:spPr>
          <a:xfrm>
            <a:off x="3588327" y="845127"/>
            <a:ext cx="8229600" cy="3557512"/>
          </a:xfrm>
          <a:prstGeom prst="rect">
            <a:avLst/>
          </a:prstGeom>
        </p:spPr>
        <p:txBody>
          <a:bodyPr wrap="square">
            <a:spAutoFit/>
          </a:bodyPr>
          <a:lstStyle/>
          <a:p>
            <a:pPr algn="just" rtl="1">
              <a:lnSpc>
                <a:spcPct val="107000"/>
              </a:lnSpc>
              <a:spcAft>
                <a:spcPts val="800"/>
              </a:spcAft>
              <a:tabLst>
                <a:tab pos="949960" algn="l"/>
              </a:tabLst>
            </a:pPr>
            <a:r>
              <a:rPr lang="ar-SA" b="1" dirty="0">
                <a:latin typeface="Calibri" panose="020F0502020204030204" pitchFamily="34" charset="0"/>
                <a:ea typeface="Calibri" panose="020F0502020204030204" pitchFamily="34" charset="0"/>
                <a:cs typeface="Times New Roman" panose="02020603050405020304" pitchFamily="18" charset="0"/>
              </a:rPr>
              <a:t>العــامل الاجتماعــي</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tabLst>
                <a:tab pos="949960" algn="l"/>
              </a:tabLst>
            </a:pPr>
            <a:r>
              <a:rPr lang="ar-SA" dirty="0">
                <a:latin typeface="Calibri" panose="020F0502020204030204" pitchFamily="34" charset="0"/>
                <a:ea typeface="Calibri" panose="020F0502020204030204" pitchFamily="34" charset="0"/>
                <a:cs typeface="Times New Roman" panose="02020603050405020304" pitchFamily="18" charset="0"/>
              </a:rPr>
              <a:t>إن العامل الاجتماعي في حقيقة الأمر ليس عاملا واحدا و إنما هو مجموعة عوامل و ليكن يبقى بروزها حسب ظروف كل أسرة، و سيتم التطرق لأهمها كما يلي</a:t>
            </a:r>
            <a:r>
              <a:rPr lang="en-US" dirty="0">
                <a:latin typeface="Times New Roman" panose="02020603050405020304" pitchFamily="18" charset="0"/>
                <a:ea typeface="Calibri" panose="020F0502020204030204" pitchFamily="34" charset="0"/>
                <a:cs typeface="Arial" panose="020B0604020202020204" pitchFamily="34" charset="0"/>
              </a:rPr>
              <a:t> :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tabLst>
                <a:tab pos="949960" algn="l"/>
              </a:tabLst>
            </a:pPr>
            <a:r>
              <a:rPr lang="ar-SA" dirty="0">
                <a:latin typeface="Calibri" panose="020F0502020204030204" pitchFamily="34" charset="0"/>
                <a:ea typeface="Calibri" panose="020F0502020204030204" pitchFamily="34" charset="0"/>
                <a:cs typeface="Times New Roman" panose="02020603050405020304" pitchFamily="18" charset="0"/>
              </a:rPr>
              <a:t>أن يعرف كل فرد ينتمي إلى الأسرة حقيقة و واجباته، حيث أن وعي كل فرد في الأسرة بما له و عليه يجعله يقوم بدوره و بوظيفته حسب المركز الذي يحتله دون </a:t>
            </a:r>
            <a:r>
              <a:rPr lang="en-US" dirty="0">
                <a:latin typeface="Times New Roman" panose="02020603050405020304" pitchFamily="18" charset="0"/>
                <a:ea typeface="Calibri" panose="020F0502020204030204" pitchFamily="34" charset="0"/>
                <a:cs typeface="Arial" panose="020B0604020202020204" pitchFamily="34" charset="0"/>
              </a:rPr>
              <a:t>.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tabLst>
                <a:tab pos="949960" algn="l"/>
              </a:tabLst>
            </a:pPr>
            <a:r>
              <a:rPr lang="ar-SA" dirty="0">
                <a:latin typeface="Calibri" panose="020F0502020204030204" pitchFamily="34" charset="0"/>
                <a:ea typeface="Calibri" panose="020F0502020204030204" pitchFamily="34" charset="0"/>
                <a:cs typeface="Times New Roman" panose="02020603050405020304" pitchFamily="18" charset="0"/>
              </a:rPr>
              <a:t>شعور الزوجين بأهمية العلاقات التي تجمع بينهما و استمرار هذه العلاقات يعني الاستقرار و الأمن و يولد داخل الأسرة نوعا جديدا من العلاقات فالزوج له روابط مع عائلته و أصدقائه و الزوجة بدورها لها روابط مع عائلتها و يجد كل واحد منهما نفسه في بناء علاقات جديدة،الفهم و التوظيف الصحيحين لمفهوم التفضيل الإلهامي و تكليف الرجل بحماية المرأة و رعايتها و الإنفاق عليها، و هو مطالب لحسن معاملتها و إشراكها في القرارات المنزلية، و القوامة لا تعني الاستبداد و إنما الأمر داخل الأسرة شورى بين الأعضاء، و هذه القوامة هي القيادة و الرئاسة و هي كما يقرر علماء الاجتماع أحد الضروريات الاجتماعية داخل أي </a:t>
            </a:r>
            <a:r>
              <a:rPr lang="ar-SA" dirty="0" smtClean="0">
                <a:latin typeface="Calibri" panose="020F0502020204030204" pitchFamily="34" charset="0"/>
                <a:ea typeface="Calibri" panose="020F0502020204030204" pitchFamily="34" charset="0"/>
                <a:cs typeface="Times New Roman" panose="02020603050405020304" pitchFamily="18" charset="0"/>
              </a:rPr>
              <a:t>جماعة</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62400"/>
            <a:ext cx="3105150" cy="2396836"/>
          </a:xfrm>
          <a:prstGeom prst="rect">
            <a:avLst/>
          </a:prstGeom>
        </p:spPr>
      </p:pic>
    </p:spTree>
    <p:extLst>
      <p:ext uri="{BB962C8B-B14F-4D97-AF65-F5344CB8AC3E}">
        <p14:creationId xmlns:p14="http://schemas.microsoft.com/office/powerpoint/2010/main" val="2841982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14109" y="594996"/>
            <a:ext cx="6096000" cy="5529462"/>
          </a:xfrm>
          <a:prstGeom prst="rect">
            <a:avLst/>
          </a:prstGeom>
        </p:spPr>
        <p:txBody>
          <a:bodyPr>
            <a:spAutoFit/>
          </a:bodyPr>
          <a:lstStyle/>
          <a:p>
            <a:pPr marL="342900" lvl="0" indent="-342900" algn="just" rtl="1">
              <a:lnSpc>
                <a:spcPct val="107000"/>
              </a:lnSpc>
              <a:spcAft>
                <a:spcPts val="0"/>
              </a:spcAft>
              <a:buFont typeface="Symbol" panose="05050102010706020507" pitchFamily="18" charset="2"/>
              <a:buChar char=""/>
              <a:tabLst>
                <a:tab pos="949960" algn="l"/>
              </a:tabLst>
            </a:pPr>
            <a:r>
              <a:rPr lang="ar-SA" dirty="0">
                <a:latin typeface="Calibri" panose="020F0502020204030204" pitchFamily="34" charset="0"/>
                <a:ea typeface="Calibri" panose="020F0502020204030204" pitchFamily="34" charset="0"/>
                <a:cs typeface="Times New Roman" panose="02020603050405020304" pitchFamily="18" charset="0"/>
              </a:rPr>
              <a:t>إن مدة الحياة الزوجية تتناسب مع تحقيق و دعم التوافق و تقبل الاختلاف مما يمهد لتحقيق التماسك الأسري، حيث يؤكد معظم الباحثين أن الخلافات الزوجية تظهر أكثر في المراحل المبكرة من عمر الزواج، و خاصة في السنة الأولى</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tabLst>
                <a:tab pos="949960" algn="l"/>
              </a:tabLst>
            </a:pPr>
            <a:r>
              <a:rPr lang="en-US" dirty="0">
                <a:latin typeface="Times New Roman" panose="02020603050405020304" pitchFamily="18"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imes New Roman" panose="02020603050405020304" pitchFamily="18" charset="0"/>
              </a:rPr>
              <a:t>معايير الاختيار تؤثر كثيرا في تحقيق الاستقرار و التماسك إذا حددت جيدا، حيث أن الاختيار السليم هو الأساس لتحقيق الرضا الزواجي، و تتعدد هذه المعايير حسب: الدين، الثقافة، التعليم، المال، ... إلخ</a:t>
            </a:r>
            <a:r>
              <a:rPr lang="en-US" dirty="0">
                <a:latin typeface="Times New Roman" panose="02020603050405020304" pitchFamily="18" charset="0"/>
                <a:ea typeface="Calibri" panose="020F0502020204030204" pitchFamily="34" charset="0"/>
                <a:cs typeface="Arial" panose="020B0604020202020204" pitchFamily="34" charset="0"/>
              </a:rPr>
              <a:t> .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tabLst>
                <a:tab pos="949960" algn="l"/>
              </a:tabLst>
            </a:pPr>
            <a:r>
              <a:rPr lang="en-US" dirty="0">
                <a:latin typeface="Times New Roman" panose="02020603050405020304" pitchFamily="18"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imes New Roman" panose="02020603050405020304" pitchFamily="18" charset="0"/>
              </a:rPr>
              <a:t>التزام، الأسرة بتأدية وظائفها يحقق تماسكها و تجنب الآفات الاجتماعية التي تهدد التماسك الأسري من إدمان على المخدرات و شرب الخمر ... إلخ</a:t>
            </a:r>
            <a:r>
              <a:rPr lang="en-US" dirty="0">
                <a:latin typeface="Times New Roman" panose="02020603050405020304" pitchFamily="18" charset="0"/>
                <a:ea typeface="Calibri" panose="020F0502020204030204" pitchFamily="34" charset="0"/>
                <a:cs typeface="Arial" panose="020B0604020202020204" pitchFamily="34" charset="0"/>
              </a:rPr>
              <a:t> .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tabLst>
                <a:tab pos="949960" algn="l"/>
              </a:tabLst>
            </a:pPr>
            <a:r>
              <a:rPr lang="en-US" dirty="0">
                <a:latin typeface="Times New Roman" panose="02020603050405020304" pitchFamily="18"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imes New Roman" panose="02020603050405020304" pitchFamily="18" charset="0"/>
              </a:rPr>
              <a:t>تساهم نوعية السكن ( مستقل، مع الأمل)كثيرا في تحقيق التماسك، فمن الأفضل أن يتمتع الزوجان باستقلالية السكن، لان توفير الاستقلال المكاني للزوج ( الرجل و المرأة) يمكن هذا الأخير من ممارسة الحياة الزوجية الحميمية الخاصة بدرجة عالية مع التودد الحرية كل من الزوج و الزوجة و بالتالي تبادل و إشباع الحاجات المختلفة بأكبر قدر ممكن</a:t>
            </a:r>
            <a:r>
              <a:rPr lang="en-US" dirty="0">
                <a:latin typeface="Times New Roman" panose="02020603050405020304" pitchFamily="18" charset="0"/>
                <a:ea typeface="Calibri" panose="020F0502020204030204" pitchFamily="34" charset="0"/>
                <a:cs typeface="Arial" panose="020B0604020202020204" pitchFamily="34" charset="0"/>
              </a:rPr>
              <a:t> .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800"/>
              </a:spcAft>
              <a:buFont typeface="Symbol" panose="05050102010706020507" pitchFamily="18" charset="2"/>
              <a:buChar char=""/>
              <a:tabLst>
                <a:tab pos="949960" algn="l"/>
              </a:tabLst>
            </a:pPr>
            <a:r>
              <a:rPr lang="en-US" dirty="0">
                <a:latin typeface="Times New Roman" panose="02020603050405020304" pitchFamily="18"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imes New Roman" panose="02020603050405020304" pitchFamily="18" charset="0"/>
              </a:rPr>
              <a:t>المستوى التعليمي حيث أنه كلما زاد حظ كل من الزوجة و الزوج من التعليم ازداد معه الإحساس بالمسؤولية نحو الأسرة و اللجوء إلى حلول أخرى لحل المشاكل بدل الطلاق. لأنه مع التعليم تزداد القدرة على الإدراك و تحديد العواقب</a:t>
            </a:r>
            <a:r>
              <a:rPr lang="en-US" dirty="0">
                <a:latin typeface="Times New Roman" panose="02020603050405020304" pitchFamily="18" charset="0"/>
                <a:ea typeface="Calibri" panose="020F0502020204030204" pitchFamily="34" charset="0"/>
                <a:cs typeface="Arial" panose="020B0604020202020204" pitchFamily="34" charset="0"/>
              </a:rPr>
              <a:t>.</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07000"/>
              </a:lnSpc>
              <a:spcAft>
                <a:spcPts val="0"/>
              </a:spcAft>
              <a:buFont typeface="Symbol" panose="05050102010706020507" pitchFamily="18" charset="2"/>
              <a:buChar char=""/>
              <a:tabLst>
                <a:tab pos="949960" algn="l"/>
              </a:tabLst>
            </a:pPr>
            <a:endParaRPr lang="en-US"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91" y="1330036"/>
            <a:ext cx="5055984" cy="3572163"/>
          </a:xfrm>
          <a:prstGeom prst="rect">
            <a:avLst/>
          </a:prstGeom>
        </p:spPr>
      </p:pic>
    </p:spTree>
    <p:extLst>
      <p:ext uri="{BB962C8B-B14F-4D97-AF65-F5344CB8AC3E}">
        <p14:creationId xmlns:p14="http://schemas.microsoft.com/office/powerpoint/2010/main" val="4212407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9" y="415637"/>
            <a:ext cx="8908473" cy="3421962"/>
          </a:xfrm>
          <a:prstGeom prst="rect">
            <a:avLst/>
          </a:prstGeom>
        </p:spPr>
        <p:txBody>
          <a:bodyPr wrap="square">
            <a:spAutoFit/>
          </a:bodyPr>
          <a:lstStyle/>
          <a:p>
            <a:pPr algn="r" rtl="1">
              <a:lnSpc>
                <a:spcPct val="107000"/>
              </a:lnSpc>
              <a:spcAft>
                <a:spcPts val="800"/>
              </a:spcAft>
              <a:tabLst>
                <a:tab pos="949960" algn="l"/>
              </a:tabLst>
            </a:pPr>
            <a:r>
              <a:rPr lang="en-US" b="1" dirty="0">
                <a:latin typeface="Times New Roman" panose="02020603050405020304" pitchFamily="18" charset="0"/>
                <a:ea typeface="Calibri" panose="020F0502020204030204" pitchFamily="34" charset="0"/>
                <a:cs typeface="Arial" panose="020B0604020202020204" pitchFamily="34" charset="0"/>
              </a:rPr>
              <a:t>3 </a:t>
            </a:r>
            <a:r>
              <a:rPr lang="ar-SA" b="1" dirty="0">
                <a:latin typeface="Calibri" panose="020F0502020204030204" pitchFamily="34" charset="0"/>
                <a:ea typeface="Calibri" panose="020F0502020204030204" pitchFamily="34" charset="0"/>
                <a:cs typeface="Times New Roman" panose="02020603050405020304" pitchFamily="18" charset="0"/>
              </a:rPr>
              <a:t>العــامل الاقتصــادي</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tabLst>
                <a:tab pos="949960" algn="l"/>
              </a:tabLst>
            </a:pPr>
            <a:r>
              <a:rPr lang="ar-SA" dirty="0">
                <a:latin typeface="Calibri" panose="020F0502020204030204" pitchFamily="34" charset="0"/>
                <a:ea typeface="Calibri" panose="020F0502020204030204" pitchFamily="34" charset="0"/>
                <a:cs typeface="Times New Roman" panose="02020603050405020304" pitchFamily="18" charset="0"/>
              </a:rPr>
              <a:t>يتمثل عموما في توفير الدخل الاقتصادي الملائم الذي يسمح للأسرة بإشباع حاجاتهما الأساسية من مسكن و مأكل و ملبس ، لأن معظم المشكلات الاجتماعية ترتبط بعجز الأسرة المادي، فالعجز المادي يشعر أفراد الأسرة بالحرمان مما ينعكس بالسلب على العلاقات الأسرية و الذي يظهر في زيادة المشاكل و الصراعات بسبب و بغير سبب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r"/>
            <a:r>
              <a:rPr lang="ar-SA" dirty="0">
                <a:ea typeface="Calibri" panose="020F0502020204030204" pitchFamily="34" charset="0"/>
                <a:cs typeface="Times New Roman" panose="02020603050405020304" pitchFamily="18" charset="0"/>
              </a:rPr>
              <a:t>ففي دراسة الصعوبات التي تواجهها الأسرة فيما يخص الصعوبات المادية و بالتحديد غلاء المعيشة أجاب معظم أفراد العينة نسبة قدرت ب : 70.02 % بأن الصعوبات المادية المتمثلة في غلاء المعيشة تعرقل الوظيفة التربوية للأسرة، خاصة و أن الوسط الحضري قد أفرز ألوانا مختلفة من السلع و الخدمات أصبحت من الحاجات الضرورية في حياة الأسرة التي عرفت تغيرا عميقا في نمط </a:t>
            </a:r>
            <a:r>
              <a:rPr lang="ar-SA" dirty="0" smtClean="0">
                <a:ea typeface="Calibri" panose="020F0502020204030204" pitchFamily="34" charset="0"/>
                <a:cs typeface="Times New Roman" panose="02020603050405020304" pitchFamily="18" charset="0"/>
              </a:rPr>
              <a:t>الاستهلاك</a:t>
            </a:r>
            <a:endParaRPr lang="en-US" dirty="0" smtClean="0">
              <a:ea typeface="Calibri" panose="020F0502020204030204" pitchFamily="34" charset="0"/>
              <a:cs typeface="Times New Roman" panose="02020603050405020304" pitchFamily="18" charset="0"/>
            </a:endParaRPr>
          </a:p>
          <a:p>
            <a:pPr algn="r"/>
            <a:r>
              <a:rPr lang="ar-SA" b="1" dirty="0" smtClean="0"/>
              <a:t>العــامل الصحــي</a:t>
            </a:r>
            <a:r>
              <a:rPr lang="en-US" dirty="0"/>
              <a:t>4</a:t>
            </a:r>
            <a:endParaRPr lang="en-US" dirty="0" smtClean="0">
              <a:ea typeface="Calibri" panose="020F0502020204030204" pitchFamily="34" charset="0"/>
              <a:cs typeface="Times New Roman" panose="02020603050405020304" pitchFamily="18" charset="0"/>
            </a:endParaRPr>
          </a:p>
          <a:p>
            <a:pPr algn="r"/>
            <a:r>
              <a:rPr lang="ar-SA" dirty="0" smtClean="0"/>
              <a:t>لا </a:t>
            </a:r>
            <a:r>
              <a:rPr lang="ar-SA" dirty="0"/>
              <a:t>تعتبر الأسرة الأداة البيولوجية التي تحقق إنجاب النسل و تضمن استمرار حياة المجتمع و الوسيلة التي تنتقل من خلالها الخصائص الوراثية من جيل لآخر، و لاشك من أن سلامة الأبوين الصحية تؤدي إلى تحقيق نسل </a:t>
            </a:r>
            <a:r>
              <a:rPr lang="ar-SA" dirty="0" smtClean="0"/>
              <a:t>سليم</a:t>
            </a:r>
            <a:endParaRPr lang="ar-IQ"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218" y="3837599"/>
            <a:ext cx="4378037" cy="277101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109" y="3941588"/>
            <a:ext cx="3235469" cy="2667029"/>
          </a:xfrm>
          <a:prstGeom prst="rect">
            <a:avLst/>
          </a:prstGeom>
        </p:spPr>
      </p:pic>
    </p:spTree>
    <p:extLst>
      <p:ext uri="{BB962C8B-B14F-4D97-AF65-F5344CB8AC3E}">
        <p14:creationId xmlns:p14="http://schemas.microsoft.com/office/powerpoint/2010/main" val="3866601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909336"/>
            <a:ext cx="8756073" cy="3853876"/>
          </a:xfrm>
          <a:prstGeom prst="rect">
            <a:avLst/>
          </a:prstGeom>
        </p:spPr>
        <p:txBody>
          <a:bodyPr wrap="square">
            <a:spAutoFit/>
          </a:bodyPr>
          <a:lstStyle/>
          <a:p>
            <a:pPr algn="just" rtl="1">
              <a:lnSpc>
                <a:spcPct val="107000"/>
              </a:lnSpc>
              <a:spcAft>
                <a:spcPts val="800"/>
              </a:spcAft>
              <a:tabLst>
                <a:tab pos="949960" algn="l"/>
              </a:tabLst>
            </a:pPr>
            <a:r>
              <a:rPr lang="en-US" dirty="0" smtClean="0">
                <a:latin typeface="Times New Roman" panose="02020603050405020304" pitchFamily="18" charset="0"/>
                <a:ea typeface="Calibri" panose="020F0502020204030204" pitchFamily="34" charset="0"/>
                <a:cs typeface="Arial" panose="020B0604020202020204" pitchFamily="34" charset="0"/>
              </a:rPr>
              <a:t>5 </a:t>
            </a:r>
            <a:r>
              <a:rPr lang="ar-SA" b="1" dirty="0">
                <a:latin typeface="Calibri" panose="020F0502020204030204" pitchFamily="34" charset="0"/>
                <a:ea typeface="Calibri" panose="020F0502020204030204" pitchFamily="34" charset="0"/>
                <a:cs typeface="Times New Roman" panose="02020603050405020304" pitchFamily="18" charset="0"/>
              </a:rPr>
              <a:t>العــامل النفســي</a:t>
            </a:r>
            <a:r>
              <a:rPr lang="ar-SA" dirty="0">
                <a:latin typeface="Calibri" panose="020F0502020204030204" pitchFamily="34" charset="0"/>
                <a:ea typeface="Calibri" panose="020F0502020204030204" pitchFamily="34" charset="0"/>
                <a:cs typeface="Times New Roman" panose="02020603050405020304" pitchFamily="18" charset="0"/>
              </a:rPr>
              <a:t>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tabLst>
                <a:tab pos="949960" algn="l"/>
              </a:tabLst>
            </a:pPr>
            <a:r>
              <a:rPr lang="en-US" dirty="0">
                <a:latin typeface="Times New Roman" panose="02020603050405020304" pitchFamily="18" charset="0"/>
                <a:ea typeface="Calibri" panose="020F0502020204030204" pitchFamily="34" charset="0"/>
                <a:cs typeface="Arial" panose="020B0604020202020204" pitchFamily="34" charset="0"/>
              </a:rPr>
              <a:t>: </a:t>
            </a:r>
            <a:r>
              <a:rPr lang="ar-SA" dirty="0">
                <a:latin typeface="Calibri" panose="020F0502020204030204" pitchFamily="34" charset="0"/>
                <a:ea typeface="Calibri" panose="020F0502020204030204" pitchFamily="34" charset="0"/>
                <a:cs typeface="Times New Roman" panose="02020603050405020304" pitchFamily="18" charset="0"/>
              </a:rPr>
              <a:t>يرجع علم النفس نجاح العلاقة الزوجية و استقرارها إلى التو افق الزواجي المرتبط بالنضج الانفعالي لكلا الزوجين، الذي يغد مؤشرا لمستوى التطور في قدرة الفرد على إدراك ذاته و إدراك الآخرين بموضوعية و ليصبح قادرا على التمييز ما بين الحقيقة و الخداع، و يتعامل بناء على ما يدركه من حقائق، حيث تزداد المشكلات بين الزوجين كلما انخفض النضج العاطفي لأي منهما أو لكليهما أو توقف عند مستوى معين كما أن للإشباع العاطفي في الصغر دور مهم في تحديد نمط الشخصية التي يترتب عنها طبيعة و نمط الاتصال داخل الأسرة خاصة.كما تؤثر في الطفل علاقاته مع إخوته بصفة مباشرة، فقد يبدون تعاطفا و تعاونا تجاه بعضهم البعض، فيستفيد من ذلك ويسعد في حياته، و يكتسب المعنى الصحيح لمفهوم الأخوة، و على خلاف ذلك تتسم العلاقة بين ما بين الإخوة بالتوتر.</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tabLst>
                <a:tab pos="949960" algn="l"/>
              </a:tabLst>
            </a:pPr>
            <a:r>
              <a:rPr lang="ar-SA" dirty="0">
                <a:latin typeface="Calibri" panose="020F0502020204030204" pitchFamily="34" charset="0"/>
                <a:ea typeface="Calibri" panose="020F0502020204030204" pitchFamily="34" charset="0"/>
                <a:cs typeface="Times New Roman" panose="02020603050405020304" pitchFamily="18" charset="0"/>
              </a:rPr>
              <a:t>و أيضا الثقة المتبادلة بين الشريكين تدعم التماسك الأسري لأنه " ما خلت الثقة بيتا إلا و أنعشت مشاعر الجميع، و أثمرت سلوكا راقيا يثير الإعجاب،إن أكثر ما يحتاجه الرجال من المرأة هو الاحترام، و بالمقابل فإن المرأة تحتاج من الرجل الحب و الاحترام المتبادل أيضا. هذا من جهة، و من جهة أخرى فالاختلاف في نمط الشخصية بين الزوجين خاصة يؤثر على التماسك الأسري</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016" y="4862946"/>
            <a:ext cx="2724150" cy="16764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5" y="109236"/>
            <a:ext cx="2847975" cy="1600200"/>
          </a:xfrm>
          <a:prstGeom prst="rect">
            <a:avLst/>
          </a:prstGeom>
        </p:spPr>
      </p:pic>
    </p:spTree>
    <p:extLst>
      <p:ext uri="{BB962C8B-B14F-4D97-AF65-F5344CB8AC3E}">
        <p14:creationId xmlns:p14="http://schemas.microsoft.com/office/powerpoint/2010/main" val="2399895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9" y="957747"/>
            <a:ext cx="8908473" cy="3970318"/>
          </a:xfrm>
          <a:prstGeom prst="rect">
            <a:avLst/>
          </a:prstGeom>
        </p:spPr>
        <p:txBody>
          <a:bodyPr wrap="square">
            <a:spAutoFit/>
          </a:bodyPr>
          <a:lstStyle/>
          <a:p>
            <a:pPr algn="r" rtl="1"/>
            <a:r>
              <a:rPr lang="en-US" b="1" dirty="0"/>
              <a:t>6</a:t>
            </a:r>
            <a:r>
              <a:rPr lang="ar-SA" b="1" dirty="0" smtClean="0"/>
              <a:t>العــامل </a:t>
            </a:r>
            <a:r>
              <a:rPr lang="ar-SA" b="1" dirty="0"/>
              <a:t>الثقــافي</a:t>
            </a:r>
            <a:r>
              <a:rPr lang="en-US" dirty="0"/>
              <a:t> : </a:t>
            </a:r>
            <a:r>
              <a:rPr lang="ar-SA" dirty="0"/>
              <a:t>تؤثر ثقافة الزوجين في شكل العلاقة بينهما حيث ينمو مؤشر الإحساس بالمسؤولية طرديا مع ارتفاع مستوى الثقافة التي يملكها الأبوان، لأن الثقافة تشعر صاحبها بالامتلاء و تعلمه كيف يزن الأمور بميزانها الصحيح، كما يتعود على ضبط انفعالاته و التعبير عن رأيه دون جرح الطرف الأخر أو الحجر على رأيه</a:t>
            </a:r>
            <a:r>
              <a:rPr lang="en-US" dirty="0"/>
              <a:t>.</a:t>
            </a:r>
          </a:p>
          <a:p>
            <a:pPr algn="r" rtl="1"/>
            <a:r>
              <a:rPr lang="ar-SA" dirty="0"/>
              <a:t>و الإعلام من جهة يعد من أخطر مصدر للثقافة خاصة في عصر يتسم بالسرعة و التطو ر، فهو يلعب دورا بارزا في بلورة الأفكار و صياغة الرغبات، و ابرز ما ينتجه هذا  الإعلام هو التقليد الأعمى لكل ما يصدر لنا على وسائله كالانترنت، شاشات التلفاز</a:t>
            </a:r>
            <a:r>
              <a:rPr lang="en-US" dirty="0"/>
              <a:t> " </a:t>
            </a:r>
            <a:r>
              <a:rPr lang="ar-SA" dirty="0"/>
              <a:t>فهذا الأخير لعب دورا مهما في تفكك الأسرة الأمريكية</a:t>
            </a:r>
            <a:r>
              <a:rPr lang="ar-IQ" dirty="0"/>
              <a:t>. </a:t>
            </a:r>
            <a:r>
              <a:rPr lang="ar-SA" dirty="0"/>
              <a:t>إن التلفزيون يتدخل في النشاطات العائلية و في تشكيل علاقات الأسرة، إذ توضح إحدى الدراسات المسحية أن 78 % من أصحاب الإجابات أشاروا إلى افتقاد الأحاديث أثناء المشاهدة باستثناء أوقات معينة كالإعلانات التجارية</a:t>
            </a:r>
            <a:r>
              <a:rPr lang="ar-SA" dirty="0" smtClean="0"/>
              <a:t>.</a:t>
            </a:r>
            <a:endParaRPr lang="ar-IQ" dirty="0" smtClean="0"/>
          </a:p>
          <a:p>
            <a:pPr algn="r" rtl="1"/>
            <a:r>
              <a:rPr lang="ar-SA" dirty="0" smtClean="0"/>
              <a:t> </a:t>
            </a:r>
            <a:r>
              <a:rPr lang="ar-SA" dirty="0"/>
              <a:t>و الأسرة المسلمة في ظله تتعرض لغزو ثقافي شرس يهدد تماسكها و استقرارها من خلال ما يسوق لها من قيم و أخلاقيات تتنافى مع القيم العربية الإسلامية: كطغيان الأنانية، و المنفعة الخاصة، التمرد و استقلالية الأولاد عن الوالدين، الخيانات الزوجية، اتخاذ البنات و البنين أصدقاء، الشذوذ الجنسي، سيادة النظرة المادية للأشياء، ضعف الانتماء و غياب الضبط الاجتماعي .... مما يولد صراعا قيميا في الأسرة بين الثقافة الأصلية و الثقافة الوافدة لذا من الضروري أن تتصدى هذه الأسرة و تقاوم هذا الغزو بمضاعفة الاهتمام بالبعد الأخلاقي و ربط الناشئة بالقيم الإسلامية</a:t>
            </a:r>
            <a:endParaRPr lang="en-US" dirty="0"/>
          </a:p>
          <a:p>
            <a:pPr algn="r" rtl="1"/>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68" y="3906982"/>
            <a:ext cx="2727182" cy="269947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459"/>
            <a:ext cx="2952750" cy="2506323"/>
          </a:xfrm>
          <a:prstGeom prst="rect">
            <a:avLst/>
          </a:prstGeom>
        </p:spPr>
      </p:pic>
    </p:spTree>
    <p:extLst>
      <p:ext uri="{BB962C8B-B14F-4D97-AF65-F5344CB8AC3E}">
        <p14:creationId xmlns:p14="http://schemas.microsoft.com/office/powerpoint/2010/main" val="3265490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2C8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1889</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宋体</vt:lpstr>
      <vt:lpstr>Arial</vt:lpstr>
      <vt:lpstr>Arial MT</vt:lpstr>
      <vt:lpstr>Calibri</vt:lpstr>
      <vt:lpstr>Calibri Light</vt:lpstr>
      <vt:lpstr>Symbol</vt:lpstr>
      <vt:lpstr>Times New Roman</vt:lpstr>
      <vt:lpstr>Office Theme</vt:lpstr>
      <vt:lpstr>6_Office Theme</vt:lpstr>
      <vt:lpstr>PowerPoint Presentation</vt:lpstr>
      <vt:lpstr>التماسك الاسرة الاسس والاثار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التماسك الاسرة الاسس والاثار </dc:title>
  <dc:creator>pc</dc:creator>
  <cp:lastModifiedBy>Maher</cp:lastModifiedBy>
  <cp:revision>7</cp:revision>
  <dcterms:created xsi:type="dcterms:W3CDTF">2024-03-29T09:21:21Z</dcterms:created>
  <dcterms:modified xsi:type="dcterms:W3CDTF">2024-11-17T18:50:06Z</dcterms:modified>
</cp:coreProperties>
</file>