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56" r:id="rId4"/>
    <p:sldId id="262" r:id="rId5"/>
    <p:sldId id="263" r:id="rId6"/>
    <p:sldId id="257" r:id="rId7"/>
    <p:sldId id="261" r:id="rId8"/>
    <p:sldId id="258" r:id="rId9"/>
    <p:sldId id="259" r:id="rId10"/>
    <p:sldId id="264" r:id="rId11"/>
    <p:sldId id="260" r:id="rId12"/>
    <p:sldId id="265" r:id="rId13"/>
    <p:sldId id="267" r:id="rId14"/>
    <p:sldId id="269" r:id="rId15"/>
    <p:sldId id="268" r:id="rId16"/>
    <p:sldId id="270" r:id="rId1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7CA2E6A-EE1C-4306-8E25-110D54A3E12E}"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163981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CA2E6A-EE1C-4306-8E25-110D54A3E12E}"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171826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CA2E6A-EE1C-4306-8E25-110D54A3E12E}"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283632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0708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183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5537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2C8F"/>
          </a:solidFill>
        </p:spPr>
        <p:txBody>
          <a:bodyPr wrap="square" lIns="0" tIns="0" rIns="0" bIns="0" rtlCol="0"/>
          <a:lstStyle/>
          <a:p>
            <a:endParaRPr>
              <a:solidFill>
                <a:prstClr val="black"/>
              </a:solidFill>
            </a:endParaRPr>
          </a:p>
        </p:txBody>
      </p:sp>
      <p:sp>
        <p:nvSpPr>
          <p:cNvPr id="17" name="bg object 17"/>
          <p:cNvSpPr/>
          <p:nvPr/>
        </p:nvSpPr>
        <p:spPr>
          <a:xfrm>
            <a:off x="0" y="0"/>
            <a:ext cx="8949055" cy="6858000"/>
          </a:xfrm>
          <a:custGeom>
            <a:avLst/>
            <a:gdLst/>
            <a:ahLst/>
            <a:cxnLst/>
            <a:rect l="l" t="t" r="r" b="b"/>
            <a:pathLst>
              <a:path w="8949055" h="6858000">
                <a:moveTo>
                  <a:pt x="5932932" y="0"/>
                </a:moveTo>
                <a:lnTo>
                  <a:pt x="0" y="0"/>
                </a:lnTo>
                <a:lnTo>
                  <a:pt x="0" y="6857999"/>
                </a:lnTo>
                <a:lnTo>
                  <a:pt x="5526151" y="6857999"/>
                </a:lnTo>
                <a:lnTo>
                  <a:pt x="5702173" y="6853522"/>
                </a:lnTo>
                <a:lnTo>
                  <a:pt x="5750097" y="6850744"/>
                </a:lnTo>
                <a:lnTo>
                  <a:pt x="5797844" y="6847308"/>
                </a:lnTo>
                <a:lnTo>
                  <a:pt x="5845408" y="6843217"/>
                </a:lnTo>
                <a:lnTo>
                  <a:pt x="5892784" y="6838476"/>
                </a:lnTo>
                <a:lnTo>
                  <a:pt x="5939969" y="6833090"/>
                </a:lnTo>
                <a:lnTo>
                  <a:pt x="5986957" y="6827063"/>
                </a:lnTo>
                <a:lnTo>
                  <a:pt x="6033745" y="6820400"/>
                </a:lnTo>
                <a:lnTo>
                  <a:pt x="6080327" y="6813104"/>
                </a:lnTo>
                <a:lnTo>
                  <a:pt x="6126700" y="6805181"/>
                </a:lnTo>
                <a:lnTo>
                  <a:pt x="6172859" y="6796636"/>
                </a:lnTo>
                <a:lnTo>
                  <a:pt x="6218800" y="6787471"/>
                </a:lnTo>
                <a:lnTo>
                  <a:pt x="6264518" y="6777693"/>
                </a:lnTo>
                <a:lnTo>
                  <a:pt x="6310008" y="6767305"/>
                </a:lnTo>
                <a:lnTo>
                  <a:pt x="6355267" y="6756312"/>
                </a:lnTo>
                <a:lnTo>
                  <a:pt x="6400289" y="6744718"/>
                </a:lnTo>
                <a:lnTo>
                  <a:pt x="6445071" y="6732528"/>
                </a:lnTo>
                <a:lnTo>
                  <a:pt x="6489608" y="6719746"/>
                </a:lnTo>
                <a:lnTo>
                  <a:pt x="6533896" y="6706377"/>
                </a:lnTo>
                <a:lnTo>
                  <a:pt x="6577929" y="6692425"/>
                </a:lnTo>
                <a:lnTo>
                  <a:pt x="6621704" y="6677895"/>
                </a:lnTo>
                <a:lnTo>
                  <a:pt x="6665216" y="6662790"/>
                </a:lnTo>
                <a:lnTo>
                  <a:pt x="6708461" y="6647117"/>
                </a:lnTo>
                <a:lnTo>
                  <a:pt x="6751435" y="6630878"/>
                </a:lnTo>
                <a:lnTo>
                  <a:pt x="6794132" y="6614079"/>
                </a:lnTo>
                <a:lnTo>
                  <a:pt x="6836548" y="6596724"/>
                </a:lnTo>
                <a:lnTo>
                  <a:pt x="6878680" y="6578817"/>
                </a:lnTo>
                <a:lnTo>
                  <a:pt x="6920522" y="6560363"/>
                </a:lnTo>
                <a:lnTo>
                  <a:pt x="6962070" y="6541366"/>
                </a:lnTo>
                <a:lnTo>
                  <a:pt x="7003320" y="6521831"/>
                </a:lnTo>
                <a:lnTo>
                  <a:pt x="7044267" y="6501763"/>
                </a:lnTo>
                <a:lnTo>
                  <a:pt x="7084907" y="6481165"/>
                </a:lnTo>
                <a:lnTo>
                  <a:pt x="7125235" y="6460043"/>
                </a:lnTo>
                <a:lnTo>
                  <a:pt x="7165247" y="6438400"/>
                </a:lnTo>
                <a:lnTo>
                  <a:pt x="7204938" y="6416241"/>
                </a:lnTo>
                <a:lnTo>
                  <a:pt x="7244305" y="6393571"/>
                </a:lnTo>
                <a:lnTo>
                  <a:pt x="7283342" y="6370394"/>
                </a:lnTo>
                <a:lnTo>
                  <a:pt x="7322045" y="6346714"/>
                </a:lnTo>
                <a:lnTo>
                  <a:pt x="7360410" y="6322536"/>
                </a:lnTo>
                <a:lnTo>
                  <a:pt x="7398432" y="6297865"/>
                </a:lnTo>
                <a:lnTo>
                  <a:pt x="7436107" y="6272705"/>
                </a:lnTo>
                <a:lnTo>
                  <a:pt x="7473431" y="6247060"/>
                </a:lnTo>
                <a:lnTo>
                  <a:pt x="7510398" y="6220935"/>
                </a:lnTo>
                <a:lnTo>
                  <a:pt x="7547005" y="6194334"/>
                </a:lnTo>
                <a:lnTo>
                  <a:pt x="7583247" y="6167263"/>
                </a:lnTo>
                <a:lnTo>
                  <a:pt x="7619119" y="6139724"/>
                </a:lnTo>
                <a:lnTo>
                  <a:pt x="7654618" y="6111723"/>
                </a:lnTo>
                <a:lnTo>
                  <a:pt x="7689738" y="6083264"/>
                </a:lnTo>
                <a:lnTo>
                  <a:pt x="7724476" y="6054352"/>
                </a:lnTo>
                <a:lnTo>
                  <a:pt x="7758826" y="6024991"/>
                </a:lnTo>
                <a:lnTo>
                  <a:pt x="7792785" y="5995185"/>
                </a:lnTo>
                <a:lnTo>
                  <a:pt x="7826348" y="5964939"/>
                </a:lnTo>
                <a:lnTo>
                  <a:pt x="7859511" y="5934258"/>
                </a:lnTo>
                <a:lnTo>
                  <a:pt x="7892268" y="5903146"/>
                </a:lnTo>
                <a:lnTo>
                  <a:pt x="7924616" y="5871608"/>
                </a:lnTo>
                <a:lnTo>
                  <a:pt x="7956551" y="5839647"/>
                </a:lnTo>
                <a:lnTo>
                  <a:pt x="7988067" y="5807268"/>
                </a:lnTo>
                <a:lnTo>
                  <a:pt x="8019160" y="5774476"/>
                </a:lnTo>
                <a:lnTo>
                  <a:pt x="8049826" y="5741276"/>
                </a:lnTo>
                <a:lnTo>
                  <a:pt x="8080061" y="5707671"/>
                </a:lnTo>
                <a:lnTo>
                  <a:pt x="8109860" y="5673667"/>
                </a:lnTo>
                <a:lnTo>
                  <a:pt x="8139218" y="5639267"/>
                </a:lnTo>
                <a:lnTo>
                  <a:pt x="8168132" y="5604476"/>
                </a:lnTo>
                <a:lnTo>
                  <a:pt x="8196596" y="5569299"/>
                </a:lnTo>
                <a:lnTo>
                  <a:pt x="8224607" y="5533740"/>
                </a:lnTo>
                <a:lnTo>
                  <a:pt x="8252159" y="5497804"/>
                </a:lnTo>
                <a:lnTo>
                  <a:pt x="8279248" y="5461494"/>
                </a:lnTo>
                <a:lnTo>
                  <a:pt x="8305871" y="5424816"/>
                </a:lnTo>
                <a:lnTo>
                  <a:pt x="8332022" y="5387774"/>
                </a:lnTo>
                <a:lnTo>
                  <a:pt x="8357697" y="5350372"/>
                </a:lnTo>
                <a:lnTo>
                  <a:pt x="8382892" y="5312615"/>
                </a:lnTo>
                <a:lnTo>
                  <a:pt x="8407602" y="5274507"/>
                </a:lnTo>
                <a:lnTo>
                  <a:pt x="8431822" y="5236053"/>
                </a:lnTo>
                <a:lnTo>
                  <a:pt x="8455549" y="5197257"/>
                </a:lnTo>
                <a:lnTo>
                  <a:pt x="8478778" y="5158124"/>
                </a:lnTo>
                <a:lnTo>
                  <a:pt x="8501504" y="5118659"/>
                </a:lnTo>
                <a:lnTo>
                  <a:pt x="8523723" y="5078864"/>
                </a:lnTo>
                <a:lnTo>
                  <a:pt x="8545430" y="5038746"/>
                </a:lnTo>
                <a:lnTo>
                  <a:pt x="8566622" y="4998309"/>
                </a:lnTo>
                <a:lnTo>
                  <a:pt x="8587293" y="4957556"/>
                </a:lnTo>
                <a:lnTo>
                  <a:pt x="8607440" y="4916493"/>
                </a:lnTo>
                <a:lnTo>
                  <a:pt x="8627057" y="4875124"/>
                </a:lnTo>
                <a:lnTo>
                  <a:pt x="8646141" y="4833453"/>
                </a:lnTo>
                <a:lnTo>
                  <a:pt x="8664686" y="4791485"/>
                </a:lnTo>
                <a:lnTo>
                  <a:pt x="8682689" y="4749225"/>
                </a:lnTo>
                <a:lnTo>
                  <a:pt x="8700145" y="4706676"/>
                </a:lnTo>
                <a:lnTo>
                  <a:pt x="8717049" y="4663843"/>
                </a:lnTo>
                <a:lnTo>
                  <a:pt x="8733398" y="4620732"/>
                </a:lnTo>
                <a:lnTo>
                  <a:pt x="8749186" y="4577345"/>
                </a:lnTo>
                <a:lnTo>
                  <a:pt x="8764410" y="4533688"/>
                </a:lnTo>
                <a:lnTo>
                  <a:pt x="8779064" y="4489765"/>
                </a:lnTo>
                <a:lnTo>
                  <a:pt x="8793145" y="4445581"/>
                </a:lnTo>
                <a:lnTo>
                  <a:pt x="8806647" y="4401140"/>
                </a:lnTo>
                <a:lnTo>
                  <a:pt x="8819567" y="4356447"/>
                </a:lnTo>
                <a:lnTo>
                  <a:pt x="8831900" y="4311505"/>
                </a:lnTo>
                <a:lnTo>
                  <a:pt x="8843642" y="4266320"/>
                </a:lnTo>
                <a:lnTo>
                  <a:pt x="8854788" y="4220895"/>
                </a:lnTo>
                <a:lnTo>
                  <a:pt x="8865333" y="4175236"/>
                </a:lnTo>
                <a:lnTo>
                  <a:pt x="8875274" y="4129347"/>
                </a:lnTo>
                <a:lnTo>
                  <a:pt x="8884606" y="4083233"/>
                </a:lnTo>
                <a:lnTo>
                  <a:pt x="8893324" y="4036896"/>
                </a:lnTo>
                <a:lnTo>
                  <a:pt x="8901424" y="3990344"/>
                </a:lnTo>
                <a:lnTo>
                  <a:pt x="8908902" y="3943579"/>
                </a:lnTo>
                <a:lnTo>
                  <a:pt x="8915752" y="3896606"/>
                </a:lnTo>
                <a:lnTo>
                  <a:pt x="8921971" y="3849429"/>
                </a:lnTo>
                <a:lnTo>
                  <a:pt x="8927555" y="3802054"/>
                </a:lnTo>
                <a:lnTo>
                  <a:pt x="8932498" y="3754484"/>
                </a:lnTo>
                <a:lnTo>
                  <a:pt x="8936797" y="3706725"/>
                </a:lnTo>
                <a:lnTo>
                  <a:pt x="8940446" y="3658779"/>
                </a:lnTo>
                <a:lnTo>
                  <a:pt x="8943442" y="3610653"/>
                </a:lnTo>
                <a:lnTo>
                  <a:pt x="8945780" y="3562350"/>
                </a:lnTo>
                <a:lnTo>
                  <a:pt x="8947455" y="3513875"/>
                </a:lnTo>
                <a:lnTo>
                  <a:pt x="8948463" y="3465232"/>
                </a:lnTo>
                <a:lnTo>
                  <a:pt x="8948801" y="3416427"/>
                </a:lnTo>
                <a:lnTo>
                  <a:pt x="8948452" y="3366822"/>
                </a:lnTo>
                <a:lnTo>
                  <a:pt x="8947410" y="3317386"/>
                </a:lnTo>
                <a:lnTo>
                  <a:pt x="8945680" y="3268123"/>
                </a:lnTo>
                <a:lnTo>
                  <a:pt x="8943265" y="3219038"/>
                </a:lnTo>
                <a:lnTo>
                  <a:pt x="8940171" y="3170137"/>
                </a:lnTo>
                <a:lnTo>
                  <a:pt x="8936401" y="3121422"/>
                </a:lnTo>
                <a:lnTo>
                  <a:pt x="8931962" y="3072900"/>
                </a:lnTo>
                <a:lnTo>
                  <a:pt x="8926857" y="3024575"/>
                </a:lnTo>
                <a:lnTo>
                  <a:pt x="8921091" y="2976451"/>
                </a:lnTo>
                <a:lnTo>
                  <a:pt x="8914669" y="2928533"/>
                </a:lnTo>
                <a:lnTo>
                  <a:pt x="8907596" y="2880826"/>
                </a:lnTo>
                <a:lnTo>
                  <a:pt x="8899875" y="2833335"/>
                </a:lnTo>
                <a:lnTo>
                  <a:pt x="8891513" y="2786064"/>
                </a:lnTo>
                <a:lnTo>
                  <a:pt x="8882512" y="2739018"/>
                </a:lnTo>
                <a:lnTo>
                  <a:pt x="8872879" y="2692201"/>
                </a:lnTo>
                <a:lnTo>
                  <a:pt x="8862618" y="2645619"/>
                </a:lnTo>
                <a:lnTo>
                  <a:pt x="8851733" y="2599276"/>
                </a:lnTo>
                <a:lnTo>
                  <a:pt x="8840230" y="2553176"/>
                </a:lnTo>
                <a:lnTo>
                  <a:pt x="8828112" y="2507325"/>
                </a:lnTo>
                <a:lnTo>
                  <a:pt x="8815384" y="2461727"/>
                </a:lnTo>
                <a:lnTo>
                  <a:pt x="8802052" y="2416387"/>
                </a:lnTo>
                <a:lnTo>
                  <a:pt x="8788119" y="2371309"/>
                </a:lnTo>
                <a:lnTo>
                  <a:pt x="8773591" y="2326499"/>
                </a:lnTo>
                <a:lnTo>
                  <a:pt x="8758471" y="2281960"/>
                </a:lnTo>
                <a:lnTo>
                  <a:pt x="8742766" y="2237697"/>
                </a:lnTo>
                <a:lnTo>
                  <a:pt x="8726479" y="2193716"/>
                </a:lnTo>
                <a:lnTo>
                  <a:pt x="8709615" y="2150021"/>
                </a:lnTo>
                <a:lnTo>
                  <a:pt x="8692179" y="2106616"/>
                </a:lnTo>
                <a:lnTo>
                  <a:pt x="8674175" y="2063507"/>
                </a:lnTo>
                <a:lnTo>
                  <a:pt x="8655608" y="2020697"/>
                </a:lnTo>
                <a:lnTo>
                  <a:pt x="8636483" y="1978192"/>
                </a:lnTo>
                <a:lnTo>
                  <a:pt x="8616805" y="1935996"/>
                </a:lnTo>
                <a:lnTo>
                  <a:pt x="8596577" y="1894115"/>
                </a:lnTo>
                <a:lnTo>
                  <a:pt x="8575805" y="1852552"/>
                </a:lnTo>
                <a:lnTo>
                  <a:pt x="8554494" y="1811312"/>
                </a:lnTo>
                <a:lnTo>
                  <a:pt x="8532648" y="1770401"/>
                </a:lnTo>
                <a:lnTo>
                  <a:pt x="8510271" y="1729822"/>
                </a:lnTo>
                <a:lnTo>
                  <a:pt x="8487369" y="1689580"/>
                </a:lnTo>
                <a:lnTo>
                  <a:pt x="8463945" y="1649681"/>
                </a:lnTo>
                <a:lnTo>
                  <a:pt x="8440006" y="1610129"/>
                </a:lnTo>
                <a:lnTo>
                  <a:pt x="8415554" y="1570928"/>
                </a:lnTo>
                <a:lnTo>
                  <a:pt x="8390596" y="1532083"/>
                </a:lnTo>
                <a:lnTo>
                  <a:pt x="8365136" y="1493599"/>
                </a:lnTo>
                <a:lnTo>
                  <a:pt x="8339178" y="1455481"/>
                </a:lnTo>
                <a:lnTo>
                  <a:pt x="8312726" y="1417733"/>
                </a:lnTo>
                <a:lnTo>
                  <a:pt x="8285787" y="1380359"/>
                </a:lnTo>
                <a:lnTo>
                  <a:pt x="8258364" y="1343366"/>
                </a:lnTo>
                <a:lnTo>
                  <a:pt x="8230462" y="1306756"/>
                </a:lnTo>
                <a:lnTo>
                  <a:pt x="8202085" y="1270536"/>
                </a:lnTo>
                <a:lnTo>
                  <a:pt x="8173239" y="1234710"/>
                </a:lnTo>
                <a:lnTo>
                  <a:pt x="8143928" y="1199281"/>
                </a:lnTo>
                <a:lnTo>
                  <a:pt x="8114157" y="1164256"/>
                </a:lnTo>
                <a:lnTo>
                  <a:pt x="8083929" y="1129639"/>
                </a:lnTo>
                <a:lnTo>
                  <a:pt x="8053251" y="1095434"/>
                </a:lnTo>
                <a:lnTo>
                  <a:pt x="8022127" y="1061646"/>
                </a:lnTo>
                <a:lnTo>
                  <a:pt x="7990560" y="1028280"/>
                </a:lnTo>
                <a:lnTo>
                  <a:pt x="7958557" y="995340"/>
                </a:lnTo>
                <a:lnTo>
                  <a:pt x="7926122" y="962831"/>
                </a:lnTo>
                <a:lnTo>
                  <a:pt x="7893258" y="930759"/>
                </a:lnTo>
                <a:lnTo>
                  <a:pt x="7859972" y="899127"/>
                </a:lnTo>
                <a:lnTo>
                  <a:pt x="7826267" y="867940"/>
                </a:lnTo>
                <a:lnTo>
                  <a:pt x="7792149" y="837203"/>
                </a:lnTo>
                <a:lnTo>
                  <a:pt x="7757621" y="806921"/>
                </a:lnTo>
                <a:lnTo>
                  <a:pt x="7722690" y="777098"/>
                </a:lnTo>
                <a:lnTo>
                  <a:pt x="7687358" y="747739"/>
                </a:lnTo>
                <a:lnTo>
                  <a:pt x="7651632" y="718848"/>
                </a:lnTo>
                <a:lnTo>
                  <a:pt x="7615515" y="690431"/>
                </a:lnTo>
                <a:lnTo>
                  <a:pt x="7579012" y="662492"/>
                </a:lnTo>
                <a:lnTo>
                  <a:pt x="7542128" y="635036"/>
                </a:lnTo>
                <a:lnTo>
                  <a:pt x="7504868" y="608067"/>
                </a:lnTo>
                <a:lnTo>
                  <a:pt x="7467236" y="581590"/>
                </a:lnTo>
                <a:lnTo>
                  <a:pt x="7429237" y="555610"/>
                </a:lnTo>
                <a:lnTo>
                  <a:pt x="7390875" y="530132"/>
                </a:lnTo>
                <a:lnTo>
                  <a:pt x="7352156" y="505160"/>
                </a:lnTo>
                <a:lnTo>
                  <a:pt x="7313084" y="480698"/>
                </a:lnTo>
                <a:lnTo>
                  <a:pt x="7273663" y="456752"/>
                </a:lnTo>
                <a:lnTo>
                  <a:pt x="7233899" y="433327"/>
                </a:lnTo>
                <a:lnTo>
                  <a:pt x="7193795" y="410426"/>
                </a:lnTo>
                <a:lnTo>
                  <a:pt x="7153357" y="388055"/>
                </a:lnTo>
                <a:lnTo>
                  <a:pt x="7112590" y="366218"/>
                </a:lnTo>
                <a:lnTo>
                  <a:pt x="7071497" y="344920"/>
                </a:lnTo>
                <a:lnTo>
                  <a:pt x="7030084" y="324166"/>
                </a:lnTo>
                <a:lnTo>
                  <a:pt x="6988355" y="303960"/>
                </a:lnTo>
                <a:lnTo>
                  <a:pt x="6946314" y="284307"/>
                </a:lnTo>
                <a:lnTo>
                  <a:pt x="6903968" y="265212"/>
                </a:lnTo>
                <a:lnTo>
                  <a:pt x="6861319" y="246679"/>
                </a:lnTo>
                <a:lnTo>
                  <a:pt x="6818374" y="228713"/>
                </a:lnTo>
                <a:lnTo>
                  <a:pt x="6775136" y="211319"/>
                </a:lnTo>
                <a:lnTo>
                  <a:pt x="6731610" y="194502"/>
                </a:lnTo>
                <a:lnTo>
                  <a:pt x="6687801" y="178266"/>
                </a:lnTo>
                <a:lnTo>
                  <a:pt x="6643714" y="162615"/>
                </a:lnTo>
                <a:lnTo>
                  <a:pt x="6599353" y="147555"/>
                </a:lnTo>
                <a:lnTo>
                  <a:pt x="6554722" y="133091"/>
                </a:lnTo>
                <a:lnTo>
                  <a:pt x="6509827" y="119226"/>
                </a:lnTo>
                <a:lnTo>
                  <a:pt x="6464673" y="105966"/>
                </a:lnTo>
                <a:lnTo>
                  <a:pt x="6419263" y="93315"/>
                </a:lnTo>
                <a:lnTo>
                  <a:pt x="6373603" y="81278"/>
                </a:lnTo>
                <a:lnTo>
                  <a:pt x="6327697" y="69860"/>
                </a:lnTo>
                <a:lnTo>
                  <a:pt x="6281549" y="59065"/>
                </a:lnTo>
                <a:lnTo>
                  <a:pt x="6235165" y="48898"/>
                </a:lnTo>
                <a:lnTo>
                  <a:pt x="6188550" y="39364"/>
                </a:lnTo>
                <a:lnTo>
                  <a:pt x="6141707" y="30467"/>
                </a:lnTo>
                <a:lnTo>
                  <a:pt x="6094642" y="22212"/>
                </a:lnTo>
                <a:lnTo>
                  <a:pt x="6047359" y="14604"/>
                </a:lnTo>
                <a:lnTo>
                  <a:pt x="5932932" y="0"/>
                </a:lnTo>
                <a:close/>
              </a:path>
            </a:pathLst>
          </a:custGeom>
          <a:solidFill>
            <a:srgbClr val="FCF9F6"/>
          </a:solidFill>
        </p:spPr>
        <p:txBody>
          <a:bodyPr wrap="square" lIns="0" tIns="0" rIns="0" bIns="0" rtlCol="0"/>
          <a:lstStyle/>
          <a:p>
            <a:endParaRPr>
              <a:solidFill>
                <a:prstClr val="black"/>
              </a:solidFill>
            </a:endParaRPr>
          </a:p>
        </p:txBody>
      </p:sp>
      <p:sp>
        <p:nvSpPr>
          <p:cNvPr id="18" name="bg object 18"/>
          <p:cNvSpPr/>
          <p:nvPr/>
        </p:nvSpPr>
        <p:spPr>
          <a:xfrm>
            <a:off x="7527543" y="0"/>
            <a:ext cx="4664710" cy="6858000"/>
          </a:xfrm>
          <a:custGeom>
            <a:avLst/>
            <a:gdLst/>
            <a:ahLst/>
            <a:cxnLst/>
            <a:rect l="l" t="t" r="r" b="b"/>
            <a:pathLst>
              <a:path w="4664709" h="6858000">
                <a:moveTo>
                  <a:pt x="4664455" y="0"/>
                </a:moveTo>
                <a:lnTo>
                  <a:pt x="3429634" y="0"/>
                </a:lnTo>
                <a:lnTo>
                  <a:pt x="3381145" y="335"/>
                </a:lnTo>
                <a:lnTo>
                  <a:pt x="3332816" y="1339"/>
                </a:lnTo>
                <a:lnTo>
                  <a:pt x="3284654" y="3008"/>
                </a:lnTo>
                <a:lnTo>
                  <a:pt x="3236662" y="5336"/>
                </a:lnTo>
                <a:lnTo>
                  <a:pt x="3188845" y="8319"/>
                </a:lnTo>
                <a:lnTo>
                  <a:pt x="3141208" y="11953"/>
                </a:lnTo>
                <a:lnTo>
                  <a:pt x="3093754" y="16233"/>
                </a:lnTo>
                <a:lnTo>
                  <a:pt x="3046488" y="21156"/>
                </a:lnTo>
                <a:lnTo>
                  <a:pt x="2999415" y="26716"/>
                </a:lnTo>
                <a:lnTo>
                  <a:pt x="2952538" y="32909"/>
                </a:lnTo>
                <a:lnTo>
                  <a:pt x="2905863" y="39731"/>
                </a:lnTo>
                <a:lnTo>
                  <a:pt x="2859394" y="47177"/>
                </a:lnTo>
                <a:lnTo>
                  <a:pt x="2813135" y="55244"/>
                </a:lnTo>
                <a:lnTo>
                  <a:pt x="2767090" y="63926"/>
                </a:lnTo>
                <a:lnTo>
                  <a:pt x="2721265" y="73219"/>
                </a:lnTo>
                <a:lnTo>
                  <a:pt x="2675662" y="83119"/>
                </a:lnTo>
                <a:lnTo>
                  <a:pt x="2630288" y="93622"/>
                </a:lnTo>
                <a:lnTo>
                  <a:pt x="2585146" y="104722"/>
                </a:lnTo>
                <a:lnTo>
                  <a:pt x="2540240" y="116416"/>
                </a:lnTo>
                <a:lnTo>
                  <a:pt x="2495575" y="128699"/>
                </a:lnTo>
                <a:lnTo>
                  <a:pt x="2451156" y="141567"/>
                </a:lnTo>
                <a:lnTo>
                  <a:pt x="2406987" y="155015"/>
                </a:lnTo>
                <a:lnTo>
                  <a:pt x="2363072" y="169039"/>
                </a:lnTo>
                <a:lnTo>
                  <a:pt x="2319415" y="183634"/>
                </a:lnTo>
                <a:lnTo>
                  <a:pt x="2276022" y="198797"/>
                </a:lnTo>
                <a:lnTo>
                  <a:pt x="2232896" y="214522"/>
                </a:lnTo>
                <a:lnTo>
                  <a:pt x="2190041" y="230805"/>
                </a:lnTo>
                <a:lnTo>
                  <a:pt x="2147463" y="247643"/>
                </a:lnTo>
                <a:lnTo>
                  <a:pt x="2105166" y="265030"/>
                </a:lnTo>
                <a:lnTo>
                  <a:pt x="2063154" y="282962"/>
                </a:lnTo>
                <a:lnTo>
                  <a:pt x="2021431" y="301434"/>
                </a:lnTo>
                <a:lnTo>
                  <a:pt x="1980003" y="320443"/>
                </a:lnTo>
                <a:lnTo>
                  <a:pt x="1938872" y="339984"/>
                </a:lnTo>
                <a:lnTo>
                  <a:pt x="1898045" y="360052"/>
                </a:lnTo>
                <a:lnTo>
                  <a:pt x="1857524" y="380643"/>
                </a:lnTo>
                <a:lnTo>
                  <a:pt x="1817315" y="401753"/>
                </a:lnTo>
                <a:lnTo>
                  <a:pt x="1777422" y="423377"/>
                </a:lnTo>
                <a:lnTo>
                  <a:pt x="1737849" y="445511"/>
                </a:lnTo>
                <a:lnTo>
                  <a:pt x="1698601" y="468150"/>
                </a:lnTo>
                <a:lnTo>
                  <a:pt x="1659682" y="491290"/>
                </a:lnTo>
                <a:lnTo>
                  <a:pt x="1621097" y="514927"/>
                </a:lnTo>
                <a:lnTo>
                  <a:pt x="1582850" y="539056"/>
                </a:lnTo>
                <a:lnTo>
                  <a:pt x="1544945" y="563672"/>
                </a:lnTo>
                <a:lnTo>
                  <a:pt x="1507387" y="588772"/>
                </a:lnTo>
                <a:lnTo>
                  <a:pt x="1470180" y="614351"/>
                </a:lnTo>
                <a:lnTo>
                  <a:pt x="1433328" y="640405"/>
                </a:lnTo>
                <a:lnTo>
                  <a:pt x="1396837" y="666928"/>
                </a:lnTo>
                <a:lnTo>
                  <a:pt x="1360710" y="693918"/>
                </a:lnTo>
                <a:lnTo>
                  <a:pt x="1324952" y="721368"/>
                </a:lnTo>
                <a:lnTo>
                  <a:pt x="1289568" y="749276"/>
                </a:lnTo>
                <a:lnTo>
                  <a:pt x="1254561" y="777636"/>
                </a:lnTo>
                <a:lnTo>
                  <a:pt x="1219936" y="806444"/>
                </a:lnTo>
                <a:lnTo>
                  <a:pt x="1185697" y="835696"/>
                </a:lnTo>
                <a:lnTo>
                  <a:pt x="1151849" y="865387"/>
                </a:lnTo>
                <a:lnTo>
                  <a:pt x="1118397" y="895513"/>
                </a:lnTo>
                <a:lnTo>
                  <a:pt x="1085344" y="926070"/>
                </a:lnTo>
                <a:lnTo>
                  <a:pt x="1052696" y="957052"/>
                </a:lnTo>
                <a:lnTo>
                  <a:pt x="1020456" y="988457"/>
                </a:lnTo>
                <a:lnTo>
                  <a:pt x="988628" y="1020278"/>
                </a:lnTo>
                <a:lnTo>
                  <a:pt x="957219" y="1052512"/>
                </a:lnTo>
                <a:lnTo>
                  <a:pt x="926231" y="1085155"/>
                </a:lnTo>
                <a:lnTo>
                  <a:pt x="895669" y="1118202"/>
                </a:lnTo>
                <a:lnTo>
                  <a:pt x="865537" y="1151648"/>
                </a:lnTo>
                <a:lnTo>
                  <a:pt x="835841" y="1185490"/>
                </a:lnTo>
                <a:lnTo>
                  <a:pt x="806584" y="1219722"/>
                </a:lnTo>
                <a:lnTo>
                  <a:pt x="777770" y="1254341"/>
                </a:lnTo>
                <a:lnTo>
                  <a:pt x="749405" y="1289342"/>
                </a:lnTo>
                <a:lnTo>
                  <a:pt x="721493" y="1324720"/>
                </a:lnTo>
                <a:lnTo>
                  <a:pt x="694037" y="1360471"/>
                </a:lnTo>
                <a:lnTo>
                  <a:pt x="667043" y="1396592"/>
                </a:lnTo>
                <a:lnTo>
                  <a:pt x="640515" y="1433076"/>
                </a:lnTo>
                <a:lnTo>
                  <a:pt x="614457" y="1469921"/>
                </a:lnTo>
                <a:lnTo>
                  <a:pt x="588873" y="1507121"/>
                </a:lnTo>
                <a:lnTo>
                  <a:pt x="563769" y="1544672"/>
                </a:lnTo>
                <a:lnTo>
                  <a:pt x="539148" y="1582570"/>
                </a:lnTo>
                <a:lnTo>
                  <a:pt x="515015" y="1620810"/>
                </a:lnTo>
                <a:lnTo>
                  <a:pt x="491374" y="1659388"/>
                </a:lnTo>
                <a:lnTo>
                  <a:pt x="468230" y="1698300"/>
                </a:lnTo>
                <a:lnTo>
                  <a:pt x="445587" y="1737541"/>
                </a:lnTo>
                <a:lnTo>
                  <a:pt x="423449" y="1777106"/>
                </a:lnTo>
                <a:lnTo>
                  <a:pt x="401821" y="1816992"/>
                </a:lnTo>
                <a:lnTo>
                  <a:pt x="380708" y="1857193"/>
                </a:lnTo>
                <a:lnTo>
                  <a:pt x="360113" y="1897706"/>
                </a:lnTo>
                <a:lnTo>
                  <a:pt x="340042" y="1938526"/>
                </a:lnTo>
                <a:lnTo>
                  <a:pt x="320497" y="1979649"/>
                </a:lnTo>
                <a:lnTo>
                  <a:pt x="301485" y="2021070"/>
                </a:lnTo>
                <a:lnTo>
                  <a:pt x="283010" y="2062785"/>
                </a:lnTo>
                <a:lnTo>
                  <a:pt x="265075" y="2104789"/>
                </a:lnTo>
                <a:lnTo>
                  <a:pt x="247685" y="2147078"/>
                </a:lnTo>
                <a:lnTo>
                  <a:pt x="230844" y="2189648"/>
                </a:lnTo>
                <a:lnTo>
                  <a:pt x="214558" y="2232494"/>
                </a:lnTo>
                <a:lnTo>
                  <a:pt x="198830" y="2275612"/>
                </a:lnTo>
                <a:lnTo>
                  <a:pt x="183665" y="2318997"/>
                </a:lnTo>
                <a:lnTo>
                  <a:pt x="169067" y="2362646"/>
                </a:lnTo>
                <a:lnTo>
                  <a:pt x="155041" y="2406552"/>
                </a:lnTo>
                <a:lnTo>
                  <a:pt x="141590" y="2450713"/>
                </a:lnTo>
                <a:lnTo>
                  <a:pt x="128720" y="2495124"/>
                </a:lnTo>
                <a:lnTo>
                  <a:pt x="116435" y="2539780"/>
                </a:lnTo>
                <a:lnTo>
                  <a:pt x="104740" y="2584677"/>
                </a:lnTo>
                <a:lnTo>
                  <a:pt x="93637" y="2629811"/>
                </a:lnTo>
                <a:lnTo>
                  <a:pt x="83133" y="2675176"/>
                </a:lnTo>
                <a:lnTo>
                  <a:pt x="73232" y="2720770"/>
                </a:lnTo>
                <a:lnTo>
                  <a:pt x="63937" y="2766586"/>
                </a:lnTo>
                <a:lnTo>
                  <a:pt x="55253" y="2812622"/>
                </a:lnTo>
                <a:lnTo>
                  <a:pt x="47185" y="2858872"/>
                </a:lnTo>
                <a:lnTo>
                  <a:pt x="39738" y="2905332"/>
                </a:lnTo>
                <a:lnTo>
                  <a:pt x="32914" y="2951998"/>
                </a:lnTo>
                <a:lnTo>
                  <a:pt x="26720" y="2998865"/>
                </a:lnTo>
                <a:lnTo>
                  <a:pt x="21159" y="3045929"/>
                </a:lnTo>
                <a:lnTo>
                  <a:pt x="16236" y="3093186"/>
                </a:lnTo>
                <a:lnTo>
                  <a:pt x="11955" y="3140630"/>
                </a:lnTo>
                <a:lnTo>
                  <a:pt x="8320" y="3188258"/>
                </a:lnTo>
                <a:lnTo>
                  <a:pt x="5336" y="3236066"/>
                </a:lnTo>
                <a:lnTo>
                  <a:pt x="3008" y="3284048"/>
                </a:lnTo>
                <a:lnTo>
                  <a:pt x="1340" y="3332201"/>
                </a:lnTo>
                <a:lnTo>
                  <a:pt x="335" y="3380519"/>
                </a:lnTo>
                <a:lnTo>
                  <a:pt x="0" y="3429000"/>
                </a:lnTo>
                <a:lnTo>
                  <a:pt x="335" y="3477480"/>
                </a:lnTo>
                <a:lnTo>
                  <a:pt x="1340" y="3525798"/>
                </a:lnTo>
                <a:lnTo>
                  <a:pt x="3008" y="3573951"/>
                </a:lnTo>
                <a:lnTo>
                  <a:pt x="5336" y="3621933"/>
                </a:lnTo>
                <a:lnTo>
                  <a:pt x="8320" y="3669741"/>
                </a:lnTo>
                <a:lnTo>
                  <a:pt x="11955" y="3717369"/>
                </a:lnTo>
                <a:lnTo>
                  <a:pt x="16236" y="3764813"/>
                </a:lnTo>
                <a:lnTo>
                  <a:pt x="21159" y="3812070"/>
                </a:lnTo>
                <a:lnTo>
                  <a:pt x="26720" y="3859134"/>
                </a:lnTo>
                <a:lnTo>
                  <a:pt x="32914" y="3906001"/>
                </a:lnTo>
                <a:lnTo>
                  <a:pt x="39738" y="3952667"/>
                </a:lnTo>
                <a:lnTo>
                  <a:pt x="47185" y="3999127"/>
                </a:lnTo>
                <a:lnTo>
                  <a:pt x="55253" y="4045377"/>
                </a:lnTo>
                <a:lnTo>
                  <a:pt x="63937" y="4091413"/>
                </a:lnTo>
                <a:lnTo>
                  <a:pt x="73232" y="4137229"/>
                </a:lnTo>
                <a:lnTo>
                  <a:pt x="83133" y="4182823"/>
                </a:lnTo>
                <a:lnTo>
                  <a:pt x="93637" y="4228188"/>
                </a:lnTo>
                <a:lnTo>
                  <a:pt x="104740" y="4273322"/>
                </a:lnTo>
                <a:lnTo>
                  <a:pt x="116435" y="4318219"/>
                </a:lnTo>
                <a:lnTo>
                  <a:pt x="128720" y="4362875"/>
                </a:lnTo>
                <a:lnTo>
                  <a:pt x="141590" y="4407285"/>
                </a:lnTo>
                <a:lnTo>
                  <a:pt x="155041" y="4451446"/>
                </a:lnTo>
                <a:lnTo>
                  <a:pt x="169067" y="4495353"/>
                </a:lnTo>
                <a:lnTo>
                  <a:pt x="183665" y="4539001"/>
                </a:lnTo>
                <a:lnTo>
                  <a:pt x="198830" y="4582387"/>
                </a:lnTo>
                <a:lnTo>
                  <a:pt x="214558" y="4625504"/>
                </a:lnTo>
                <a:lnTo>
                  <a:pt x="230844" y="4668350"/>
                </a:lnTo>
                <a:lnTo>
                  <a:pt x="247685" y="4710920"/>
                </a:lnTo>
                <a:lnTo>
                  <a:pt x="265075" y="4753209"/>
                </a:lnTo>
                <a:lnTo>
                  <a:pt x="283010" y="4795214"/>
                </a:lnTo>
                <a:lnTo>
                  <a:pt x="301485" y="4836928"/>
                </a:lnTo>
                <a:lnTo>
                  <a:pt x="320497" y="4878349"/>
                </a:lnTo>
                <a:lnTo>
                  <a:pt x="340042" y="4919472"/>
                </a:lnTo>
                <a:lnTo>
                  <a:pt x="360113" y="4960292"/>
                </a:lnTo>
                <a:lnTo>
                  <a:pt x="380708" y="5000805"/>
                </a:lnTo>
                <a:lnTo>
                  <a:pt x="401821" y="5041007"/>
                </a:lnTo>
                <a:lnTo>
                  <a:pt x="423449" y="5080892"/>
                </a:lnTo>
                <a:lnTo>
                  <a:pt x="445587" y="5120458"/>
                </a:lnTo>
                <a:lnTo>
                  <a:pt x="468230" y="5159698"/>
                </a:lnTo>
                <a:lnTo>
                  <a:pt x="491374" y="5198610"/>
                </a:lnTo>
                <a:lnTo>
                  <a:pt x="515015" y="5237188"/>
                </a:lnTo>
                <a:lnTo>
                  <a:pt x="539148" y="5275428"/>
                </a:lnTo>
                <a:lnTo>
                  <a:pt x="563769" y="5313326"/>
                </a:lnTo>
                <a:lnTo>
                  <a:pt x="588873" y="5350877"/>
                </a:lnTo>
                <a:lnTo>
                  <a:pt x="614457" y="5388077"/>
                </a:lnTo>
                <a:lnTo>
                  <a:pt x="640515" y="5424922"/>
                </a:lnTo>
                <a:lnTo>
                  <a:pt x="667043" y="5461407"/>
                </a:lnTo>
                <a:lnTo>
                  <a:pt x="694037" y="5497527"/>
                </a:lnTo>
                <a:lnTo>
                  <a:pt x="721493" y="5533278"/>
                </a:lnTo>
                <a:lnTo>
                  <a:pt x="749405" y="5568656"/>
                </a:lnTo>
                <a:lnTo>
                  <a:pt x="777770" y="5603657"/>
                </a:lnTo>
                <a:lnTo>
                  <a:pt x="806584" y="5638276"/>
                </a:lnTo>
                <a:lnTo>
                  <a:pt x="835841" y="5672508"/>
                </a:lnTo>
                <a:lnTo>
                  <a:pt x="865537" y="5706350"/>
                </a:lnTo>
                <a:lnTo>
                  <a:pt x="895669" y="5739796"/>
                </a:lnTo>
                <a:lnTo>
                  <a:pt x="926231" y="5772843"/>
                </a:lnTo>
                <a:lnTo>
                  <a:pt x="957219" y="5805485"/>
                </a:lnTo>
                <a:lnTo>
                  <a:pt x="988628" y="5837720"/>
                </a:lnTo>
                <a:lnTo>
                  <a:pt x="1020456" y="5869541"/>
                </a:lnTo>
                <a:lnTo>
                  <a:pt x="1052696" y="5900945"/>
                </a:lnTo>
                <a:lnTo>
                  <a:pt x="1085344" y="5931928"/>
                </a:lnTo>
                <a:lnTo>
                  <a:pt x="1118397" y="5962484"/>
                </a:lnTo>
                <a:lnTo>
                  <a:pt x="1151849" y="5992610"/>
                </a:lnTo>
                <a:lnTo>
                  <a:pt x="1185697" y="6022302"/>
                </a:lnTo>
                <a:lnTo>
                  <a:pt x="1219936" y="6051553"/>
                </a:lnTo>
                <a:lnTo>
                  <a:pt x="1254561" y="6080362"/>
                </a:lnTo>
                <a:lnTo>
                  <a:pt x="1289568" y="6108722"/>
                </a:lnTo>
                <a:lnTo>
                  <a:pt x="1324952" y="6136629"/>
                </a:lnTo>
                <a:lnTo>
                  <a:pt x="1360710" y="6164080"/>
                </a:lnTo>
                <a:lnTo>
                  <a:pt x="1396837" y="6191069"/>
                </a:lnTo>
                <a:lnTo>
                  <a:pt x="1433328" y="6217593"/>
                </a:lnTo>
                <a:lnTo>
                  <a:pt x="1470180" y="6243646"/>
                </a:lnTo>
                <a:lnTo>
                  <a:pt x="1507387" y="6269225"/>
                </a:lnTo>
                <a:lnTo>
                  <a:pt x="1544945" y="6294325"/>
                </a:lnTo>
                <a:lnTo>
                  <a:pt x="1582850" y="6318942"/>
                </a:lnTo>
                <a:lnTo>
                  <a:pt x="1621097" y="6343071"/>
                </a:lnTo>
                <a:lnTo>
                  <a:pt x="1659682" y="6366707"/>
                </a:lnTo>
                <a:lnTo>
                  <a:pt x="1698601" y="6389848"/>
                </a:lnTo>
                <a:lnTo>
                  <a:pt x="1737849" y="6412487"/>
                </a:lnTo>
                <a:lnTo>
                  <a:pt x="1777422" y="6434620"/>
                </a:lnTo>
                <a:lnTo>
                  <a:pt x="1817315" y="6456244"/>
                </a:lnTo>
                <a:lnTo>
                  <a:pt x="1857524" y="6477354"/>
                </a:lnTo>
                <a:lnTo>
                  <a:pt x="1898045" y="6497945"/>
                </a:lnTo>
                <a:lnTo>
                  <a:pt x="1938872" y="6518013"/>
                </a:lnTo>
                <a:lnTo>
                  <a:pt x="1980003" y="6537554"/>
                </a:lnTo>
                <a:lnTo>
                  <a:pt x="2021431" y="6556563"/>
                </a:lnTo>
                <a:lnTo>
                  <a:pt x="2063154" y="6575035"/>
                </a:lnTo>
                <a:lnTo>
                  <a:pt x="2105166" y="6592967"/>
                </a:lnTo>
                <a:lnTo>
                  <a:pt x="2147463" y="6610354"/>
                </a:lnTo>
                <a:lnTo>
                  <a:pt x="2190041" y="6627192"/>
                </a:lnTo>
                <a:lnTo>
                  <a:pt x="2232896" y="6643475"/>
                </a:lnTo>
                <a:lnTo>
                  <a:pt x="2276022" y="6659200"/>
                </a:lnTo>
                <a:lnTo>
                  <a:pt x="2319415" y="6674363"/>
                </a:lnTo>
                <a:lnTo>
                  <a:pt x="2363072" y="6688958"/>
                </a:lnTo>
                <a:lnTo>
                  <a:pt x="2406987" y="6702982"/>
                </a:lnTo>
                <a:lnTo>
                  <a:pt x="2451156" y="6716430"/>
                </a:lnTo>
                <a:lnTo>
                  <a:pt x="2495575" y="6729298"/>
                </a:lnTo>
                <a:lnTo>
                  <a:pt x="2540240" y="6741581"/>
                </a:lnTo>
                <a:lnTo>
                  <a:pt x="2585146" y="6753275"/>
                </a:lnTo>
                <a:lnTo>
                  <a:pt x="2630288" y="6764375"/>
                </a:lnTo>
                <a:lnTo>
                  <a:pt x="2675662" y="6774878"/>
                </a:lnTo>
                <a:lnTo>
                  <a:pt x="2721265" y="6784778"/>
                </a:lnTo>
                <a:lnTo>
                  <a:pt x="2767090" y="6794071"/>
                </a:lnTo>
                <a:lnTo>
                  <a:pt x="2813135" y="6802753"/>
                </a:lnTo>
                <a:lnTo>
                  <a:pt x="2859394" y="6810819"/>
                </a:lnTo>
                <a:lnTo>
                  <a:pt x="2905863" y="6818266"/>
                </a:lnTo>
                <a:lnTo>
                  <a:pt x="2952538" y="6825088"/>
                </a:lnTo>
                <a:lnTo>
                  <a:pt x="2999415" y="6831281"/>
                </a:lnTo>
                <a:lnTo>
                  <a:pt x="3046488" y="6836841"/>
                </a:lnTo>
                <a:lnTo>
                  <a:pt x="3093754" y="6841764"/>
                </a:lnTo>
                <a:lnTo>
                  <a:pt x="3141208" y="6846044"/>
                </a:lnTo>
                <a:lnTo>
                  <a:pt x="3188845" y="6849678"/>
                </a:lnTo>
                <a:lnTo>
                  <a:pt x="3236662" y="6852661"/>
                </a:lnTo>
                <a:lnTo>
                  <a:pt x="3284654" y="6854989"/>
                </a:lnTo>
                <a:lnTo>
                  <a:pt x="3332816" y="6856657"/>
                </a:lnTo>
                <a:lnTo>
                  <a:pt x="3381145" y="6857661"/>
                </a:lnTo>
                <a:lnTo>
                  <a:pt x="3429634" y="6857997"/>
                </a:lnTo>
                <a:lnTo>
                  <a:pt x="4664455" y="6857997"/>
                </a:lnTo>
                <a:lnTo>
                  <a:pt x="4664455" y="0"/>
                </a:lnTo>
                <a:close/>
              </a:path>
            </a:pathLst>
          </a:custGeom>
          <a:solidFill>
            <a:srgbClr val="F5CDCE"/>
          </a:solidFill>
        </p:spPr>
        <p:txBody>
          <a:bodyPr wrap="square" lIns="0" tIns="0" rIns="0" bIns="0" rtlCol="0"/>
          <a:lstStyle/>
          <a:p>
            <a:endParaRPr>
              <a:solidFill>
                <a:prstClr val="black"/>
              </a:solidFill>
            </a:endParaRPr>
          </a:p>
        </p:txBody>
      </p:sp>
      <p:pic>
        <p:nvPicPr>
          <p:cNvPr id="19" name="bg object 19"/>
          <p:cNvPicPr/>
          <p:nvPr/>
        </p:nvPicPr>
        <p:blipFill>
          <a:blip r:embed="rId2" cstate="print"/>
          <a:stretch>
            <a:fillRect/>
          </a:stretch>
        </p:blipFill>
        <p:spPr>
          <a:xfrm>
            <a:off x="8766556" y="0"/>
            <a:ext cx="3425443" cy="3432175"/>
          </a:xfrm>
          <a:prstGeom prst="rect">
            <a:avLst/>
          </a:prstGeom>
        </p:spPr>
      </p:pic>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81929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0194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CA2E6A-EE1C-4306-8E25-110D54A3E12E}"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73013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CA2E6A-EE1C-4306-8E25-110D54A3E12E}"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40994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7CA2E6A-EE1C-4306-8E25-110D54A3E12E}"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401760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7CA2E6A-EE1C-4306-8E25-110D54A3E12E}" type="datetimeFigureOut">
              <a:rPr lang="ar-IQ" smtClean="0"/>
              <a:t>16/05/1446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4617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7CA2E6A-EE1C-4306-8E25-110D54A3E12E}" type="datetimeFigureOut">
              <a:rPr lang="ar-IQ" smtClean="0"/>
              <a:t>16/05/1446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19331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A2E6A-EE1C-4306-8E25-110D54A3E12E}" type="datetimeFigureOut">
              <a:rPr lang="ar-IQ" smtClean="0"/>
              <a:t>16/05/1446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137046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CA2E6A-EE1C-4306-8E25-110D54A3E12E}"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190951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CA2E6A-EE1C-4306-8E25-110D54A3E12E}"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727EF2-8F38-49C3-A1C3-79A3CEF305E3}" type="slidenum">
              <a:rPr lang="ar-IQ" smtClean="0"/>
              <a:t>‹#›</a:t>
            </a:fld>
            <a:endParaRPr lang="ar-IQ"/>
          </a:p>
        </p:txBody>
      </p:sp>
    </p:spTree>
    <p:extLst>
      <p:ext uri="{BB962C8B-B14F-4D97-AF65-F5344CB8AC3E}">
        <p14:creationId xmlns:p14="http://schemas.microsoft.com/office/powerpoint/2010/main" val="394194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A2E6A-EE1C-4306-8E25-110D54A3E12E}" type="datetimeFigureOut">
              <a:rPr lang="ar-IQ" smtClean="0"/>
              <a:t>16/05/1446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27EF2-8F38-49C3-A1C3-79A3CEF305E3}" type="slidenum">
              <a:rPr lang="ar-IQ" smtClean="0"/>
              <a:t>‹#›</a:t>
            </a:fld>
            <a:endParaRPr lang="ar-IQ"/>
          </a:p>
        </p:txBody>
      </p:sp>
    </p:spTree>
    <p:extLst>
      <p:ext uri="{BB962C8B-B14F-4D97-AF65-F5344CB8AC3E}">
        <p14:creationId xmlns:p14="http://schemas.microsoft.com/office/powerpoint/2010/main" val="268897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CF9F6"/>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645789" y="1091006"/>
            <a:ext cx="4621530" cy="574675"/>
          </a:xfrm>
          <a:prstGeom prst="rect">
            <a:avLst/>
          </a:prstGeom>
        </p:spPr>
        <p:txBody>
          <a:bodyPr wrap="square" lIns="0" tIns="0" rIns="0" bIns="0">
            <a:spAutoFit/>
          </a:bodyPr>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a:xfrm>
            <a:off x="248284" y="2241296"/>
            <a:ext cx="11695430" cy="3317875"/>
          </a:xfrm>
          <a:prstGeom prst="rect">
            <a:avLst/>
          </a:prstGeom>
        </p:spPr>
        <p:txBody>
          <a:bodyPr wrap="square" lIns="0" tIns="0" rIns="0" bIns="0">
            <a:spAutoFit/>
          </a:bodyPr>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9580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550670" cy="2545715"/>
            <a:chOff x="0" y="0"/>
            <a:chExt cx="1550670" cy="2545715"/>
          </a:xfrm>
        </p:grpSpPr>
        <p:sp>
          <p:nvSpPr>
            <p:cNvPr id="3" name="object 3"/>
            <p:cNvSpPr/>
            <p:nvPr/>
          </p:nvSpPr>
          <p:spPr>
            <a:xfrm>
              <a:off x="0" y="0"/>
              <a:ext cx="1550670" cy="2545715"/>
            </a:xfrm>
            <a:custGeom>
              <a:avLst/>
              <a:gdLst/>
              <a:ahLst/>
              <a:cxnLst/>
              <a:rect l="l" t="t" r="r" b="b"/>
              <a:pathLst>
                <a:path w="1550670" h="2545715">
                  <a:moveTo>
                    <a:pt x="1550542" y="0"/>
                  </a:moveTo>
                  <a:lnTo>
                    <a:pt x="683120" y="0"/>
                  </a:lnTo>
                  <a:lnTo>
                    <a:pt x="673023" y="200405"/>
                  </a:lnTo>
                  <a:lnTo>
                    <a:pt x="667099" y="252182"/>
                  </a:lnTo>
                  <a:lnTo>
                    <a:pt x="659860" y="303557"/>
                  </a:lnTo>
                  <a:lnTo>
                    <a:pt x="651325" y="354513"/>
                  </a:lnTo>
                  <a:lnTo>
                    <a:pt x="641511" y="405032"/>
                  </a:lnTo>
                  <a:lnTo>
                    <a:pt x="630436" y="455096"/>
                  </a:lnTo>
                  <a:lnTo>
                    <a:pt x="618115" y="504688"/>
                  </a:lnTo>
                  <a:lnTo>
                    <a:pt x="604568" y="553790"/>
                  </a:lnTo>
                  <a:lnTo>
                    <a:pt x="589810" y="602383"/>
                  </a:lnTo>
                  <a:lnTo>
                    <a:pt x="573860" y="650451"/>
                  </a:lnTo>
                  <a:lnTo>
                    <a:pt x="556735" y="697975"/>
                  </a:lnTo>
                  <a:lnTo>
                    <a:pt x="538452" y="744938"/>
                  </a:lnTo>
                  <a:lnTo>
                    <a:pt x="519028" y="791322"/>
                  </a:lnTo>
                  <a:lnTo>
                    <a:pt x="498481" y="837109"/>
                  </a:lnTo>
                  <a:lnTo>
                    <a:pt x="476827" y="882282"/>
                  </a:lnTo>
                  <a:lnTo>
                    <a:pt x="454085" y="926822"/>
                  </a:lnTo>
                  <a:lnTo>
                    <a:pt x="430272" y="970712"/>
                  </a:lnTo>
                  <a:lnTo>
                    <a:pt x="405404" y="1013934"/>
                  </a:lnTo>
                  <a:lnTo>
                    <a:pt x="379499" y="1056470"/>
                  </a:lnTo>
                  <a:lnTo>
                    <a:pt x="352575" y="1098303"/>
                  </a:lnTo>
                  <a:lnTo>
                    <a:pt x="324649" y="1139415"/>
                  </a:lnTo>
                  <a:lnTo>
                    <a:pt x="295738" y="1179787"/>
                  </a:lnTo>
                  <a:lnTo>
                    <a:pt x="265859" y="1219403"/>
                  </a:lnTo>
                  <a:lnTo>
                    <a:pt x="235030" y="1258244"/>
                  </a:lnTo>
                  <a:lnTo>
                    <a:pt x="203268" y="1296293"/>
                  </a:lnTo>
                  <a:lnTo>
                    <a:pt x="170590" y="1333532"/>
                  </a:lnTo>
                  <a:lnTo>
                    <a:pt x="137014" y="1369943"/>
                  </a:lnTo>
                  <a:lnTo>
                    <a:pt x="102557" y="1405509"/>
                  </a:lnTo>
                  <a:lnTo>
                    <a:pt x="0" y="1500504"/>
                  </a:lnTo>
                  <a:lnTo>
                    <a:pt x="0" y="2545334"/>
                  </a:lnTo>
                  <a:lnTo>
                    <a:pt x="221868" y="2418715"/>
                  </a:lnTo>
                  <a:lnTo>
                    <a:pt x="262243" y="2392695"/>
                  </a:lnTo>
                  <a:lnTo>
                    <a:pt x="302146" y="2366018"/>
                  </a:lnTo>
                  <a:lnTo>
                    <a:pt x="341572" y="2338691"/>
                  </a:lnTo>
                  <a:lnTo>
                    <a:pt x="380512" y="2310722"/>
                  </a:lnTo>
                  <a:lnTo>
                    <a:pt x="418958" y="2282119"/>
                  </a:lnTo>
                  <a:lnTo>
                    <a:pt x="456903" y="2252889"/>
                  </a:lnTo>
                  <a:lnTo>
                    <a:pt x="494340" y="2223039"/>
                  </a:lnTo>
                  <a:lnTo>
                    <a:pt x="531260" y="2192578"/>
                  </a:lnTo>
                  <a:lnTo>
                    <a:pt x="567656" y="2161514"/>
                  </a:lnTo>
                  <a:lnTo>
                    <a:pt x="603521" y="2129853"/>
                  </a:lnTo>
                  <a:lnTo>
                    <a:pt x="638846" y="2097603"/>
                  </a:lnTo>
                  <a:lnTo>
                    <a:pt x="673625" y="2064773"/>
                  </a:lnTo>
                  <a:lnTo>
                    <a:pt x="707849" y="2031369"/>
                  </a:lnTo>
                  <a:lnTo>
                    <a:pt x="741511" y="1997399"/>
                  </a:lnTo>
                  <a:lnTo>
                    <a:pt x="774603" y="1962872"/>
                  </a:lnTo>
                  <a:lnTo>
                    <a:pt x="807117" y="1927794"/>
                  </a:lnTo>
                  <a:lnTo>
                    <a:pt x="839047" y="1892173"/>
                  </a:lnTo>
                  <a:lnTo>
                    <a:pt x="870384" y="1856017"/>
                  </a:lnTo>
                  <a:lnTo>
                    <a:pt x="901120" y="1819334"/>
                  </a:lnTo>
                  <a:lnTo>
                    <a:pt x="931248" y="1782131"/>
                  </a:lnTo>
                  <a:lnTo>
                    <a:pt x="960761" y="1744416"/>
                  </a:lnTo>
                  <a:lnTo>
                    <a:pt x="989650" y="1706196"/>
                  </a:lnTo>
                  <a:lnTo>
                    <a:pt x="1017908" y="1667480"/>
                  </a:lnTo>
                  <a:lnTo>
                    <a:pt x="1045528" y="1628274"/>
                  </a:lnTo>
                  <a:lnTo>
                    <a:pt x="1072502" y="1588587"/>
                  </a:lnTo>
                  <a:lnTo>
                    <a:pt x="1098822" y="1548425"/>
                  </a:lnTo>
                  <a:lnTo>
                    <a:pt x="1124480" y="1507798"/>
                  </a:lnTo>
                  <a:lnTo>
                    <a:pt x="1149469" y="1466711"/>
                  </a:lnTo>
                  <a:lnTo>
                    <a:pt x="1173781" y="1425174"/>
                  </a:lnTo>
                  <a:lnTo>
                    <a:pt x="1197409" y="1383193"/>
                  </a:lnTo>
                  <a:lnTo>
                    <a:pt x="1220345" y="1340777"/>
                  </a:lnTo>
                  <a:lnTo>
                    <a:pt x="1242581" y="1297932"/>
                  </a:lnTo>
                  <a:lnTo>
                    <a:pt x="1264109" y="1254667"/>
                  </a:lnTo>
                  <a:lnTo>
                    <a:pt x="1284923" y="1210989"/>
                  </a:lnTo>
                  <a:lnTo>
                    <a:pt x="1305014" y="1166906"/>
                  </a:lnTo>
                  <a:lnTo>
                    <a:pt x="1324375" y="1122426"/>
                  </a:lnTo>
                  <a:lnTo>
                    <a:pt x="1342998" y="1077556"/>
                  </a:lnTo>
                  <a:lnTo>
                    <a:pt x="1360875" y="1032303"/>
                  </a:lnTo>
                  <a:lnTo>
                    <a:pt x="1377999" y="986676"/>
                  </a:lnTo>
                  <a:lnTo>
                    <a:pt x="1394362" y="940682"/>
                  </a:lnTo>
                  <a:lnTo>
                    <a:pt x="1409957" y="894328"/>
                  </a:lnTo>
                  <a:lnTo>
                    <a:pt x="1424776" y="847623"/>
                  </a:lnTo>
                  <a:lnTo>
                    <a:pt x="1438811" y="800574"/>
                  </a:lnTo>
                  <a:lnTo>
                    <a:pt x="1452054" y="753189"/>
                  </a:lnTo>
                  <a:lnTo>
                    <a:pt x="1464499" y="705474"/>
                  </a:lnTo>
                  <a:lnTo>
                    <a:pt x="1476136" y="657439"/>
                  </a:lnTo>
                  <a:lnTo>
                    <a:pt x="1486960" y="609090"/>
                  </a:lnTo>
                  <a:lnTo>
                    <a:pt x="1496961" y="560436"/>
                  </a:lnTo>
                  <a:lnTo>
                    <a:pt x="1506133" y="511483"/>
                  </a:lnTo>
                  <a:lnTo>
                    <a:pt x="1514468" y="462240"/>
                  </a:lnTo>
                  <a:lnTo>
                    <a:pt x="1521957" y="412714"/>
                  </a:lnTo>
                  <a:lnTo>
                    <a:pt x="1528595" y="362912"/>
                  </a:lnTo>
                  <a:lnTo>
                    <a:pt x="1534372" y="312843"/>
                  </a:lnTo>
                  <a:lnTo>
                    <a:pt x="1539281" y="262515"/>
                  </a:lnTo>
                  <a:lnTo>
                    <a:pt x="1543315" y="211933"/>
                  </a:lnTo>
                  <a:lnTo>
                    <a:pt x="1546465" y="161108"/>
                  </a:lnTo>
                  <a:lnTo>
                    <a:pt x="1548725" y="110045"/>
                  </a:lnTo>
                  <a:lnTo>
                    <a:pt x="1550087" y="58752"/>
                  </a:lnTo>
                  <a:lnTo>
                    <a:pt x="1550542" y="0"/>
                  </a:lnTo>
                  <a:close/>
                </a:path>
              </a:pathLst>
            </a:custGeom>
            <a:solidFill>
              <a:srgbClr val="AAC3E8"/>
            </a:solidFill>
          </p:spPr>
          <p:txBody>
            <a:bodyPr wrap="square" lIns="0" tIns="0" rIns="0" bIns="0" rtlCol="0"/>
            <a:lstStyle/>
            <a:p>
              <a:endParaRPr>
                <a:solidFill>
                  <a:prstClr val="black"/>
                </a:solidFill>
              </a:endParaRPr>
            </a:p>
          </p:txBody>
        </p:sp>
        <p:sp>
          <p:nvSpPr>
            <p:cNvPr id="4" name="object 4"/>
            <p:cNvSpPr/>
            <p:nvPr/>
          </p:nvSpPr>
          <p:spPr>
            <a:xfrm>
              <a:off x="0" y="0"/>
              <a:ext cx="683260" cy="1500505"/>
            </a:xfrm>
            <a:custGeom>
              <a:avLst/>
              <a:gdLst/>
              <a:ahLst/>
              <a:cxnLst/>
              <a:rect l="l" t="t" r="r" b="b"/>
              <a:pathLst>
                <a:path w="683260" h="1500505">
                  <a:moveTo>
                    <a:pt x="682739" y="0"/>
                  </a:moveTo>
                  <a:lnTo>
                    <a:pt x="0" y="0"/>
                  </a:lnTo>
                  <a:lnTo>
                    <a:pt x="0" y="1499997"/>
                  </a:lnTo>
                  <a:lnTo>
                    <a:pt x="102290" y="1405254"/>
                  </a:lnTo>
                  <a:lnTo>
                    <a:pt x="136741" y="1369703"/>
                  </a:lnTo>
                  <a:lnTo>
                    <a:pt x="170310" y="1333304"/>
                  </a:lnTo>
                  <a:lnTo>
                    <a:pt x="202981" y="1296077"/>
                  </a:lnTo>
                  <a:lnTo>
                    <a:pt x="234737" y="1258039"/>
                  </a:lnTo>
                  <a:lnTo>
                    <a:pt x="265560" y="1219208"/>
                  </a:lnTo>
                  <a:lnTo>
                    <a:pt x="295433" y="1179602"/>
                  </a:lnTo>
                  <a:lnTo>
                    <a:pt x="324338" y="1139238"/>
                  </a:lnTo>
                  <a:lnTo>
                    <a:pt x="352259" y="1098135"/>
                  </a:lnTo>
                  <a:lnTo>
                    <a:pt x="379178" y="1056310"/>
                  </a:lnTo>
                  <a:lnTo>
                    <a:pt x="405077" y="1013782"/>
                  </a:lnTo>
                  <a:lnTo>
                    <a:pt x="429940" y="970567"/>
                  </a:lnTo>
                  <a:lnTo>
                    <a:pt x="453749" y="926684"/>
                  </a:lnTo>
                  <a:lnTo>
                    <a:pt x="476487" y="882151"/>
                  </a:lnTo>
                  <a:lnTo>
                    <a:pt x="498136" y="836986"/>
                  </a:lnTo>
                  <a:lnTo>
                    <a:pt x="518679" y="791206"/>
                  </a:lnTo>
                  <a:lnTo>
                    <a:pt x="538099" y="744829"/>
                  </a:lnTo>
                  <a:lnTo>
                    <a:pt x="556379" y="697874"/>
                  </a:lnTo>
                  <a:lnTo>
                    <a:pt x="573501" y="650357"/>
                  </a:lnTo>
                  <a:lnTo>
                    <a:pt x="589447" y="602297"/>
                  </a:lnTo>
                  <a:lnTo>
                    <a:pt x="604202" y="553712"/>
                  </a:lnTo>
                  <a:lnTo>
                    <a:pt x="617746" y="504619"/>
                  </a:lnTo>
                  <a:lnTo>
                    <a:pt x="630064" y="455037"/>
                  </a:lnTo>
                  <a:lnTo>
                    <a:pt x="641138" y="404983"/>
                  </a:lnTo>
                  <a:lnTo>
                    <a:pt x="650949" y="354475"/>
                  </a:lnTo>
                  <a:lnTo>
                    <a:pt x="659482" y="303531"/>
                  </a:lnTo>
                  <a:lnTo>
                    <a:pt x="666719" y="252168"/>
                  </a:lnTo>
                  <a:lnTo>
                    <a:pt x="672642" y="200405"/>
                  </a:lnTo>
                  <a:lnTo>
                    <a:pt x="682739" y="0"/>
                  </a:lnTo>
                  <a:close/>
                </a:path>
              </a:pathLst>
            </a:custGeom>
            <a:solidFill>
              <a:srgbClr val="F5CDCE"/>
            </a:solidFill>
          </p:spPr>
          <p:txBody>
            <a:bodyPr wrap="square" lIns="0" tIns="0" rIns="0" bIns="0" rtlCol="0"/>
            <a:lstStyle/>
            <a:p>
              <a:endParaRPr>
                <a:solidFill>
                  <a:prstClr val="black"/>
                </a:solidFill>
              </a:endParaRPr>
            </a:p>
          </p:txBody>
        </p:sp>
        <p:sp>
          <p:nvSpPr>
            <p:cNvPr id="5" name="object 5"/>
            <p:cNvSpPr/>
            <p:nvPr/>
          </p:nvSpPr>
          <p:spPr>
            <a:xfrm>
              <a:off x="170446" y="314197"/>
              <a:ext cx="775335" cy="775335"/>
            </a:xfrm>
            <a:custGeom>
              <a:avLst/>
              <a:gdLst/>
              <a:ahLst/>
              <a:cxnLst/>
              <a:rect l="l" t="t" r="r" b="b"/>
              <a:pathLst>
                <a:path w="775335" h="775335">
                  <a:moveTo>
                    <a:pt x="387515" y="0"/>
                  </a:moveTo>
                  <a:lnTo>
                    <a:pt x="338905" y="3019"/>
                  </a:lnTo>
                  <a:lnTo>
                    <a:pt x="292098" y="11834"/>
                  </a:lnTo>
                  <a:lnTo>
                    <a:pt x="247455" y="26081"/>
                  </a:lnTo>
                  <a:lnTo>
                    <a:pt x="205341" y="45399"/>
                  </a:lnTo>
                  <a:lnTo>
                    <a:pt x="166118" y="69423"/>
                  </a:lnTo>
                  <a:lnTo>
                    <a:pt x="130150" y="97791"/>
                  </a:lnTo>
                  <a:lnTo>
                    <a:pt x="97799" y="130139"/>
                  </a:lnTo>
                  <a:lnTo>
                    <a:pt x="69429" y="166104"/>
                  </a:lnTo>
                  <a:lnTo>
                    <a:pt x="45403" y="205323"/>
                  </a:lnTo>
                  <a:lnTo>
                    <a:pt x="26083" y="247433"/>
                  </a:lnTo>
                  <a:lnTo>
                    <a:pt x="11834" y="292070"/>
                  </a:lnTo>
                  <a:lnTo>
                    <a:pt x="3019" y="338873"/>
                  </a:lnTo>
                  <a:lnTo>
                    <a:pt x="0" y="387476"/>
                  </a:lnTo>
                  <a:lnTo>
                    <a:pt x="3019" y="436080"/>
                  </a:lnTo>
                  <a:lnTo>
                    <a:pt x="11834" y="482883"/>
                  </a:lnTo>
                  <a:lnTo>
                    <a:pt x="26083" y="527520"/>
                  </a:lnTo>
                  <a:lnTo>
                    <a:pt x="45403" y="569630"/>
                  </a:lnTo>
                  <a:lnTo>
                    <a:pt x="69429" y="608849"/>
                  </a:lnTo>
                  <a:lnTo>
                    <a:pt x="97799" y="644814"/>
                  </a:lnTo>
                  <a:lnTo>
                    <a:pt x="130150" y="677162"/>
                  </a:lnTo>
                  <a:lnTo>
                    <a:pt x="166118" y="705530"/>
                  </a:lnTo>
                  <a:lnTo>
                    <a:pt x="205341" y="729554"/>
                  </a:lnTo>
                  <a:lnTo>
                    <a:pt x="247455" y="748872"/>
                  </a:lnTo>
                  <a:lnTo>
                    <a:pt x="292098" y="763119"/>
                  </a:lnTo>
                  <a:lnTo>
                    <a:pt x="338905" y="771934"/>
                  </a:lnTo>
                  <a:lnTo>
                    <a:pt x="387515" y="774953"/>
                  </a:lnTo>
                  <a:lnTo>
                    <a:pt x="436121" y="771934"/>
                  </a:lnTo>
                  <a:lnTo>
                    <a:pt x="482926" y="763119"/>
                  </a:lnTo>
                  <a:lnTo>
                    <a:pt x="527567" y="748872"/>
                  </a:lnTo>
                  <a:lnTo>
                    <a:pt x="569680" y="729554"/>
                  </a:lnTo>
                  <a:lnTo>
                    <a:pt x="608901" y="705530"/>
                  </a:lnTo>
                  <a:lnTo>
                    <a:pt x="644869" y="677162"/>
                  </a:lnTo>
                  <a:lnTo>
                    <a:pt x="677219" y="644814"/>
                  </a:lnTo>
                  <a:lnTo>
                    <a:pt x="705588" y="608849"/>
                  </a:lnTo>
                  <a:lnTo>
                    <a:pt x="729614" y="569630"/>
                  </a:lnTo>
                  <a:lnTo>
                    <a:pt x="748933" y="527520"/>
                  </a:lnTo>
                  <a:lnTo>
                    <a:pt x="763182" y="482883"/>
                  </a:lnTo>
                  <a:lnTo>
                    <a:pt x="771998" y="436080"/>
                  </a:lnTo>
                  <a:lnTo>
                    <a:pt x="775017" y="387476"/>
                  </a:lnTo>
                  <a:lnTo>
                    <a:pt x="771998" y="338873"/>
                  </a:lnTo>
                  <a:lnTo>
                    <a:pt x="763182" y="292070"/>
                  </a:lnTo>
                  <a:lnTo>
                    <a:pt x="748933" y="247433"/>
                  </a:lnTo>
                  <a:lnTo>
                    <a:pt x="729614" y="205323"/>
                  </a:lnTo>
                  <a:lnTo>
                    <a:pt x="705588" y="166104"/>
                  </a:lnTo>
                  <a:lnTo>
                    <a:pt x="677219" y="130139"/>
                  </a:lnTo>
                  <a:lnTo>
                    <a:pt x="644869" y="97791"/>
                  </a:lnTo>
                  <a:lnTo>
                    <a:pt x="608901" y="69423"/>
                  </a:lnTo>
                  <a:lnTo>
                    <a:pt x="569680" y="45399"/>
                  </a:lnTo>
                  <a:lnTo>
                    <a:pt x="527567" y="26081"/>
                  </a:lnTo>
                  <a:lnTo>
                    <a:pt x="482926" y="11834"/>
                  </a:lnTo>
                  <a:lnTo>
                    <a:pt x="436121" y="3019"/>
                  </a:lnTo>
                  <a:lnTo>
                    <a:pt x="387515" y="0"/>
                  </a:lnTo>
                  <a:close/>
                </a:path>
              </a:pathLst>
            </a:custGeom>
            <a:solidFill>
              <a:srgbClr val="1F2C8F"/>
            </a:solidFill>
          </p:spPr>
          <p:txBody>
            <a:bodyPr wrap="square" lIns="0" tIns="0" rIns="0" bIns="0" rtlCol="0"/>
            <a:lstStyle/>
            <a:p>
              <a:endParaRPr>
                <a:solidFill>
                  <a:prstClr val="black"/>
                </a:solidFill>
              </a:endParaRPr>
            </a:p>
          </p:txBody>
        </p:sp>
      </p:grpSp>
      <p:sp>
        <p:nvSpPr>
          <p:cNvPr id="7" name="object 7"/>
          <p:cNvSpPr txBox="1"/>
          <p:nvPr/>
        </p:nvSpPr>
        <p:spPr>
          <a:xfrm>
            <a:off x="474370" y="990600"/>
            <a:ext cx="11374120" cy="4506362"/>
          </a:xfrm>
          <a:prstGeom prst="rect">
            <a:avLst/>
          </a:prstGeom>
        </p:spPr>
        <p:txBody>
          <a:bodyPr vert="horz" wrap="square" lIns="0" tIns="12700" rIns="0" bIns="0" rtlCol="0">
            <a:spAutoFit/>
          </a:bodyPr>
          <a:lstStyle/>
          <a:p>
            <a:pPr marL="195580" marR="6350" indent="-182880" algn="just">
              <a:spcBef>
                <a:spcPts val="100"/>
              </a:spcBef>
              <a:buClr>
                <a:srgbClr val="F5CDCE"/>
              </a:buClr>
              <a:buSzPct val="85416"/>
              <a:buFont typeface="Arial MT"/>
              <a:buChar char="•"/>
              <a:tabLst>
                <a:tab pos="195580" algn="l"/>
              </a:tabLst>
            </a:pPr>
            <a:r>
              <a:rPr lang="en-US" sz="2400" dirty="0">
                <a:solidFill>
                  <a:srgbClr val="1F2C8F"/>
                </a:solidFill>
                <a:latin typeface="Times New Roman"/>
                <a:cs typeface="Times New Roman"/>
              </a:rPr>
              <a:t> </a:t>
            </a:r>
            <a:endParaRPr sz="2400" dirty="0">
              <a:solidFill>
                <a:prstClr val="black"/>
              </a:solidFill>
              <a:latin typeface="Times New Roman"/>
              <a:cs typeface="Times New Roman"/>
            </a:endParaRPr>
          </a:p>
          <a:p>
            <a:pPr algn="ctr" rtl="1"/>
            <a:r>
              <a:rPr lang="ar-IQ" sz="2400" b="1" dirty="0">
                <a:solidFill>
                  <a:prstClr val="black"/>
                </a:solidFill>
                <a:latin typeface="Times New Roman" pitchFamily="18" charset="0"/>
                <a:cs typeface="Times New Roman" pitchFamily="18" charset="0"/>
              </a:rPr>
              <a:t>برعاية السيد عميد كلية الطب البيطري المحترم</a:t>
            </a:r>
            <a:endParaRPr lang="en-US" sz="2400" dirty="0">
              <a:solidFill>
                <a:prstClr val="black"/>
              </a:solidFill>
              <a:latin typeface="Times New Roman" pitchFamily="18" charset="0"/>
              <a:cs typeface="Times New Roman" pitchFamily="18" charset="0"/>
            </a:endParaRPr>
          </a:p>
          <a:p>
            <a:pPr algn="ctr" rtl="1"/>
            <a:r>
              <a:rPr lang="ar-IQ" sz="2400" b="1" dirty="0">
                <a:solidFill>
                  <a:prstClr val="black"/>
                </a:solidFill>
              </a:rPr>
              <a:t>يسر وحدة التعليم المستمر وبالتعاون مع فرع الامراض وامراض الدواجن</a:t>
            </a:r>
            <a:endParaRPr lang="en-US" sz="2400" dirty="0">
              <a:solidFill>
                <a:prstClr val="black"/>
              </a:solidFill>
            </a:endParaRPr>
          </a:p>
          <a:p>
            <a:pPr algn="ctr" rtl="1"/>
            <a:r>
              <a:rPr lang="ar-IQ" sz="2400" b="1" dirty="0">
                <a:solidFill>
                  <a:prstClr val="black"/>
                </a:solidFill>
              </a:rPr>
              <a:t>  اقامة  </a:t>
            </a:r>
            <a:r>
              <a:rPr lang="ar-IQ" sz="2400" b="1" dirty="0" smtClean="0">
                <a:solidFill>
                  <a:prstClr val="black"/>
                </a:solidFill>
              </a:rPr>
              <a:t>محاظرة علمية بعنوان  </a:t>
            </a:r>
            <a:endParaRPr lang="en-US" sz="2400" b="1" dirty="0">
              <a:solidFill>
                <a:prstClr val="black"/>
              </a:solidFill>
            </a:endParaRPr>
          </a:p>
          <a:p>
            <a:pPr algn="ctr" rtl="1"/>
            <a:endParaRPr lang="ar-IQ" sz="2400" b="1" dirty="0">
              <a:solidFill>
                <a:prstClr val="black"/>
              </a:solidFill>
            </a:endParaRPr>
          </a:p>
          <a:p>
            <a:pPr algn="ctr" rtl="1"/>
            <a:r>
              <a:rPr lang="ar-IQ" sz="2400" b="1" dirty="0">
                <a:solidFill>
                  <a:srgbClr val="FF0000"/>
                </a:solidFill>
              </a:rPr>
              <a:t> </a:t>
            </a:r>
            <a:r>
              <a:rPr lang="ar-IQ" sz="2400" b="1" dirty="0" smtClean="0">
                <a:solidFill>
                  <a:srgbClr val="FF0000"/>
                </a:solidFill>
              </a:rPr>
              <a:t>(</a:t>
            </a:r>
            <a:r>
              <a:rPr lang="en-US" sz="2400" b="1" dirty="0" smtClean="0">
                <a:solidFill>
                  <a:srgbClr val="FF0000"/>
                </a:solidFill>
                <a:ea typeface="Calibri" panose="020F0502020204030204" pitchFamily="34" charset="0"/>
                <a:cs typeface="Arial" panose="020B0604020202020204" pitchFamily="34" charset="0"/>
              </a:rPr>
              <a:t>Chitosan role coated silver nanoparticles</a:t>
            </a:r>
            <a:r>
              <a:rPr lang="ar-IQ" sz="2400" b="1" dirty="0" smtClean="0">
                <a:solidFill>
                  <a:srgbClr val="FF0000"/>
                </a:solidFill>
              </a:rPr>
              <a:t>)</a:t>
            </a:r>
            <a:endParaRPr lang="en-US" sz="2400" dirty="0">
              <a:solidFill>
                <a:srgbClr val="FF0000"/>
              </a:solidFill>
            </a:endParaRPr>
          </a:p>
          <a:p>
            <a:pPr algn="r" rtl="1"/>
            <a:r>
              <a:rPr lang="ar-IQ" sz="2000" b="1" dirty="0">
                <a:solidFill>
                  <a:prstClr val="black"/>
                </a:solidFill>
                <a:latin typeface="Times New Roman" pitchFamily="18" charset="0"/>
                <a:cs typeface="Times New Roman" pitchFamily="18" charset="0"/>
              </a:rPr>
              <a:t>                            </a:t>
            </a:r>
          </a:p>
          <a:p>
            <a:pPr algn="ctr" rtl="1"/>
            <a:r>
              <a:rPr lang="ar-IQ" sz="2000" b="1" dirty="0">
                <a:solidFill>
                  <a:srgbClr val="1F497D">
                    <a:lumMod val="75000"/>
                  </a:srgbClr>
                </a:solidFill>
                <a:latin typeface="Times New Roman" pitchFamily="18" charset="0"/>
                <a:cs typeface="Times New Roman" pitchFamily="18" charset="0"/>
              </a:rPr>
              <a:t>المحاضرون </a:t>
            </a:r>
            <a:endParaRPr lang="ar-IQ" sz="2000" b="1" dirty="0">
              <a:solidFill>
                <a:prstClr val="black"/>
              </a:solidFill>
              <a:latin typeface="Times New Roman" pitchFamily="18" charset="0"/>
              <a:cs typeface="Times New Roman" pitchFamily="18" charset="0"/>
            </a:endParaRPr>
          </a:p>
          <a:p>
            <a:pPr algn="r" rtl="1"/>
            <a:endParaRPr lang="ar-IQ" sz="2000" b="1" dirty="0">
              <a:solidFill>
                <a:prstClr val="black"/>
              </a:solidFill>
              <a:latin typeface="Times New Roman" pitchFamily="18" charset="0"/>
              <a:cs typeface="Times New Roman" pitchFamily="18" charset="0"/>
            </a:endParaRPr>
          </a:p>
          <a:p>
            <a:pPr algn="ctr"/>
            <a:r>
              <a:rPr lang="ar-IQ" sz="2400" b="1" dirty="0" smtClean="0">
                <a:solidFill>
                  <a:prstClr val="black"/>
                </a:solidFill>
                <a:latin typeface="Times New Roman" pitchFamily="18" charset="0"/>
                <a:cs typeface="Times New Roman" pitchFamily="18" charset="0"/>
              </a:rPr>
              <a:t>أ.م.د</a:t>
            </a:r>
            <a:r>
              <a:rPr lang="ar-IQ" sz="2400" b="1" dirty="0">
                <a:solidFill>
                  <a:prstClr val="black"/>
                </a:solidFill>
                <a:latin typeface="Times New Roman" pitchFamily="18" charset="0"/>
                <a:cs typeface="Times New Roman" pitchFamily="18" charset="0"/>
              </a:rPr>
              <a:t>. زينب </a:t>
            </a:r>
            <a:r>
              <a:rPr lang="ar-IQ" sz="2400" b="1" dirty="0" smtClean="0">
                <a:solidFill>
                  <a:prstClr val="black"/>
                </a:solidFill>
                <a:latin typeface="Times New Roman" pitchFamily="18" charset="0"/>
                <a:cs typeface="Times New Roman" pitchFamily="18" charset="0"/>
              </a:rPr>
              <a:t>جمال محمد جواد</a:t>
            </a:r>
            <a:r>
              <a:rPr lang="en-US" sz="2400" b="1" dirty="0" smtClean="0">
                <a:solidFill>
                  <a:prstClr val="black"/>
                </a:solidFill>
                <a:latin typeface="Times New Roman" pitchFamily="18" charset="0"/>
                <a:cs typeface="Times New Roman" pitchFamily="18" charset="0"/>
              </a:rPr>
              <a:t> </a:t>
            </a:r>
            <a:endParaRPr lang="en-US" sz="2400" b="1" dirty="0">
              <a:solidFill>
                <a:prstClr val="black"/>
              </a:solidFill>
              <a:latin typeface="Times New Roman" pitchFamily="18" charset="0"/>
              <a:cs typeface="Times New Roman" pitchFamily="18" charset="0"/>
            </a:endParaRPr>
          </a:p>
          <a:p>
            <a:pPr algn="ctr" rtl="1"/>
            <a:endParaRPr lang="en-US" sz="2000" dirty="0" smtClean="0">
              <a:solidFill>
                <a:prstClr val="black"/>
              </a:solidFill>
              <a:latin typeface="Times New Roman" pitchFamily="18" charset="0"/>
              <a:cs typeface="Times New Roman" pitchFamily="18" charset="0"/>
            </a:endParaRPr>
          </a:p>
          <a:p>
            <a:pPr algn="ctr" rtl="1"/>
            <a:endParaRPr lang="ar-IQ" sz="2000" dirty="0">
              <a:solidFill>
                <a:prstClr val="black"/>
              </a:solidFill>
              <a:latin typeface="Times New Roman" pitchFamily="18" charset="0"/>
              <a:cs typeface="Times New Roman" pitchFamily="18" charset="0"/>
            </a:endParaRPr>
          </a:p>
          <a:p>
            <a:pPr algn="ctr" rtl="1"/>
            <a:r>
              <a:rPr lang="ar-IQ" altLang="zh-CN" sz="2400" b="1" dirty="0" smtClean="0">
                <a:solidFill>
                  <a:srgbClr val="FF0000"/>
                </a:solidFill>
              </a:rPr>
              <a:t>تاريخ الانعقاد 2024/4/28  </a:t>
            </a:r>
            <a:endParaRPr lang="en-US" altLang="zh-CN" sz="2400" b="1" dirty="0">
              <a:solidFill>
                <a:srgbClr val="FF0000"/>
              </a:solidFill>
            </a:endParaRPr>
          </a:p>
        </p:txBody>
      </p:sp>
      <p:pic>
        <p:nvPicPr>
          <p:cNvPr id="10" name="Google Shape;55;p13"/>
          <p:cNvPicPr preferRelativeResize="0"/>
          <p:nvPr/>
        </p:nvPicPr>
        <p:blipFill rotWithShape="1">
          <a:blip r:embed="rId2" cstate="print">
            <a:alphaModFix/>
          </a:blip>
          <a:srcRect/>
          <a:stretch/>
        </p:blipFill>
        <p:spPr>
          <a:xfrm>
            <a:off x="10134600" y="457200"/>
            <a:ext cx="1447800" cy="985850"/>
          </a:xfrm>
          <a:prstGeom prst="rect">
            <a:avLst/>
          </a:prstGeom>
          <a:noFill/>
          <a:ln cmpd="thickThin">
            <a:solidFill>
              <a:schemeClr val="tx1"/>
            </a:solidFill>
          </a:ln>
        </p:spPr>
      </p:pic>
    </p:spTree>
    <p:extLst>
      <p:ext uri="{BB962C8B-B14F-4D97-AF65-F5344CB8AC3E}">
        <p14:creationId xmlns:p14="http://schemas.microsoft.com/office/powerpoint/2010/main" val="2934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lied Sciences | Free Full-Text | Recent Advancement of Molecular  Structure and Biomaterial Function of Chitosan from Marine Organisms for  Pharmaceutical and Nutraceutical Appl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664" y="1415257"/>
            <a:ext cx="10512000" cy="460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52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10564" y="539245"/>
            <a:ext cx="6370872" cy="5779509"/>
          </a:xfrm>
          <a:prstGeom prst="rect">
            <a:avLst/>
          </a:prstGeom>
        </p:spPr>
      </p:pic>
    </p:spTree>
    <p:extLst>
      <p:ext uri="{BB962C8B-B14F-4D97-AF65-F5344CB8AC3E}">
        <p14:creationId xmlns:p14="http://schemas.microsoft.com/office/powerpoint/2010/main" val="427754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endParaRPr lang="ar-IQ" dirty="0"/>
          </a:p>
        </p:txBody>
      </p:sp>
      <p:sp>
        <p:nvSpPr>
          <p:cNvPr id="3" name="Content Placeholder 2"/>
          <p:cNvSpPr>
            <a:spLocks noGrp="1"/>
          </p:cNvSpPr>
          <p:nvPr>
            <p:ph idx="1"/>
          </p:nvPr>
        </p:nvSpPr>
        <p:spPr>
          <a:xfrm>
            <a:off x="838200" y="1357745"/>
            <a:ext cx="10515600" cy="4819218"/>
          </a:xfrm>
        </p:spPr>
        <p:txBody>
          <a:bodyPr>
            <a:normAutofit fontScale="85000" lnSpcReduction="20000"/>
          </a:bodyPr>
          <a:lstStyle/>
          <a:p>
            <a:pPr marL="0" indent="0">
              <a:buNone/>
            </a:pPr>
            <a:r>
              <a:rPr lang="en-US" dirty="0">
                <a:solidFill>
                  <a:srgbClr val="FF0000"/>
                </a:solidFill>
              </a:rPr>
              <a:t>Tissue Engineering</a:t>
            </a:r>
            <a:r>
              <a:rPr lang="en-US" dirty="0"/>
              <a:t>: </a:t>
            </a:r>
            <a:r>
              <a:rPr lang="en-US" sz="2200" dirty="0"/>
              <a:t>Tissue engineering describes the use of a combination of cells, engineering materials, and suitable biochemical factors to improve or replace biological functions</a:t>
            </a:r>
            <a:r>
              <a:rPr lang="en-US" dirty="0"/>
              <a:t>.</a:t>
            </a:r>
            <a:endParaRPr lang="en-US" dirty="0" smtClean="0"/>
          </a:p>
          <a:p>
            <a:pPr marL="0" indent="0">
              <a:buNone/>
            </a:pPr>
            <a:r>
              <a:rPr lang="en-US" dirty="0" smtClean="0">
                <a:solidFill>
                  <a:schemeClr val="accent1"/>
                </a:solidFill>
              </a:rPr>
              <a:t>Drug </a:t>
            </a:r>
            <a:r>
              <a:rPr lang="en-US" dirty="0">
                <a:solidFill>
                  <a:schemeClr val="accent1"/>
                </a:solidFill>
              </a:rPr>
              <a:t>Delivery System</a:t>
            </a:r>
            <a:r>
              <a:rPr lang="en-US" dirty="0"/>
              <a:t>: </a:t>
            </a:r>
            <a:r>
              <a:rPr lang="en-US" sz="2200" dirty="0"/>
              <a:t>Chitosan has been widely used in pharmaceutical industry in drug delivery systems in different forms, like tablets, microspheres, micelles, vaccines, nucleic acids, hydrogels, nanoparticles and conjugates</a:t>
            </a:r>
            <a:endParaRPr lang="en-US" sz="2200" dirty="0" smtClean="0"/>
          </a:p>
          <a:p>
            <a:pPr marL="0" indent="0" algn="just">
              <a:buNone/>
            </a:pPr>
            <a:r>
              <a:rPr lang="en-US" dirty="0">
                <a:solidFill>
                  <a:schemeClr val="accent6"/>
                </a:solidFill>
              </a:rPr>
              <a:t>Wound Healing </a:t>
            </a:r>
            <a:r>
              <a:rPr lang="en-US" dirty="0"/>
              <a:t>: </a:t>
            </a:r>
            <a:r>
              <a:rPr lang="en-US" sz="2400" dirty="0"/>
              <a:t>Chitosan and its derivatives exhibit biodegradable, biocompatible, antimicrobial activity and low immunogenicity which are advantageous for development as biomaterials for wound healing</a:t>
            </a:r>
            <a:endParaRPr lang="en-US" dirty="0" smtClean="0"/>
          </a:p>
          <a:p>
            <a:pPr marL="0" indent="0">
              <a:buNone/>
            </a:pPr>
            <a:r>
              <a:rPr lang="en-US" dirty="0">
                <a:solidFill>
                  <a:srgbClr val="FFC000"/>
                </a:solidFill>
              </a:rPr>
              <a:t>Water Treatment</a:t>
            </a:r>
            <a:r>
              <a:rPr lang="en-US" sz="2000" dirty="0"/>
              <a:t>: Chitosan is regarded as one of the most efficient materials for adsorption of pollutants in water treatment systems.</a:t>
            </a:r>
            <a:endParaRPr lang="en-US" sz="2000" dirty="0" smtClean="0"/>
          </a:p>
          <a:p>
            <a:pPr marL="0" indent="0">
              <a:buNone/>
            </a:pPr>
            <a:r>
              <a:rPr lang="en-US" dirty="0">
                <a:solidFill>
                  <a:srgbClr val="002060"/>
                </a:solidFill>
              </a:rPr>
              <a:t>Obesity Treatment</a:t>
            </a:r>
            <a:r>
              <a:rPr lang="en-US" dirty="0"/>
              <a:t>: </a:t>
            </a:r>
            <a:r>
              <a:rPr lang="en-US" sz="2000" dirty="0"/>
              <a:t>Chitosan is marketed as a dietary supplement or nutraceutical for lowering serum cholesterol and controlling </a:t>
            </a:r>
            <a:r>
              <a:rPr lang="en-US" sz="2000" dirty="0" smtClean="0"/>
              <a:t>obesity</a:t>
            </a:r>
          </a:p>
          <a:p>
            <a:pPr marL="0" indent="0" algn="just">
              <a:buNone/>
            </a:pPr>
            <a:r>
              <a:rPr lang="en-US" sz="2400" dirty="0" smtClean="0">
                <a:solidFill>
                  <a:srgbClr val="00CC00"/>
                </a:solidFill>
              </a:rPr>
              <a:t>Cardiovascular </a:t>
            </a:r>
            <a:r>
              <a:rPr lang="en-US" sz="2400" dirty="0">
                <a:solidFill>
                  <a:srgbClr val="00CC00"/>
                </a:solidFill>
              </a:rPr>
              <a:t>Diseases </a:t>
            </a:r>
            <a:r>
              <a:rPr lang="en-US" sz="2400" dirty="0" smtClean="0">
                <a:solidFill>
                  <a:srgbClr val="00CC00"/>
                </a:solidFill>
              </a:rPr>
              <a:t>Treatment: </a:t>
            </a:r>
            <a:r>
              <a:rPr lang="en-US" sz="2000" dirty="0"/>
              <a:t>Administration of chitosan-oligosaccharides by gastric gavage to </a:t>
            </a:r>
            <a:r>
              <a:rPr lang="en-US" sz="2000" dirty="0" err="1"/>
              <a:t>apolipoprotein</a:t>
            </a:r>
            <a:r>
              <a:rPr lang="en-US" sz="2000" dirty="0"/>
              <a:t> E deficient mice (</a:t>
            </a:r>
            <a:r>
              <a:rPr lang="en-US" sz="2000" dirty="0" err="1"/>
              <a:t>apoE</a:t>
            </a:r>
            <a:r>
              <a:rPr lang="en-US" sz="2000" dirty="0"/>
              <a:t>-/-) fed a high fat diet for 12 weeks lowered triglyceride and cholesterol levels in non-high density lipoprotein fractions, undermined atherosclerosis, increased atherosclerotic plaque stability, upregulated hepatic expression of low density lipoprotein receptor, scavenger receptor BI and also the expression of macrophage scavenger receptor BI and ATP binding cassette transporter </a:t>
            </a:r>
            <a:r>
              <a:rPr lang="en-US" sz="2000" dirty="0" smtClean="0"/>
              <a:t>A1.</a:t>
            </a:r>
            <a:endParaRPr lang="ar-IQ" sz="2000" dirty="0"/>
          </a:p>
          <a:p>
            <a:pPr marL="0" indent="0" algn="just">
              <a:buNone/>
            </a:pPr>
            <a:endParaRPr lang="en-US" sz="2000" dirty="0" smtClean="0"/>
          </a:p>
          <a:p>
            <a:pPr marL="0" indent="0">
              <a:buNone/>
            </a:pPr>
            <a:endParaRPr lang="ar-IQ" sz="2000" dirty="0"/>
          </a:p>
          <a:p>
            <a:pPr marL="0" indent="0">
              <a:buNone/>
            </a:pPr>
            <a:endParaRPr lang="en-US" dirty="0" smtClean="0"/>
          </a:p>
          <a:p>
            <a:pPr marL="0" indent="0">
              <a:buNone/>
            </a:pPr>
            <a:endParaRPr lang="ar-IQ" dirty="0"/>
          </a:p>
        </p:txBody>
      </p:sp>
    </p:spTree>
    <p:extLst>
      <p:ext uri="{BB962C8B-B14F-4D97-AF65-F5344CB8AC3E}">
        <p14:creationId xmlns:p14="http://schemas.microsoft.com/office/powerpoint/2010/main" val="1224802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291" y="290945"/>
            <a:ext cx="10619509" cy="5886018"/>
          </a:xfrm>
        </p:spPr>
        <p:txBody>
          <a:bodyPr>
            <a:normAutofit lnSpcReduction="10000"/>
          </a:bodyPr>
          <a:lstStyle/>
          <a:p>
            <a:r>
              <a:rPr lang="en-US" dirty="0">
                <a:solidFill>
                  <a:schemeClr val="accent2">
                    <a:lumMod val="75000"/>
                  </a:schemeClr>
                </a:solidFill>
              </a:rPr>
              <a:t>Food Industry </a:t>
            </a:r>
            <a:r>
              <a:rPr lang="en-US" dirty="0"/>
              <a:t>:</a:t>
            </a:r>
            <a:r>
              <a:rPr lang="en-US" sz="2000" dirty="0" smtClean="0"/>
              <a:t>The </a:t>
            </a:r>
            <a:r>
              <a:rPr lang="en-US" sz="2000" dirty="0"/>
              <a:t>use of </a:t>
            </a:r>
            <a:r>
              <a:rPr lang="en-US" sz="2000" dirty="0" err="1"/>
              <a:t>electrospun</a:t>
            </a:r>
            <a:r>
              <a:rPr lang="en-US" sz="2000" dirty="0"/>
              <a:t> chitosan fibers for wrapping during dry-aging of beef for up to three weeks yielded better results with regard to decrease of counts of microorganisms, molds and, yeasts, yield, lighter appearance, and less muscle denaturation in comparison with traditional </a:t>
            </a:r>
            <a:r>
              <a:rPr lang="en-US" sz="2000" dirty="0" smtClean="0"/>
              <a:t>dry-ageing</a:t>
            </a:r>
          </a:p>
          <a:p>
            <a:r>
              <a:rPr lang="en-US" dirty="0">
                <a:solidFill>
                  <a:srgbClr val="7030A0"/>
                </a:solidFill>
              </a:rPr>
              <a:t>Gene Silencing in Disease Vector Mosquito </a:t>
            </a:r>
            <a:r>
              <a:rPr lang="en-US" dirty="0" smtClean="0">
                <a:solidFill>
                  <a:srgbClr val="7030A0"/>
                </a:solidFill>
              </a:rPr>
              <a:t>Larvae</a:t>
            </a:r>
            <a:r>
              <a:rPr lang="en-US" dirty="0" smtClean="0"/>
              <a:t>: </a:t>
            </a:r>
            <a:r>
              <a:rPr lang="en-US" sz="2000" dirty="0"/>
              <a:t>Chitosan/interfering RNA nanoparticles mixed with food and consumed by larvae of </a:t>
            </a:r>
            <a:r>
              <a:rPr lang="en-US" sz="2000" dirty="0" err="1"/>
              <a:t>Aedes</a:t>
            </a:r>
            <a:r>
              <a:rPr lang="en-US" sz="2000" dirty="0"/>
              <a:t> </a:t>
            </a:r>
            <a:r>
              <a:rPr lang="en-US" sz="2000" dirty="0" err="1"/>
              <a:t>aegypti</a:t>
            </a:r>
            <a:r>
              <a:rPr lang="en-US" sz="2000" dirty="0"/>
              <a:t> (vector of the dengue and yellow fever) and Anopheles </a:t>
            </a:r>
            <a:r>
              <a:rPr lang="en-US" sz="2000" dirty="0" err="1"/>
              <a:t>gambiae</a:t>
            </a:r>
            <a:r>
              <a:rPr lang="en-US" sz="2000" dirty="0"/>
              <a:t> (vector of the primary African malaria vector) represented a methodology that can </a:t>
            </a:r>
            <a:r>
              <a:rPr lang="en-US" sz="2000" dirty="0" smtClean="0"/>
              <a:t>be </a:t>
            </a:r>
            <a:r>
              <a:rPr lang="en-US" sz="2000" dirty="0"/>
              <a:t>applied to many insects and pests </a:t>
            </a:r>
            <a:endParaRPr lang="en-US" sz="2000" dirty="0" smtClean="0"/>
          </a:p>
          <a:p>
            <a:pPr algn="just"/>
            <a:r>
              <a:rPr lang="en-US" dirty="0">
                <a:solidFill>
                  <a:schemeClr val="accent4">
                    <a:lumMod val="50000"/>
                  </a:schemeClr>
                </a:solidFill>
              </a:rPr>
              <a:t>Dry Mouth Syndrome </a:t>
            </a:r>
            <a:r>
              <a:rPr lang="en-US" dirty="0" smtClean="0">
                <a:solidFill>
                  <a:schemeClr val="accent4">
                    <a:lumMod val="50000"/>
                  </a:schemeClr>
                </a:solidFill>
              </a:rPr>
              <a:t>Treatment: </a:t>
            </a:r>
            <a:r>
              <a:rPr lang="en-US" sz="1800" dirty="0"/>
              <a:t>Chitosan-</a:t>
            </a:r>
            <a:r>
              <a:rPr lang="en-US" sz="1800" dirty="0" err="1"/>
              <a:t>thioglycolic</a:t>
            </a:r>
            <a:r>
              <a:rPr lang="en-US" sz="1800" dirty="0"/>
              <a:t>-</a:t>
            </a:r>
            <a:r>
              <a:rPr lang="en-US" sz="1800" dirty="0" err="1"/>
              <a:t>mercaptonicotinamide</a:t>
            </a:r>
            <a:r>
              <a:rPr lang="en-US" sz="1800" dirty="0"/>
              <a:t> conjugates, which were non-toxic against Caco-2 cells and synthesized by the oxidative S-S coupling of chitosan-</a:t>
            </a:r>
            <a:r>
              <a:rPr lang="en-US" sz="1800" dirty="0" err="1"/>
              <a:t>thioglycolic</a:t>
            </a:r>
            <a:r>
              <a:rPr lang="en-US" sz="1800" dirty="0"/>
              <a:t> acid with 6-mercaptonicotinamide, manifested improved swelling and cohesive characteristics compared with unmodified chitosan and were promising for therapy of dry mouth syndrome in which lubrication and </a:t>
            </a:r>
            <a:r>
              <a:rPr lang="en-US" sz="1800" dirty="0" err="1"/>
              <a:t>mucoadhesiveness</a:t>
            </a:r>
            <a:r>
              <a:rPr lang="en-US" sz="1800" dirty="0"/>
              <a:t> of the mucosa are </a:t>
            </a:r>
            <a:r>
              <a:rPr lang="en-US" sz="1800" dirty="0" smtClean="0"/>
              <a:t>wanting</a:t>
            </a:r>
          </a:p>
          <a:p>
            <a:pPr algn="just"/>
            <a:r>
              <a:rPr lang="en-US" dirty="0" smtClean="0">
                <a:solidFill>
                  <a:srgbClr val="00B050"/>
                </a:solidFill>
              </a:rPr>
              <a:t>Mucosal Immunity Enhancer :</a:t>
            </a:r>
            <a:r>
              <a:rPr lang="en-US" sz="2000" dirty="0" smtClean="0"/>
              <a:t>Nasal administration of Bacillus </a:t>
            </a:r>
            <a:r>
              <a:rPr lang="en-US" sz="2000" dirty="0" err="1" smtClean="0"/>
              <a:t>anthracis</a:t>
            </a:r>
            <a:r>
              <a:rPr lang="en-US" sz="2000" dirty="0" smtClean="0"/>
              <a:t> protective antigen adsorbed on chitosan -C48/80 nanoparticles into mice produced elevated serum titers of antibodies against protective antigen and a more balanced Th1/Th2 pattern compared with C48/80 in solution or chitosan/alginate -C48/80 nanoparticles</a:t>
            </a:r>
          </a:p>
          <a:p>
            <a:pPr algn="just"/>
            <a:r>
              <a:rPr lang="en-US" sz="2400" dirty="0">
                <a:solidFill>
                  <a:schemeClr val="accent4"/>
                </a:solidFill>
              </a:rPr>
              <a:t>Treatment of Age-Related Diseases </a:t>
            </a:r>
            <a:r>
              <a:rPr lang="en-US" sz="2000" dirty="0"/>
              <a:t>:The pathophysiological roles played by oxidative stress, oxidation of low density lipoprotein, increase of tissue stiffness, conformational changes of protein, aging-associated and chronic inflammation have been </a:t>
            </a:r>
            <a:r>
              <a:rPr lang="en-US" sz="2000" dirty="0" smtClean="0"/>
              <a:t>reviewed.</a:t>
            </a:r>
            <a:endParaRPr lang="ar-IQ" sz="2000" dirty="0"/>
          </a:p>
        </p:txBody>
      </p:sp>
    </p:spTree>
    <p:extLst>
      <p:ext uri="{BB962C8B-B14F-4D97-AF65-F5344CB8AC3E}">
        <p14:creationId xmlns:p14="http://schemas.microsoft.com/office/powerpoint/2010/main" val="326132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endParaRPr lang="ar-IQ"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smtClean="0"/>
              <a:t>Chitosan </a:t>
            </a:r>
            <a:r>
              <a:rPr lang="en-US" dirty="0"/>
              <a:t>is a biodegradable and inexpensive polymer which has numerous applications in biomedical as well as pharmaceutical industries. A large amount of research work has been done on chitosan and its derivatives for the purpose of tissue engineering, drug delivery, wound healing, water treatment, antitumor and antimicrobial effects. Chitosan demonstrated antitumor activity in terms of as a therapeutic agent and as a drug carrier. </a:t>
            </a:r>
            <a:endParaRPr lang="en-US" dirty="0" smtClean="0"/>
          </a:p>
          <a:p>
            <a:pPr marL="0" indent="0" algn="just">
              <a:buNone/>
            </a:pPr>
            <a:r>
              <a:rPr lang="en-US" dirty="0" smtClean="0"/>
              <a:t>As </a:t>
            </a:r>
            <a:r>
              <a:rPr lang="en-US" dirty="0"/>
              <a:t>a therapeutic agent, it has been suggested that the antitumor activity related to their ability to induce cytokines production through increased T-cell proliferation. </a:t>
            </a:r>
            <a:endParaRPr lang="en-US" dirty="0" smtClean="0"/>
          </a:p>
          <a:p>
            <a:pPr marL="0" indent="0" algn="just">
              <a:buNone/>
            </a:pPr>
            <a:r>
              <a:rPr lang="en-US" dirty="0" smtClean="0"/>
              <a:t>As </a:t>
            </a:r>
            <a:r>
              <a:rPr lang="en-US" dirty="0"/>
              <a:t>a drug carrier, chitosan and its </a:t>
            </a:r>
            <a:r>
              <a:rPr lang="en-US" dirty="0" smtClean="0"/>
              <a:t>products </a:t>
            </a:r>
            <a:r>
              <a:rPr lang="en-US" dirty="0"/>
              <a:t>improve drug absorption, stabilize drug constituents for drug targeting in addition to drug release enhancement.</a:t>
            </a:r>
            <a:endParaRPr lang="ar-IQ" dirty="0"/>
          </a:p>
        </p:txBody>
      </p:sp>
    </p:spTree>
    <p:extLst>
      <p:ext uri="{BB962C8B-B14F-4D97-AF65-F5344CB8AC3E}">
        <p14:creationId xmlns:p14="http://schemas.microsoft.com/office/powerpoint/2010/main" val="4285645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291" y="277091"/>
            <a:ext cx="10619509" cy="5899872"/>
          </a:xfrm>
        </p:spPr>
        <p:txBody>
          <a:bodyPr>
            <a:normAutofit/>
          </a:bodyPr>
          <a:lstStyle/>
          <a:p>
            <a:pPr marL="0" indent="0" algn="ctr">
              <a:buNone/>
            </a:pPr>
            <a:r>
              <a:rPr lang="en-US" sz="4800" b="1" i="1" dirty="0" smtClean="0">
                <a:solidFill>
                  <a:schemeClr val="accent1">
                    <a:lumMod val="50000"/>
                  </a:schemeClr>
                </a:solidFill>
              </a:rPr>
              <a:t>Thanks for your listing</a:t>
            </a:r>
          </a:p>
          <a:p>
            <a:pPr marL="0" indent="0" algn="ctr">
              <a:buNone/>
            </a:pPr>
            <a:endParaRPr lang="en-US" sz="4800" b="1" i="1" dirty="0">
              <a:solidFill>
                <a:schemeClr val="accent1">
                  <a:lumMod val="50000"/>
                </a:schemeClr>
              </a:solidFill>
            </a:endParaRPr>
          </a:p>
          <a:p>
            <a:pPr marL="0" indent="0" algn="ctr">
              <a:buNone/>
            </a:pPr>
            <a:endParaRPr lang="en-US" sz="4800" b="1" i="1" dirty="0" smtClean="0">
              <a:solidFill>
                <a:schemeClr val="accent1">
                  <a:lumMod val="50000"/>
                </a:schemeClr>
              </a:solidFill>
            </a:endParaRPr>
          </a:p>
          <a:p>
            <a:pPr marL="0" indent="0" algn="ctr">
              <a:buNone/>
            </a:pPr>
            <a:endParaRPr lang="ar-IQ" sz="4800" b="1" i="1"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1995056" y="1274618"/>
            <a:ext cx="8063344" cy="4267199"/>
          </a:xfrm>
          <a:prstGeom prst="rect">
            <a:avLst/>
          </a:prstGeom>
        </p:spPr>
      </p:pic>
    </p:spTree>
    <p:extLst>
      <p:ext uri="{BB962C8B-B14F-4D97-AF65-F5344CB8AC3E}">
        <p14:creationId xmlns:p14="http://schemas.microsoft.com/office/powerpoint/2010/main" val="100355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695" y="649842"/>
            <a:ext cx="10487891" cy="2862322"/>
          </a:xfrm>
          <a:prstGeom prst="rect">
            <a:avLst/>
          </a:prstGeom>
          <a:solidFill>
            <a:schemeClr val="accent1">
              <a:lumMod val="60000"/>
              <a:lumOff val="40000"/>
            </a:schemeClr>
          </a:solidFill>
          <a:ln>
            <a:solidFill>
              <a:schemeClr val="accent1"/>
            </a:solidFill>
          </a:ln>
        </p:spPr>
        <p:txBody>
          <a:bodyPr wrap="square">
            <a:spAutoFit/>
          </a:bodyPr>
          <a:lstStyle/>
          <a:p>
            <a:pPr algn="ctr">
              <a:lnSpc>
                <a:spcPct val="150000"/>
              </a:lnSpc>
            </a:pPr>
            <a:r>
              <a:rPr lang="en-US" sz="3600" b="1" dirty="0" smtClean="0">
                <a:solidFill>
                  <a:srgbClr val="111111"/>
                </a:solidFill>
                <a:effectLst/>
                <a:latin typeface="Times New Roman" panose="02020603050405020304" pitchFamily="18" charset="0"/>
                <a:ea typeface="Calibri" panose="020F0502020204030204" pitchFamily="34" charset="0"/>
                <a:cs typeface="Arial" panose="020B0604020202020204" pitchFamily="34" charset="0"/>
              </a:rPr>
              <a:t>The Medical Uses of Chitosan</a:t>
            </a:r>
            <a:endParaRPr lang="en-US" sz="32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r>
              <a:rPr lang="en-US" sz="2400" b="1" dirty="0" smtClean="0">
                <a:solidFill>
                  <a:srgbClr val="111111"/>
                </a:solidFill>
                <a:latin typeface="Times New Roman" panose="02020603050405020304" pitchFamily="18" charset="0"/>
                <a:ea typeface="Calibri" panose="020F0502020204030204" pitchFamily="34" charset="0"/>
                <a:cs typeface="Arial" panose="020B0604020202020204" pitchFamily="34" charset="0"/>
              </a:rPr>
              <a:t>Assit.Prof.Dr.Zainab </a:t>
            </a:r>
            <a:r>
              <a:rPr lang="en-US" sz="2400" b="1" dirty="0">
                <a:solidFill>
                  <a:srgbClr val="111111"/>
                </a:solidFill>
                <a:latin typeface="Times New Roman" panose="02020603050405020304" pitchFamily="18" charset="0"/>
                <a:ea typeface="Calibri" panose="020F0502020204030204" pitchFamily="34" charset="0"/>
                <a:cs typeface="Arial" panose="020B0604020202020204" pitchFamily="34" charset="0"/>
              </a:rPr>
              <a:t>Jamal Mohammed Jawad </a:t>
            </a:r>
            <a:endParaRPr lang="en-US" sz="2400" b="1" dirty="0" smtClean="0">
              <a:solidFill>
                <a:srgbClr val="111111"/>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50000"/>
              </a:lnSpc>
            </a:pPr>
            <a:endParaRPr lang="en-US" b="1" dirty="0">
              <a:solidFill>
                <a:srgbClr val="111111"/>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50000"/>
              </a:lnSpc>
            </a:pPr>
            <a:endParaRPr lang="en-US" b="1" dirty="0" smtClean="0">
              <a:solidFill>
                <a:srgbClr val="111111"/>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2050" name="Picture 2" descr="Ocean Wallpaper&quot; Images – Browse 570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96" y="3413941"/>
            <a:ext cx="10487890" cy="324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5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27" y="2462645"/>
            <a:ext cx="4918365" cy="2331028"/>
          </a:xfrm>
        </p:spPr>
        <p:txBody>
          <a:bodyPr>
            <a:noAutofit/>
          </a:bodyPr>
          <a:lstStyle/>
          <a:p>
            <a:pPr algn="l">
              <a:lnSpc>
                <a:spcPct val="100000"/>
              </a:lnSpc>
            </a:pPr>
            <a:r>
              <a:rPr lang="en-US" sz="2400" b="1" dirty="0" smtClean="0"/>
              <a:t>Introduction</a:t>
            </a:r>
            <a:br>
              <a:rPr lang="en-US" sz="2400" b="1" dirty="0" smtClean="0"/>
            </a:br>
            <a:r>
              <a:rPr lang="en-US" sz="2400" b="1" dirty="0" smtClean="0"/>
              <a:t>formula</a:t>
            </a:r>
            <a:br>
              <a:rPr lang="en-US" sz="2400" b="1" dirty="0" smtClean="0"/>
            </a:br>
            <a:r>
              <a:rPr lang="en-US" sz="2400" b="1" dirty="0" err="1" smtClean="0"/>
              <a:t>sourses</a:t>
            </a:r>
            <a:r>
              <a:rPr lang="en-US" sz="2400" b="1" dirty="0" smtClean="0"/>
              <a:t> </a:t>
            </a:r>
            <a:br>
              <a:rPr lang="en-US" sz="2400" b="1" dirty="0" smtClean="0"/>
            </a:br>
            <a:r>
              <a:rPr lang="en-US" sz="2400" b="1" dirty="0" smtClean="0"/>
              <a:t>uses of chitosan</a:t>
            </a:r>
            <a:br>
              <a:rPr lang="en-US" sz="2400" b="1" dirty="0" smtClean="0"/>
            </a:br>
            <a:r>
              <a:rPr lang="en-US" sz="2400" b="1" dirty="0" smtClean="0">
                <a:solidFill>
                  <a:srgbClr val="222222"/>
                </a:solidFill>
                <a:latin typeface="Arial" panose="020B0604020202020204" pitchFamily="34" charset="0"/>
              </a:rPr>
              <a:t>The </a:t>
            </a:r>
            <a:r>
              <a:rPr lang="en-US" sz="2400" b="1" dirty="0">
                <a:solidFill>
                  <a:srgbClr val="222222"/>
                </a:solidFill>
                <a:latin typeface="Arial" panose="020B0604020202020204" pitchFamily="34" charset="0"/>
              </a:rPr>
              <a:t>purification process</a:t>
            </a:r>
            <a:r>
              <a:rPr lang="en-US" sz="2400" b="1" dirty="0" smtClean="0"/>
              <a:t/>
            </a:r>
            <a:br>
              <a:rPr lang="en-US" sz="2400" b="1" dirty="0" smtClean="0"/>
            </a:br>
            <a:r>
              <a:rPr lang="en-US" sz="2400" b="1" dirty="0" smtClean="0"/>
              <a:t>Applications </a:t>
            </a:r>
            <a:br>
              <a:rPr lang="en-US" sz="2400" b="1" dirty="0" smtClean="0"/>
            </a:br>
            <a:r>
              <a:rPr lang="en-US" sz="2400" b="1" dirty="0" smtClean="0"/>
              <a:t>Conclusions</a:t>
            </a:r>
            <a:endParaRPr lang="ar-IQ" sz="2400" b="1" dirty="0"/>
          </a:p>
        </p:txBody>
      </p:sp>
      <p:pic>
        <p:nvPicPr>
          <p:cNvPr id="4" name="Picture 4" descr="Emerging chitin and chitosan nanofibrous materials for biomedical  applications - Nanoscale (RSC Publ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920" y="3457574"/>
            <a:ext cx="3528000" cy="23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itosan as Promising Materials for Biomedical Application: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911" y="633845"/>
            <a:ext cx="3303946"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5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ar-IQ" b="1" dirty="0"/>
          </a:p>
        </p:txBody>
      </p:sp>
      <p:sp>
        <p:nvSpPr>
          <p:cNvPr id="3" name="Content Placeholder 2"/>
          <p:cNvSpPr>
            <a:spLocks noGrp="1"/>
          </p:cNvSpPr>
          <p:nvPr>
            <p:ph idx="1"/>
          </p:nvPr>
        </p:nvSpPr>
        <p:spPr/>
        <p:txBody>
          <a:bodyPr/>
          <a:lstStyle/>
          <a:p>
            <a:pPr marL="0" indent="0" algn="just">
              <a:buNone/>
            </a:pPr>
            <a:r>
              <a:rPr lang="en-US" dirty="0">
                <a:cs typeface="+mj-cs"/>
              </a:rPr>
              <a:t>Chitosan (CS) is a linear polysaccharide which is achieved by </a:t>
            </a:r>
            <a:r>
              <a:rPr lang="en-US" dirty="0" err="1">
                <a:cs typeface="+mj-cs"/>
              </a:rPr>
              <a:t>deacetylation</a:t>
            </a:r>
            <a:r>
              <a:rPr lang="en-US" dirty="0">
                <a:cs typeface="+mj-cs"/>
              </a:rPr>
              <a:t> of chitin, which is the second most plentiful compound in nature, after cellulose. It is a linear copolymer of β-(1 → 4)-linked 2-acetamido-2-deoxy-β-d-</a:t>
            </a:r>
            <a:r>
              <a:rPr lang="en-US" dirty="0" err="1">
                <a:cs typeface="+mj-cs"/>
              </a:rPr>
              <a:t>glucopyranose</a:t>
            </a:r>
            <a:r>
              <a:rPr lang="en-US" dirty="0">
                <a:cs typeface="+mj-cs"/>
              </a:rPr>
              <a:t> and 2-amino-2-deoxy-β-d-</a:t>
            </a:r>
            <a:r>
              <a:rPr lang="en-US" dirty="0" err="1">
                <a:cs typeface="+mj-cs"/>
              </a:rPr>
              <a:t>glucopyranose</a:t>
            </a:r>
            <a:r>
              <a:rPr lang="en-US" dirty="0">
                <a:cs typeface="+mj-cs"/>
              </a:rPr>
              <a:t>. It has </a:t>
            </a:r>
            <a:r>
              <a:rPr lang="en-US" dirty="0" smtClean="0">
                <a:cs typeface="+mj-cs"/>
              </a:rPr>
              <a:t>valued </a:t>
            </a:r>
            <a:r>
              <a:rPr lang="en-US" dirty="0">
                <a:cs typeface="+mj-cs"/>
              </a:rPr>
              <a:t>properties such as biocompatibility, biodegradability, hydrophilicity, nontoxicity, high bioavailability, simplicity of modification, favorable </a:t>
            </a:r>
            <a:r>
              <a:rPr lang="en-US" dirty="0" err="1">
                <a:cs typeface="+mj-cs"/>
              </a:rPr>
              <a:t>permselectivity</a:t>
            </a:r>
            <a:r>
              <a:rPr lang="en-US" dirty="0">
                <a:cs typeface="+mj-cs"/>
              </a:rPr>
              <a:t> of water, outstanding chemical resistance, capability to form films, gels, nanoparticles, </a:t>
            </a:r>
            <a:r>
              <a:rPr lang="en-US" dirty="0" err="1">
                <a:cs typeface="+mj-cs"/>
              </a:rPr>
              <a:t>microparticles</a:t>
            </a:r>
            <a:r>
              <a:rPr lang="en-US" dirty="0">
                <a:cs typeface="+mj-cs"/>
              </a:rPr>
              <a:t> and beads as well as affinity to metals, proteins and dyes. </a:t>
            </a:r>
            <a:endParaRPr lang="ar-IQ" dirty="0">
              <a:cs typeface="+mj-cs"/>
            </a:endParaRPr>
          </a:p>
        </p:txBody>
      </p:sp>
    </p:spTree>
    <p:extLst>
      <p:ext uri="{BB962C8B-B14F-4D97-AF65-F5344CB8AC3E}">
        <p14:creationId xmlns:p14="http://schemas.microsoft.com/office/powerpoint/2010/main" val="165917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568036"/>
            <a:ext cx="11499272" cy="2351285"/>
          </a:xfrm>
          <a:prstGeom prst="rect">
            <a:avLst/>
          </a:prstGeom>
        </p:spPr>
        <p:txBody>
          <a:bodyPr wrap="square">
            <a:spAutoFit/>
          </a:bodyPr>
          <a:lstStyle/>
          <a:p>
            <a:pPr algn="just">
              <a:lnSpc>
                <a:spcPct val="150000"/>
              </a:lnSpc>
            </a:pPr>
            <a:r>
              <a:rPr lang="en-US" sz="2000" dirty="0" smtClean="0">
                <a:cs typeface="+mj-cs"/>
              </a:rPr>
              <a:t>The </a:t>
            </a:r>
            <a:r>
              <a:rPr lang="en-US" sz="2000" dirty="0">
                <a:cs typeface="+mj-cs"/>
              </a:rPr>
              <a:t>biodegradable CS is broken down in the human body to safe compounds (amino sugars) which are easily absorbed. At present, CS and its derivatives are broadly investigated in numerous pharmaceutical and medical applications including drug/gene delivery, wound dressings, implants, contact lenses, tissue engineering and cell encapsulation. Besides, CS has several OH and NH</a:t>
            </a:r>
            <a:r>
              <a:rPr lang="en-US" sz="2000" baseline="-25000" dirty="0">
                <a:cs typeface="+mj-cs"/>
              </a:rPr>
              <a:t>2</a:t>
            </a:r>
            <a:r>
              <a:rPr lang="en-US" sz="2000" dirty="0">
                <a:cs typeface="+mj-cs"/>
              </a:rPr>
              <a:t> functional groups which allow protein binding.</a:t>
            </a:r>
            <a:r>
              <a:rPr lang="en-US" sz="2000" dirty="0" smtClean="0">
                <a:solidFill>
                  <a:srgbClr val="111111"/>
                </a:solidFill>
                <a:latin typeface="Times New Roman" panose="02020603050405020304" pitchFamily="18" charset="0"/>
                <a:ea typeface="Calibri" panose="020F0502020204030204" pitchFamily="34" charset="0"/>
                <a:cs typeface="+mj-cs"/>
              </a:rPr>
              <a:t> </a:t>
            </a:r>
            <a:r>
              <a:rPr lang="en-US" sz="2000" dirty="0">
                <a:solidFill>
                  <a:srgbClr val="111111"/>
                </a:solidFill>
                <a:latin typeface="Times New Roman" panose="02020603050405020304" pitchFamily="18" charset="0"/>
                <a:ea typeface="Calibri" panose="020F0502020204030204" pitchFamily="34" charset="0"/>
                <a:cs typeface="+mj-cs"/>
              </a:rPr>
              <a:t>	</a:t>
            </a:r>
            <a:endParaRPr lang="ar-IQ" sz="2000" dirty="0">
              <a:cs typeface="+mj-cs"/>
            </a:endParaRPr>
          </a:p>
        </p:txBody>
      </p:sp>
      <p:sp>
        <p:nvSpPr>
          <p:cNvPr id="3" name="AutoShape 2" descr="Drug Deliver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32" name="Picture 8" descr="Medical application of chitosan based on the literature [74-101]....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109" y="2424341"/>
            <a:ext cx="7277039" cy="392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2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tosan-metal nanocomposi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383453"/>
            <a:ext cx="3114098" cy="59896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94364" y="2269908"/>
            <a:ext cx="8672945" cy="2492990"/>
          </a:xfrm>
          <a:prstGeom prst="rect">
            <a:avLst/>
          </a:prstGeom>
        </p:spPr>
        <p:txBody>
          <a:bodyPr wrap="square">
            <a:spAutoFit/>
          </a:bodyPr>
          <a:lstStyle/>
          <a:p>
            <a:r>
              <a:rPr lang="en-US" b="1" dirty="0" smtClean="0">
                <a:solidFill>
                  <a:srgbClr val="212121"/>
                </a:solidFill>
                <a:latin typeface="BlinkMacSystemFont"/>
              </a:rPr>
              <a:t>Sources of chitosan:</a:t>
            </a:r>
          </a:p>
          <a:p>
            <a:endParaRPr lang="en-US" b="0" i="0" dirty="0">
              <a:solidFill>
                <a:srgbClr val="212121"/>
              </a:solidFill>
              <a:effectLst/>
              <a:latin typeface="BlinkMacSystemFont"/>
            </a:endParaRPr>
          </a:p>
          <a:p>
            <a:r>
              <a:rPr lang="en-US" sz="2400" b="0" i="0" dirty="0" smtClean="0">
                <a:solidFill>
                  <a:srgbClr val="212121"/>
                </a:solidFill>
                <a:effectLst/>
                <a:latin typeface="BlinkMacSystemFont"/>
                <a:cs typeface="+mj-cs"/>
              </a:rPr>
              <a:t>It is derived from the exoskeleton of insects and marine crustaceans. Often, it is insoluble in common solvents that limit its applications but its </a:t>
            </a:r>
            <a:r>
              <a:rPr lang="en-US" sz="2400" b="0" i="0" dirty="0" err="1" smtClean="0">
                <a:solidFill>
                  <a:srgbClr val="212121"/>
                </a:solidFill>
                <a:effectLst/>
                <a:latin typeface="BlinkMacSystemFont"/>
                <a:cs typeface="+mj-cs"/>
              </a:rPr>
              <a:t>deacetylated</a:t>
            </a:r>
            <a:r>
              <a:rPr lang="en-US" sz="2400" b="0" i="0" dirty="0" smtClean="0">
                <a:solidFill>
                  <a:srgbClr val="212121"/>
                </a:solidFill>
                <a:effectLst/>
                <a:latin typeface="BlinkMacSystemFont"/>
                <a:cs typeface="+mj-cs"/>
              </a:rPr>
              <a:t> product, named chitosan is found to be soluble in protonated aqueous medium and used widely in various biomedical fields. </a:t>
            </a:r>
            <a:endParaRPr lang="ar-IQ" sz="2400" dirty="0">
              <a:cs typeface="+mj-cs"/>
            </a:endParaRPr>
          </a:p>
        </p:txBody>
      </p:sp>
    </p:spTree>
    <p:extLst>
      <p:ext uri="{BB962C8B-B14F-4D97-AF65-F5344CB8AC3E}">
        <p14:creationId xmlns:p14="http://schemas.microsoft.com/office/powerpoint/2010/main" val="238836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pplications Of Chitin And Chitosan As Natural Biopolymer:, 44%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 y="581945"/>
            <a:ext cx="10764982" cy="515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3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plied Sciences | Free Full-Text | Recent Advancement of Molecular  Structure and Biomaterial Function of Chitosan from Marine Organisms for  Pharmaceutical and Nutraceutical Appl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919" y="-7354651"/>
            <a:ext cx="7632000" cy="33422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itosan as A Preservative for Fruits and Vegetables: A Review on Chemistry  and Antimicrobial Proper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3237"/>
            <a:ext cx="11844000" cy="654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51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1136074"/>
            <a:ext cx="10335490" cy="5078313"/>
          </a:xfrm>
          <a:prstGeom prst="rect">
            <a:avLst/>
          </a:prstGeom>
        </p:spPr>
        <p:txBody>
          <a:bodyPr wrap="square">
            <a:spAutoFit/>
          </a:bodyPr>
          <a:lstStyle/>
          <a:p>
            <a:pPr algn="just"/>
            <a:r>
              <a:rPr lang="en-US" b="1" i="0" dirty="0" smtClean="0">
                <a:solidFill>
                  <a:srgbClr val="222222"/>
                </a:solidFill>
                <a:effectLst/>
                <a:latin typeface="Arial" panose="020B0604020202020204" pitchFamily="34" charset="0"/>
              </a:rPr>
              <a:t>The purification process </a:t>
            </a:r>
          </a:p>
          <a:p>
            <a:pPr algn="just"/>
            <a:endParaRPr lang="en-US" b="1" dirty="0">
              <a:solidFill>
                <a:srgbClr val="222222"/>
              </a:solidFill>
              <a:latin typeface="Arial" panose="020B0604020202020204" pitchFamily="34" charset="0"/>
            </a:endParaRPr>
          </a:p>
          <a:p>
            <a:pPr algn="just">
              <a:lnSpc>
                <a:spcPct val="200000"/>
              </a:lnSpc>
            </a:pPr>
            <a:r>
              <a:rPr lang="en-US" b="0" i="0" dirty="0" smtClean="0">
                <a:solidFill>
                  <a:srgbClr val="222222"/>
                </a:solidFill>
                <a:effectLst/>
                <a:latin typeface="Arial" panose="020B0604020202020204" pitchFamily="34" charset="0"/>
              </a:rPr>
              <a:t>It is easier for shrimp shells which are thinner. Usually, shells of the same size and species are grouped, then cleaned, dried and ground into small shell pieces . There is no standard purification method as different chitin sources require different treatments due to the variety in their structures. Conventionally, the protocol is divided into demineralization, </a:t>
            </a:r>
            <a:r>
              <a:rPr lang="en-US" b="0" i="0" dirty="0" err="1" smtClean="0">
                <a:solidFill>
                  <a:srgbClr val="222222"/>
                </a:solidFill>
                <a:effectLst/>
                <a:latin typeface="Arial" panose="020B0604020202020204" pitchFamily="34" charset="0"/>
              </a:rPr>
              <a:t>deproteinization</a:t>
            </a:r>
            <a:r>
              <a:rPr lang="en-US" b="0" i="0" dirty="0" smtClean="0">
                <a:solidFill>
                  <a:srgbClr val="222222"/>
                </a:solidFill>
                <a:effectLst/>
                <a:latin typeface="Arial" panose="020B0604020202020204" pitchFamily="34" charset="0"/>
              </a:rPr>
              <a:t> and </a:t>
            </a:r>
            <a:r>
              <a:rPr lang="en-US" b="0" i="0" dirty="0" err="1" smtClean="0">
                <a:solidFill>
                  <a:srgbClr val="222222"/>
                </a:solidFill>
                <a:effectLst/>
                <a:latin typeface="Arial" panose="020B0604020202020204" pitchFamily="34" charset="0"/>
              </a:rPr>
              <a:t>decolorization</a:t>
            </a:r>
            <a:r>
              <a:rPr lang="en-US" b="0" i="0" dirty="0" smtClean="0">
                <a:solidFill>
                  <a:srgbClr val="222222"/>
                </a:solidFill>
                <a:effectLst/>
                <a:latin typeface="Arial" panose="020B0604020202020204" pitchFamily="34" charset="0"/>
              </a:rPr>
              <a:t> steps which can be carried out using chemical  or biological (enzymatic treatment or fermentation)  treatments. The end-products need to be highly purified if they are to be used for biomedical or pharmaceutical purposes, as residual proteins, minerals or pigments can cause serious side effects. Conversion of chitin to chitosan can be achieved by enzymatic  or chemical </a:t>
            </a:r>
            <a:r>
              <a:rPr lang="en-US" b="0" i="0" dirty="0" err="1" smtClean="0">
                <a:solidFill>
                  <a:srgbClr val="222222"/>
                </a:solidFill>
                <a:effectLst/>
                <a:latin typeface="Arial" panose="020B0604020202020204" pitchFamily="34" charset="0"/>
              </a:rPr>
              <a:t>deacetylation</a:t>
            </a:r>
            <a:r>
              <a:rPr lang="en-US" b="0" i="0" dirty="0" smtClean="0">
                <a:solidFill>
                  <a:srgbClr val="222222"/>
                </a:solidFill>
                <a:effectLst/>
                <a:latin typeface="Arial" panose="020B0604020202020204" pitchFamily="34" charset="0"/>
              </a:rPr>
              <a:t>. </a:t>
            </a:r>
            <a:endParaRPr lang="ar-IQ" dirty="0"/>
          </a:p>
        </p:txBody>
      </p:sp>
    </p:spTree>
    <p:extLst>
      <p:ext uri="{BB962C8B-B14F-4D97-AF65-F5344CB8AC3E}">
        <p14:creationId xmlns:p14="http://schemas.microsoft.com/office/powerpoint/2010/main" val="2917871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2C8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978</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宋体</vt:lpstr>
      <vt:lpstr>Arial</vt:lpstr>
      <vt:lpstr>Arial MT</vt:lpstr>
      <vt:lpstr>BlinkMacSystemFont</vt:lpstr>
      <vt:lpstr>Calibri</vt:lpstr>
      <vt:lpstr>Calibri Light</vt:lpstr>
      <vt:lpstr>Times New Roman</vt:lpstr>
      <vt:lpstr>Office Theme</vt:lpstr>
      <vt:lpstr>6_Office Theme</vt:lpstr>
      <vt:lpstr>PowerPoint Presentation</vt:lpstr>
      <vt:lpstr>PowerPoint Presentation</vt:lpstr>
      <vt:lpstr>Introduction formula sourses  uses of chitosan The purification process Applications  Conclusions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PowerPoint Presentation</vt:lpstr>
      <vt:lpstr>Conclusions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Maher</cp:lastModifiedBy>
  <cp:revision>19</cp:revision>
  <dcterms:created xsi:type="dcterms:W3CDTF">2024-04-14T09:56:19Z</dcterms:created>
  <dcterms:modified xsi:type="dcterms:W3CDTF">2024-11-17T18:54:53Z</dcterms:modified>
</cp:coreProperties>
</file>