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DA6F31-F694-46D8-95D9-2A0B869FF16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166276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DA6F31-F694-46D8-95D9-2A0B869FF16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353925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DA6F31-F694-46D8-95D9-2A0B869FF16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226543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71419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1F2C8F"/>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5051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4522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2C8F"/>
          </a:solidFill>
        </p:spPr>
        <p:txBody>
          <a:bodyPr wrap="square" lIns="0" tIns="0" rIns="0" bIns="0" rtlCol="0"/>
          <a:lstStyle/>
          <a:p>
            <a:endParaRPr>
              <a:solidFill>
                <a:prstClr val="black"/>
              </a:solidFill>
            </a:endParaRPr>
          </a:p>
        </p:txBody>
      </p:sp>
      <p:sp>
        <p:nvSpPr>
          <p:cNvPr id="17" name="bg object 17"/>
          <p:cNvSpPr/>
          <p:nvPr/>
        </p:nvSpPr>
        <p:spPr>
          <a:xfrm>
            <a:off x="0" y="0"/>
            <a:ext cx="8949055" cy="6858000"/>
          </a:xfrm>
          <a:custGeom>
            <a:avLst/>
            <a:gdLst/>
            <a:ahLst/>
            <a:cxnLst/>
            <a:rect l="l" t="t" r="r" b="b"/>
            <a:pathLst>
              <a:path w="8949055" h="6858000">
                <a:moveTo>
                  <a:pt x="5932932" y="0"/>
                </a:moveTo>
                <a:lnTo>
                  <a:pt x="0" y="0"/>
                </a:lnTo>
                <a:lnTo>
                  <a:pt x="0" y="6857999"/>
                </a:lnTo>
                <a:lnTo>
                  <a:pt x="5526151" y="6857999"/>
                </a:lnTo>
                <a:lnTo>
                  <a:pt x="5702173" y="6853522"/>
                </a:lnTo>
                <a:lnTo>
                  <a:pt x="5750097" y="6850744"/>
                </a:lnTo>
                <a:lnTo>
                  <a:pt x="5797844" y="6847308"/>
                </a:lnTo>
                <a:lnTo>
                  <a:pt x="5845408" y="6843217"/>
                </a:lnTo>
                <a:lnTo>
                  <a:pt x="5892784" y="6838476"/>
                </a:lnTo>
                <a:lnTo>
                  <a:pt x="5939969" y="6833090"/>
                </a:lnTo>
                <a:lnTo>
                  <a:pt x="5986957" y="6827063"/>
                </a:lnTo>
                <a:lnTo>
                  <a:pt x="6033745" y="6820400"/>
                </a:lnTo>
                <a:lnTo>
                  <a:pt x="6080327" y="6813104"/>
                </a:lnTo>
                <a:lnTo>
                  <a:pt x="6126700" y="6805181"/>
                </a:lnTo>
                <a:lnTo>
                  <a:pt x="6172859" y="6796636"/>
                </a:lnTo>
                <a:lnTo>
                  <a:pt x="6218800" y="6787471"/>
                </a:lnTo>
                <a:lnTo>
                  <a:pt x="6264518" y="6777693"/>
                </a:lnTo>
                <a:lnTo>
                  <a:pt x="6310008" y="6767305"/>
                </a:lnTo>
                <a:lnTo>
                  <a:pt x="6355267" y="6756312"/>
                </a:lnTo>
                <a:lnTo>
                  <a:pt x="6400289" y="6744718"/>
                </a:lnTo>
                <a:lnTo>
                  <a:pt x="6445071" y="6732528"/>
                </a:lnTo>
                <a:lnTo>
                  <a:pt x="6489608" y="6719746"/>
                </a:lnTo>
                <a:lnTo>
                  <a:pt x="6533896" y="6706377"/>
                </a:lnTo>
                <a:lnTo>
                  <a:pt x="6577929" y="6692425"/>
                </a:lnTo>
                <a:lnTo>
                  <a:pt x="6621704" y="6677895"/>
                </a:lnTo>
                <a:lnTo>
                  <a:pt x="6665216" y="6662790"/>
                </a:lnTo>
                <a:lnTo>
                  <a:pt x="6708461" y="6647117"/>
                </a:lnTo>
                <a:lnTo>
                  <a:pt x="6751435" y="6630878"/>
                </a:lnTo>
                <a:lnTo>
                  <a:pt x="6794132" y="6614079"/>
                </a:lnTo>
                <a:lnTo>
                  <a:pt x="6836548" y="6596724"/>
                </a:lnTo>
                <a:lnTo>
                  <a:pt x="6878680" y="6578817"/>
                </a:lnTo>
                <a:lnTo>
                  <a:pt x="6920522" y="6560363"/>
                </a:lnTo>
                <a:lnTo>
                  <a:pt x="6962070" y="6541366"/>
                </a:lnTo>
                <a:lnTo>
                  <a:pt x="7003320" y="6521831"/>
                </a:lnTo>
                <a:lnTo>
                  <a:pt x="7044267" y="6501763"/>
                </a:lnTo>
                <a:lnTo>
                  <a:pt x="7084907" y="6481165"/>
                </a:lnTo>
                <a:lnTo>
                  <a:pt x="7125235" y="6460043"/>
                </a:lnTo>
                <a:lnTo>
                  <a:pt x="7165247" y="6438400"/>
                </a:lnTo>
                <a:lnTo>
                  <a:pt x="7204938" y="6416241"/>
                </a:lnTo>
                <a:lnTo>
                  <a:pt x="7244305" y="6393571"/>
                </a:lnTo>
                <a:lnTo>
                  <a:pt x="7283342" y="6370394"/>
                </a:lnTo>
                <a:lnTo>
                  <a:pt x="7322045" y="6346714"/>
                </a:lnTo>
                <a:lnTo>
                  <a:pt x="7360410" y="6322536"/>
                </a:lnTo>
                <a:lnTo>
                  <a:pt x="7398432" y="6297865"/>
                </a:lnTo>
                <a:lnTo>
                  <a:pt x="7436107" y="6272705"/>
                </a:lnTo>
                <a:lnTo>
                  <a:pt x="7473431" y="6247060"/>
                </a:lnTo>
                <a:lnTo>
                  <a:pt x="7510398" y="6220935"/>
                </a:lnTo>
                <a:lnTo>
                  <a:pt x="7547005" y="6194334"/>
                </a:lnTo>
                <a:lnTo>
                  <a:pt x="7583247" y="6167263"/>
                </a:lnTo>
                <a:lnTo>
                  <a:pt x="7619119" y="6139724"/>
                </a:lnTo>
                <a:lnTo>
                  <a:pt x="7654618" y="6111723"/>
                </a:lnTo>
                <a:lnTo>
                  <a:pt x="7689738" y="6083264"/>
                </a:lnTo>
                <a:lnTo>
                  <a:pt x="7724476" y="6054352"/>
                </a:lnTo>
                <a:lnTo>
                  <a:pt x="7758826" y="6024991"/>
                </a:lnTo>
                <a:lnTo>
                  <a:pt x="7792785" y="5995185"/>
                </a:lnTo>
                <a:lnTo>
                  <a:pt x="7826348" y="5964939"/>
                </a:lnTo>
                <a:lnTo>
                  <a:pt x="7859511" y="5934258"/>
                </a:lnTo>
                <a:lnTo>
                  <a:pt x="7892268" y="5903146"/>
                </a:lnTo>
                <a:lnTo>
                  <a:pt x="7924616" y="5871608"/>
                </a:lnTo>
                <a:lnTo>
                  <a:pt x="7956551" y="5839647"/>
                </a:lnTo>
                <a:lnTo>
                  <a:pt x="7988067" y="5807268"/>
                </a:lnTo>
                <a:lnTo>
                  <a:pt x="8019160" y="5774476"/>
                </a:lnTo>
                <a:lnTo>
                  <a:pt x="8049826" y="5741276"/>
                </a:lnTo>
                <a:lnTo>
                  <a:pt x="8080061" y="5707671"/>
                </a:lnTo>
                <a:lnTo>
                  <a:pt x="8109860" y="5673667"/>
                </a:lnTo>
                <a:lnTo>
                  <a:pt x="8139218" y="5639267"/>
                </a:lnTo>
                <a:lnTo>
                  <a:pt x="8168132" y="5604476"/>
                </a:lnTo>
                <a:lnTo>
                  <a:pt x="8196596" y="5569299"/>
                </a:lnTo>
                <a:lnTo>
                  <a:pt x="8224607" y="5533740"/>
                </a:lnTo>
                <a:lnTo>
                  <a:pt x="8252159" y="5497804"/>
                </a:lnTo>
                <a:lnTo>
                  <a:pt x="8279248" y="5461494"/>
                </a:lnTo>
                <a:lnTo>
                  <a:pt x="8305871" y="5424816"/>
                </a:lnTo>
                <a:lnTo>
                  <a:pt x="8332022" y="5387774"/>
                </a:lnTo>
                <a:lnTo>
                  <a:pt x="8357697" y="5350372"/>
                </a:lnTo>
                <a:lnTo>
                  <a:pt x="8382892" y="5312615"/>
                </a:lnTo>
                <a:lnTo>
                  <a:pt x="8407602" y="5274507"/>
                </a:lnTo>
                <a:lnTo>
                  <a:pt x="8431822" y="5236053"/>
                </a:lnTo>
                <a:lnTo>
                  <a:pt x="8455549" y="5197257"/>
                </a:lnTo>
                <a:lnTo>
                  <a:pt x="8478778" y="5158124"/>
                </a:lnTo>
                <a:lnTo>
                  <a:pt x="8501504" y="5118659"/>
                </a:lnTo>
                <a:lnTo>
                  <a:pt x="8523723" y="5078864"/>
                </a:lnTo>
                <a:lnTo>
                  <a:pt x="8545430" y="5038746"/>
                </a:lnTo>
                <a:lnTo>
                  <a:pt x="8566622" y="4998309"/>
                </a:lnTo>
                <a:lnTo>
                  <a:pt x="8587293" y="4957556"/>
                </a:lnTo>
                <a:lnTo>
                  <a:pt x="8607440" y="4916493"/>
                </a:lnTo>
                <a:lnTo>
                  <a:pt x="8627057" y="4875124"/>
                </a:lnTo>
                <a:lnTo>
                  <a:pt x="8646141" y="4833453"/>
                </a:lnTo>
                <a:lnTo>
                  <a:pt x="8664686" y="4791485"/>
                </a:lnTo>
                <a:lnTo>
                  <a:pt x="8682689" y="4749225"/>
                </a:lnTo>
                <a:lnTo>
                  <a:pt x="8700145" y="4706676"/>
                </a:lnTo>
                <a:lnTo>
                  <a:pt x="8717049" y="4663843"/>
                </a:lnTo>
                <a:lnTo>
                  <a:pt x="8733398" y="4620732"/>
                </a:lnTo>
                <a:lnTo>
                  <a:pt x="8749186" y="4577345"/>
                </a:lnTo>
                <a:lnTo>
                  <a:pt x="8764410" y="4533688"/>
                </a:lnTo>
                <a:lnTo>
                  <a:pt x="8779064" y="4489765"/>
                </a:lnTo>
                <a:lnTo>
                  <a:pt x="8793145" y="4445581"/>
                </a:lnTo>
                <a:lnTo>
                  <a:pt x="8806647" y="4401140"/>
                </a:lnTo>
                <a:lnTo>
                  <a:pt x="8819567" y="4356447"/>
                </a:lnTo>
                <a:lnTo>
                  <a:pt x="8831900" y="4311505"/>
                </a:lnTo>
                <a:lnTo>
                  <a:pt x="8843642" y="4266320"/>
                </a:lnTo>
                <a:lnTo>
                  <a:pt x="8854788" y="4220895"/>
                </a:lnTo>
                <a:lnTo>
                  <a:pt x="8865333" y="4175236"/>
                </a:lnTo>
                <a:lnTo>
                  <a:pt x="8875274" y="4129347"/>
                </a:lnTo>
                <a:lnTo>
                  <a:pt x="8884606" y="4083233"/>
                </a:lnTo>
                <a:lnTo>
                  <a:pt x="8893324" y="4036896"/>
                </a:lnTo>
                <a:lnTo>
                  <a:pt x="8901424" y="3990344"/>
                </a:lnTo>
                <a:lnTo>
                  <a:pt x="8908902" y="3943579"/>
                </a:lnTo>
                <a:lnTo>
                  <a:pt x="8915752" y="3896606"/>
                </a:lnTo>
                <a:lnTo>
                  <a:pt x="8921971" y="3849429"/>
                </a:lnTo>
                <a:lnTo>
                  <a:pt x="8927555" y="3802054"/>
                </a:lnTo>
                <a:lnTo>
                  <a:pt x="8932498" y="3754484"/>
                </a:lnTo>
                <a:lnTo>
                  <a:pt x="8936797" y="3706725"/>
                </a:lnTo>
                <a:lnTo>
                  <a:pt x="8940446" y="3658779"/>
                </a:lnTo>
                <a:lnTo>
                  <a:pt x="8943442" y="3610653"/>
                </a:lnTo>
                <a:lnTo>
                  <a:pt x="8945780" y="3562350"/>
                </a:lnTo>
                <a:lnTo>
                  <a:pt x="8947455" y="3513875"/>
                </a:lnTo>
                <a:lnTo>
                  <a:pt x="8948463" y="3465232"/>
                </a:lnTo>
                <a:lnTo>
                  <a:pt x="8948801" y="3416427"/>
                </a:lnTo>
                <a:lnTo>
                  <a:pt x="8948452" y="3366822"/>
                </a:lnTo>
                <a:lnTo>
                  <a:pt x="8947410" y="3317386"/>
                </a:lnTo>
                <a:lnTo>
                  <a:pt x="8945680" y="3268123"/>
                </a:lnTo>
                <a:lnTo>
                  <a:pt x="8943265" y="3219038"/>
                </a:lnTo>
                <a:lnTo>
                  <a:pt x="8940171" y="3170137"/>
                </a:lnTo>
                <a:lnTo>
                  <a:pt x="8936401" y="3121422"/>
                </a:lnTo>
                <a:lnTo>
                  <a:pt x="8931962" y="3072900"/>
                </a:lnTo>
                <a:lnTo>
                  <a:pt x="8926857" y="3024575"/>
                </a:lnTo>
                <a:lnTo>
                  <a:pt x="8921091" y="2976451"/>
                </a:lnTo>
                <a:lnTo>
                  <a:pt x="8914669" y="2928533"/>
                </a:lnTo>
                <a:lnTo>
                  <a:pt x="8907596" y="2880826"/>
                </a:lnTo>
                <a:lnTo>
                  <a:pt x="8899875" y="2833335"/>
                </a:lnTo>
                <a:lnTo>
                  <a:pt x="8891513" y="2786064"/>
                </a:lnTo>
                <a:lnTo>
                  <a:pt x="8882512" y="2739018"/>
                </a:lnTo>
                <a:lnTo>
                  <a:pt x="8872879" y="2692201"/>
                </a:lnTo>
                <a:lnTo>
                  <a:pt x="8862618" y="2645619"/>
                </a:lnTo>
                <a:lnTo>
                  <a:pt x="8851733" y="2599276"/>
                </a:lnTo>
                <a:lnTo>
                  <a:pt x="8840230" y="2553176"/>
                </a:lnTo>
                <a:lnTo>
                  <a:pt x="8828112" y="2507325"/>
                </a:lnTo>
                <a:lnTo>
                  <a:pt x="8815384" y="2461727"/>
                </a:lnTo>
                <a:lnTo>
                  <a:pt x="8802052" y="2416387"/>
                </a:lnTo>
                <a:lnTo>
                  <a:pt x="8788119" y="2371309"/>
                </a:lnTo>
                <a:lnTo>
                  <a:pt x="8773591" y="2326499"/>
                </a:lnTo>
                <a:lnTo>
                  <a:pt x="8758471" y="2281960"/>
                </a:lnTo>
                <a:lnTo>
                  <a:pt x="8742766" y="2237697"/>
                </a:lnTo>
                <a:lnTo>
                  <a:pt x="8726479" y="2193716"/>
                </a:lnTo>
                <a:lnTo>
                  <a:pt x="8709615" y="2150021"/>
                </a:lnTo>
                <a:lnTo>
                  <a:pt x="8692179" y="2106616"/>
                </a:lnTo>
                <a:lnTo>
                  <a:pt x="8674175" y="2063507"/>
                </a:lnTo>
                <a:lnTo>
                  <a:pt x="8655608" y="2020697"/>
                </a:lnTo>
                <a:lnTo>
                  <a:pt x="8636483" y="1978192"/>
                </a:lnTo>
                <a:lnTo>
                  <a:pt x="8616805" y="1935996"/>
                </a:lnTo>
                <a:lnTo>
                  <a:pt x="8596577" y="1894115"/>
                </a:lnTo>
                <a:lnTo>
                  <a:pt x="8575805" y="1852552"/>
                </a:lnTo>
                <a:lnTo>
                  <a:pt x="8554494" y="1811312"/>
                </a:lnTo>
                <a:lnTo>
                  <a:pt x="8532648" y="1770401"/>
                </a:lnTo>
                <a:lnTo>
                  <a:pt x="8510271" y="1729822"/>
                </a:lnTo>
                <a:lnTo>
                  <a:pt x="8487369" y="1689580"/>
                </a:lnTo>
                <a:lnTo>
                  <a:pt x="8463945" y="1649681"/>
                </a:lnTo>
                <a:lnTo>
                  <a:pt x="8440006" y="1610129"/>
                </a:lnTo>
                <a:lnTo>
                  <a:pt x="8415554" y="1570928"/>
                </a:lnTo>
                <a:lnTo>
                  <a:pt x="8390596" y="1532083"/>
                </a:lnTo>
                <a:lnTo>
                  <a:pt x="8365136" y="1493599"/>
                </a:lnTo>
                <a:lnTo>
                  <a:pt x="8339178" y="1455481"/>
                </a:lnTo>
                <a:lnTo>
                  <a:pt x="8312726" y="1417733"/>
                </a:lnTo>
                <a:lnTo>
                  <a:pt x="8285787" y="1380359"/>
                </a:lnTo>
                <a:lnTo>
                  <a:pt x="8258364" y="1343366"/>
                </a:lnTo>
                <a:lnTo>
                  <a:pt x="8230462" y="1306756"/>
                </a:lnTo>
                <a:lnTo>
                  <a:pt x="8202085" y="1270536"/>
                </a:lnTo>
                <a:lnTo>
                  <a:pt x="8173239" y="1234710"/>
                </a:lnTo>
                <a:lnTo>
                  <a:pt x="8143928" y="1199281"/>
                </a:lnTo>
                <a:lnTo>
                  <a:pt x="8114157" y="1164256"/>
                </a:lnTo>
                <a:lnTo>
                  <a:pt x="8083929" y="1129639"/>
                </a:lnTo>
                <a:lnTo>
                  <a:pt x="8053251" y="1095434"/>
                </a:lnTo>
                <a:lnTo>
                  <a:pt x="8022127" y="1061646"/>
                </a:lnTo>
                <a:lnTo>
                  <a:pt x="7990560" y="1028280"/>
                </a:lnTo>
                <a:lnTo>
                  <a:pt x="7958557" y="995340"/>
                </a:lnTo>
                <a:lnTo>
                  <a:pt x="7926122" y="962831"/>
                </a:lnTo>
                <a:lnTo>
                  <a:pt x="7893258" y="930759"/>
                </a:lnTo>
                <a:lnTo>
                  <a:pt x="7859972" y="899127"/>
                </a:lnTo>
                <a:lnTo>
                  <a:pt x="7826267" y="867940"/>
                </a:lnTo>
                <a:lnTo>
                  <a:pt x="7792149" y="837203"/>
                </a:lnTo>
                <a:lnTo>
                  <a:pt x="7757621" y="806921"/>
                </a:lnTo>
                <a:lnTo>
                  <a:pt x="7722690" y="777098"/>
                </a:lnTo>
                <a:lnTo>
                  <a:pt x="7687358" y="747739"/>
                </a:lnTo>
                <a:lnTo>
                  <a:pt x="7651632" y="718848"/>
                </a:lnTo>
                <a:lnTo>
                  <a:pt x="7615515" y="690431"/>
                </a:lnTo>
                <a:lnTo>
                  <a:pt x="7579012" y="662492"/>
                </a:lnTo>
                <a:lnTo>
                  <a:pt x="7542128" y="635036"/>
                </a:lnTo>
                <a:lnTo>
                  <a:pt x="7504868" y="608067"/>
                </a:lnTo>
                <a:lnTo>
                  <a:pt x="7467236" y="581590"/>
                </a:lnTo>
                <a:lnTo>
                  <a:pt x="7429237" y="555610"/>
                </a:lnTo>
                <a:lnTo>
                  <a:pt x="7390875" y="530132"/>
                </a:lnTo>
                <a:lnTo>
                  <a:pt x="7352156" y="505160"/>
                </a:lnTo>
                <a:lnTo>
                  <a:pt x="7313084" y="480698"/>
                </a:lnTo>
                <a:lnTo>
                  <a:pt x="7273663" y="456752"/>
                </a:lnTo>
                <a:lnTo>
                  <a:pt x="7233899" y="433327"/>
                </a:lnTo>
                <a:lnTo>
                  <a:pt x="7193795" y="410426"/>
                </a:lnTo>
                <a:lnTo>
                  <a:pt x="7153357" y="388055"/>
                </a:lnTo>
                <a:lnTo>
                  <a:pt x="7112590" y="366218"/>
                </a:lnTo>
                <a:lnTo>
                  <a:pt x="7071497" y="344920"/>
                </a:lnTo>
                <a:lnTo>
                  <a:pt x="7030084" y="324166"/>
                </a:lnTo>
                <a:lnTo>
                  <a:pt x="6988355" y="303960"/>
                </a:lnTo>
                <a:lnTo>
                  <a:pt x="6946314" y="284307"/>
                </a:lnTo>
                <a:lnTo>
                  <a:pt x="6903968" y="265212"/>
                </a:lnTo>
                <a:lnTo>
                  <a:pt x="6861319" y="246679"/>
                </a:lnTo>
                <a:lnTo>
                  <a:pt x="6818374" y="228713"/>
                </a:lnTo>
                <a:lnTo>
                  <a:pt x="6775136" y="211319"/>
                </a:lnTo>
                <a:lnTo>
                  <a:pt x="6731610" y="194502"/>
                </a:lnTo>
                <a:lnTo>
                  <a:pt x="6687801" y="178266"/>
                </a:lnTo>
                <a:lnTo>
                  <a:pt x="6643714" y="162615"/>
                </a:lnTo>
                <a:lnTo>
                  <a:pt x="6599353" y="147555"/>
                </a:lnTo>
                <a:lnTo>
                  <a:pt x="6554722" y="133091"/>
                </a:lnTo>
                <a:lnTo>
                  <a:pt x="6509827" y="119226"/>
                </a:lnTo>
                <a:lnTo>
                  <a:pt x="6464673" y="105966"/>
                </a:lnTo>
                <a:lnTo>
                  <a:pt x="6419263" y="93315"/>
                </a:lnTo>
                <a:lnTo>
                  <a:pt x="6373603" y="81278"/>
                </a:lnTo>
                <a:lnTo>
                  <a:pt x="6327697" y="69860"/>
                </a:lnTo>
                <a:lnTo>
                  <a:pt x="6281549" y="59065"/>
                </a:lnTo>
                <a:lnTo>
                  <a:pt x="6235165" y="48898"/>
                </a:lnTo>
                <a:lnTo>
                  <a:pt x="6188550" y="39364"/>
                </a:lnTo>
                <a:lnTo>
                  <a:pt x="6141707" y="30467"/>
                </a:lnTo>
                <a:lnTo>
                  <a:pt x="6094642" y="22212"/>
                </a:lnTo>
                <a:lnTo>
                  <a:pt x="6047359" y="14604"/>
                </a:lnTo>
                <a:lnTo>
                  <a:pt x="5932932" y="0"/>
                </a:lnTo>
                <a:close/>
              </a:path>
            </a:pathLst>
          </a:custGeom>
          <a:solidFill>
            <a:srgbClr val="FCF9F6"/>
          </a:solidFill>
        </p:spPr>
        <p:txBody>
          <a:bodyPr wrap="square" lIns="0" tIns="0" rIns="0" bIns="0" rtlCol="0"/>
          <a:lstStyle/>
          <a:p>
            <a:endParaRPr>
              <a:solidFill>
                <a:prstClr val="black"/>
              </a:solidFill>
            </a:endParaRPr>
          </a:p>
        </p:txBody>
      </p:sp>
      <p:sp>
        <p:nvSpPr>
          <p:cNvPr id="18" name="bg object 18"/>
          <p:cNvSpPr/>
          <p:nvPr/>
        </p:nvSpPr>
        <p:spPr>
          <a:xfrm>
            <a:off x="7527543" y="0"/>
            <a:ext cx="4664710" cy="6858000"/>
          </a:xfrm>
          <a:custGeom>
            <a:avLst/>
            <a:gdLst/>
            <a:ahLst/>
            <a:cxnLst/>
            <a:rect l="l" t="t" r="r" b="b"/>
            <a:pathLst>
              <a:path w="4664709" h="6858000">
                <a:moveTo>
                  <a:pt x="4664455" y="0"/>
                </a:moveTo>
                <a:lnTo>
                  <a:pt x="3429634" y="0"/>
                </a:lnTo>
                <a:lnTo>
                  <a:pt x="3381145" y="335"/>
                </a:lnTo>
                <a:lnTo>
                  <a:pt x="3332816" y="1339"/>
                </a:lnTo>
                <a:lnTo>
                  <a:pt x="3284654" y="3008"/>
                </a:lnTo>
                <a:lnTo>
                  <a:pt x="3236662" y="5336"/>
                </a:lnTo>
                <a:lnTo>
                  <a:pt x="3188845" y="8319"/>
                </a:lnTo>
                <a:lnTo>
                  <a:pt x="3141208" y="11953"/>
                </a:lnTo>
                <a:lnTo>
                  <a:pt x="3093754" y="16233"/>
                </a:lnTo>
                <a:lnTo>
                  <a:pt x="3046488" y="21156"/>
                </a:lnTo>
                <a:lnTo>
                  <a:pt x="2999415" y="26716"/>
                </a:lnTo>
                <a:lnTo>
                  <a:pt x="2952538" y="32909"/>
                </a:lnTo>
                <a:lnTo>
                  <a:pt x="2905863" y="39731"/>
                </a:lnTo>
                <a:lnTo>
                  <a:pt x="2859394" y="47177"/>
                </a:lnTo>
                <a:lnTo>
                  <a:pt x="2813135" y="55244"/>
                </a:lnTo>
                <a:lnTo>
                  <a:pt x="2767090" y="63926"/>
                </a:lnTo>
                <a:lnTo>
                  <a:pt x="2721265" y="73219"/>
                </a:lnTo>
                <a:lnTo>
                  <a:pt x="2675662" y="83119"/>
                </a:lnTo>
                <a:lnTo>
                  <a:pt x="2630288" y="93622"/>
                </a:lnTo>
                <a:lnTo>
                  <a:pt x="2585146" y="104722"/>
                </a:lnTo>
                <a:lnTo>
                  <a:pt x="2540240" y="116416"/>
                </a:lnTo>
                <a:lnTo>
                  <a:pt x="2495575" y="128699"/>
                </a:lnTo>
                <a:lnTo>
                  <a:pt x="2451156" y="141567"/>
                </a:lnTo>
                <a:lnTo>
                  <a:pt x="2406987" y="155015"/>
                </a:lnTo>
                <a:lnTo>
                  <a:pt x="2363072" y="169039"/>
                </a:lnTo>
                <a:lnTo>
                  <a:pt x="2319415" y="183634"/>
                </a:lnTo>
                <a:lnTo>
                  <a:pt x="2276022" y="198797"/>
                </a:lnTo>
                <a:lnTo>
                  <a:pt x="2232896" y="214522"/>
                </a:lnTo>
                <a:lnTo>
                  <a:pt x="2190041" y="230805"/>
                </a:lnTo>
                <a:lnTo>
                  <a:pt x="2147463" y="247643"/>
                </a:lnTo>
                <a:lnTo>
                  <a:pt x="2105166" y="265030"/>
                </a:lnTo>
                <a:lnTo>
                  <a:pt x="2063154" y="282962"/>
                </a:lnTo>
                <a:lnTo>
                  <a:pt x="2021431" y="301434"/>
                </a:lnTo>
                <a:lnTo>
                  <a:pt x="1980003" y="320443"/>
                </a:lnTo>
                <a:lnTo>
                  <a:pt x="1938872" y="339984"/>
                </a:lnTo>
                <a:lnTo>
                  <a:pt x="1898045" y="360052"/>
                </a:lnTo>
                <a:lnTo>
                  <a:pt x="1857524" y="380643"/>
                </a:lnTo>
                <a:lnTo>
                  <a:pt x="1817315" y="401753"/>
                </a:lnTo>
                <a:lnTo>
                  <a:pt x="1777422" y="423377"/>
                </a:lnTo>
                <a:lnTo>
                  <a:pt x="1737849" y="445511"/>
                </a:lnTo>
                <a:lnTo>
                  <a:pt x="1698601" y="468150"/>
                </a:lnTo>
                <a:lnTo>
                  <a:pt x="1659682" y="491290"/>
                </a:lnTo>
                <a:lnTo>
                  <a:pt x="1621097" y="514927"/>
                </a:lnTo>
                <a:lnTo>
                  <a:pt x="1582850" y="539056"/>
                </a:lnTo>
                <a:lnTo>
                  <a:pt x="1544945" y="563672"/>
                </a:lnTo>
                <a:lnTo>
                  <a:pt x="1507387" y="588772"/>
                </a:lnTo>
                <a:lnTo>
                  <a:pt x="1470180" y="614351"/>
                </a:lnTo>
                <a:lnTo>
                  <a:pt x="1433328" y="640405"/>
                </a:lnTo>
                <a:lnTo>
                  <a:pt x="1396837" y="666928"/>
                </a:lnTo>
                <a:lnTo>
                  <a:pt x="1360710" y="693918"/>
                </a:lnTo>
                <a:lnTo>
                  <a:pt x="1324952" y="721368"/>
                </a:lnTo>
                <a:lnTo>
                  <a:pt x="1289568" y="749276"/>
                </a:lnTo>
                <a:lnTo>
                  <a:pt x="1254561" y="777636"/>
                </a:lnTo>
                <a:lnTo>
                  <a:pt x="1219936" y="806444"/>
                </a:lnTo>
                <a:lnTo>
                  <a:pt x="1185697" y="835696"/>
                </a:lnTo>
                <a:lnTo>
                  <a:pt x="1151849" y="865387"/>
                </a:lnTo>
                <a:lnTo>
                  <a:pt x="1118397" y="895513"/>
                </a:lnTo>
                <a:lnTo>
                  <a:pt x="1085344" y="926070"/>
                </a:lnTo>
                <a:lnTo>
                  <a:pt x="1052696" y="957052"/>
                </a:lnTo>
                <a:lnTo>
                  <a:pt x="1020456" y="988457"/>
                </a:lnTo>
                <a:lnTo>
                  <a:pt x="988628" y="1020278"/>
                </a:lnTo>
                <a:lnTo>
                  <a:pt x="957219" y="1052512"/>
                </a:lnTo>
                <a:lnTo>
                  <a:pt x="926231" y="1085155"/>
                </a:lnTo>
                <a:lnTo>
                  <a:pt x="895669" y="1118202"/>
                </a:lnTo>
                <a:lnTo>
                  <a:pt x="865537" y="1151648"/>
                </a:lnTo>
                <a:lnTo>
                  <a:pt x="835841" y="1185490"/>
                </a:lnTo>
                <a:lnTo>
                  <a:pt x="806584" y="1219722"/>
                </a:lnTo>
                <a:lnTo>
                  <a:pt x="777770" y="1254341"/>
                </a:lnTo>
                <a:lnTo>
                  <a:pt x="749405" y="1289342"/>
                </a:lnTo>
                <a:lnTo>
                  <a:pt x="721493" y="1324720"/>
                </a:lnTo>
                <a:lnTo>
                  <a:pt x="694037" y="1360471"/>
                </a:lnTo>
                <a:lnTo>
                  <a:pt x="667043" y="1396592"/>
                </a:lnTo>
                <a:lnTo>
                  <a:pt x="640515" y="1433076"/>
                </a:lnTo>
                <a:lnTo>
                  <a:pt x="614457" y="1469921"/>
                </a:lnTo>
                <a:lnTo>
                  <a:pt x="588873" y="1507121"/>
                </a:lnTo>
                <a:lnTo>
                  <a:pt x="563769" y="1544672"/>
                </a:lnTo>
                <a:lnTo>
                  <a:pt x="539148" y="1582570"/>
                </a:lnTo>
                <a:lnTo>
                  <a:pt x="515015" y="1620810"/>
                </a:lnTo>
                <a:lnTo>
                  <a:pt x="491374" y="1659388"/>
                </a:lnTo>
                <a:lnTo>
                  <a:pt x="468230" y="1698300"/>
                </a:lnTo>
                <a:lnTo>
                  <a:pt x="445587" y="1737541"/>
                </a:lnTo>
                <a:lnTo>
                  <a:pt x="423449" y="1777106"/>
                </a:lnTo>
                <a:lnTo>
                  <a:pt x="401821" y="1816992"/>
                </a:lnTo>
                <a:lnTo>
                  <a:pt x="380708" y="1857193"/>
                </a:lnTo>
                <a:lnTo>
                  <a:pt x="360113" y="1897706"/>
                </a:lnTo>
                <a:lnTo>
                  <a:pt x="340042" y="1938526"/>
                </a:lnTo>
                <a:lnTo>
                  <a:pt x="320497" y="1979649"/>
                </a:lnTo>
                <a:lnTo>
                  <a:pt x="301485" y="2021070"/>
                </a:lnTo>
                <a:lnTo>
                  <a:pt x="283010" y="2062785"/>
                </a:lnTo>
                <a:lnTo>
                  <a:pt x="265075" y="2104789"/>
                </a:lnTo>
                <a:lnTo>
                  <a:pt x="247685" y="2147078"/>
                </a:lnTo>
                <a:lnTo>
                  <a:pt x="230844" y="2189648"/>
                </a:lnTo>
                <a:lnTo>
                  <a:pt x="214558" y="2232494"/>
                </a:lnTo>
                <a:lnTo>
                  <a:pt x="198830" y="2275612"/>
                </a:lnTo>
                <a:lnTo>
                  <a:pt x="183665" y="2318997"/>
                </a:lnTo>
                <a:lnTo>
                  <a:pt x="169067" y="2362646"/>
                </a:lnTo>
                <a:lnTo>
                  <a:pt x="155041" y="2406552"/>
                </a:lnTo>
                <a:lnTo>
                  <a:pt x="141590" y="2450713"/>
                </a:lnTo>
                <a:lnTo>
                  <a:pt x="128720" y="2495124"/>
                </a:lnTo>
                <a:lnTo>
                  <a:pt x="116435" y="2539780"/>
                </a:lnTo>
                <a:lnTo>
                  <a:pt x="104740" y="2584677"/>
                </a:lnTo>
                <a:lnTo>
                  <a:pt x="93637" y="2629811"/>
                </a:lnTo>
                <a:lnTo>
                  <a:pt x="83133" y="2675176"/>
                </a:lnTo>
                <a:lnTo>
                  <a:pt x="73232" y="2720770"/>
                </a:lnTo>
                <a:lnTo>
                  <a:pt x="63937" y="2766586"/>
                </a:lnTo>
                <a:lnTo>
                  <a:pt x="55253" y="2812622"/>
                </a:lnTo>
                <a:lnTo>
                  <a:pt x="47185" y="2858872"/>
                </a:lnTo>
                <a:lnTo>
                  <a:pt x="39738" y="2905332"/>
                </a:lnTo>
                <a:lnTo>
                  <a:pt x="32914" y="2951998"/>
                </a:lnTo>
                <a:lnTo>
                  <a:pt x="26720" y="2998865"/>
                </a:lnTo>
                <a:lnTo>
                  <a:pt x="21159" y="3045929"/>
                </a:lnTo>
                <a:lnTo>
                  <a:pt x="16236" y="3093186"/>
                </a:lnTo>
                <a:lnTo>
                  <a:pt x="11955" y="3140630"/>
                </a:lnTo>
                <a:lnTo>
                  <a:pt x="8320" y="3188258"/>
                </a:lnTo>
                <a:lnTo>
                  <a:pt x="5336" y="3236066"/>
                </a:lnTo>
                <a:lnTo>
                  <a:pt x="3008" y="3284048"/>
                </a:lnTo>
                <a:lnTo>
                  <a:pt x="1340" y="3332201"/>
                </a:lnTo>
                <a:lnTo>
                  <a:pt x="335" y="3380519"/>
                </a:lnTo>
                <a:lnTo>
                  <a:pt x="0" y="3429000"/>
                </a:lnTo>
                <a:lnTo>
                  <a:pt x="335" y="3477480"/>
                </a:lnTo>
                <a:lnTo>
                  <a:pt x="1340" y="3525798"/>
                </a:lnTo>
                <a:lnTo>
                  <a:pt x="3008" y="3573951"/>
                </a:lnTo>
                <a:lnTo>
                  <a:pt x="5336" y="3621933"/>
                </a:lnTo>
                <a:lnTo>
                  <a:pt x="8320" y="3669741"/>
                </a:lnTo>
                <a:lnTo>
                  <a:pt x="11955" y="3717369"/>
                </a:lnTo>
                <a:lnTo>
                  <a:pt x="16236" y="3764813"/>
                </a:lnTo>
                <a:lnTo>
                  <a:pt x="21159" y="3812070"/>
                </a:lnTo>
                <a:lnTo>
                  <a:pt x="26720" y="3859134"/>
                </a:lnTo>
                <a:lnTo>
                  <a:pt x="32914" y="3906001"/>
                </a:lnTo>
                <a:lnTo>
                  <a:pt x="39738" y="3952667"/>
                </a:lnTo>
                <a:lnTo>
                  <a:pt x="47185" y="3999127"/>
                </a:lnTo>
                <a:lnTo>
                  <a:pt x="55253" y="4045377"/>
                </a:lnTo>
                <a:lnTo>
                  <a:pt x="63937" y="4091413"/>
                </a:lnTo>
                <a:lnTo>
                  <a:pt x="73232" y="4137229"/>
                </a:lnTo>
                <a:lnTo>
                  <a:pt x="83133" y="4182823"/>
                </a:lnTo>
                <a:lnTo>
                  <a:pt x="93637" y="4228188"/>
                </a:lnTo>
                <a:lnTo>
                  <a:pt x="104740" y="4273322"/>
                </a:lnTo>
                <a:lnTo>
                  <a:pt x="116435" y="4318219"/>
                </a:lnTo>
                <a:lnTo>
                  <a:pt x="128720" y="4362875"/>
                </a:lnTo>
                <a:lnTo>
                  <a:pt x="141590" y="4407285"/>
                </a:lnTo>
                <a:lnTo>
                  <a:pt x="155041" y="4451446"/>
                </a:lnTo>
                <a:lnTo>
                  <a:pt x="169067" y="4495353"/>
                </a:lnTo>
                <a:lnTo>
                  <a:pt x="183665" y="4539001"/>
                </a:lnTo>
                <a:lnTo>
                  <a:pt x="198830" y="4582387"/>
                </a:lnTo>
                <a:lnTo>
                  <a:pt x="214558" y="4625504"/>
                </a:lnTo>
                <a:lnTo>
                  <a:pt x="230844" y="4668350"/>
                </a:lnTo>
                <a:lnTo>
                  <a:pt x="247685" y="4710920"/>
                </a:lnTo>
                <a:lnTo>
                  <a:pt x="265075" y="4753209"/>
                </a:lnTo>
                <a:lnTo>
                  <a:pt x="283010" y="4795214"/>
                </a:lnTo>
                <a:lnTo>
                  <a:pt x="301485" y="4836928"/>
                </a:lnTo>
                <a:lnTo>
                  <a:pt x="320497" y="4878349"/>
                </a:lnTo>
                <a:lnTo>
                  <a:pt x="340042" y="4919472"/>
                </a:lnTo>
                <a:lnTo>
                  <a:pt x="360113" y="4960292"/>
                </a:lnTo>
                <a:lnTo>
                  <a:pt x="380708" y="5000805"/>
                </a:lnTo>
                <a:lnTo>
                  <a:pt x="401821" y="5041007"/>
                </a:lnTo>
                <a:lnTo>
                  <a:pt x="423449" y="5080892"/>
                </a:lnTo>
                <a:lnTo>
                  <a:pt x="445587" y="5120458"/>
                </a:lnTo>
                <a:lnTo>
                  <a:pt x="468230" y="5159698"/>
                </a:lnTo>
                <a:lnTo>
                  <a:pt x="491374" y="5198610"/>
                </a:lnTo>
                <a:lnTo>
                  <a:pt x="515015" y="5237188"/>
                </a:lnTo>
                <a:lnTo>
                  <a:pt x="539148" y="5275428"/>
                </a:lnTo>
                <a:lnTo>
                  <a:pt x="563769" y="5313326"/>
                </a:lnTo>
                <a:lnTo>
                  <a:pt x="588873" y="5350877"/>
                </a:lnTo>
                <a:lnTo>
                  <a:pt x="614457" y="5388077"/>
                </a:lnTo>
                <a:lnTo>
                  <a:pt x="640515" y="5424922"/>
                </a:lnTo>
                <a:lnTo>
                  <a:pt x="667043" y="5461407"/>
                </a:lnTo>
                <a:lnTo>
                  <a:pt x="694037" y="5497527"/>
                </a:lnTo>
                <a:lnTo>
                  <a:pt x="721493" y="5533278"/>
                </a:lnTo>
                <a:lnTo>
                  <a:pt x="749405" y="5568656"/>
                </a:lnTo>
                <a:lnTo>
                  <a:pt x="777770" y="5603657"/>
                </a:lnTo>
                <a:lnTo>
                  <a:pt x="806584" y="5638276"/>
                </a:lnTo>
                <a:lnTo>
                  <a:pt x="835841" y="5672508"/>
                </a:lnTo>
                <a:lnTo>
                  <a:pt x="865537" y="5706350"/>
                </a:lnTo>
                <a:lnTo>
                  <a:pt x="895669" y="5739796"/>
                </a:lnTo>
                <a:lnTo>
                  <a:pt x="926231" y="5772843"/>
                </a:lnTo>
                <a:lnTo>
                  <a:pt x="957219" y="5805485"/>
                </a:lnTo>
                <a:lnTo>
                  <a:pt x="988628" y="5837720"/>
                </a:lnTo>
                <a:lnTo>
                  <a:pt x="1020456" y="5869541"/>
                </a:lnTo>
                <a:lnTo>
                  <a:pt x="1052696" y="5900945"/>
                </a:lnTo>
                <a:lnTo>
                  <a:pt x="1085344" y="5931928"/>
                </a:lnTo>
                <a:lnTo>
                  <a:pt x="1118397" y="5962484"/>
                </a:lnTo>
                <a:lnTo>
                  <a:pt x="1151849" y="5992610"/>
                </a:lnTo>
                <a:lnTo>
                  <a:pt x="1185697" y="6022302"/>
                </a:lnTo>
                <a:lnTo>
                  <a:pt x="1219936" y="6051553"/>
                </a:lnTo>
                <a:lnTo>
                  <a:pt x="1254561" y="6080362"/>
                </a:lnTo>
                <a:lnTo>
                  <a:pt x="1289568" y="6108722"/>
                </a:lnTo>
                <a:lnTo>
                  <a:pt x="1324952" y="6136629"/>
                </a:lnTo>
                <a:lnTo>
                  <a:pt x="1360710" y="6164080"/>
                </a:lnTo>
                <a:lnTo>
                  <a:pt x="1396837" y="6191069"/>
                </a:lnTo>
                <a:lnTo>
                  <a:pt x="1433328" y="6217593"/>
                </a:lnTo>
                <a:lnTo>
                  <a:pt x="1470180" y="6243646"/>
                </a:lnTo>
                <a:lnTo>
                  <a:pt x="1507387" y="6269225"/>
                </a:lnTo>
                <a:lnTo>
                  <a:pt x="1544945" y="6294325"/>
                </a:lnTo>
                <a:lnTo>
                  <a:pt x="1582850" y="6318942"/>
                </a:lnTo>
                <a:lnTo>
                  <a:pt x="1621097" y="6343071"/>
                </a:lnTo>
                <a:lnTo>
                  <a:pt x="1659682" y="6366707"/>
                </a:lnTo>
                <a:lnTo>
                  <a:pt x="1698601" y="6389848"/>
                </a:lnTo>
                <a:lnTo>
                  <a:pt x="1737849" y="6412487"/>
                </a:lnTo>
                <a:lnTo>
                  <a:pt x="1777422" y="6434620"/>
                </a:lnTo>
                <a:lnTo>
                  <a:pt x="1817315" y="6456244"/>
                </a:lnTo>
                <a:lnTo>
                  <a:pt x="1857524" y="6477354"/>
                </a:lnTo>
                <a:lnTo>
                  <a:pt x="1898045" y="6497945"/>
                </a:lnTo>
                <a:lnTo>
                  <a:pt x="1938872" y="6518013"/>
                </a:lnTo>
                <a:lnTo>
                  <a:pt x="1980003" y="6537554"/>
                </a:lnTo>
                <a:lnTo>
                  <a:pt x="2021431" y="6556563"/>
                </a:lnTo>
                <a:lnTo>
                  <a:pt x="2063154" y="6575035"/>
                </a:lnTo>
                <a:lnTo>
                  <a:pt x="2105166" y="6592967"/>
                </a:lnTo>
                <a:lnTo>
                  <a:pt x="2147463" y="6610354"/>
                </a:lnTo>
                <a:lnTo>
                  <a:pt x="2190041" y="6627192"/>
                </a:lnTo>
                <a:lnTo>
                  <a:pt x="2232896" y="6643475"/>
                </a:lnTo>
                <a:lnTo>
                  <a:pt x="2276022" y="6659200"/>
                </a:lnTo>
                <a:lnTo>
                  <a:pt x="2319415" y="6674363"/>
                </a:lnTo>
                <a:lnTo>
                  <a:pt x="2363072" y="6688958"/>
                </a:lnTo>
                <a:lnTo>
                  <a:pt x="2406987" y="6702982"/>
                </a:lnTo>
                <a:lnTo>
                  <a:pt x="2451156" y="6716430"/>
                </a:lnTo>
                <a:lnTo>
                  <a:pt x="2495575" y="6729298"/>
                </a:lnTo>
                <a:lnTo>
                  <a:pt x="2540240" y="6741581"/>
                </a:lnTo>
                <a:lnTo>
                  <a:pt x="2585146" y="6753275"/>
                </a:lnTo>
                <a:lnTo>
                  <a:pt x="2630288" y="6764375"/>
                </a:lnTo>
                <a:lnTo>
                  <a:pt x="2675662" y="6774878"/>
                </a:lnTo>
                <a:lnTo>
                  <a:pt x="2721265" y="6784778"/>
                </a:lnTo>
                <a:lnTo>
                  <a:pt x="2767090" y="6794071"/>
                </a:lnTo>
                <a:lnTo>
                  <a:pt x="2813135" y="6802753"/>
                </a:lnTo>
                <a:lnTo>
                  <a:pt x="2859394" y="6810819"/>
                </a:lnTo>
                <a:lnTo>
                  <a:pt x="2905863" y="6818266"/>
                </a:lnTo>
                <a:lnTo>
                  <a:pt x="2952538" y="6825088"/>
                </a:lnTo>
                <a:lnTo>
                  <a:pt x="2999415" y="6831281"/>
                </a:lnTo>
                <a:lnTo>
                  <a:pt x="3046488" y="6836841"/>
                </a:lnTo>
                <a:lnTo>
                  <a:pt x="3093754" y="6841764"/>
                </a:lnTo>
                <a:lnTo>
                  <a:pt x="3141208" y="6846044"/>
                </a:lnTo>
                <a:lnTo>
                  <a:pt x="3188845" y="6849678"/>
                </a:lnTo>
                <a:lnTo>
                  <a:pt x="3236662" y="6852661"/>
                </a:lnTo>
                <a:lnTo>
                  <a:pt x="3284654" y="6854989"/>
                </a:lnTo>
                <a:lnTo>
                  <a:pt x="3332816" y="6856657"/>
                </a:lnTo>
                <a:lnTo>
                  <a:pt x="3381145" y="6857661"/>
                </a:lnTo>
                <a:lnTo>
                  <a:pt x="3429634" y="6857997"/>
                </a:lnTo>
                <a:lnTo>
                  <a:pt x="4664455" y="6857997"/>
                </a:lnTo>
                <a:lnTo>
                  <a:pt x="4664455" y="0"/>
                </a:lnTo>
                <a:close/>
              </a:path>
            </a:pathLst>
          </a:custGeom>
          <a:solidFill>
            <a:srgbClr val="F5CDCE"/>
          </a:solidFill>
        </p:spPr>
        <p:txBody>
          <a:bodyPr wrap="square" lIns="0" tIns="0" rIns="0" bIns="0" rtlCol="0"/>
          <a:lstStyle/>
          <a:p>
            <a:endParaRPr>
              <a:solidFill>
                <a:prstClr val="black"/>
              </a:solidFill>
            </a:endParaRPr>
          </a:p>
        </p:txBody>
      </p:sp>
      <p:pic>
        <p:nvPicPr>
          <p:cNvPr id="19" name="bg object 19"/>
          <p:cNvPicPr/>
          <p:nvPr/>
        </p:nvPicPr>
        <p:blipFill>
          <a:blip r:embed="rId2" cstate="print"/>
          <a:stretch>
            <a:fillRect/>
          </a:stretch>
        </p:blipFill>
        <p:spPr>
          <a:xfrm>
            <a:off x="8766556" y="0"/>
            <a:ext cx="3425443" cy="3432175"/>
          </a:xfrm>
          <a:prstGeom prst="rect">
            <a:avLst/>
          </a:prstGeom>
        </p:spPr>
      </p:pic>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51193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31503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77626" y="324347"/>
            <a:ext cx="8335857" cy="430887"/>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4003569" y="4360826"/>
            <a:ext cx="4184861" cy="430887"/>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84402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0133" y="900283"/>
            <a:ext cx="11291732" cy="430887"/>
          </a:xfrm>
        </p:spPr>
        <p:txBody>
          <a:bodyPr lIns="0" tIns="0" rIns="0" bIns="0"/>
          <a:lstStyle>
            <a:lvl1pPr>
              <a:defRPr sz="2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415351" y="2497356"/>
            <a:ext cx="5928783" cy="430887"/>
          </a:xfrm>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55856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0133" y="900283"/>
            <a:ext cx="11291732" cy="430887"/>
          </a:xfrm>
        </p:spPr>
        <p:txBody>
          <a:bodyPr lIns="0" tIns="0" rIns="0" bIns="0"/>
          <a:lstStyle>
            <a:lvl1pPr>
              <a:defRPr sz="28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64633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4633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2980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DA6F31-F694-46D8-95D9-2A0B869FF16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1030308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50133" y="900283"/>
            <a:ext cx="11291732" cy="430887"/>
          </a:xfrm>
        </p:spPr>
        <p:txBody>
          <a:bodyPr lIns="0" tIns="0" rIns="0" bIns="0"/>
          <a:lstStyle>
            <a:lvl1pPr>
              <a:defRPr sz="28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89205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6469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A6F31-F694-46D8-95D9-2A0B869FF16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257921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DA6F31-F694-46D8-95D9-2A0B869FF16A}"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276253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DA6F31-F694-46D8-95D9-2A0B869FF16A}" type="datetimeFigureOut">
              <a:rPr lang="en-US" smtClean="0"/>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312469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DA6F31-F694-46D8-95D9-2A0B869FF16A}" type="datetimeFigureOut">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192231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A6F31-F694-46D8-95D9-2A0B869FF16A}" type="datetimeFigureOut">
              <a:rPr lang="en-US" smtClean="0"/>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254406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A6F31-F694-46D8-95D9-2A0B869FF16A}"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220791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A6F31-F694-46D8-95D9-2A0B869FF16A}"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8C90C-4311-4E6E-AAEA-1531CBF4CE1B}" type="slidenum">
              <a:rPr lang="en-US" smtClean="0"/>
              <a:t>‹#›</a:t>
            </a:fld>
            <a:endParaRPr lang="en-US"/>
          </a:p>
        </p:txBody>
      </p:sp>
    </p:spTree>
    <p:extLst>
      <p:ext uri="{BB962C8B-B14F-4D97-AF65-F5344CB8AC3E}">
        <p14:creationId xmlns:p14="http://schemas.microsoft.com/office/powerpoint/2010/main" val="169542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A6F31-F694-46D8-95D9-2A0B869FF16A}" type="datetimeFigureOut">
              <a:rPr lang="en-US" smtClean="0"/>
              <a:t>11/17/2024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8C90C-4311-4E6E-AAEA-1531CBF4CE1B}" type="slidenum">
              <a:rPr lang="en-US" smtClean="0"/>
              <a:t>‹#›</a:t>
            </a:fld>
            <a:endParaRPr lang="en-US"/>
          </a:p>
        </p:txBody>
      </p:sp>
    </p:spTree>
    <p:extLst>
      <p:ext uri="{BB962C8B-B14F-4D97-AF65-F5344CB8AC3E}">
        <p14:creationId xmlns:p14="http://schemas.microsoft.com/office/powerpoint/2010/main" val="412131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CF9F6"/>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3645789" y="1091006"/>
            <a:ext cx="4621530" cy="574675"/>
          </a:xfrm>
          <a:prstGeom prst="rect">
            <a:avLst/>
          </a:prstGeom>
        </p:spPr>
        <p:txBody>
          <a:bodyPr wrap="square" lIns="0" tIns="0" rIns="0" bIns="0">
            <a:spAutoFit/>
          </a:bodyPr>
          <a:lstStyle>
            <a:lvl1pPr>
              <a:defRPr sz="3600" b="1" i="0">
                <a:solidFill>
                  <a:srgbClr val="1F2C8F"/>
                </a:solidFill>
                <a:latin typeface="Arial"/>
                <a:cs typeface="Arial"/>
              </a:defRPr>
            </a:lvl1pPr>
          </a:lstStyle>
          <a:p>
            <a:endParaRPr/>
          </a:p>
        </p:txBody>
      </p:sp>
      <p:sp>
        <p:nvSpPr>
          <p:cNvPr id="3" name="Holder 3"/>
          <p:cNvSpPr>
            <a:spLocks noGrp="1"/>
          </p:cNvSpPr>
          <p:nvPr>
            <p:ph type="body" idx="1"/>
          </p:nvPr>
        </p:nvSpPr>
        <p:spPr>
          <a:xfrm>
            <a:off x="248284" y="2241296"/>
            <a:ext cx="11695430" cy="3317875"/>
          </a:xfrm>
          <a:prstGeom prst="rect">
            <a:avLst/>
          </a:prstGeom>
        </p:spPr>
        <p:txBody>
          <a:bodyPr wrap="square" lIns="0" tIns="0" rIns="0" bIns="0">
            <a:spAutoFit/>
          </a:bodyPr>
          <a:lstStyle>
            <a:lvl1pPr>
              <a:defRPr sz="2400" b="0" i="0">
                <a:solidFill>
                  <a:srgbClr val="1F2C8F"/>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07684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0133" y="900283"/>
            <a:ext cx="11291732" cy="646331"/>
          </a:xfrm>
          <a:prstGeom prst="rect">
            <a:avLst/>
          </a:prstGeom>
        </p:spPr>
        <p:txBody>
          <a:bodyPr wrap="square" lIns="0" tIns="0" rIns="0" bIns="0">
            <a:spAutoFit/>
          </a:bodyPr>
          <a:lstStyle>
            <a:lvl1pPr>
              <a:defRPr sz="42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415351" y="2497356"/>
            <a:ext cx="5928783" cy="646331"/>
          </a:xfrm>
          <a:prstGeom prst="rect">
            <a:avLst/>
          </a:prstGeom>
        </p:spPr>
        <p:txBody>
          <a:bodyPr wrap="square" lIns="0" tIns="0" rIns="0" bIns="0">
            <a:spAutoFit/>
          </a:bodyPr>
          <a:lstStyle>
            <a:lvl1pPr>
              <a:defRPr sz="4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kern="0">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kern="0">
                <a:solidFill>
                  <a:prstClr val="black">
                    <a:tint val="75000"/>
                  </a:prstClr>
                </a:solidFill>
              </a:rPr>
              <a:pPr/>
              <a:t>11/17/2024</a:t>
            </a:fld>
            <a:endParaRPr lang="en-US" kern="0">
              <a:solidFill>
                <a:prstClr val="black">
                  <a:tint val="75000"/>
                </a:prstClr>
              </a:solidFill>
            </a:endParaRPr>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kern="0">
                <a:solidFill>
                  <a:prstClr val="black">
                    <a:tint val="75000"/>
                  </a:prstClr>
                </a:solidFill>
              </a:rPr>
              <a:pPr/>
              <a:t>‹#›</a:t>
            </a:fld>
            <a:endParaRPr kern="0">
              <a:solidFill>
                <a:prstClr val="black">
                  <a:tint val="75000"/>
                </a:prstClr>
              </a:solidFill>
            </a:endParaRPr>
          </a:p>
        </p:txBody>
      </p:sp>
    </p:spTree>
    <p:extLst>
      <p:ext uri="{BB962C8B-B14F-4D97-AF65-F5344CB8AC3E}">
        <p14:creationId xmlns:p14="http://schemas.microsoft.com/office/powerpoint/2010/main" val="29369238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topics/earth-and-planetary-sciences/environmental-issue" TargetMode="External"/><Relationship Id="rId2" Type="http://schemas.openxmlformats.org/officeDocument/2006/relationships/hyperlink" Target="https://www.sciencedirect.com/topics/earth-and-planetary-sciences/tailings-dam" TargetMode="External"/><Relationship Id="rId1" Type="http://schemas.openxmlformats.org/officeDocument/2006/relationships/slideLayout" Target="../slideLayouts/slideLayout21.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550670" cy="2545715"/>
            <a:chOff x="0" y="0"/>
            <a:chExt cx="1550670" cy="2545715"/>
          </a:xfrm>
        </p:grpSpPr>
        <p:sp>
          <p:nvSpPr>
            <p:cNvPr id="3" name="object 3"/>
            <p:cNvSpPr/>
            <p:nvPr/>
          </p:nvSpPr>
          <p:spPr>
            <a:xfrm>
              <a:off x="0" y="0"/>
              <a:ext cx="1550670" cy="2545715"/>
            </a:xfrm>
            <a:custGeom>
              <a:avLst/>
              <a:gdLst/>
              <a:ahLst/>
              <a:cxnLst/>
              <a:rect l="l" t="t" r="r" b="b"/>
              <a:pathLst>
                <a:path w="1550670" h="2545715">
                  <a:moveTo>
                    <a:pt x="1550542" y="0"/>
                  </a:moveTo>
                  <a:lnTo>
                    <a:pt x="683120" y="0"/>
                  </a:lnTo>
                  <a:lnTo>
                    <a:pt x="673023" y="200405"/>
                  </a:lnTo>
                  <a:lnTo>
                    <a:pt x="667099" y="252182"/>
                  </a:lnTo>
                  <a:lnTo>
                    <a:pt x="659860" y="303557"/>
                  </a:lnTo>
                  <a:lnTo>
                    <a:pt x="651325" y="354513"/>
                  </a:lnTo>
                  <a:lnTo>
                    <a:pt x="641511" y="405032"/>
                  </a:lnTo>
                  <a:lnTo>
                    <a:pt x="630436" y="455096"/>
                  </a:lnTo>
                  <a:lnTo>
                    <a:pt x="618115" y="504688"/>
                  </a:lnTo>
                  <a:lnTo>
                    <a:pt x="604568" y="553790"/>
                  </a:lnTo>
                  <a:lnTo>
                    <a:pt x="589810" y="602383"/>
                  </a:lnTo>
                  <a:lnTo>
                    <a:pt x="573860" y="650451"/>
                  </a:lnTo>
                  <a:lnTo>
                    <a:pt x="556735" y="697975"/>
                  </a:lnTo>
                  <a:lnTo>
                    <a:pt x="538452" y="744938"/>
                  </a:lnTo>
                  <a:lnTo>
                    <a:pt x="519028" y="791322"/>
                  </a:lnTo>
                  <a:lnTo>
                    <a:pt x="498481" y="837109"/>
                  </a:lnTo>
                  <a:lnTo>
                    <a:pt x="476827" y="882282"/>
                  </a:lnTo>
                  <a:lnTo>
                    <a:pt x="454085" y="926822"/>
                  </a:lnTo>
                  <a:lnTo>
                    <a:pt x="430272" y="970712"/>
                  </a:lnTo>
                  <a:lnTo>
                    <a:pt x="405404" y="1013934"/>
                  </a:lnTo>
                  <a:lnTo>
                    <a:pt x="379499" y="1056470"/>
                  </a:lnTo>
                  <a:lnTo>
                    <a:pt x="352575" y="1098303"/>
                  </a:lnTo>
                  <a:lnTo>
                    <a:pt x="324649" y="1139415"/>
                  </a:lnTo>
                  <a:lnTo>
                    <a:pt x="295738" y="1179787"/>
                  </a:lnTo>
                  <a:lnTo>
                    <a:pt x="265859" y="1219403"/>
                  </a:lnTo>
                  <a:lnTo>
                    <a:pt x="235030" y="1258244"/>
                  </a:lnTo>
                  <a:lnTo>
                    <a:pt x="203268" y="1296293"/>
                  </a:lnTo>
                  <a:lnTo>
                    <a:pt x="170590" y="1333532"/>
                  </a:lnTo>
                  <a:lnTo>
                    <a:pt x="137014" y="1369943"/>
                  </a:lnTo>
                  <a:lnTo>
                    <a:pt x="102557" y="1405509"/>
                  </a:lnTo>
                  <a:lnTo>
                    <a:pt x="0" y="1500504"/>
                  </a:lnTo>
                  <a:lnTo>
                    <a:pt x="0" y="2545334"/>
                  </a:lnTo>
                  <a:lnTo>
                    <a:pt x="221868" y="2418715"/>
                  </a:lnTo>
                  <a:lnTo>
                    <a:pt x="262243" y="2392695"/>
                  </a:lnTo>
                  <a:lnTo>
                    <a:pt x="302146" y="2366018"/>
                  </a:lnTo>
                  <a:lnTo>
                    <a:pt x="341572" y="2338691"/>
                  </a:lnTo>
                  <a:lnTo>
                    <a:pt x="380512" y="2310722"/>
                  </a:lnTo>
                  <a:lnTo>
                    <a:pt x="418958" y="2282119"/>
                  </a:lnTo>
                  <a:lnTo>
                    <a:pt x="456903" y="2252889"/>
                  </a:lnTo>
                  <a:lnTo>
                    <a:pt x="494340" y="2223039"/>
                  </a:lnTo>
                  <a:lnTo>
                    <a:pt x="531260" y="2192578"/>
                  </a:lnTo>
                  <a:lnTo>
                    <a:pt x="567656" y="2161514"/>
                  </a:lnTo>
                  <a:lnTo>
                    <a:pt x="603521" y="2129853"/>
                  </a:lnTo>
                  <a:lnTo>
                    <a:pt x="638846" y="2097603"/>
                  </a:lnTo>
                  <a:lnTo>
                    <a:pt x="673625" y="2064773"/>
                  </a:lnTo>
                  <a:lnTo>
                    <a:pt x="707849" y="2031369"/>
                  </a:lnTo>
                  <a:lnTo>
                    <a:pt x="741511" y="1997399"/>
                  </a:lnTo>
                  <a:lnTo>
                    <a:pt x="774603" y="1962872"/>
                  </a:lnTo>
                  <a:lnTo>
                    <a:pt x="807117" y="1927794"/>
                  </a:lnTo>
                  <a:lnTo>
                    <a:pt x="839047" y="1892173"/>
                  </a:lnTo>
                  <a:lnTo>
                    <a:pt x="870384" y="1856017"/>
                  </a:lnTo>
                  <a:lnTo>
                    <a:pt x="901120" y="1819334"/>
                  </a:lnTo>
                  <a:lnTo>
                    <a:pt x="931248" y="1782131"/>
                  </a:lnTo>
                  <a:lnTo>
                    <a:pt x="960761" y="1744416"/>
                  </a:lnTo>
                  <a:lnTo>
                    <a:pt x="989650" y="1706196"/>
                  </a:lnTo>
                  <a:lnTo>
                    <a:pt x="1017908" y="1667480"/>
                  </a:lnTo>
                  <a:lnTo>
                    <a:pt x="1045528" y="1628274"/>
                  </a:lnTo>
                  <a:lnTo>
                    <a:pt x="1072502" y="1588587"/>
                  </a:lnTo>
                  <a:lnTo>
                    <a:pt x="1098822" y="1548425"/>
                  </a:lnTo>
                  <a:lnTo>
                    <a:pt x="1124480" y="1507798"/>
                  </a:lnTo>
                  <a:lnTo>
                    <a:pt x="1149469" y="1466711"/>
                  </a:lnTo>
                  <a:lnTo>
                    <a:pt x="1173781" y="1425174"/>
                  </a:lnTo>
                  <a:lnTo>
                    <a:pt x="1197409" y="1383193"/>
                  </a:lnTo>
                  <a:lnTo>
                    <a:pt x="1220345" y="1340777"/>
                  </a:lnTo>
                  <a:lnTo>
                    <a:pt x="1242581" y="1297932"/>
                  </a:lnTo>
                  <a:lnTo>
                    <a:pt x="1264109" y="1254667"/>
                  </a:lnTo>
                  <a:lnTo>
                    <a:pt x="1284923" y="1210989"/>
                  </a:lnTo>
                  <a:lnTo>
                    <a:pt x="1305014" y="1166906"/>
                  </a:lnTo>
                  <a:lnTo>
                    <a:pt x="1324375" y="1122426"/>
                  </a:lnTo>
                  <a:lnTo>
                    <a:pt x="1342998" y="1077556"/>
                  </a:lnTo>
                  <a:lnTo>
                    <a:pt x="1360875" y="1032303"/>
                  </a:lnTo>
                  <a:lnTo>
                    <a:pt x="1377999" y="986676"/>
                  </a:lnTo>
                  <a:lnTo>
                    <a:pt x="1394362" y="940682"/>
                  </a:lnTo>
                  <a:lnTo>
                    <a:pt x="1409957" y="894328"/>
                  </a:lnTo>
                  <a:lnTo>
                    <a:pt x="1424776" y="847623"/>
                  </a:lnTo>
                  <a:lnTo>
                    <a:pt x="1438811" y="800574"/>
                  </a:lnTo>
                  <a:lnTo>
                    <a:pt x="1452054" y="753189"/>
                  </a:lnTo>
                  <a:lnTo>
                    <a:pt x="1464499" y="705474"/>
                  </a:lnTo>
                  <a:lnTo>
                    <a:pt x="1476136" y="657439"/>
                  </a:lnTo>
                  <a:lnTo>
                    <a:pt x="1486960" y="609090"/>
                  </a:lnTo>
                  <a:lnTo>
                    <a:pt x="1496961" y="560436"/>
                  </a:lnTo>
                  <a:lnTo>
                    <a:pt x="1506133" y="511483"/>
                  </a:lnTo>
                  <a:lnTo>
                    <a:pt x="1514468" y="462240"/>
                  </a:lnTo>
                  <a:lnTo>
                    <a:pt x="1521957" y="412714"/>
                  </a:lnTo>
                  <a:lnTo>
                    <a:pt x="1528595" y="362912"/>
                  </a:lnTo>
                  <a:lnTo>
                    <a:pt x="1534372" y="312843"/>
                  </a:lnTo>
                  <a:lnTo>
                    <a:pt x="1539281" y="262515"/>
                  </a:lnTo>
                  <a:lnTo>
                    <a:pt x="1543315" y="211933"/>
                  </a:lnTo>
                  <a:lnTo>
                    <a:pt x="1546465" y="161108"/>
                  </a:lnTo>
                  <a:lnTo>
                    <a:pt x="1548725" y="110045"/>
                  </a:lnTo>
                  <a:lnTo>
                    <a:pt x="1550087" y="58752"/>
                  </a:lnTo>
                  <a:lnTo>
                    <a:pt x="1550542" y="0"/>
                  </a:lnTo>
                  <a:close/>
                </a:path>
              </a:pathLst>
            </a:custGeom>
            <a:solidFill>
              <a:srgbClr val="AAC3E8"/>
            </a:solidFill>
          </p:spPr>
          <p:txBody>
            <a:bodyPr wrap="square" lIns="0" tIns="0" rIns="0" bIns="0" rtlCol="0"/>
            <a:lstStyle/>
            <a:p>
              <a:endParaRPr>
                <a:solidFill>
                  <a:prstClr val="black"/>
                </a:solidFill>
              </a:endParaRPr>
            </a:p>
          </p:txBody>
        </p:sp>
        <p:sp>
          <p:nvSpPr>
            <p:cNvPr id="4" name="object 4"/>
            <p:cNvSpPr/>
            <p:nvPr/>
          </p:nvSpPr>
          <p:spPr>
            <a:xfrm>
              <a:off x="0" y="0"/>
              <a:ext cx="683260" cy="1500505"/>
            </a:xfrm>
            <a:custGeom>
              <a:avLst/>
              <a:gdLst/>
              <a:ahLst/>
              <a:cxnLst/>
              <a:rect l="l" t="t" r="r" b="b"/>
              <a:pathLst>
                <a:path w="683260" h="1500505">
                  <a:moveTo>
                    <a:pt x="682739" y="0"/>
                  </a:moveTo>
                  <a:lnTo>
                    <a:pt x="0" y="0"/>
                  </a:lnTo>
                  <a:lnTo>
                    <a:pt x="0" y="1499997"/>
                  </a:lnTo>
                  <a:lnTo>
                    <a:pt x="102290" y="1405254"/>
                  </a:lnTo>
                  <a:lnTo>
                    <a:pt x="136741" y="1369703"/>
                  </a:lnTo>
                  <a:lnTo>
                    <a:pt x="170310" y="1333304"/>
                  </a:lnTo>
                  <a:lnTo>
                    <a:pt x="202981" y="1296077"/>
                  </a:lnTo>
                  <a:lnTo>
                    <a:pt x="234737" y="1258039"/>
                  </a:lnTo>
                  <a:lnTo>
                    <a:pt x="265560" y="1219208"/>
                  </a:lnTo>
                  <a:lnTo>
                    <a:pt x="295433" y="1179602"/>
                  </a:lnTo>
                  <a:lnTo>
                    <a:pt x="324338" y="1139238"/>
                  </a:lnTo>
                  <a:lnTo>
                    <a:pt x="352259" y="1098135"/>
                  </a:lnTo>
                  <a:lnTo>
                    <a:pt x="379178" y="1056310"/>
                  </a:lnTo>
                  <a:lnTo>
                    <a:pt x="405077" y="1013782"/>
                  </a:lnTo>
                  <a:lnTo>
                    <a:pt x="429940" y="970567"/>
                  </a:lnTo>
                  <a:lnTo>
                    <a:pt x="453749" y="926684"/>
                  </a:lnTo>
                  <a:lnTo>
                    <a:pt x="476487" y="882151"/>
                  </a:lnTo>
                  <a:lnTo>
                    <a:pt x="498136" y="836986"/>
                  </a:lnTo>
                  <a:lnTo>
                    <a:pt x="518679" y="791206"/>
                  </a:lnTo>
                  <a:lnTo>
                    <a:pt x="538099" y="744829"/>
                  </a:lnTo>
                  <a:lnTo>
                    <a:pt x="556379" y="697874"/>
                  </a:lnTo>
                  <a:lnTo>
                    <a:pt x="573501" y="650357"/>
                  </a:lnTo>
                  <a:lnTo>
                    <a:pt x="589447" y="602297"/>
                  </a:lnTo>
                  <a:lnTo>
                    <a:pt x="604202" y="553712"/>
                  </a:lnTo>
                  <a:lnTo>
                    <a:pt x="617746" y="504619"/>
                  </a:lnTo>
                  <a:lnTo>
                    <a:pt x="630064" y="455037"/>
                  </a:lnTo>
                  <a:lnTo>
                    <a:pt x="641138" y="404983"/>
                  </a:lnTo>
                  <a:lnTo>
                    <a:pt x="650949" y="354475"/>
                  </a:lnTo>
                  <a:lnTo>
                    <a:pt x="659482" y="303531"/>
                  </a:lnTo>
                  <a:lnTo>
                    <a:pt x="666719" y="252168"/>
                  </a:lnTo>
                  <a:lnTo>
                    <a:pt x="672642" y="200405"/>
                  </a:lnTo>
                  <a:lnTo>
                    <a:pt x="682739" y="0"/>
                  </a:lnTo>
                  <a:close/>
                </a:path>
              </a:pathLst>
            </a:custGeom>
            <a:solidFill>
              <a:srgbClr val="F5CDCE"/>
            </a:solidFill>
          </p:spPr>
          <p:txBody>
            <a:bodyPr wrap="square" lIns="0" tIns="0" rIns="0" bIns="0" rtlCol="0"/>
            <a:lstStyle/>
            <a:p>
              <a:endParaRPr>
                <a:solidFill>
                  <a:prstClr val="black"/>
                </a:solidFill>
              </a:endParaRPr>
            </a:p>
          </p:txBody>
        </p:sp>
        <p:sp>
          <p:nvSpPr>
            <p:cNvPr id="5" name="object 5"/>
            <p:cNvSpPr/>
            <p:nvPr/>
          </p:nvSpPr>
          <p:spPr>
            <a:xfrm>
              <a:off x="170446" y="314197"/>
              <a:ext cx="775335" cy="775335"/>
            </a:xfrm>
            <a:custGeom>
              <a:avLst/>
              <a:gdLst/>
              <a:ahLst/>
              <a:cxnLst/>
              <a:rect l="l" t="t" r="r" b="b"/>
              <a:pathLst>
                <a:path w="775335" h="775335">
                  <a:moveTo>
                    <a:pt x="387515" y="0"/>
                  </a:moveTo>
                  <a:lnTo>
                    <a:pt x="338905" y="3019"/>
                  </a:lnTo>
                  <a:lnTo>
                    <a:pt x="292098" y="11834"/>
                  </a:lnTo>
                  <a:lnTo>
                    <a:pt x="247455" y="26081"/>
                  </a:lnTo>
                  <a:lnTo>
                    <a:pt x="205341" y="45399"/>
                  </a:lnTo>
                  <a:lnTo>
                    <a:pt x="166118" y="69423"/>
                  </a:lnTo>
                  <a:lnTo>
                    <a:pt x="130150" y="97791"/>
                  </a:lnTo>
                  <a:lnTo>
                    <a:pt x="97799" y="130139"/>
                  </a:lnTo>
                  <a:lnTo>
                    <a:pt x="69429" y="166104"/>
                  </a:lnTo>
                  <a:lnTo>
                    <a:pt x="45403" y="205323"/>
                  </a:lnTo>
                  <a:lnTo>
                    <a:pt x="26083" y="247433"/>
                  </a:lnTo>
                  <a:lnTo>
                    <a:pt x="11834" y="292070"/>
                  </a:lnTo>
                  <a:lnTo>
                    <a:pt x="3019" y="338873"/>
                  </a:lnTo>
                  <a:lnTo>
                    <a:pt x="0" y="387476"/>
                  </a:lnTo>
                  <a:lnTo>
                    <a:pt x="3019" y="436080"/>
                  </a:lnTo>
                  <a:lnTo>
                    <a:pt x="11834" y="482883"/>
                  </a:lnTo>
                  <a:lnTo>
                    <a:pt x="26083" y="527520"/>
                  </a:lnTo>
                  <a:lnTo>
                    <a:pt x="45403" y="569630"/>
                  </a:lnTo>
                  <a:lnTo>
                    <a:pt x="69429" y="608849"/>
                  </a:lnTo>
                  <a:lnTo>
                    <a:pt x="97799" y="644814"/>
                  </a:lnTo>
                  <a:lnTo>
                    <a:pt x="130150" y="677162"/>
                  </a:lnTo>
                  <a:lnTo>
                    <a:pt x="166118" y="705530"/>
                  </a:lnTo>
                  <a:lnTo>
                    <a:pt x="205341" y="729554"/>
                  </a:lnTo>
                  <a:lnTo>
                    <a:pt x="247455" y="748872"/>
                  </a:lnTo>
                  <a:lnTo>
                    <a:pt x="292098" y="763119"/>
                  </a:lnTo>
                  <a:lnTo>
                    <a:pt x="338905" y="771934"/>
                  </a:lnTo>
                  <a:lnTo>
                    <a:pt x="387515" y="774953"/>
                  </a:lnTo>
                  <a:lnTo>
                    <a:pt x="436121" y="771934"/>
                  </a:lnTo>
                  <a:lnTo>
                    <a:pt x="482926" y="763119"/>
                  </a:lnTo>
                  <a:lnTo>
                    <a:pt x="527567" y="748872"/>
                  </a:lnTo>
                  <a:lnTo>
                    <a:pt x="569680" y="729554"/>
                  </a:lnTo>
                  <a:lnTo>
                    <a:pt x="608901" y="705530"/>
                  </a:lnTo>
                  <a:lnTo>
                    <a:pt x="644869" y="677162"/>
                  </a:lnTo>
                  <a:lnTo>
                    <a:pt x="677219" y="644814"/>
                  </a:lnTo>
                  <a:lnTo>
                    <a:pt x="705588" y="608849"/>
                  </a:lnTo>
                  <a:lnTo>
                    <a:pt x="729614" y="569630"/>
                  </a:lnTo>
                  <a:lnTo>
                    <a:pt x="748933" y="527520"/>
                  </a:lnTo>
                  <a:lnTo>
                    <a:pt x="763182" y="482883"/>
                  </a:lnTo>
                  <a:lnTo>
                    <a:pt x="771998" y="436080"/>
                  </a:lnTo>
                  <a:lnTo>
                    <a:pt x="775017" y="387476"/>
                  </a:lnTo>
                  <a:lnTo>
                    <a:pt x="771998" y="338873"/>
                  </a:lnTo>
                  <a:lnTo>
                    <a:pt x="763182" y="292070"/>
                  </a:lnTo>
                  <a:lnTo>
                    <a:pt x="748933" y="247433"/>
                  </a:lnTo>
                  <a:lnTo>
                    <a:pt x="729614" y="205323"/>
                  </a:lnTo>
                  <a:lnTo>
                    <a:pt x="705588" y="166104"/>
                  </a:lnTo>
                  <a:lnTo>
                    <a:pt x="677219" y="130139"/>
                  </a:lnTo>
                  <a:lnTo>
                    <a:pt x="644869" y="97791"/>
                  </a:lnTo>
                  <a:lnTo>
                    <a:pt x="608901" y="69423"/>
                  </a:lnTo>
                  <a:lnTo>
                    <a:pt x="569680" y="45399"/>
                  </a:lnTo>
                  <a:lnTo>
                    <a:pt x="527567" y="26081"/>
                  </a:lnTo>
                  <a:lnTo>
                    <a:pt x="482926" y="11834"/>
                  </a:lnTo>
                  <a:lnTo>
                    <a:pt x="436121" y="3019"/>
                  </a:lnTo>
                  <a:lnTo>
                    <a:pt x="387515" y="0"/>
                  </a:lnTo>
                  <a:close/>
                </a:path>
              </a:pathLst>
            </a:custGeom>
            <a:solidFill>
              <a:srgbClr val="1F2C8F"/>
            </a:solidFill>
          </p:spPr>
          <p:txBody>
            <a:bodyPr wrap="square" lIns="0" tIns="0" rIns="0" bIns="0" rtlCol="0"/>
            <a:lstStyle/>
            <a:p>
              <a:endParaRPr>
                <a:solidFill>
                  <a:prstClr val="black"/>
                </a:solidFill>
              </a:endParaRPr>
            </a:p>
          </p:txBody>
        </p:sp>
      </p:grpSp>
      <p:sp>
        <p:nvSpPr>
          <p:cNvPr id="7" name="object 7"/>
          <p:cNvSpPr txBox="1"/>
          <p:nvPr/>
        </p:nvSpPr>
        <p:spPr>
          <a:xfrm>
            <a:off x="474370" y="990600"/>
            <a:ext cx="11374120" cy="4875694"/>
          </a:xfrm>
          <a:prstGeom prst="rect">
            <a:avLst/>
          </a:prstGeom>
        </p:spPr>
        <p:txBody>
          <a:bodyPr vert="horz" wrap="square" lIns="0" tIns="12700" rIns="0" bIns="0" rtlCol="0">
            <a:spAutoFit/>
          </a:bodyPr>
          <a:lstStyle/>
          <a:p>
            <a:pPr marL="195580" marR="6350" indent="-182880" algn="just">
              <a:spcBef>
                <a:spcPts val="100"/>
              </a:spcBef>
              <a:buClr>
                <a:srgbClr val="F5CDCE"/>
              </a:buClr>
              <a:buSzPct val="85416"/>
              <a:buFont typeface="Arial MT"/>
              <a:buChar char="•"/>
              <a:tabLst>
                <a:tab pos="195580" algn="l"/>
              </a:tabLst>
            </a:pPr>
            <a:r>
              <a:rPr lang="en-US" sz="2400" dirty="0">
                <a:solidFill>
                  <a:srgbClr val="1F2C8F"/>
                </a:solidFill>
                <a:latin typeface="Times New Roman"/>
                <a:cs typeface="Times New Roman"/>
              </a:rPr>
              <a:t> </a:t>
            </a:r>
            <a:endParaRPr sz="2400" dirty="0">
              <a:solidFill>
                <a:prstClr val="black"/>
              </a:solidFill>
              <a:latin typeface="Times New Roman"/>
              <a:cs typeface="Times New Roman"/>
            </a:endParaRPr>
          </a:p>
          <a:p>
            <a:pPr algn="ctr" rtl="1"/>
            <a:r>
              <a:rPr lang="ar-IQ" sz="2400" b="1" dirty="0">
                <a:solidFill>
                  <a:prstClr val="black"/>
                </a:solidFill>
                <a:latin typeface="Times New Roman" pitchFamily="18" charset="0"/>
                <a:cs typeface="Times New Roman" pitchFamily="18" charset="0"/>
              </a:rPr>
              <a:t>برعاية السيد عميد كلية الطب البيطري المحترم</a:t>
            </a:r>
            <a:endParaRPr lang="en-US" sz="2400" dirty="0">
              <a:solidFill>
                <a:prstClr val="black"/>
              </a:solidFill>
              <a:latin typeface="Times New Roman" pitchFamily="18" charset="0"/>
              <a:cs typeface="Times New Roman" pitchFamily="18" charset="0"/>
            </a:endParaRPr>
          </a:p>
          <a:p>
            <a:pPr algn="ctr" rtl="1"/>
            <a:r>
              <a:rPr lang="ar-IQ" sz="2400" b="1" dirty="0">
                <a:solidFill>
                  <a:prstClr val="black"/>
                </a:solidFill>
              </a:rPr>
              <a:t>يسر وحدة التعليم المستمر وبالتعاون مع فرع الامراض وامراض الدواجن</a:t>
            </a:r>
            <a:endParaRPr lang="en-US" sz="2400" dirty="0">
              <a:solidFill>
                <a:prstClr val="black"/>
              </a:solidFill>
            </a:endParaRPr>
          </a:p>
          <a:p>
            <a:pPr algn="ctr" rtl="1"/>
            <a:r>
              <a:rPr lang="ar-IQ" sz="2400" b="1" dirty="0">
                <a:solidFill>
                  <a:prstClr val="black"/>
                </a:solidFill>
              </a:rPr>
              <a:t>  اقامة  </a:t>
            </a:r>
            <a:r>
              <a:rPr lang="ar-IQ" sz="2400" b="1" dirty="0" smtClean="0">
                <a:solidFill>
                  <a:srgbClr val="FF0000"/>
                </a:solidFill>
              </a:rPr>
              <a:t>محاظرة علمية  </a:t>
            </a:r>
            <a:r>
              <a:rPr lang="ar-IQ" sz="2400" b="1" dirty="0" smtClean="0">
                <a:solidFill>
                  <a:prstClr val="black"/>
                </a:solidFill>
              </a:rPr>
              <a:t>الموسومة </a:t>
            </a:r>
            <a:endParaRPr lang="en-US" sz="2400" b="1" dirty="0">
              <a:solidFill>
                <a:prstClr val="black"/>
              </a:solidFill>
            </a:endParaRPr>
          </a:p>
          <a:p>
            <a:pPr algn="ctr" rtl="1"/>
            <a:endParaRPr lang="ar-IQ" sz="2400" b="1" dirty="0">
              <a:solidFill>
                <a:prstClr val="black"/>
              </a:solidFill>
            </a:endParaRPr>
          </a:p>
          <a:p>
            <a:pPr algn="ctr" rtl="1"/>
            <a:r>
              <a:rPr lang="ar-IQ" sz="2400" b="1" dirty="0">
                <a:solidFill>
                  <a:srgbClr val="FF0000"/>
                </a:solidFill>
              </a:rPr>
              <a:t/>
            </a:r>
            <a:br>
              <a:rPr lang="ar-IQ" sz="2400" b="1" dirty="0">
                <a:solidFill>
                  <a:srgbClr val="FF0000"/>
                </a:solidFill>
              </a:rPr>
            </a:br>
            <a:r>
              <a:rPr lang="ar-IQ" sz="2400" b="1" dirty="0">
                <a:solidFill>
                  <a:srgbClr val="FF0000"/>
                </a:solidFill>
              </a:rPr>
              <a:t> </a:t>
            </a:r>
            <a:r>
              <a:rPr lang="ar-IQ" sz="2400" b="1" dirty="0" smtClean="0">
                <a:solidFill>
                  <a:srgbClr val="FF0000"/>
                </a:solidFill>
              </a:rPr>
              <a:t>(</a:t>
            </a:r>
            <a:r>
              <a:rPr lang="en-US" sz="2400" b="1" dirty="0" smtClean="0">
                <a:solidFill>
                  <a:srgbClr val="FF0000"/>
                </a:solidFill>
              </a:rPr>
              <a:t>Sodium cyanide hazards to birds and wildlife</a:t>
            </a:r>
            <a:r>
              <a:rPr lang="ar-IQ" sz="2400" b="1" dirty="0" smtClean="0">
                <a:solidFill>
                  <a:srgbClr val="FF0000"/>
                </a:solidFill>
              </a:rPr>
              <a:t>)</a:t>
            </a:r>
            <a:endParaRPr lang="en-US" sz="2400" dirty="0">
              <a:solidFill>
                <a:srgbClr val="FF0000"/>
              </a:solidFill>
            </a:endParaRPr>
          </a:p>
          <a:p>
            <a:pPr algn="r" rtl="1"/>
            <a:r>
              <a:rPr lang="ar-IQ" sz="2000" b="1" dirty="0">
                <a:solidFill>
                  <a:prstClr val="black"/>
                </a:solidFill>
                <a:latin typeface="Times New Roman" pitchFamily="18" charset="0"/>
                <a:cs typeface="Times New Roman" pitchFamily="18" charset="0"/>
              </a:rPr>
              <a:t>                       </a:t>
            </a:r>
          </a:p>
          <a:p>
            <a:pPr algn="ctr" rtl="1"/>
            <a:r>
              <a:rPr lang="ar-IQ" sz="2000" b="1" dirty="0" smtClean="0">
                <a:solidFill>
                  <a:srgbClr val="1F497D">
                    <a:lumMod val="75000"/>
                  </a:srgbClr>
                </a:solidFill>
                <a:latin typeface="Times New Roman" pitchFamily="18" charset="0"/>
                <a:cs typeface="Times New Roman" pitchFamily="18" charset="0"/>
              </a:rPr>
              <a:t>المحاضر</a:t>
            </a:r>
            <a:endParaRPr lang="ar-IQ" sz="2000" b="1" dirty="0">
              <a:solidFill>
                <a:prstClr val="black"/>
              </a:solidFill>
              <a:latin typeface="Times New Roman" pitchFamily="18" charset="0"/>
              <a:cs typeface="Times New Roman" pitchFamily="18" charset="0"/>
            </a:endParaRPr>
          </a:p>
          <a:p>
            <a:pPr algn="ctr"/>
            <a:r>
              <a:rPr lang="ar-IQ" sz="2400" b="1" dirty="0" smtClean="0">
                <a:solidFill>
                  <a:prstClr val="black"/>
                </a:solidFill>
                <a:latin typeface="Times New Roman" pitchFamily="18" charset="0"/>
                <a:cs typeface="Times New Roman" pitchFamily="18" charset="0"/>
              </a:rPr>
              <a:t>د</a:t>
            </a:r>
            <a:r>
              <a:rPr lang="ar-IQ" sz="2400" b="1" dirty="0">
                <a:solidFill>
                  <a:prstClr val="black"/>
                </a:solidFill>
                <a:latin typeface="Times New Roman" pitchFamily="18" charset="0"/>
                <a:cs typeface="Times New Roman" pitchFamily="18" charset="0"/>
              </a:rPr>
              <a:t>. رغد ناظم محمد</a:t>
            </a:r>
          </a:p>
          <a:p>
            <a:pPr algn="r" rtl="1"/>
            <a:endParaRPr lang="ar-IQ" altLang="zh-CN" sz="2800" dirty="0" smtClean="0">
              <a:solidFill>
                <a:srgbClr val="1F497D">
                  <a:lumMod val="75000"/>
                </a:srgbClr>
              </a:solidFill>
            </a:endParaRPr>
          </a:p>
          <a:p>
            <a:pPr algn="r" rtl="1"/>
            <a:endParaRPr lang="ar-IQ" altLang="zh-CN" sz="2800" dirty="0">
              <a:solidFill>
                <a:srgbClr val="1F497D">
                  <a:lumMod val="75000"/>
                </a:srgbClr>
              </a:solidFill>
            </a:endParaRPr>
          </a:p>
          <a:p>
            <a:pPr algn="ctr" rtl="1"/>
            <a:r>
              <a:rPr lang="ar-IQ" altLang="zh-CN" sz="2800" b="1" dirty="0" smtClean="0">
                <a:solidFill>
                  <a:srgbClr val="FF0000"/>
                </a:solidFill>
              </a:rPr>
              <a:t>تاريخ الانعقاد 2024/4/4 </a:t>
            </a:r>
            <a:r>
              <a:rPr lang="ar-IQ" altLang="zh-CN" sz="2800" dirty="0" smtClean="0">
                <a:solidFill>
                  <a:srgbClr val="1F497D">
                    <a:lumMod val="75000"/>
                  </a:srgbClr>
                </a:solidFill>
              </a:rPr>
              <a:t>   </a:t>
            </a:r>
            <a:endParaRPr lang="en-US" altLang="zh-CN" sz="2800" dirty="0">
              <a:solidFill>
                <a:srgbClr val="1F497D">
                  <a:lumMod val="75000"/>
                </a:srgbClr>
              </a:solidFill>
            </a:endParaRPr>
          </a:p>
        </p:txBody>
      </p:sp>
      <p:pic>
        <p:nvPicPr>
          <p:cNvPr id="10" name="Google Shape;55;p13"/>
          <p:cNvPicPr preferRelativeResize="0"/>
          <p:nvPr/>
        </p:nvPicPr>
        <p:blipFill rotWithShape="1">
          <a:blip r:embed="rId2" cstate="print">
            <a:alphaModFix/>
          </a:blip>
          <a:srcRect/>
          <a:stretch/>
        </p:blipFill>
        <p:spPr>
          <a:xfrm>
            <a:off x="10134600" y="457200"/>
            <a:ext cx="1447800" cy="985850"/>
          </a:xfrm>
          <a:prstGeom prst="rect">
            <a:avLst/>
          </a:prstGeom>
          <a:noFill/>
          <a:ln cmpd="thickThin">
            <a:solidFill>
              <a:schemeClr val="tx1"/>
            </a:solidFill>
          </a:ln>
        </p:spPr>
      </p:pic>
    </p:spTree>
    <p:extLst>
      <p:ext uri="{BB962C8B-B14F-4D97-AF65-F5344CB8AC3E}">
        <p14:creationId xmlns:p14="http://schemas.microsoft.com/office/powerpoint/2010/main" val="77015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Tree>
    <p:extLst>
      <p:ext uri="{BB962C8B-B14F-4D97-AF65-F5344CB8AC3E}">
        <p14:creationId xmlns:p14="http://schemas.microsoft.com/office/powerpoint/2010/main" val="3301071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0933" y="0"/>
            <a:ext cx="11717867" cy="4025900"/>
            <a:chOff x="151400" y="0"/>
            <a:chExt cx="17576800" cy="6038850"/>
          </a:xfrm>
        </p:grpSpPr>
        <p:pic>
          <p:nvPicPr>
            <p:cNvPr id="3" name="object 3"/>
            <p:cNvPicPr/>
            <p:nvPr/>
          </p:nvPicPr>
          <p:blipFill>
            <a:blip r:embed="rId2" cstate="print"/>
            <a:stretch>
              <a:fillRect/>
            </a:stretch>
          </p:blipFill>
          <p:spPr>
            <a:xfrm>
              <a:off x="151400" y="0"/>
              <a:ext cx="8858249" cy="5895972"/>
            </a:xfrm>
            <a:prstGeom prst="rect">
              <a:avLst/>
            </a:prstGeom>
          </p:spPr>
        </p:pic>
        <p:pic>
          <p:nvPicPr>
            <p:cNvPr id="4" name="object 4"/>
            <p:cNvPicPr/>
            <p:nvPr/>
          </p:nvPicPr>
          <p:blipFill>
            <a:blip r:embed="rId3" cstate="print"/>
            <a:stretch>
              <a:fillRect/>
            </a:stretch>
          </p:blipFill>
          <p:spPr>
            <a:xfrm>
              <a:off x="8659925" y="0"/>
              <a:ext cx="9067799" cy="6038847"/>
            </a:xfrm>
            <a:prstGeom prst="rect">
              <a:avLst/>
            </a:prstGeom>
          </p:spPr>
        </p:pic>
      </p:grpSp>
      <p:sp>
        <p:nvSpPr>
          <p:cNvPr id="5" name="object 5"/>
          <p:cNvSpPr txBox="1"/>
          <p:nvPr/>
        </p:nvSpPr>
        <p:spPr>
          <a:xfrm>
            <a:off x="153427" y="3873913"/>
            <a:ext cx="11520593" cy="2906779"/>
          </a:xfrm>
          <a:prstGeom prst="rect">
            <a:avLst/>
          </a:prstGeom>
        </p:spPr>
        <p:txBody>
          <a:bodyPr vert="horz" wrap="square" lIns="0" tIns="8467" rIns="0" bIns="0" rtlCol="0">
            <a:spAutoFit/>
          </a:bodyPr>
          <a:lstStyle/>
          <a:p>
            <a:pPr marL="8467">
              <a:lnSpc>
                <a:spcPts val="2867"/>
              </a:lnSpc>
              <a:spcBef>
                <a:spcPts val="67"/>
              </a:spcBef>
            </a:pPr>
            <a:r>
              <a:rPr sz="2400" kern="0" spc="60" dirty="0">
                <a:solidFill>
                  <a:sysClr val="windowText" lastClr="000000"/>
                </a:solidFill>
                <a:latin typeface="Times New Roman"/>
                <a:cs typeface="Times New Roman"/>
              </a:rPr>
              <a:t>Cyanide</a:t>
            </a:r>
            <a:r>
              <a:rPr sz="2400" kern="0" spc="7"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in</a:t>
            </a:r>
            <a:r>
              <a:rPr sz="2400" kern="0" spc="10"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gold</a:t>
            </a:r>
            <a:r>
              <a:rPr sz="2400" kern="0" spc="7" dirty="0">
                <a:solidFill>
                  <a:sysClr val="windowText" lastClr="000000"/>
                </a:solidFill>
                <a:latin typeface="Times New Roman"/>
                <a:cs typeface="Times New Roman"/>
              </a:rPr>
              <a:t> </a:t>
            </a:r>
            <a:r>
              <a:rPr sz="2400" kern="0" spc="83" dirty="0">
                <a:solidFill>
                  <a:sysClr val="windowText" lastClr="000000"/>
                </a:solidFill>
                <a:latin typeface="Times New Roman"/>
                <a:cs typeface="Times New Roman"/>
              </a:rPr>
              <a:t>production</a:t>
            </a:r>
            <a:endParaRPr sz="2400" kern="0">
              <a:solidFill>
                <a:sysClr val="windowText" lastClr="000000"/>
              </a:solidFill>
              <a:latin typeface="Times New Roman"/>
              <a:cs typeface="Times New Roman"/>
            </a:endParaRPr>
          </a:p>
          <a:p>
            <a:pPr marL="8467" marR="3387">
              <a:lnSpc>
                <a:spcPts val="2847"/>
              </a:lnSpc>
              <a:spcBef>
                <a:spcPts val="103"/>
              </a:spcBef>
            </a:pPr>
            <a:r>
              <a:rPr sz="2400" kern="0" dirty="0">
                <a:solidFill>
                  <a:sysClr val="windowText" lastClr="000000"/>
                </a:solidFill>
                <a:latin typeface="Times New Roman"/>
                <a:cs typeface="Times New Roman"/>
              </a:rPr>
              <a:t>Since</a:t>
            </a:r>
            <a:r>
              <a:rPr sz="2400" kern="0" spc="7"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the</a:t>
            </a:r>
            <a:r>
              <a:rPr sz="2400" kern="0" spc="7" dirty="0">
                <a:solidFill>
                  <a:sysClr val="windowText" lastClr="000000"/>
                </a:solidFill>
                <a:latin typeface="Times New Roman"/>
                <a:cs typeface="Times New Roman"/>
              </a:rPr>
              <a:t> </a:t>
            </a:r>
            <a:r>
              <a:rPr sz="2400" kern="0" dirty="0">
                <a:solidFill>
                  <a:sysClr val="windowText" lastClr="000000"/>
                </a:solidFill>
                <a:latin typeface="Times New Roman"/>
                <a:cs typeface="Times New Roman"/>
              </a:rPr>
              <a:t>1960s</a:t>
            </a:r>
            <a:r>
              <a:rPr sz="2400" kern="0" spc="7"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when</a:t>
            </a:r>
            <a:r>
              <a:rPr sz="2400" kern="0" spc="7" dirty="0">
                <a:solidFill>
                  <a:sysClr val="windowText" lastClr="000000"/>
                </a:solidFill>
                <a:latin typeface="Times New Roman"/>
                <a:cs typeface="Times New Roman"/>
              </a:rPr>
              <a:t> </a:t>
            </a:r>
            <a:r>
              <a:rPr sz="2400" kern="0" spc="37" dirty="0">
                <a:solidFill>
                  <a:sysClr val="windowText" lastClr="000000"/>
                </a:solidFill>
                <a:latin typeface="Times New Roman"/>
                <a:cs typeface="Times New Roman"/>
              </a:rPr>
              <a:t>'cyanide</a:t>
            </a:r>
            <a:r>
              <a:rPr sz="2400" kern="0" spc="7" dirty="0">
                <a:solidFill>
                  <a:sysClr val="windowText" lastClr="000000"/>
                </a:solidFill>
                <a:latin typeface="Times New Roman"/>
                <a:cs typeface="Times New Roman"/>
              </a:rPr>
              <a:t> </a:t>
            </a:r>
            <a:r>
              <a:rPr sz="2400" kern="0" spc="87" dirty="0">
                <a:solidFill>
                  <a:sysClr val="windowText" lastClr="000000"/>
                </a:solidFill>
                <a:latin typeface="Times New Roman"/>
                <a:cs typeface="Times New Roman"/>
              </a:rPr>
              <a:t>heap</a:t>
            </a:r>
            <a:r>
              <a:rPr sz="2400" kern="0" spc="7" dirty="0">
                <a:solidFill>
                  <a:sysClr val="windowText" lastClr="000000"/>
                </a:solidFill>
                <a:latin typeface="Times New Roman"/>
                <a:cs typeface="Times New Roman"/>
              </a:rPr>
              <a:t> </a:t>
            </a:r>
            <a:r>
              <a:rPr sz="2400" kern="0" spc="30" dirty="0">
                <a:solidFill>
                  <a:sysClr val="windowText" lastClr="000000"/>
                </a:solidFill>
                <a:latin typeface="Times New Roman"/>
                <a:cs typeface="Times New Roman"/>
              </a:rPr>
              <a:t>leaching'</a:t>
            </a:r>
            <a:r>
              <a:rPr sz="2400" kern="0" spc="7" dirty="0">
                <a:solidFill>
                  <a:sysClr val="windowText" lastClr="000000"/>
                </a:solidFill>
                <a:latin typeface="Times New Roman"/>
                <a:cs typeface="Times New Roman"/>
              </a:rPr>
              <a:t> </a:t>
            </a:r>
            <a:r>
              <a:rPr sz="2400" kern="0" spc="33" dirty="0">
                <a:solidFill>
                  <a:sysClr val="windowText" lastClr="000000"/>
                </a:solidFill>
                <a:latin typeface="Times New Roman"/>
                <a:cs typeface="Times New Roman"/>
              </a:rPr>
              <a:t>was</a:t>
            </a:r>
            <a:r>
              <a:rPr sz="2400" kern="0" spc="7" dirty="0">
                <a:solidFill>
                  <a:sysClr val="windowText" lastClr="000000"/>
                </a:solidFill>
                <a:latin typeface="Times New Roman"/>
                <a:cs typeface="Times New Roman"/>
              </a:rPr>
              <a:t> </a:t>
            </a:r>
            <a:r>
              <a:rPr sz="2400" kern="0" spc="76" dirty="0">
                <a:solidFill>
                  <a:sysClr val="windowText" lastClr="000000"/>
                </a:solidFill>
                <a:latin typeface="Times New Roman"/>
                <a:cs typeface="Times New Roman"/>
              </a:rPr>
              <a:t>introduced</a:t>
            </a:r>
            <a:r>
              <a:rPr sz="2400" kern="0" spc="7" dirty="0">
                <a:solidFill>
                  <a:sysClr val="windowText" lastClr="000000"/>
                </a:solidFill>
                <a:latin typeface="Times New Roman"/>
                <a:cs typeface="Times New Roman"/>
              </a:rPr>
              <a:t> </a:t>
            </a:r>
            <a:r>
              <a:rPr sz="2400" kern="0" spc="123" dirty="0">
                <a:solidFill>
                  <a:sysClr val="windowText" lastClr="000000"/>
                </a:solidFill>
                <a:latin typeface="Times New Roman"/>
                <a:cs typeface="Times New Roman"/>
              </a:rPr>
              <a:t>to</a:t>
            </a:r>
            <a:r>
              <a:rPr sz="2400" kern="0" spc="7"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the</a:t>
            </a:r>
            <a:r>
              <a:rPr sz="2400" kern="0" spc="7" dirty="0">
                <a:solidFill>
                  <a:sysClr val="windowText" lastClr="000000"/>
                </a:solidFill>
                <a:latin typeface="Times New Roman"/>
                <a:cs typeface="Times New Roman"/>
              </a:rPr>
              <a:t> </a:t>
            </a:r>
            <a:r>
              <a:rPr sz="2400" kern="0" spc="47" dirty="0">
                <a:solidFill>
                  <a:sysClr val="windowText" lastClr="000000"/>
                </a:solidFill>
                <a:latin typeface="Times New Roman"/>
                <a:cs typeface="Times New Roman"/>
              </a:rPr>
              <a:t>mining</a:t>
            </a:r>
            <a:r>
              <a:rPr sz="2400" kern="0" spc="7" dirty="0">
                <a:solidFill>
                  <a:sysClr val="windowText" lastClr="000000"/>
                </a:solidFill>
                <a:latin typeface="Times New Roman"/>
                <a:cs typeface="Times New Roman"/>
              </a:rPr>
              <a:t> </a:t>
            </a:r>
            <a:r>
              <a:rPr sz="2400" kern="0" spc="43" dirty="0">
                <a:solidFill>
                  <a:sysClr val="windowText" lastClr="000000"/>
                </a:solidFill>
                <a:latin typeface="Times New Roman"/>
                <a:cs typeface="Times New Roman"/>
              </a:rPr>
              <a:t>process,</a:t>
            </a:r>
            <a:r>
              <a:rPr sz="2400" kern="0" spc="7" dirty="0">
                <a:solidFill>
                  <a:sysClr val="windowText" lastClr="000000"/>
                </a:solidFill>
                <a:latin typeface="Times New Roman"/>
                <a:cs typeface="Times New Roman"/>
              </a:rPr>
              <a:t> </a:t>
            </a:r>
            <a:r>
              <a:rPr sz="2400" kern="0" spc="57" dirty="0">
                <a:solidFill>
                  <a:sysClr val="windowText" lastClr="000000"/>
                </a:solidFill>
                <a:latin typeface="Times New Roman"/>
                <a:cs typeface="Times New Roman"/>
              </a:rPr>
              <a:t>the </a:t>
            </a:r>
            <a:r>
              <a:rPr sz="2400" kern="0" spc="40" dirty="0">
                <a:solidFill>
                  <a:sysClr val="windowText" lastClr="000000"/>
                </a:solidFill>
                <a:latin typeface="Times New Roman"/>
                <a:cs typeface="Times New Roman"/>
              </a:rPr>
              <a:t>toxic</a:t>
            </a:r>
            <a:r>
              <a:rPr sz="2400" kern="0" spc="20" dirty="0">
                <a:solidFill>
                  <a:sysClr val="windowText" lastClr="000000"/>
                </a:solidFill>
                <a:latin typeface="Times New Roman"/>
                <a:cs typeface="Times New Roman"/>
              </a:rPr>
              <a:t> </a:t>
            </a:r>
            <a:r>
              <a:rPr sz="2400" kern="0" spc="70" dirty="0">
                <a:solidFill>
                  <a:sysClr val="windowText" lastClr="000000"/>
                </a:solidFill>
                <a:latin typeface="Times New Roman"/>
                <a:cs typeface="Times New Roman"/>
              </a:rPr>
              <a:t>impact</a:t>
            </a:r>
            <a:r>
              <a:rPr sz="2400" kern="0" spc="23"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of</a:t>
            </a:r>
            <a:r>
              <a:rPr sz="2400" kern="0" spc="23"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gold</a:t>
            </a:r>
            <a:r>
              <a:rPr sz="2400" kern="0" spc="23" dirty="0">
                <a:solidFill>
                  <a:sysClr val="windowText" lastClr="000000"/>
                </a:solidFill>
                <a:latin typeface="Times New Roman"/>
                <a:cs typeface="Times New Roman"/>
              </a:rPr>
              <a:t> </a:t>
            </a:r>
            <a:r>
              <a:rPr sz="2400" kern="0" spc="47" dirty="0">
                <a:solidFill>
                  <a:sysClr val="windowText" lastClr="000000"/>
                </a:solidFill>
                <a:latin typeface="Times New Roman"/>
                <a:cs typeface="Times New Roman"/>
              </a:rPr>
              <a:t>mining</a:t>
            </a:r>
            <a:r>
              <a:rPr sz="2400" kern="0" spc="23" dirty="0">
                <a:solidFill>
                  <a:sysClr val="windowText" lastClr="000000"/>
                </a:solidFill>
                <a:latin typeface="Times New Roman"/>
                <a:cs typeface="Times New Roman"/>
              </a:rPr>
              <a:t> </a:t>
            </a:r>
            <a:r>
              <a:rPr sz="2400" kern="0" spc="76" dirty="0">
                <a:solidFill>
                  <a:sysClr val="windowText" lastClr="000000"/>
                </a:solidFill>
                <a:latin typeface="Times New Roman"/>
                <a:cs typeface="Times New Roman"/>
              </a:rPr>
              <a:t>has</a:t>
            </a:r>
            <a:r>
              <a:rPr sz="2400" kern="0" spc="23" dirty="0">
                <a:solidFill>
                  <a:sysClr val="windowText" lastClr="000000"/>
                </a:solidFill>
                <a:latin typeface="Times New Roman"/>
                <a:cs typeface="Times New Roman"/>
              </a:rPr>
              <a:t> </a:t>
            </a:r>
            <a:r>
              <a:rPr sz="2400" kern="0" spc="63" dirty="0">
                <a:solidFill>
                  <a:sysClr val="windowText" lastClr="000000"/>
                </a:solidFill>
                <a:latin typeface="Times New Roman"/>
                <a:cs typeface="Times New Roman"/>
              </a:rPr>
              <a:t>rocketed.</a:t>
            </a:r>
            <a:r>
              <a:rPr sz="2400" kern="0" spc="23" dirty="0">
                <a:solidFill>
                  <a:sysClr val="windowText" lastClr="000000"/>
                </a:solidFill>
                <a:latin typeface="Times New Roman"/>
                <a:cs typeface="Times New Roman"/>
              </a:rPr>
              <a:t> </a:t>
            </a:r>
            <a:r>
              <a:rPr sz="2400" kern="0" spc="76" dirty="0">
                <a:solidFill>
                  <a:sysClr val="windowText" lastClr="000000"/>
                </a:solidFill>
                <a:latin typeface="Times New Roman"/>
                <a:cs typeface="Times New Roman"/>
              </a:rPr>
              <a:t>The</a:t>
            </a:r>
            <a:r>
              <a:rPr sz="2400" kern="0" spc="23" dirty="0">
                <a:solidFill>
                  <a:sysClr val="windowText" lastClr="000000"/>
                </a:solidFill>
                <a:latin typeface="Times New Roman"/>
                <a:cs typeface="Times New Roman"/>
              </a:rPr>
              <a:t> </a:t>
            </a:r>
            <a:r>
              <a:rPr sz="2400" kern="0" spc="40" dirty="0">
                <a:solidFill>
                  <a:sysClr val="windowText" lastClr="000000"/>
                </a:solidFill>
                <a:latin typeface="Times New Roman"/>
                <a:cs typeface="Times New Roman"/>
              </a:rPr>
              <a:t>process</a:t>
            </a:r>
            <a:r>
              <a:rPr sz="2400" kern="0" spc="20" dirty="0">
                <a:solidFill>
                  <a:sysClr val="windowText" lastClr="000000"/>
                </a:solidFill>
                <a:latin typeface="Times New Roman"/>
                <a:cs typeface="Times New Roman"/>
              </a:rPr>
              <a:t> </a:t>
            </a:r>
            <a:r>
              <a:rPr sz="2400" kern="0" dirty="0">
                <a:solidFill>
                  <a:sysClr val="windowText" lastClr="000000"/>
                </a:solidFill>
                <a:latin typeface="Times New Roman"/>
                <a:cs typeface="Times New Roman"/>
              </a:rPr>
              <a:t>involves</a:t>
            </a:r>
            <a:r>
              <a:rPr sz="2400" kern="0" spc="23" dirty="0">
                <a:solidFill>
                  <a:sysClr val="windowText" lastClr="000000"/>
                </a:solidFill>
                <a:latin typeface="Times New Roman"/>
                <a:cs typeface="Times New Roman"/>
              </a:rPr>
              <a:t> </a:t>
            </a:r>
            <a:r>
              <a:rPr sz="2400" kern="0" spc="80" dirty="0">
                <a:solidFill>
                  <a:sysClr val="windowText" lastClr="000000"/>
                </a:solidFill>
                <a:latin typeface="Times New Roman"/>
                <a:cs typeface="Times New Roman"/>
              </a:rPr>
              <a:t>pouring</a:t>
            </a:r>
            <a:r>
              <a:rPr sz="2400" kern="0" spc="23" dirty="0">
                <a:solidFill>
                  <a:sysClr val="windowText" lastClr="000000"/>
                </a:solidFill>
                <a:latin typeface="Times New Roman"/>
                <a:cs typeface="Times New Roman"/>
              </a:rPr>
              <a:t> </a:t>
            </a:r>
            <a:r>
              <a:rPr sz="2400" kern="0" spc="127" dirty="0">
                <a:solidFill>
                  <a:sysClr val="windowText" lastClr="000000"/>
                </a:solidFill>
                <a:latin typeface="Times New Roman"/>
                <a:cs typeface="Times New Roman"/>
              </a:rPr>
              <a:t>a</a:t>
            </a:r>
            <a:r>
              <a:rPr sz="2400" kern="0" spc="23" dirty="0">
                <a:solidFill>
                  <a:sysClr val="windowText" lastClr="000000"/>
                </a:solidFill>
                <a:latin typeface="Times New Roman"/>
                <a:cs typeface="Times New Roman"/>
              </a:rPr>
              <a:t> </a:t>
            </a:r>
            <a:r>
              <a:rPr sz="2400" kern="0" spc="33" dirty="0">
                <a:solidFill>
                  <a:sysClr val="windowText" lastClr="000000"/>
                </a:solidFill>
                <a:latin typeface="Times New Roman"/>
                <a:cs typeface="Times New Roman"/>
              </a:rPr>
              <a:t>cyanide </a:t>
            </a:r>
            <a:r>
              <a:rPr sz="2400" kern="0" spc="67" dirty="0">
                <a:solidFill>
                  <a:sysClr val="windowText" lastClr="000000"/>
                </a:solidFill>
                <a:latin typeface="Times New Roman"/>
                <a:cs typeface="Times New Roman"/>
              </a:rPr>
              <a:t>solution</a:t>
            </a:r>
            <a:r>
              <a:rPr sz="2400" kern="0" spc="20"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over</a:t>
            </a:r>
            <a:r>
              <a:rPr sz="2400" kern="0" spc="20" dirty="0">
                <a:solidFill>
                  <a:sysClr val="windowText" lastClr="000000"/>
                </a:solidFill>
                <a:latin typeface="Times New Roman"/>
                <a:cs typeface="Times New Roman"/>
              </a:rPr>
              <a:t> </a:t>
            </a:r>
            <a:r>
              <a:rPr sz="2400" kern="0" spc="60" dirty="0">
                <a:solidFill>
                  <a:sysClr val="windowText" lastClr="000000"/>
                </a:solidFill>
                <a:latin typeface="Times New Roman"/>
                <a:cs typeface="Times New Roman"/>
              </a:rPr>
              <a:t>crushed</a:t>
            </a:r>
            <a:r>
              <a:rPr sz="2400" kern="0" spc="23"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ore.</a:t>
            </a:r>
            <a:r>
              <a:rPr sz="2400" kern="0" spc="20" dirty="0">
                <a:solidFill>
                  <a:sysClr val="windowText" lastClr="000000"/>
                </a:solidFill>
                <a:latin typeface="Times New Roman"/>
                <a:cs typeface="Times New Roman"/>
              </a:rPr>
              <a:t> </a:t>
            </a:r>
            <a:r>
              <a:rPr sz="2400" kern="0" spc="76" dirty="0">
                <a:solidFill>
                  <a:sysClr val="windowText" lastClr="000000"/>
                </a:solidFill>
                <a:latin typeface="Times New Roman"/>
                <a:cs typeface="Times New Roman"/>
              </a:rPr>
              <a:t>The</a:t>
            </a:r>
            <a:r>
              <a:rPr sz="2400" kern="0" spc="23" dirty="0">
                <a:solidFill>
                  <a:sysClr val="windowText" lastClr="000000"/>
                </a:solidFill>
                <a:latin typeface="Times New Roman"/>
                <a:cs typeface="Times New Roman"/>
              </a:rPr>
              <a:t> </a:t>
            </a:r>
            <a:r>
              <a:rPr sz="2400" kern="0" spc="43" dirty="0">
                <a:solidFill>
                  <a:sysClr val="windowText" lastClr="000000"/>
                </a:solidFill>
                <a:latin typeface="Times New Roman"/>
                <a:cs typeface="Times New Roman"/>
              </a:rPr>
              <a:t>cyanide</a:t>
            </a:r>
            <a:r>
              <a:rPr sz="2400" kern="0" spc="20"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solution</a:t>
            </a:r>
            <a:r>
              <a:rPr sz="2400" kern="0" spc="23"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percolates,</a:t>
            </a:r>
            <a:r>
              <a:rPr sz="2400" kern="0" spc="20" dirty="0">
                <a:solidFill>
                  <a:sysClr val="windowText" lastClr="000000"/>
                </a:solidFill>
                <a:latin typeface="Times New Roman"/>
                <a:cs typeface="Times New Roman"/>
              </a:rPr>
              <a:t> </a:t>
            </a:r>
            <a:r>
              <a:rPr sz="2400" kern="0" dirty="0">
                <a:solidFill>
                  <a:sysClr val="windowText" lastClr="000000"/>
                </a:solidFill>
                <a:latin typeface="Times New Roman"/>
                <a:cs typeface="Times New Roman"/>
              </a:rPr>
              <a:t>dissolves</a:t>
            </a:r>
            <a:r>
              <a:rPr sz="2400" kern="0" spc="23"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the</a:t>
            </a:r>
            <a:r>
              <a:rPr sz="2400" kern="0" spc="20"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gold</a:t>
            </a:r>
            <a:r>
              <a:rPr sz="2400" kern="0" spc="23"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spc="20" dirty="0">
                <a:solidFill>
                  <a:sysClr val="windowText" lastClr="000000"/>
                </a:solidFill>
                <a:latin typeface="Times New Roman"/>
                <a:cs typeface="Times New Roman"/>
              </a:rPr>
              <a:t> </a:t>
            </a:r>
            <a:r>
              <a:rPr sz="2400" kern="0" spc="33" dirty="0">
                <a:solidFill>
                  <a:sysClr val="windowText" lastClr="000000"/>
                </a:solidFill>
                <a:latin typeface="Times New Roman"/>
                <a:cs typeface="Times New Roman"/>
              </a:rPr>
              <a:t>carries </a:t>
            </a:r>
            <a:r>
              <a:rPr sz="2400" kern="0" spc="53" dirty="0">
                <a:solidFill>
                  <a:sysClr val="windowText" lastClr="000000"/>
                </a:solidFill>
                <a:latin typeface="Times New Roman"/>
                <a:cs typeface="Times New Roman"/>
              </a:rPr>
              <a:t>it</a:t>
            </a:r>
            <a:r>
              <a:rPr sz="2400" kern="0" spc="3" dirty="0">
                <a:solidFill>
                  <a:sysClr val="windowText" lastClr="000000"/>
                </a:solidFill>
                <a:latin typeface="Times New Roman"/>
                <a:cs typeface="Times New Roman"/>
              </a:rPr>
              <a:t> </a:t>
            </a:r>
            <a:r>
              <a:rPr sz="2400" kern="0" spc="123" dirty="0">
                <a:solidFill>
                  <a:sysClr val="windowText" lastClr="000000"/>
                </a:solidFill>
                <a:latin typeface="Times New Roman"/>
                <a:cs typeface="Times New Roman"/>
              </a:rPr>
              <a:t>to</a:t>
            </a:r>
            <a:r>
              <a:rPr sz="2400" kern="0" spc="13"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solution</a:t>
            </a:r>
            <a:r>
              <a:rPr sz="2400" kern="0" spc="13" dirty="0">
                <a:solidFill>
                  <a:sysClr val="windowText" lastClr="000000"/>
                </a:solidFill>
                <a:latin typeface="Times New Roman"/>
                <a:cs typeface="Times New Roman"/>
              </a:rPr>
              <a:t> </a:t>
            </a:r>
            <a:r>
              <a:rPr sz="2400" kern="0" spc="83" dirty="0">
                <a:solidFill>
                  <a:sysClr val="windowText" lastClr="000000"/>
                </a:solidFill>
                <a:latin typeface="Times New Roman"/>
                <a:cs typeface="Times New Roman"/>
              </a:rPr>
              <a:t>ponds.</a:t>
            </a:r>
            <a:r>
              <a:rPr sz="2400" kern="0" spc="13"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This</a:t>
            </a:r>
            <a:r>
              <a:rPr sz="2400" kern="0" spc="13" dirty="0">
                <a:solidFill>
                  <a:sysClr val="windowText" lastClr="000000"/>
                </a:solidFill>
                <a:latin typeface="Times New Roman"/>
                <a:cs typeface="Times New Roman"/>
              </a:rPr>
              <a:t> </a:t>
            </a:r>
            <a:r>
              <a:rPr sz="2400" kern="0" spc="57" dirty="0">
                <a:solidFill>
                  <a:sysClr val="windowText" lastClr="000000"/>
                </a:solidFill>
                <a:latin typeface="Times New Roman"/>
                <a:cs typeface="Times New Roman"/>
              </a:rPr>
              <a:t>technique</a:t>
            </a:r>
            <a:r>
              <a:rPr sz="2400" kern="0" spc="13"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requires</a:t>
            </a:r>
            <a:r>
              <a:rPr sz="2400" kern="0" spc="13"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the</a:t>
            </a:r>
            <a:r>
              <a:rPr sz="2400" kern="0" spc="13" dirty="0">
                <a:solidFill>
                  <a:sysClr val="windowText" lastClr="000000"/>
                </a:solidFill>
                <a:latin typeface="Times New Roman"/>
                <a:cs typeface="Times New Roman"/>
              </a:rPr>
              <a:t> </a:t>
            </a:r>
            <a:r>
              <a:rPr sz="2400" kern="0" dirty="0">
                <a:solidFill>
                  <a:sysClr val="windowText" lastClr="000000"/>
                </a:solidFill>
                <a:latin typeface="Times New Roman"/>
                <a:cs typeface="Times New Roman"/>
              </a:rPr>
              <a:t>use</a:t>
            </a:r>
            <a:r>
              <a:rPr sz="2400" kern="0" spc="13"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of</a:t>
            </a:r>
            <a:r>
              <a:rPr sz="2400" kern="0" spc="13" dirty="0">
                <a:solidFill>
                  <a:sysClr val="windowText" lastClr="000000"/>
                </a:solidFill>
                <a:latin typeface="Times New Roman"/>
                <a:cs typeface="Times New Roman"/>
              </a:rPr>
              <a:t> </a:t>
            </a:r>
            <a:r>
              <a:rPr sz="2400" kern="0" spc="40" dirty="0">
                <a:solidFill>
                  <a:sysClr val="windowText" lastClr="000000"/>
                </a:solidFill>
                <a:latin typeface="Times New Roman"/>
                <a:cs typeface="Times New Roman"/>
              </a:rPr>
              <a:t>large</a:t>
            </a:r>
            <a:r>
              <a:rPr sz="2400" kern="0" spc="13"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quantities</a:t>
            </a:r>
            <a:r>
              <a:rPr sz="2400" kern="0" spc="13"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of</a:t>
            </a:r>
            <a:r>
              <a:rPr sz="2400" kern="0" spc="13" dirty="0">
                <a:solidFill>
                  <a:sysClr val="windowText" lastClr="000000"/>
                </a:solidFill>
                <a:latin typeface="Times New Roman"/>
                <a:cs typeface="Times New Roman"/>
              </a:rPr>
              <a:t> </a:t>
            </a:r>
            <a:r>
              <a:rPr sz="2400" kern="0" spc="33" dirty="0">
                <a:solidFill>
                  <a:sysClr val="windowText" lastClr="000000"/>
                </a:solidFill>
                <a:latin typeface="Times New Roman"/>
                <a:cs typeface="Times New Roman"/>
              </a:rPr>
              <a:t>highly</a:t>
            </a:r>
            <a:r>
              <a:rPr sz="2400" kern="0" spc="13" dirty="0">
                <a:solidFill>
                  <a:sysClr val="windowText" lastClr="000000"/>
                </a:solidFill>
                <a:latin typeface="Times New Roman"/>
                <a:cs typeface="Times New Roman"/>
              </a:rPr>
              <a:t> </a:t>
            </a:r>
            <a:r>
              <a:rPr sz="2400" kern="0" spc="27" dirty="0">
                <a:solidFill>
                  <a:sysClr val="windowText" lastClr="000000"/>
                </a:solidFill>
                <a:latin typeface="Times New Roman"/>
                <a:cs typeface="Times New Roman"/>
              </a:rPr>
              <a:t>toxic </a:t>
            </a:r>
            <a:r>
              <a:rPr sz="2400" kern="0" spc="43" dirty="0">
                <a:solidFill>
                  <a:sysClr val="windowText" lastClr="000000"/>
                </a:solidFill>
                <a:latin typeface="Times New Roman"/>
                <a:cs typeface="Times New Roman"/>
              </a:rPr>
              <a:t>cyanide.</a:t>
            </a:r>
            <a:r>
              <a:rPr sz="2400" kern="0" spc="3" dirty="0">
                <a:solidFill>
                  <a:sysClr val="windowText" lastClr="000000"/>
                </a:solidFill>
                <a:latin typeface="Times New Roman"/>
                <a:cs typeface="Times New Roman"/>
              </a:rPr>
              <a:t> </a:t>
            </a:r>
            <a:r>
              <a:rPr sz="2400" kern="0" spc="76" dirty="0">
                <a:solidFill>
                  <a:sysClr val="windowText" lastClr="000000"/>
                </a:solidFill>
                <a:latin typeface="Times New Roman"/>
                <a:cs typeface="Times New Roman"/>
              </a:rPr>
              <a:t>The</a:t>
            </a:r>
            <a:r>
              <a:rPr sz="2400" kern="0" spc="7" dirty="0">
                <a:solidFill>
                  <a:sysClr val="windowText" lastClr="000000"/>
                </a:solidFill>
                <a:latin typeface="Times New Roman"/>
                <a:cs typeface="Times New Roman"/>
              </a:rPr>
              <a:t> </a:t>
            </a:r>
            <a:r>
              <a:rPr sz="2400" kern="0" spc="43" dirty="0">
                <a:solidFill>
                  <a:sysClr val="windowText" lastClr="000000"/>
                </a:solidFill>
                <a:latin typeface="Times New Roman"/>
                <a:cs typeface="Times New Roman"/>
              </a:rPr>
              <a:t>cyanide</a:t>
            </a:r>
            <a:r>
              <a:rPr sz="2400" kern="0" spc="7"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solution</a:t>
            </a:r>
            <a:r>
              <a:rPr sz="2400" kern="0" spc="7" dirty="0">
                <a:solidFill>
                  <a:sysClr val="windowText" lastClr="000000"/>
                </a:solidFill>
                <a:latin typeface="Times New Roman"/>
                <a:cs typeface="Times New Roman"/>
              </a:rPr>
              <a:t> </a:t>
            </a:r>
            <a:r>
              <a:rPr sz="2400" kern="0" dirty="0">
                <a:solidFill>
                  <a:sysClr val="windowText" lastClr="000000"/>
                </a:solidFill>
                <a:latin typeface="Times New Roman"/>
                <a:cs typeface="Times New Roman"/>
              </a:rPr>
              <a:t>is</a:t>
            </a:r>
            <a:r>
              <a:rPr sz="2400" kern="0" spc="3"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either</a:t>
            </a:r>
            <a:r>
              <a:rPr sz="2400" kern="0" spc="7"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reused,</a:t>
            </a:r>
            <a:r>
              <a:rPr sz="2400" kern="0" spc="7"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stored</a:t>
            </a:r>
            <a:r>
              <a:rPr sz="2400" kern="0" spc="7"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in</a:t>
            </a:r>
            <a:r>
              <a:rPr sz="2400" kern="0" spc="3" dirty="0">
                <a:solidFill>
                  <a:sysClr val="windowText" lastClr="000000"/>
                </a:solidFill>
                <a:latin typeface="Times New Roman"/>
                <a:cs typeface="Times New Roman"/>
              </a:rPr>
              <a:t> </a:t>
            </a:r>
            <a:r>
              <a:rPr sz="2400" kern="0" spc="127" dirty="0">
                <a:solidFill>
                  <a:sysClr val="windowText" lastClr="000000"/>
                </a:solidFill>
                <a:latin typeface="Times New Roman"/>
                <a:cs typeface="Times New Roman"/>
              </a:rPr>
              <a:t>a</a:t>
            </a:r>
            <a:r>
              <a:rPr sz="2400" kern="0" spc="7" dirty="0">
                <a:solidFill>
                  <a:sysClr val="windowText" lastClr="000000"/>
                </a:solidFill>
                <a:latin typeface="Times New Roman"/>
                <a:cs typeface="Times New Roman"/>
              </a:rPr>
              <a:t> </a:t>
            </a:r>
            <a:r>
              <a:rPr sz="2400" kern="0" spc="117" dirty="0">
                <a:solidFill>
                  <a:sysClr val="windowText" lastClr="000000"/>
                </a:solidFill>
                <a:latin typeface="Times New Roman"/>
                <a:cs typeface="Times New Roman"/>
              </a:rPr>
              <a:t>dam</a:t>
            </a:r>
            <a:r>
              <a:rPr sz="2400" kern="0" spc="7"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or</a:t>
            </a:r>
            <a:r>
              <a:rPr sz="2400" kern="0" spc="7" dirty="0">
                <a:solidFill>
                  <a:sysClr val="windowText" lastClr="000000"/>
                </a:solidFill>
                <a:latin typeface="Times New Roman"/>
                <a:cs typeface="Times New Roman"/>
              </a:rPr>
              <a:t> </a:t>
            </a:r>
            <a:r>
              <a:rPr sz="2400" kern="0" spc="33" dirty="0">
                <a:solidFill>
                  <a:sysClr val="windowText" lastClr="000000"/>
                </a:solidFill>
                <a:latin typeface="Times New Roman"/>
                <a:cs typeface="Times New Roman"/>
              </a:rPr>
              <a:t>directly</a:t>
            </a:r>
            <a:r>
              <a:rPr sz="2400" kern="0" spc="7"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discharged</a:t>
            </a:r>
            <a:r>
              <a:rPr sz="2400" kern="0" spc="3"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into </a:t>
            </a:r>
            <a:r>
              <a:rPr sz="2400" kern="0" dirty="0">
                <a:solidFill>
                  <a:sysClr val="windowText" lastClr="000000"/>
                </a:solidFill>
                <a:latin typeface="Times New Roman"/>
                <a:cs typeface="Times New Roman"/>
              </a:rPr>
              <a:t>rivers</a:t>
            </a:r>
            <a:r>
              <a:rPr sz="2400" kern="0" spc="20"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or</a:t>
            </a:r>
            <a:r>
              <a:rPr sz="2400" kern="0" spc="23"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the</a:t>
            </a:r>
            <a:r>
              <a:rPr sz="2400" kern="0" spc="23" dirty="0">
                <a:solidFill>
                  <a:sysClr val="windowText" lastClr="000000"/>
                </a:solidFill>
                <a:latin typeface="Times New Roman"/>
                <a:cs typeface="Times New Roman"/>
              </a:rPr>
              <a:t> </a:t>
            </a:r>
            <a:r>
              <a:rPr sz="2400" kern="0" spc="33" dirty="0">
                <a:solidFill>
                  <a:sysClr val="windowText" lastClr="000000"/>
                </a:solidFill>
                <a:latin typeface="Times New Roman"/>
                <a:cs typeface="Times New Roman"/>
              </a:rPr>
              <a:t>sea.</a:t>
            </a:r>
            <a:r>
              <a:rPr sz="2400" kern="0" spc="23" dirty="0">
                <a:solidFill>
                  <a:sysClr val="windowText" lastClr="000000"/>
                </a:solidFill>
                <a:latin typeface="Times New Roman"/>
                <a:cs typeface="Times New Roman"/>
              </a:rPr>
              <a:t> </a:t>
            </a:r>
            <a:r>
              <a:rPr sz="2400" kern="0" spc="40" dirty="0">
                <a:solidFill>
                  <a:sysClr val="windowText" lastClr="000000"/>
                </a:solidFill>
                <a:latin typeface="Times New Roman"/>
                <a:cs typeface="Times New Roman"/>
              </a:rPr>
              <a:t>Toxic</a:t>
            </a:r>
            <a:r>
              <a:rPr sz="2400" kern="0" spc="20" dirty="0">
                <a:solidFill>
                  <a:sysClr val="windowText" lastClr="000000"/>
                </a:solidFill>
                <a:latin typeface="Times New Roman"/>
                <a:cs typeface="Times New Roman"/>
              </a:rPr>
              <a:t> </a:t>
            </a:r>
            <a:r>
              <a:rPr sz="2400" kern="0" spc="43" dirty="0">
                <a:solidFill>
                  <a:sysClr val="windowText" lastClr="000000"/>
                </a:solidFill>
                <a:latin typeface="Times New Roman"/>
                <a:cs typeface="Times New Roman"/>
              </a:rPr>
              <a:t>heavy</a:t>
            </a:r>
            <a:r>
              <a:rPr sz="2400" kern="0" spc="23" dirty="0">
                <a:solidFill>
                  <a:sysClr val="windowText" lastClr="000000"/>
                </a:solidFill>
                <a:latin typeface="Times New Roman"/>
                <a:cs typeface="Times New Roman"/>
              </a:rPr>
              <a:t> </a:t>
            </a:r>
            <a:r>
              <a:rPr sz="2400" kern="0" spc="47" dirty="0">
                <a:solidFill>
                  <a:sysClr val="windowText" lastClr="000000"/>
                </a:solidFill>
                <a:latin typeface="Times New Roman"/>
                <a:cs typeface="Times New Roman"/>
              </a:rPr>
              <a:t>metals</a:t>
            </a:r>
            <a:r>
              <a:rPr sz="2400" kern="0" spc="23"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spc="23" dirty="0">
                <a:solidFill>
                  <a:sysClr val="windowText" lastClr="000000"/>
                </a:solidFill>
                <a:latin typeface="Times New Roman"/>
                <a:cs typeface="Times New Roman"/>
              </a:rPr>
              <a:t> </a:t>
            </a:r>
            <a:r>
              <a:rPr sz="2400" kern="0" spc="47" dirty="0">
                <a:solidFill>
                  <a:sysClr val="windowText" lastClr="000000"/>
                </a:solidFill>
                <a:latin typeface="Times New Roman"/>
                <a:cs typeface="Times New Roman"/>
              </a:rPr>
              <a:t>metalloids,</a:t>
            </a:r>
            <a:r>
              <a:rPr sz="2400" kern="0" spc="20"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such</a:t>
            </a:r>
            <a:r>
              <a:rPr sz="2400" kern="0" spc="23" dirty="0">
                <a:solidFill>
                  <a:sysClr val="windowText" lastClr="000000"/>
                </a:solidFill>
                <a:latin typeface="Times New Roman"/>
                <a:cs typeface="Times New Roman"/>
              </a:rPr>
              <a:t> </a:t>
            </a:r>
            <a:r>
              <a:rPr sz="2400" kern="0" spc="60" dirty="0">
                <a:solidFill>
                  <a:sysClr val="windowText" lastClr="000000"/>
                </a:solidFill>
                <a:latin typeface="Times New Roman"/>
                <a:cs typeface="Times New Roman"/>
              </a:rPr>
              <a:t>as</a:t>
            </a:r>
            <a:r>
              <a:rPr sz="2400" kern="0" spc="23" dirty="0">
                <a:solidFill>
                  <a:sysClr val="windowText" lastClr="000000"/>
                </a:solidFill>
                <a:latin typeface="Times New Roman"/>
                <a:cs typeface="Times New Roman"/>
              </a:rPr>
              <a:t> </a:t>
            </a:r>
            <a:r>
              <a:rPr sz="2400" kern="0" spc="40" dirty="0">
                <a:solidFill>
                  <a:sysClr val="windowText" lastClr="000000"/>
                </a:solidFill>
                <a:latin typeface="Times New Roman"/>
                <a:cs typeface="Times New Roman"/>
              </a:rPr>
              <a:t>arsenic,</a:t>
            </a:r>
            <a:r>
              <a:rPr sz="2400" kern="0" spc="23" dirty="0">
                <a:solidFill>
                  <a:sysClr val="windowText" lastClr="000000"/>
                </a:solidFill>
                <a:latin typeface="Times New Roman"/>
                <a:cs typeface="Times New Roman"/>
              </a:rPr>
              <a:t> </a:t>
            </a:r>
            <a:r>
              <a:rPr sz="2400" kern="0" spc="63" dirty="0">
                <a:solidFill>
                  <a:sysClr val="windowText" lastClr="000000"/>
                </a:solidFill>
                <a:latin typeface="Times New Roman"/>
                <a:cs typeface="Times New Roman"/>
              </a:rPr>
              <a:t>occur</a:t>
            </a:r>
            <a:r>
              <a:rPr sz="2400" kern="0" spc="23"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frequently</a:t>
            </a:r>
            <a:r>
              <a:rPr sz="2400" kern="0" spc="20" dirty="0">
                <a:solidFill>
                  <a:sysClr val="windowText" lastClr="000000"/>
                </a:solidFill>
                <a:latin typeface="Times New Roman"/>
                <a:cs typeface="Times New Roman"/>
              </a:rPr>
              <a:t> </a:t>
            </a:r>
            <a:r>
              <a:rPr sz="2400" kern="0" spc="33" dirty="0">
                <a:solidFill>
                  <a:sysClr val="windowText" lastClr="000000"/>
                </a:solidFill>
                <a:latin typeface="Times New Roman"/>
                <a:cs typeface="Times New Roman"/>
              </a:rPr>
              <a:t>in </a:t>
            </a:r>
            <a:r>
              <a:rPr sz="2400" kern="0" spc="50" dirty="0">
                <a:solidFill>
                  <a:sysClr val="windowText" lastClr="000000"/>
                </a:solidFill>
                <a:latin typeface="Times New Roman"/>
                <a:cs typeface="Times New Roman"/>
              </a:rPr>
              <a:t>ores</a:t>
            </a:r>
            <a:r>
              <a:rPr sz="2400" kern="0" spc="7"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spc="7"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can</a:t>
            </a:r>
            <a:r>
              <a:rPr sz="2400" kern="0" spc="7" dirty="0">
                <a:solidFill>
                  <a:sysClr val="windowText" lastClr="000000"/>
                </a:solidFill>
                <a:latin typeface="Times New Roman"/>
                <a:cs typeface="Times New Roman"/>
              </a:rPr>
              <a:t> </a:t>
            </a:r>
            <a:r>
              <a:rPr sz="2400" kern="0" spc="47" dirty="0">
                <a:solidFill>
                  <a:sysClr val="windowText" lastClr="000000"/>
                </a:solidFill>
                <a:latin typeface="Times New Roman"/>
                <a:cs typeface="Times New Roman"/>
              </a:rPr>
              <a:t>be</a:t>
            </a:r>
            <a:r>
              <a:rPr sz="2400" kern="0" spc="7" dirty="0">
                <a:solidFill>
                  <a:sysClr val="windowText" lastClr="000000"/>
                </a:solidFill>
                <a:latin typeface="Times New Roman"/>
                <a:cs typeface="Times New Roman"/>
              </a:rPr>
              <a:t> </a:t>
            </a:r>
            <a:r>
              <a:rPr sz="2400" kern="0" spc="33" dirty="0">
                <a:solidFill>
                  <a:sysClr val="windowText" lastClr="000000"/>
                </a:solidFill>
                <a:latin typeface="Times New Roman"/>
                <a:cs typeface="Times New Roman"/>
              </a:rPr>
              <a:t>released</a:t>
            </a:r>
            <a:r>
              <a:rPr sz="2400" kern="0" spc="7"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with</a:t>
            </a:r>
            <a:r>
              <a:rPr sz="2400" kern="0" spc="7"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crushing</a:t>
            </a:r>
            <a:r>
              <a:rPr sz="2400" kern="0" spc="10"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spc="7" dirty="0">
                <a:solidFill>
                  <a:sysClr val="windowText" lastClr="000000"/>
                </a:solidFill>
                <a:latin typeface="Times New Roman"/>
                <a:cs typeface="Times New Roman"/>
              </a:rPr>
              <a:t> </a:t>
            </a:r>
            <a:r>
              <a:rPr sz="2400" kern="0" spc="27" dirty="0">
                <a:solidFill>
                  <a:sysClr val="windowText" lastClr="000000"/>
                </a:solidFill>
                <a:latin typeface="Times New Roman"/>
                <a:cs typeface="Times New Roman"/>
              </a:rPr>
              <a:t>leaching.</a:t>
            </a:r>
            <a:endParaRPr sz="24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666402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Tree>
    <p:extLst>
      <p:ext uri="{BB962C8B-B14F-4D97-AF65-F5344CB8AC3E}">
        <p14:creationId xmlns:p14="http://schemas.microsoft.com/office/powerpoint/2010/main" val="2241549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494" y="425361"/>
            <a:ext cx="11040957" cy="4902197"/>
          </a:xfrm>
          <a:prstGeom prst="rect">
            <a:avLst/>
          </a:prstGeom>
        </p:spPr>
        <p:txBody>
          <a:bodyPr vert="horz" wrap="square" lIns="0" tIns="28787" rIns="0" bIns="0" rtlCol="0">
            <a:spAutoFit/>
          </a:bodyPr>
          <a:lstStyle/>
          <a:p>
            <a:pPr marL="8467" marR="1373785">
              <a:lnSpc>
                <a:spcPts val="3800"/>
              </a:lnSpc>
              <a:spcBef>
                <a:spcPts val="227"/>
              </a:spcBef>
              <a:tabLst>
                <a:tab pos="1409770" algn="l"/>
                <a:tab pos="2049459" algn="l"/>
                <a:tab pos="3861840" algn="l"/>
                <a:tab pos="4725483" algn="l"/>
                <a:tab pos="5948977" algn="l"/>
                <a:tab pos="6588243" algn="l"/>
                <a:tab pos="7561958" algn="l"/>
              </a:tabLst>
            </a:pPr>
            <a:r>
              <a:rPr sz="3200" kern="0" spc="50" dirty="0">
                <a:solidFill>
                  <a:sysClr val="windowText" lastClr="000000"/>
                </a:solidFill>
                <a:latin typeface="Times New Roman"/>
                <a:cs typeface="Times New Roman"/>
              </a:rPr>
              <a:t>Typical</a:t>
            </a:r>
            <a:r>
              <a:rPr sz="3200" kern="0" dirty="0">
                <a:solidFill>
                  <a:sysClr val="windowText" lastClr="000000"/>
                </a:solidFill>
                <a:latin typeface="Times New Roman"/>
                <a:cs typeface="Times New Roman"/>
              </a:rPr>
              <a:t>	</a:t>
            </a:r>
            <a:r>
              <a:rPr sz="3200" kern="0" spc="47" dirty="0">
                <a:solidFill>
                  <a:sysClr val="windowText" lastClr="000000"/>
                </a:solidFill>
                <a:latin typeface="Times New Roman"/>
                <a:cs typeface="Times New Roman"/>
              </a:rPr>
              <a:t>cyanide-</a:t>
            </a:r>
            <a:r>
              <a:rPr sz="3200" kern="0" spc="33" dirty="0">
                <a:solidFill>
                  <a:sysClr val="windowText" lastClr="000000"/>
                </a:solidFill>
                <a:latin typeface="Times New Roman"/>
                <a:cs typeface="Times New Roman"/>
              </a:rPr>
              <a:t>leach</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gold</a:t>
            </a:r>
            <a:r>
              <a:rPr sz="3200" kern="0" dirty="0">
                <a:solidFill>
                  <a:sysClr val="windowText" lastClr="000000"/>
                </a:solidFill>
                <a:latin typeface="Times New Roman"/>
                <a:cs typeface="Times New Roman"/>
              </a:rPr>
              <a:t>	</a:t>
            </a:r>
            <a:r>
              <a:rPr sz="3200" kern="0" spc="37" dirty="0">
                <a:solidFill>
                  <a:sysClr val="windowText" lastClr="000000"/>
                </a:solidFill>
                <a:latin typeface="Times New Roman"/>
                <a:cs typeface="Times New Roman"/>
              </a:rPr>
              <a:t>wastes</a:t>
            </a:r>
            <a:r>
              <a:rPr sz="3200" kern="0"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are</a:t>
            </a:r>
            <a:r>
              <a:rPr sz="3200" kern="0" dirty="0">
                <a:solidFill>
                  <a:sysClr val="windowText" lastClr="000000"/>
                </a:solidFill>
                <a:latin typeface="Times New Roman"/>
                <a:cs typeface="Times New Roman"/>
              </a:rPr>
              <a:t>	</a:t>
            </a:r>
            <a:r>
              <a:rPr sz="3200" kern="0" spc="73" dirty="0">
                <a:solidFill>
                  <a:sysClr val="windowText" lastClr="000000"/>
                </a:solidFill>
                <a:latin typeface="Times New Roman"/>
                <a:cs typeface="Times New Roman"/>
              </a:rPr>
              <a:t>quite</a:t>
            </a:r>
            <a:r>
              <a:rPr sz="3200" kern="0" dirty="0">
                <a:solidFill>
                  <a:sysClr val="windowText" lastClr="000000"/>
                </a:solidFill>
                <a:latin typeface="Times New Roman"/>
                <a:cs typeface="Times New Roman"/>
              </a:rPr>
              <a:t>	</a:t>
            </a:r>
            <a:r>
              <a:rPr sz="3200" kern="0" spc="67" dirty="0">
                <a:solidFill>
                  <a:sysClr val="windowText" lastClr="000000"/>
                </a:solidFill>
                <a:latin typeface="Times New Roman"/>
                <a:cs typeface="Times New Roman"/>
              </a:rPr>
              <a:t>complicated </a:t>
            </a:r>
            <a:r>
              <a:rPr sz="3200" kern="0" spc="23" dirty="0">
                <a:solidFill>
                  <a:sysClr val="windowText" lastClr="000000"/>
                </a:solidFill>
                <a:latin typeface="Times New Roman"/>
                <a:cs typeface="Times New Roman"/>
              </a:rPr>
              <a:t>chemically,</a:t>
            </a:r>
            <a:r>
              <a:rPr sz="3200" kern="0" dirty="0">
                <a:solidFill>
                  <a:sysClr val="windowText" lastClr="000000"/>
                </a:solidFill>
                <a:latin typeface="Times New Roman"/>
                <a:cs typeface="Times New Roman"/>
              </a:rPr>
              <a:t>	</a:t>
            </a:r>
            <a:r>
              <a:rPr sz="3200" kern="0" spc="80" dirty="0">
                <a:solidFill>
                  <a:sysClr val="windowText" lastClr="000000"/>
                </a:solidFill>
                <a:latin typeface="Times New Roman"/>
                <a:cs typeface="Times New Roman"/>
              </a:rPr>
              <a:t>containing</a:t>
            </a:r>
            <a:endParaRPr sz="3200" kern="0">
              <a:solidFill>
                <a:sysClr val="windowText" lastClr="000000"/>
              </a:solidFill>
              <a:latin typeface="Times New Roman"/>
              <a:cs typeface="Times New Roman"/>
            </a:endParaRPr>
          </a:p>
          <a:p>
            <a:pPr marL="8467" marR="3387">
              <a:lnSpc>
                <a:spcPts val="3800"/>
              </a:lnSpc>
              <a:tabLst>
                <a:tab pos="1070664" algn="l"/>
                <a:tab pos="1295465" algn="l"/>
                <a:tab pos="1430938" algn="l"/>
                <a:tab pos="1934307" algn="l"/>
                <a:tab pos="2007124" algn="l"/>
                <a:tab pos="2061313" algn="l"/>
                <a:tab pos="2455456" algn="l"/>
                <a:tab pos="2692535" algn="l"/>
                <a:tab pos="2797950" algn="l"/>
                <a:tab pos="3619681" algn="l"/>
                <a:tab pos="3657783" algn="l"/>
                <a:tab pos="3700542" algn="l"/>
                <a:tab pos="4178086" algn="l"/>
                <a:tab pos="4279691" algn="l"/>
                <a:tab pos="5198370" algn="l"/>
                <a:tab pos="5452383" algn="l"/>
                <a:tab pos="5498952" algn="l"/>
                <a:tab pos="5659403" algn="l"/>
                <a:tab pos="5913416" algn="l"/>
                <a:tab pos="6088261" algn="l"/>
                <a:tab pos="6252099" algn="l"/>
                <a:tab pos="6408740" algn="l"/>
                <a:tab pos="7248676" algn="l"/>
                <a:tab pos="7822744" algn="l"/>
                <a:tab pos="7895138" algn="l"/>
                <a:tab pos="7934087" algn="l"/>
                <a:tab pos="8098348" algn="l"/>
                <a:tab pos="8866313" algn="l"/>
                <a:tab pos="9245639" algn="l"/>
                <a:tab pos="9313799" algn="l"/>
                <a:tab pos="9445462" algn="l"/>
              </a:tabLst>
            </a:pPr>
            <a:r>
              <a:rPr sz="3200" kern="0" spc="33" dirty="0">
                <a:solidFill>
                  <a:sysClr val="windowText" lastClr="000000"/>
                </a:solidFill>
                <a:latin typeface="Times New Roman"/>
                <a:cs typeface="Times New Roman"/>
              </a:rPr>
              <a:t>fluids</a:t>
            </a:r>
            <a:r>
              <a:rPr sz="3200" kern="0" dirty="0">
                <a:solidFill>
                  <a:sysClr val="windowText" lastClr="000000"/>
                </a:solidFill>
                <a:latin typeface="Times New Roman"/>
                <a:cs typeface="Times New Roman"/>
              </a:rPr>
              <a:t>	</a:t>
            </a:r>
            <a:r>
              <a:rPr sz="3200" kern="0" spc="53" dirty="0">
                <a:solidFill>
                  <a:sysClr val="windowText" lastClr="000000"/>
                </a:solidFill>
                <a:latin typeface="Times New Roman"/>
                <a:cs typeface="Times New Roman"/>
              </a:rPr>
              <a:t>with</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high</a:t>
            </a:r>
            <a:r>
              <a:rPr sz="3200" kern="0" dirty="0">
                <a:solidFill>
                  <a:sysClr val="windowText" lastClr="000000"/>
                </a:solidFill>
                <a:latin typeface="Times New Roman"/>
                <a:cs typeface="Times New Roman"/>
              </a:rPr>
              <a:t>		</a:t>
            </a:r>
            <a:r>
              <a:rPr sz="3200" kern="0" spc="87" dirty="0">
                <a:solidFill>
                  <a:sysClr val="windowText" lastClr="000000"/>
                </a:solidFill>
                <a:latin typeface="Times New Roman"/>
                <a:cs typeface="Times New Roman"/>
              </a:rPr>
              <a:t>concentrations</a:t>
            </a:r>
            <a:r>
              <a:rPr sz="3200" kern="0" dirty="0">
                <a:solidFill>
                  <a:sysClr val="windowText" lastClr="000000"/>
                </a:solidFill>
                <a:latin typeface="Times New Roman"/>
                <a:cs typeface="Times New Roman"/>
              </a:rPr>
              <a:t>	</a:t>
            </a:r>
            <a:r>
              <a:rPr sz="3200" kern="0" spc="57" dirty="0">
                <a:solidFill>
                  <a:sysClr val="windowText" lastClr="000000"/>
                </a:solidFill>
                <a:latin typeface="Times New Roman"/>
                <a:cs typeface="Times New Roman"/>
              </a:rPr>
              <a:t>of</a:t>
            </a:r>
            <a:r>
              <a:rPr sz="3200" kern="0" dirty="0">
                <a:solidFill>
                  <a:sysClr val="windowText" lastClr="000000"/>
                </a:solidFill>
                <a:latin typeface="Times New Roman"/>
                <a:cs typeface="Times New Roman"/>
              </a:rPr>
              <a:t>	</a:t>
            </a:r>
            <a:r>
              <a:rPr sz="3200" kern="0" spc="40" dirty="0">
                <a:solidFill>
                  <a:sysClr val="windowText" lastClr="000000"/>
                </a:solidFill>
                <a:latin typeface="Times New Roman"/>
                <a:cs typeface="Times New Roman"/>
              </a:rPr>
              <a:t>sediments;</a:t>
            </a:r>
            <a:r>
              <a:rPr sz="3200" kern="0" dirty="0">
                <a:solidFill>
                  <a:sysClr val="windowText" lastClr="000000"/>
                </a:solidFill>
                <a:latin typeface="Times New Roman"/>
                <a:cs typeface="Times New Roman"/>
              </a:rPr>
              <a:t>	</a:t>
            </a:r>
            <a:r>
              <a:rPr sz="3200" kern="0" spc="50" dirty="0">
                <a:solidFill>
                  <a:sysClr val="windowText" lastClr="000000"/>
                </a:solidFill>
                <a:latin typeface="Times New Roman"/>
                <a:cs typeface="Times New Roman"/>
              </a:rPr>
              <a:t>cyanide</a:t>
            </a:r>
            <a:r>
              <a:rPr sz="3200" kern="0" dirty="0">
                <a:solidFill>
                  <a:sysClr val="windowText" lastClr="000000"/>
                </a:solidFill>
                <a:latin typeface="Times New Roman"/>
                <a:cs typeface="Times New Roman"/>
              </a:rPr>
              <a:t>	</a:t>
            </a:r>
            <a:r>
              <a:rPr sz="3200" kern="0" spc="147" dirty="0">
                <a:solidFill>
                  <a:sysClr val="windowText" lastClr="000000"/>
                </a:solidFill>
                <a:latin typeface="Times New Roman"/>
                <a:cs typeface="Times New Roman"/>
              </a:rPr>
              <a:t>and </a:t>
            </a:r>
            <a:r>
              <a:rPr sz="3200" kern="0" spc="110" dirty="0">
                <a:solidFill>
                  <a:sysClr val="windowText" lastClr="000000"/>
                </a:solidFill>
                <a:latin typeface="Times New Roman"/>
                <a:cs typeface="Times New Roman"/>
              </a:rPr>
              <a:t>breakdown</a:t>
            </a:r>
            <a:r>
              <a:rPr sz="3200" kern="0" dirty="0">
                <a:solidFill>
                  <a:sysClr val="windowText" lastClr="000000"/>
                </a:solidFill>
                <a:latin typeface="Times New Roman"/>
                <a:cs typeface="Times New Roman"/>
              </a:rPr>
              <a:t>		</a:t>
            </a:r>
            <a:r>
              <a:rPr sz="3200" kern="0" spc="107" dirty="0">
                <a:solidFill>
                  <a:sysClr val="windowText" lastClr="000000"/>
                </a:solidFill>
                <a:latin typeface="Times New Roman"/>
                <a:cs typeface="Times New Roman"/>
              </a:rPr>
              <a:t>compounds</a:t>
            </a:r>
            <a:r>
              <a:rPr sz="3200" kern="0" dirty="0">
                <a:solidFill>
                  <a:sysClr val="windowText" lastClr="000000"/>
                </a:solidFill>
                <a:latin typeface="Times New Roman"/>
                <a:cs typeface="Times New Roman"/>
              </a:rPr>
              <a:t>	</a:t>
            </a:r>
            <a:r>
              <a:rPr sz="3200" kern="0" spc="40" dirty="0">
                <a:solidFill>
                  <a:sysClr val="windowText" lastClr="000000"/>
                </a:solidFill>
                <a:latin typeface="Times New Roman"/>
                <a:cs typeface="Times New Roman"/>
              </a:rPr>
              <a:t>(such</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as</a:t>
            </a:r>
            <a:r>
              <a:rPr sz="3200" kern="0" dirty="0">
                <a:solidFill>
                  <a:sysClr val="windowText" lastClr="000000"/>
                </a:solidFill>
                <a:latin typeface="Times New Roman"/>
                <a:cs typeface="Times New Roman"/>
              </a:rPr>
              <a:t>	</a:t>
            </a:r>
            <a:r>
              <a:rPr sz="3200" kern="0" spc="-13" dirty="0">
                <a:solidFill>
                  <a:sysClr val="windowText" lastClr="000000"/>
                </a:solidFill>
                <a:latin typeface="Times New Roman"/>
                <a:cs typeface="Times New Roman"/>
              </a:rPr>
              <a:t>free</a:t>
            </a:r>
            <a:r>
              <a:rPr sz="3200" kern="0" dirty="0">
                <a:solidFill>
                  <a:sysClr val="windowText" lastClr="000000"/>
                </a:solidFill>
                <a:latin typeface="Times New Roman"/>
                <a:cs typeface="Times New Roman"/>
              </a:rPr>
              <a:t>	</a:t>
            </a:r>
            <a:r>
              <a:rPr sz="3200" kern="0" spc="43" dirty="0">
                <a:solidFill>
                  <a:sysClr val="windowText" lastClr="000000"/>
                </a:solidFill>
                <a:latin typeface="Times New Roman"/>
                <a:cs typeface="Times New Roman"/>
              </a:rPr>
              <a:t>cyanides,</a:t>
            </a:r>
            <a:r>
              <a:rPr sz="3200" kern="0" dirty="0">
                <a:solidFill>
                  <a:sysClr val="windowText" lastClr="000000"/>
                </a:solidFill>
                <a:latin typeface="Times New Roman"/>
                <a:cs typeface="Times New Roman"/>
              </a:rPr>
              <a:t>	</a:t>
            </a:r>
            <a:r>
              <a:rPr sz="3200" kern="0" spc="63" dirty="0">
                <a:solidFill>
                  <a:sysClr val="windowText" lastClr="000000"/>
                </a:solidFill>
                <a:latin typeface="Times New Roman"/>
                <a:cs typeface="Times New Roman"/>
              </a:rPr>
              <a:t>metal-</a:t>
            </a:r>
            <a:r>
              <a:rPr sz="3200" kern="0" spc="50" dirty="0">
                <a:solidFill>
                  <a:sysClr val="windowText" lastClr="000000"/>
                </a:solidFill>
                <a:latin typeface="Times New Roman"/>
                <a:cs typeface="Times New Roman"/>
              </a:rPr>
              <a:t>cyanide </a:t>
            </a:r>
            <a:r>
              <a:rPr sz="3200" kern="0" spc="30" dirty="0">
                <a:solidFill>
                  <a:sysClr val="windowText" lastClr="000000"/>
                </a:solidFill>
                <a:latin typeface="Times New Roman"/>
                <a:cs typeface="Times New Roman"/>
              </a:rPr>
              <a:t>complexes,</a:t>
            </a:r>
            <a:r>
              <a:rPr sz="3200" kern="0" dirty="0">
                <a:solidFill>
                  <a:sysClr val="windowText" lastClr="000000"/>
                </a:solidFill>
                <a:latin typeface="Times New Roman"/>
                <a:cs typeface="Times New Roman"/>
              </a:rPr>
              <a:t>		</a:t>
            </a:r>
            <a:r>
              <a:rPr sz="3200" kern="0" spc="67" dirty="0">
                <a:solidFill>
                  <a:sysClr val="windowText" lastClr="000000"/>
                </a:solidFill>
                <a:latin typeface="Times New Roman"/>
                <a:cs typeface="Times New Roman"/>
              </a:rPr>
              <a:t>cyanates,</a:t>
            </a:r>
            <a:r>
              <a:rPr sz="3200" kern="0" dirty="0">
                <a:solidFill>
                  <a:sysClr val="windowText" lastClr="000000"/>
                </a:solidFill>
                <a:latin typeface="Times New Roman"/>
                <a:cs typeface="Times New Roman"/>
              </a:rPr>
              <a:t>			</a:t>
            </a:r>
            <a:r>
              <a:rPr sz="3200" kern="0" spc="80" dirty="0">
                <a:solidFill>
                  <a:sysClr val="windowText" lastClr="000000"/>
                </a:solidFill>
                <a:latin typeface="Times New Roman"/>
                <a:cs typeface="Times New Roman"/>
              </a:rPr>
              <a:t>thiocyanates,</a:t>
            </a:r>
            <a:r>
              <a:rPr sz="3200" kern="0" dirty="0">
                <a:solidFill>
                  <a:sysClr val="windowText" lastClr="000000"/>
                </a:solidFill>
                <a:latin typeface="Times New Roman"/>
                <a:cs typeface="Times New Roman"/>
              </a:rPr>
              <a:t>	</a:t>
            </a:r>
            <a:r>
              <a:rPr sz="3200" kern="0" spc="110" dirty="0">
                <a:solidFill>
                  <a:sysClr val="windowText" lastClr="000000"/>
                </a:solidFill>
                <a:latin typeface="Times New Roman"/>
                <a:cs typeface="Times New Roman"/>
              </a:rPr>
              <a:t>ammonia,</a:t>
            </a:r>
            <a:r>
              <a:rPr sz="3200" kern="0" dirty="0">
                <a:solidFill>
                  <a:sysClr val="windowText" lastClr="000000"/>
                </a:solidFill>
                <a:latin typeface="Times New Roman"/>
                <a:cs typeface="Times New Roman"/>
              </a:rPr>
              <a:t>			</a:t>
            </a:r>
            <a:r>
              <a:rPr sz="3200" kern="0" spc="43" dirty="0">
                <a:solidFill>
                  <a:sysClr val="windowText" lastClr="000000"/>
                </a:solidFill>
                <a:latin typeface="Times New Roman"/>
                <a:cs typeface="Times New Roman"/>
              </a:rPr>
              <a:t>possibly</a:t>
            </a:r>
            <a:r>
              <a:rPr sz="3200" kern="0" dirty="0">
                <a:solidFill>
                  <a:sysClr val="windowText" lastClr="000000"/>
                </a:solidFill>
                <a:latin typeface="Times New Roman"/>
                <a:cs typeface="Times New Roman"/>
              </a:rPr>
              <a:t>	</a:t>
            </a:r>
            <a:r>
              <a:rPr sz="3200" kern="0" spc="63" dirty="0">
                <a:solidFill>
                  <a:sysClr val="windowText" lastClr="000000"/>
                </a:solidFill>
                <a:latin typeface="Times New Roman"/>
                <a:cs typeface="Times New Roman"/>
              </a:rPr>
              <a:t>organic- </a:t>
            </a:r>
            <a:r>
              <a:rPr sz="3200" kern="0" spc="50" dirty="0">
                <a:solidFill>
                  <a:sysClr val="windowText" lastClr="000000"/>
                </a:solidFill>
                <a:latin typeface="Times New Roman"/>
                <a:cs typeface="Times New Roman"/>
              </a:rPr>
              <a:t>cyanide</a:t>
            </a:r>
            <a:r>
              <a:rPr sz="3200" kern="0" dirty="0">
                <a:solidFill>
                  <a:sysClr val="windowText" lastClr="000000"/>
                </a:solidFill>
                <a:latin typeface="Times New Roman"/>
                <a:cs typeface="Times New Roman"/>
              </a:rPr>
              <a:t>	</a:t>
            </a:r>
            <a:r>
              <a:rPr sz="3200" kern="0" spc="103" dirty="0">
                <a:solidFill>
                  <a:sysClr val="windowText" lastClr="000000"/>
                </a:solidFill>
                <a:latin typeface="Times New Roman"/>
                <a:cs typeface="Times New Roman"/>
              </a:rPr>
              <a:t>compounds,</a:t>
            </a:r>
            <a:r>
              <a:rPr sz="3200" kern="0" dirty="0">
                <a:solidFill>
                  <a:sysClr val="windowText" lastClr="000000"/>
                </a:solidFill>
                <a:latin typeface="Times New Roman"/>
                <a:cs typeface="Times New Roman"/>
              </a:rPr>
              <a:t>		</a:t>
            </a:r>
            <a:r>
              <a:rPr sz="3200" kern="0" spc="63" dirty="0">
                <a:solidFill>
                  <a:sysClr val="windowText" lastClr="000000"/>
                </a:solidFill>
                <a:latin typeface="Times New Roman"/>
                <a:cs typeface="Times New Roman"/>
              </a:rPr>
              <a:t>cyanogen,</a:t>
            </a:r>
            <a:r>
              <a:rPr sz="3200" kern="0" dirty="0">
                <a:solidFill>
                  <a:sysClr val="windowText" lastClr="000000"/>
                </a:solidFill>
                <a:latin typeface="Times New Roman"/>
                <a:cs typeface="Times New Roman"/>
              </a:rPr>
              <a:t>		</a:t>
            </a:r>
            <a:r>
              <a:rPr sz="3200" kern="0" spc="-730" dirty="0">
                <a:solidFill>
                  <a:sysClr val="windowText" lastClr="000000"/>
                </a:solidFill>
                <a:latin typeface="Times New Roman"/>
                <a:cs typeface="Times New Roman"/>
              </a:rPr>
              <a:t> </a:t>
            </a:r>
            <a:r>
              <a:rPr sz="3200" kern="0" spc="73" dirty="0">
                <a:solidFill>
                  <a:sysClr val="windowText" lastClr="000000"/>
                </a:solidFill>
                <a:latin typeface="Times New Roman"/>
                <a:cs typeface="Times New Roman"/>
              </a:rPr>
              <a:t>cyanogen</a:t>
            </a:r>
            <a:r>
              <a:rPr sz="3200" kern="0" dirty="0">
                <a:solidFill>
                  <a:sysClr val="windowText" lastClr="000000"/>
                </a:solidFill>
                <a:latin typeface="Times New Roman"/>
                <a:cs typeface="Times New Roman"/>
              </a:rPr>
              <a:t>	</a:t>
            </a:r>
            <a:r>
              <a:rPr sz="3200" kern="0" spc="57" dirty="0">
                <a:solidFill>
                  <a:sysClr val="windowText" lastClr="000000"/>
                </a:solidFill>
                <a:latin typeface="Times New Roman"/>
                <a:cs typeface="Times New Roman"/>
              </a:rPr>
              <a:t>chloride,</a:t>
            </a:r>
            <a:r>
              <a:rPr sz="3200" kern="0" dirty="0">
                <a:solidFill>
                  <a:sysClr val="windowText" lastClr="000000"/>
                </a:solidFill>
                <a:latin typeface="Times New Roman"/>
                <a:cs typeface="Times New Roman"/>
              </a:rPr>
              <a:t>	</a:t>
            </a:r>
            <a:r>
              <a:rPr sz="3200" kern="0" spc="147" dirty="0">
                <a:solidFill>
                  <a:sysClr val="windowText" lastClr="000000"/>
                </a:solidFill>
                <a:latin typeface="Times New Roman"/>
                <a:cs typeface="Times New Roman"/>
              </a:rPr>
              <a:t>and </a:t>
            </a:r>
            <a:r>
              <a:rPr sz="3200" kern="0" spc="50" dirty="0">
                <a:solidFill>
                  <a:sysClr val="windowText" lastClr="000000"/>
                </a:solidFill>
                <a:latin typeface="Times New Roman"/>
                <a:cs typeface="Times New Roman"/>
              </a:rPr>
              <a:t>chloramines);</a:t>
            </a:r>
            <a:r>
              <a:rPr sz="3200" kern="0" dirty="0">
                <a:solidFill>
                  <a:sysClr val="windowText" lastClr="000000"/>
                </a:solidFill>
                <a:latin typeface="Times New Roman"/>
                <a:cs typeface="Times New Roman"/>
              </a:rPr>
              <a:t>	</a:t>
            </a:r>
            <a:r>
              <a:rPr sz="3200" kern="0" spc="103" dirty="0">
                <a:solidFill>
                  <a:sysClr val="windowText" lastClr="000000"/>
                </a:solidFill>
                <a:latin typeface="Times New Roman"/>
                <a:cs typeface="Times New Roman"/>
              </a:rPr>
              <a:t>numerous</a:t>
            </a:r>
            <a:r>
              <a:rPr sz="3200" kern="0" dirty="0">
                <a:solidFill>
                  <a:sysClr val="windowText" lastClr="000000"/>
                </a:solidFill>
                <a:latin typeface="Times New Roman"/>
                <a:cs typeface="Times New Roman"/>
              </a:rPr>
              <a:t>		</a:t>
            </a:r>
            <a:r>
              <a:rPr sz="3200" kern="0" spc="57" dirty="0">
                <a:solidFill>
                  <a:sysClr val="windowText" lastClr="000000"/>
                </a:solidFill>
                <a:latin typeface="Times New Roman"/>
                <a:cs typeface="Times New Roman"/>
              </a:rPr>
              <a:t>metals</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(for</a:t>
            </a:r>
            <a:r>
              <a:rPr sz="3200" kern="0" dirty="0">
                <a:solidFill>
                  <a:sysClr val="windowText" lastClr="000000"/>
                </a:solidFill>
                <a:latin typeface="Times New Roman"/>
                <a:cs typeface="Times New Roman"/>
              </a:rPr>
              <a:t>	</a:t>
            </a:r>
            <a:r>
              <a:rPr sz="3200" kern="0" spc="43" dirty="0">
                <a:solidFill>
                  <a:sysClr val="windowText" lastClr="000000"/>
                </a:solidFill>
                <a:latin typeface="Times New Roman"/>
                <a:cs typeface="Times New Roman"/>
              </a:rPr>
              <a:t>example,</a:t>
            </a:r>
            <a:r>
              <a:rPr sz="3200" kern="0" dirty="0">
                <a:solidFill>
                  <a:sysClr val="windowText" lastClr="000000"/>
                </a:solidFill>
                <a:latin typeface="Times New Roman"/>
                <a:cs typeface="Times New Roman"/>
              </a:rPr>
              <a:t>		</a:t>
            </a:r>
            <a:r>
              <a:rPr sz="3200" kern="0" spc="50" dirty="0">
                <a:solidFill>
                  <a:sysClr val="windowText" lastClr="000000"/>
                </a:solidFill>
                <a:latin typeface="Times New Roman"/>
                <a:cs typeface="Times New Roman"/>
              </a:rPr>
              <a:t>arsenic,</a:t>
            </a:r>
            <a:r>
              <a:rPr sz="3200" kern="0" dirty="0">
                <a:solidFill>
                  <a:sysClr val="windowText" lastClr="000000"/>
                </a:solidFill>
                <a:latin typeface="Times New Roman"/>
                <a:cs typeface="Times New Roman"/>
              </a:rPr>
              <a:t>		</a:t>
            </a:r>
            <a:r>
              <a:rPr sz="3200" kern="0" spc="87" dirty="0">
                <a:solidFill>
                  <a:sysClr val="windowText" lastClr="000000"/>
                </a:solidFill>
                <a:latin typeface="Times New Roman"/>
                <a:cs typeface="Times New Roman"/>
              </a:rPr>
              <a:t>cadmium, cobalt,</a:t>
            </a:r>
            <a:r>
              <a:rPr sz="3200" kern="0"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copper,</a:t>
            </a:r>
            <a:r>
              <a:rPr sz="3200" kern="0" dirty="0">
                <a:solidFill>
                  <a:sysClr val="windowText" lastClr="000000"/>
                </a:solidFill>
                <a:latin typeface="Times New Roman"/>
                <a:cs typeface="Times New Roman"/>
              </a:rPr>
              <a:t>	</a:t>
            </a:r>
            <a:r>
              <a:rPr sz="3200" kern="0" spc="97" dirty="0">
                <a:solidFill>
                  <a:sysClr val="windowText" lastClr="000000"/>
                </a:solidFill>
                <a:latin typeface="Times New Roman"/>
                <a:cs typeface="Times New Roman"/>
              </a:rPr>
              <a:t>iron,</a:t>
            </a:r>
            <a:r>
              <a:rPr sz="3200" kern="0" dirty="0">
                <a:solidFill>
                  <a:sysClr val="windowText" lastClr="000000"/>
                </a:solidFill>
                <a:latin typeface="Times New Roman"/>
                <a:cs typeface="Times New Roman"/>
              </a:rPr>
              <a:t>	</a:t>
            </a:r>
            <a:r>
              <a:rPr sz="3200" kern="0" spc="67" dirty="0">
                <a:solidFill>
                  <a:sysClr val="windowText" lastClr="000000"/>
                </a:solidFill>
                <a:latin typeface="Times New Roman"/>
                <a:cs typeface="Times New Roman"/>
              </a:rPr>
              <a:t>lead,</a:t>
            </a:r>
            <a:r>
              <a:rPr sz="3200" kern="0" spc="13" dirty="0">
                <a:solidFill>
                  <a:sysClr val="windowText" lastClr="000000"/>
                </a:solidFill>
                <a:latin typeface="Times New Roman"/>
                <a:cs typeface="Times New Roman"/>
              </a:rPr>
              <a:t> </a:t>
            </a:r>
            <a:r>
              <a:rPr sz="3200" kern="0" spc="76" dirty="0">
                <a:solidFill>
                  <a:sysClr val="windowText" lastClr="000000"/>
                </a:solidFill>
                <a:latin typeface="Times New Roman"/>
                <a:cs typeface="Times New Roman"/>
              </a:rPr>
              <a:t>manganese,</a:t>
            </a:r>
            <a:r>
              <a:rPr sz="3200" kern="0" spc="17" dirty="0">
                <a:solidFill>
                  <a:sysClr val="windowText" lastClr="000000"/>
                </a:solidFill>
                <a:latin typeface="Times New Roman"/>
                <a:cs typeface="Times New Roman"/>
              </a:rPr>
              <a:t> </a:t>
            </a:r>
            <a:r>
              <a:rPr sz="3200" kern="0" spc="37" dirty="0">
                <a:solidFill>
                  <a:sysClr val="windowText" lastClr="000000"/>
                </a:solidFill>
                <a:latin typeface="Times New Roman"/>
                <a:cs typeface="Times New Roman"/>
              </a:rPr>
              <a:t>nickel,</a:t>
            </a:r>
            <a:r>
              <a:rPr sz="3200" kern="0" spc="13" dirty="0">
                <a:solidFill>
                  <a:sysClr val="windowText" lastClr="000000"/>
                </a:solidFill>
                <a:latin typeface="Times New Roman"/>
                <a:cs typeface="Times New Roman"/>
              </a:rPr>
              <a:t> </a:t>
            </a:r>
            <a:r>
              <a:rPr sz="3200" kern="0" spc="40" dirty="0">
                <a:solidFill>
                  <a:sysClr val="windowText" lastClr="000000"/>
                </a:solidFill>
                <a:latin typeface="Times New Roman"/>
                <a:cs typeface="Times New Roman"/>
              </a:rPr>
              <a:t>selenium,</a:t>
            </a:r>
            <a:r>
              <a:rPr sz="3200" kern="0" spc="17" dirty="0">
                <a:solidFill>
                  <a:sysClr val="windowText" lastClr="000000"/>
                </a:solidFill>
                <a:latin typeface="Times New Roman"/>
                <a:cs typeface="Times New Roman"/>
              </a:rPr>
              <a:t> </a:t>
            </a:r>
            <a:r>
              <a:rPr sz="3200" kern="0" spc="-7" dirty="0">
                <a:solidFill>
                  <a:sysClr val="windowText" lastClr="000000"/>
                </a:solidFill>
                <a:latin typeface="Times New Roman"/>
                <a:cs typeface="Times New Roman"/>
              </a:rPr>
              <a:t>silver, </a:t>
            </a:r>
            <a:r>
              <a:rPr sz="3200" kern="0" spc="73" dirty="0">
                <a:solidFill>
                  <a:sysClr val="windowText" lastClr="000000"/>
                </a:solidFill>
                <a:latin typeface="Times New Roman"/>
                <a:cs typeface="Times New Roman"/>
              </a:rPr>
              <a:t>mercury,</a:t>
            </a:r>
            <a:r>
              <a:rPr sz="3200" kern="0" spc="23" dirty="0">
                <a:solidFill>
                  <a:sysClr val="windowText" lastClr="000000"/>
                </a:solidFill>
                <a:latin typeface="Times New Roman"/>
                <a:cs typeface="Times New Roman"/>
              </a:rPr>
              <a:t> </a:t>
            </a:r>
            <a:r>
              <a:rPr sz="3200" kern="0" spc="93" dirty="0">
                <a:solidFill>
                  <a:sysClr val="windowText" lastClr="000000"/>
                </a:solidFill>
                <a:latin typeface="Times New Roman"/>
                <a:cs typeface="Times New Roman"/>
              </a:rPr>
              <a:t>molybdenum,</a:t>
            </a:r>
            <a:r>
              <a:rPr sz="3200" kern="0" spc="27" dirty="0">
                <a:solidFill>
                  <a:sysClr val="windowText" lastClr="000000"/>
                </a:solidFill>
                <a:latin typeface="Times New Roman"/>
                <a:cs typeface="Times New Roman"/>
              </a:rPr>
              <a:t> </a:t>
            </a:r>
            <a:r>
              <a:rPr sz="3200" kern="0" spc="107" dirty="0">
                <a:solidFill>
                  <a:sysClr val="windowText" lastClr="000000"/>
                </a:solidFill>
                <a:latin typeface="Times New Roman"/>
                <a:cs typeface="Times New Roman"/>
              </a:rPr>
              <a:t>vanadium,</a:t>
            </a:r>
            <a:r>
              <a:rPr sz="3200" kern="0" spc="27" dirty="0">
                <a:solidFill>
                  <a:sysClr val="windowText" lastClr="000000"/>
                </a:solidFill>
                <a:latin typeface="Times New Roman"/>
                <a:cs typeface="Times New Roman"/>
              </a:rPr>
              <a:t> </a:t>
            </a:r>
            <a:r>
              <a:rPr sz="3200" kern="0" dirty="0">
                <a:solidFill>
                  <a:sysClr val="windowText" lastClr="000000"/>
                </a:solidFill>
                <a:latin typeface="Times New Roman"/>
                <a:cs typeface="Times New Roman"/>
              </a:rPr>
              <a:t>zinc);</a:t>
            </a:r>
            <a:r>
              <a:rPr sz="3200" kern="0" spc="27" dirty="0">
                <a:solidFill>
                  <a:sysClr val="windowText" lastClr="000000"/>
                </a:solidFill>
                <a:latin typeface="Times New Roman"/>
                <a:cs typeface="Times New Roman"/>
              </a:rPr>
              <a:t> </a:t>
            </a:r>
            <a:r>
              <a:rPr sz="3200" kern="0" spc="117" dirty="0">
                <a:solidFill>
                  <a:sysClr val="windowText" lastClr="000000"/>
                </a:solidFill>
                <a:latin typeface="Times New Roman"/>
                <a:cs typeface="Times New Roman"/>
              </a:rPr>
              <a:t>non-</a:t>
            </a:r>
            <a:r>
              <a:rPr sz="3200" kern="0" spc="63" dirty="0">
                <a:solidFill>
                  <a:sysClr val="windowText" lastClr="000000"/>
                </a:solidFill>
                <a:latin typeface="Times New Roman"/>
                <a:cs typeface="Times New Roman"/>
              </a:rPr>
              <a:t>metals</a:t>
            </a:r>
            <a:r>
              <a:rPr sz="3200" kern="0" spc="27" dirty="0">
                <a:solidFill>
                  <a:sysClr val="windowText" lastClr="000000"/>
                </a:solidFill>
                <a:latin typeface="Times New Roman"/>
                <a:cs typeface="Times New Roman"/>
              </a:rPr>
              <a:t> </a:t>
            </a:r>
            <a:r>
              <a:rPr sz="3200" kern="0" spc="40" dirty="0">
                <a:solidFill>
                  <a:sysClr val="windowText" lastClr="000000"/>
                </a:solidFill>
                <a:latin typeface="Times New Roman"/>
                <a:cs typeface="Times New Roman"/>
              </a:rPr>
              <a:t>(sulfates, </a:t>
            </a:r>
            <a:r>
              <a:rPr sz="3200" kern="0" spc="57" dirty="0">
                <a:solidFill>
                  <a:sysClr val="windowText" lastClr="000000"/>
                </a:solidFill>
                <a:latin typeface="Times New Roman"/>
                <a:cs typeface="Times New Roman"/>
              </a:rPr>
              <a:t>chlorides,</a:t>
            </a:r>
            <a:r>
              <a:rPr sz="3200" kern="0" spc="13" dirty="0">
                <a:solidFill>
                  <a:sysClr val="windowText" lastClr="000000"/>
                </a:solidFill>
                <a:latin typeface="Times New Roman"/>
                <a:cs typeface="Times New Roman"/>
              </a:rPr>
              <a:t> </a:t>
            </a:r>
            <a:r>
              <a:rPr sz="3200" kern="0" spc="57" dirty="0">
                <a:solidFill>
                  <a:sysClr val="windowText" lastClr="000000"/>
                </a:solidFill>
                <a:latin typeface="Times New Roman"/>
                <a:cs typeface="Times New Roman"/>
              </a:rPr>
              <a:t>fluorides,</a:t>
            </a:r>
            <a:r>
              <a:rPr sz="3200" kern="0" spc="17" dirty="0">
                <a:solidFill>
                  <a:sysClr val="windowText" lastClr="000000"/>
                </a:solidFill>
                <a:latin typeface="Times New Roman"/>
                <a:cs typeface="Times New Roman"/>
              </a:rPr>
              <a:t> </a:t>
            </a:r>
            <a:r>
              <a:rPr sz="3200" kern="0" spc="90" dirty="0">
                <a:solidFill>
                  <a:sysClr val="windowText" lastClr="000000"/>
                </a:solidFill>
                <a:latin typeface="Times New Roman"/>
                <a:cs typeface="Times New Roman"/>
              </a:rPr>
              <a:t>nitrates,</a:t>
            </a:r>
            <a:r>
              <a:rPr sz="3200" kern="0" spc="17" dirty="0">
                <a:solidFill>
                  <a:sysClr val="windowText" lastClr="000000"/>
                </a:solidFill>
                <a:latin typeface="Times New Roman"/>
                <a:cs typeface="Times New Roman"/>
              </a:rPr>
              <a:t> </a:t>
            </a:r>
            <a:r>
              <a:rPr sz="3200" kern="0" spc="163" dirty="0">
                <a:solidFill>
                  <a:sysClr val="windowText" lastClr="000000"/>
                </a:solidFill>
                <a:latin typeface="Times New Roman"/>
                <a:cs typeface="Times New Roman"/>
              </a:rPr>
              <a:t>and</a:t>
            </a:r>
            <a:r>
              <a:rPr sz="3200" kern="0" spc="13" dirty="0">
                <a:solidFill>
                  <a:sysClr val="windowText" lastClr="000000"/>
                </a:solidFill>
                <a:latin typeface="Times New Roman"/>
                <a:cs typeface="Times New Roman"/>
              </a:rPr>
              <a:t> </a:t>
            </a:r>
            <a:r>
              <a:rPr sz="3200" kern="0" spc="97" dirty="0">
                <a:solidFill>
                  <a:sysClr val="windowText" lastClr="000000"/>
                </a:solidFill>
                <a:latin typeface="Times New Roman"/>
                <a:cs typeface="Times New Roman"/>
              </a:rPr>
              <a:t>carbonates.</a:t>
            </a:r>
            <a:endParaRPr sz="32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365976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94470" y="1"/>
            <a:ext cx="7055959" cy="6857999"/>
          </a:xfrm>
          <a:prstGeom prst="rect">
            <a:avLst/>
          </a:prstGeom>
        </p:spPr>
      </p:pic>
    </p:spTree>
    <p:extLst>
      <p:ext uri="{BB962C8B-B14F-4D97-AF65-F5344CB8AC3E}">
        <p14:creationId xmlns:p14="http://schemas.microsoft.com/office/powerpoint/2010/main" val="231683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hlinkClick r:id="rId2"/>
          </p:cNvPr>
          <p:cNvSpPr/>
          <p:nvPr/>
        </p:nvSpPr>
        <p:spPr>
          <a:xfrm>
            <a:off x="3647570" y="1260972"/>
            <a:ext cx="1000760" cy="31750"/>
          </a:xfrm>
          <a:custGeom>
            <a:avLst/>
            <a:gdLst/>
            <a:ahLst/>
            <a:cxnLst/>
            <a:rect l="l" t="t" r="r" b="b"/>
            <a:pathLst>
              <a:path w="1501140" h="47625">
                <a:moveTo>
                  <a:pt x="1501112" y="47624"/>
                </a:moveTo>
                <a:lnTo>
                  <a:pt x="0" y="47624"/>
                </a:lnTo>
                <a:lnTo>
                  <a:pt x="0" y="0"/>
                </a:lnTo>
                <a:lnTo>
                  <a:pt x="1501112" y="0"/>
                </a:lnTo>
                <a:lnTo>
                  <a:pt x="1501112" y="47624"/>
                </a:lnTo>
                <a:close/>
              </a:path>
            </a:pathLst>
          </a:custGeom>
          <a:solidFill>
            <a:srgbClr val="0462C1"/>
          </a:solidFill>
        </p:spPr>
        <p:txBody>
          <a:bodyPr wrap="square" lIns="0" tIns="0" rIns="0" bIns="0" rtlCol="0"/>
          <a:lstStyle/>
          <a:p>
            <a:endParaRPr sz="1200" kern="0">
              <a:solidFill>
                <a:sysClr val="windowText" lastClr="000000"/>
              </a:solidFill>
            </a:endParaRPr>
          </a:p>
        </p:txBody>
      </p:sp>
      <p:sp>
        <p:nvSpPr>
          <p:cNvPr id="3" name="object 3"/>
          <p:cNvSpPr txBox="1"/>
          <p:nvPr/>
        </p:nvSpPr>
        <p:spPr>
          <a:xfrm>
            <a:off x="150296" y="452405"/>
            <a:ext cx="5828877" cy="3407342"/>
          </a:xfrm>
          <a:prstGeom prst="rect">
            <a:avLst/>
          </a:prstGeom>
        </p:spPr>
        <p:txBody>
          <a:bodyPr vert="horz" wrap="square" lIns="0" tIns="21589" rIns="0" bIns="0" rtlCol="0">
            <a:spAutoFit/>
          </a:bodyPr>
          <a:lstStyle/>
          <a:p>
            <a:pPr marL="8467" marR="3387">
              <a:lnSpc>
                <a:spcPts val="3347"/>
              </a:lnSpc>
              <a:spcBef>
                <a:spcPts val="169"/>
              </a:spcBef>
              <a:tabLst>
                <a:tab pos="471194" algn="l"/>
                <a:tab pos="548667" algn="l"/>
                <a:tab pos="607937" algn="l"/>
                <a:tab pos="1241699" algn="l"/>
                <a:tab pos="1305202" algn="l"/>
                <a:tab pos="1445756" algn="l"/>
                <a:tab pos="1482164" algn="l"/>
                <a:tab pos="1893665" algn="l"/>
                <a:tab pos="2356391" algn="l"/>
                <a:tab pos="2375442" algn="l"/>
                <a:tab pos="2452916" algn="l"/>
                <a:tab pos="2957555" algn="l"/>
                <a:tab pos="3015554" algn="l"/>
                <a:tab pos="3208604" algn="l"/>
                <a:tab pos="3334763" algn="l"/>
                <a:tab pos="3648892" algn="l"/>
                <a:tab pos="3694191" algn="l"/>
                <a:tab pos="3931270" algn="l"/>
                <a:tab pos="3946087" algn="l"/>
                <a:tab pos="4012977" algn="l"/>
                <a:tab pos="4353354" algn="l"/>
                <a:tab pos="4420244" algn="l"/>
                <a:tab pos="4668753" algn="l"/>
                <a:tab pos="5146297" algn="l"/>
              </a:tabLst>
            </a:pPr>
            <a:r>
              <a:rPr sz="2800" kern="0" spc="-7" dirty="0">
                <a:solidFill>
                  <a:srgbClr val="1F1F1F"/>
                </a:solidFill>
                <a:latin typeface="Times New Roman"/>
                <a:cs typeface="Times New Roman"/>
              </a:rPr>
              <a:t>Wildlife</a:t>
            </a:r>
            <a:r>
              <a:rPr sz="2800" kern="0" dirty="0">
                <a:solidFill>
                  <a:srgbClr val="1F1F1F"/>
                </a:solidFill>
                <a:latin typeface="Times New Roman"/>
                <a:cs typeface="Times New Roman"/>
              </a:rPr>
              <a:t>		</a:t>
            </a:r>
            <a:r>
              <a:rPr sz="2800" kern="0" spc="80" dirty="0">
                <a:solidFill>
                  <a:srgbClr val="1F1F1F"/>
                </a:solidFill>
                <a:latin typeface="Times New Roman"/>
                <a:cs typeface="Times New Roman"/>
              </a:rPr>
              <a:t>deaths</a:t>
            </a:r>
            <a:r>
              <a:rPr sz="2800" kern="0" dirty="0">
                <a:solidFill>
                  <a:srgbClr val="1F1F1F"/>
                </a:solidFill>
                <a:latin typeface="Times New Roman"/>
                <a:cs typeface="Times New Roman"/>
              </a:rPr>
              <a:t>		</a:t>
            </a:r>
            <a:r>
              <a:rPr sz="2800" kern="0" spc="53" dirty="0">
                <a:solidFill>
                  <a:srgbClr val="1F1F1F"/>
                </a:solidFill>
                <a:latin typeface="Times New Roman"/>
                <a:cs typeface="Times New Roman"/>
              </a:rPr>
              <a:t>associated</a:t>
            </a:r>
            <a:r>
              <a:rPr sz="2800" kern="0" dirty="0">
                <a:solidFill>
                  <a:srgbClr val="1F1F1F"/>
                </a:solidFill>
                <a:latin typeface="Times New Roman"/>
                <a:cs typeface="Times New Roman"/>
              </a:rPr>
              <a:t>			</a:t>
            </a:r>
            <a:r>
              <a:rPr sz="2800" kern="0" spc="47" dirty="0">
                <a:solidFill>
                  <a:srgbClr val="1F1F1F"/>
                </a:solidFill>
                <a:latin typeface="Times New Roman"/>
                <a:cs typeface="Times New Roman"/>
              </a:rPr>
              <a:t>with </a:t>
            </a:r>
            <a:r>
              <a:rPr sz="2800" kern="0" spc="43" dirty="0">
                <a:solidFill>
                  <a:srgbClr val="1F1F1F"/>
                </a:solidFill>
                <a:latin typeface="Times New Roman"/>
                <a:cs typeface="Times New Roman"/>
              </a:rPr>
              <a:t>cyanide-</a:t>
            </a:r>
            <a:r>
              <a:rPr sz="2800" kern="0" spc="73" dirty="0">
                <a:solidFill>
                  <a:srgbClr val="1F1F1F"/>
                </a:solidFill>
                <a:latin typeface="Times New Roman"/>
                <a:cs typeface="Times New Roman"/>
              </a:rPr>
              <a:t>bearing</a:t>
            </a:r>
            <a:r>
              <a:rPr sz="2800" kern="0" spc="13" dirty="0">
                <a:solidFill>
                  <a:srgbClr val="1F1F1F"/>
                </a:solidFill>
                <a:latin typeface="Times New Roman"/>
                <a:cs typeface="Times New Roman"/>
              </a:rPr>
              <a:t> </a:t>
            </a:r>
            <a:r>
              <a:rPr sz="2800" u="heavy" kern="0" spc="37" dirty="0">
                <a:solidFill>
                  <a:srgbClr val="0462C1"/>
                </a:solidFill>
                <a:uFill>
                  <a:solidFill>
                    <a:srgbClr val="0462C1"/>
                  </a:solidFill>
                </a:uFill>
                <a:latin typeface="Times New Roman"/>
                <a:cs typeface="Times New Roman"/>
                <a:hlinkClick r:id="rId2"/>
              </a:rPr>
              <a:t>tailin</a:t>
            </a:r>
            <a:r>
              <a:rPr sz="2800" kern="0" spc="37" dirty="0">
                <a:solidFill>
                  <a:srgbClr val="0462C1"/>
                </a:solidFill>
                <a:latin typeface="Times New Roman"/>
                <a:cs typeface="Times New Roman"/>
                <a:hlinkClick r:id="rId2"/>
              </a:rPr>
              <a:t>gs</a:t>
            </a:r>
            <a:r>
              <a:rPr sz="2800" kern="0" dirty="0">
                <a:solidFill>
                  <a:srgbClr val="0462C1"/>
                </a:solidFill>
                <a:latin typeface="Times New Roman"/>
                <a:cs typeface="Times New Roman"/>
                <a:hlinkClick r:id="rId2"/>
              </a:rPr>
              <a:t>		</a:t>
            </a:r>
            <a:r>
              <a:rPr sz="2800" kern="0" spc="103" dirty="0">
                <a:solidFill>
                  <a:srgbClr val="0462C1"/>
                </a:solidFill>
                <a:latin typeface="Times New Roman"/>
                <a:cs typeface="Times New Roman"/>
                <a:hlinkClick r:id="rId2"/>
              </a:rPr>
              <a:t>dams</a:t>
            </a:r>
            <a:r>
              <a:rPr sz="2800" kern="0" dirty="0">
                <a:solidFill>
                  <a:srgbClr val="0462C1"/>
                </a:solidFill>
                <a:latin typeface="Times New Roman"/>
                <a:cs typeface="Times New Roman"/>
              </a:rPr>
              <a:t> </a:t>
            </a:r>
            <a:r>
              <a:rPr sz="2800" kern="0" spc="67" dirty="0">
                <a:solidFill>
                  <a:srgbClr val="1F1F1F"/>
                </a:solidFill>
                <a:latin typeface="Times New Roman"/>
                <a:cs typeface="Times New Roman"/>
              </a:rPr>
              <a:t>are</a:t>
            </a:r>
            <a:r>
              <a:rPr sz="2800" kern="0" dirty="0">
                <a:solidFill>
                  <a:srgbClr val="1F1F1F"/>
                </a:solidFill>
                <a:latin typeface="Times New Roman"/>
                <a:cs typeface="Times New Roman"/>
              </a:rPr>
              <a:t>	</a:t>
            </a:r>
            <a:r>
              <a:rPr sz="2800" kern="0" spc="113" dirty="0">
                <a:solidFill>
                  <a:srgbClr val="1F1F1F"/>
                </a:solidFill>
                <a:latin typeface="Times New Roman"/>
                <a:cs typeface="Times New Roman"/>
              </a:rPr>
              <a:t>a </a:t>
            </a:r>
            <a:r>
              <a:rPr sz="2800" kern="0" spc="40" dirty="0">
                <a:solidFill>
                  <a:srgbClr val="1F1F1F"/>
                </a:solidFill>
                <a:latin typeface="Times New Roman"/>
                <a:cs typeface="Times New Roman"/>
              </a:rPr>
              <a:t>significant</a:t>
            </a:r>
            <a:r>
              <a:rPr sz="2800" kern="0" spc="7" dirty="0">
                <a:solidFill>
                  <a:srgbClr val="1F1F1F"/>
                </a:solidFill>
                <a:latin typeface="Times New Roman"/>
                <a:cs typeface="Times New Roman"/>
              </a:rPr>
              <a:t> </a:t>
            </a:r>
            <a:r>
              <a:rPr sz="2800" u="heavy" kern="0" spc="70" dirty="0">
                <a:solidFill>
                  <a:srgbClr val="0462C1"/>
                </a:solidFill>
                <a:uFill>
                  <a:solidFill>
                    <a:srgbClr val="0462C1"/>
                  </a:solidFill>
                </a:uFill>
                <a:latin typeface="Times New Roman"/>
                <a:cs typeface="Times New Roman"/>
                <a:hlinkClick r:id="rId3"/>
              </a:rPr>
              <a:t>environmental</a:t>
            </a:r>
            <a:r>
              <a:rPr sz="2800" u="heavy" kern="0" dirty="0">
                <a:solidFill>
                  <a:srgbClr val="0462C1"/>
                </a:solidFill>
                <a:uFill>
                  <a:solidFill>
                    <a:srgbClr val="0462C1"/>
                  </a:solidFill>
                </a:uFill>
                <a:latin typeface="Times New Roman"/>
                <a:cs typeface="Times New Roman"/>
                <a:hlinkClick r:id="rId3"/>
              </a:rPr>
              <a:t>		issue</a:t>
            </a:r>
            <a:r>
              <a:rPr sz="2800" kern="0" spc="47" dirty="0">
                <a:solidFill>
                  <a:srgbClr val="0462C1"/>
                </a:solidFill>
                <a:latin typeface="Times New Roman"/>
                <a:cs typeface="Times New Roman"/>
              </a:rPr>
              <a:t> </a:t>
            </a:r>
            <a:r>
              <a:rPr sz="2800" kern="0" spc="133" dirty="0">
                <a:solidFill>
                  <a:srgbClr val="1F1F1F"/>
                </a:solidFill>
                <a:latin typeface="Times New Roman"/>
                <a:cs typeface="Times New Roman"/>
              </a:rPr>
              <a:t>that </a:t>
            </a:r>
            <a:r>
              <a:rPr sz="2800" kern="0" spc="76" dirty="0">
                <a:solidFill>
                  <a:srgbClr val="1F1F1F"/>
                </a:solidFill>
                <a:latin typeface="Times New Roman"/>
                <a:cs typeface="Times New Roman"/>
              </a:rPr>
              <a:t>has</a:t>
            </a:r>
            <a:r>
              <a:rPr sz="2800" kern="0" dirty="0">
                <a:solidFill>
                  <a:srgbClr val="1F1F1F"/>
                </a:solidFill>
                <a:latin typeface="Times New Roman"/>
                <a:cs typeface="Times New Roman"/>
              </a:rPr>
              <a:t>		</a:t>
            </a:r>
            <a:r>
              <a:rPr sz="2800" kern="0" spc="33" dirty="0">
                <a:solidFill>
                  <a:srgbClr val="1F1F1F"/>
                </a:solidFill>
                <a:latin typeface="Times New Roman"/>
                <a:cs typeface="Times New Roman"/>
              </a:rPr>
              <a:t>affected</a:t>
            </a:r>
            <a:r>
              <a:rPr sz="2800" kern="0" dirty="0">
                <a:solidFill>
                  <a:srgbClr val="1F1F1F"/>
                </a:solidFill>
                <a:latin typeface="Times New Roman"/>
                <a:cs typeface="Times New Roman"/>
              </a:rPr>
              <a:t>	</a:t>
            </a:r>
            <a:r>
              <a:rPr sz="2800" kern="0" spc="73" dirty="0">
                <a:solidFill>
                  <a:srgbClr val="1F1F1F"/>
                </a:solidFill>
                <a:latin typeface="Times New Roman"/>
                <a:cs typeface="Times New Roman"/>
              </a:rPr>
              <a:t>the</a:t>
            </a:r>
            <a:r>
              <a:rPr sz="2800" kern="0" dirty="0">
                <a:solidFill>
                  <a:srgbClr val="1F1F1F"/>
                </a:solidFill>
                <a:latin typeface="Times New Roman"/>
                <a:cs typeface="Times New Roman"/>
              </a:rPr>
              <a:t>			</a:t>
            </a:r>
            <a:r>
              <a:rPr sz="2800" kern="0" spc="50" dirty="0">
                <a:solidFill>
                  <a:srgbClr val="1F1F1F"/>
                </a:solidFill>
                <a:latin typeface="Times New Roman"/>
                <a:cs typeface="Times New Roman"/>
              </a:rPr>
              <a:t>gold</a:t>
            </a:r>
            <a:r>
              <a:rPr sz="2800" kern="0" dirty="0">
                <a:solidFill>
                  <a:srgbClr val="1F1F1F"/>
                </a:solidFill>
                <a:latin typeface="Times New Roman"/>
                <a:cs typeface="Times New Roman"/>
              </a:rPr>
              <a:t>	</a:t>
            </a:r>
            <a:r>
              <a:rPr sz="2800" kern="0" spc="50" dirty="0">
                <a:solidFill>
                  <a:srgbClr val="1F1F1F"/>
                </a:solidFill>
                <a:latin typeface="Times New Roman"/>
                <a:cs typeface="Times New Roman"/>
              </a:rPr>
              <a:t>mining</a:t>
            </a:r>
            <a:r>
              <a:rPr sz="2800" kern="0" dirty="0">
                <a:solidFill>
                  <a:srgbClr val="1F1F1F"/>
                </a:solidFill>
                <a:latin typeface="Times New Roman"/>
                <a:cs typeface="Times New Roman"/>
              </a:rPr>
              <a:t>	</a:t>
            </a:r>
            <a:r>
              <a:rPr sz="2800" kern="0" spc="53" dirty="0">
                <a:solidFill>
                  <a:srgbClr val="1F1F1F"/>
                </a:solidFill>
                <a:latin typeface="Times New Roman"/>
                <a:cs typeface="Times New Roman"/>
              </a:rPr>
              <a:t>industries </a:t>
            </a:r>
            <a:r>
              <a:rPr sz="2800" kern="0" spc="73" dirty="0">
                <a:solidFill>
                  <a:srgbClr val="1F1F1F"/>
                </a:solidFill>
                <a:latin typeface="Times New Roman"/>
                <a:cs typeface="Times New Roman"/>
              </a:rPr>
              <a:t>for</a:t>
            </a:r>
            <a:r>
              <a:rPr sz="2800" kern="0" dirty="0">
                <a:solidFill>
                  <a:srgbClr val="1F1F1F"/>
                </a:solidFill>
                <a:latin typeface="Times New Roman"/>
                <a:cs typeface="Times New Roman"/>
              </a:rPr>
              <a:t>		</a:t>
            </a:r>
            <a:r>
              <a:rPr sz="2800" kern="0" spc="83" dirty="0">
                <a:solidFill>
                  <a:srgbClr val="1F1F1F"/>
                </a:solidFill>
                <a:latin typeface="Times New Roman"/>
                <a:cs typeface="Times New Roman"/>
              </a:rPr>
              <a:t>many</a:t>
            </a:r>
            <a:r>
              <a:rPr sz="2800" kern="0" dirty="0">
                <a:solidFill>
                  <a:srgbClr val="1F1F1F"/>
                </a:solidFill>
                <a:latin typeface="Times New Roman"/>
                <a:cs typeface="Times New Roman"/>
              </a:rPr>
              <a:t>		</a:t>
            </a:r>
            <a:r>
              <a:rPr sz="2800" kern="0" spc="40" dirty="0">
                <a:solidFill>
                  <a:srgbClr val="1F1F1F"/>
                </a:solidFill>
                <a:latin typeface="Times New Roman"/>
                <a:cs typeface="Times New Roman"/>
              </a:rPr>
              <a:t>years</a:t>
            </a:r>
            <a:r>
              <a:rPr sz="2800" kern="0" dirty="0">
                <a:solidFill>
                  <a:srgbClr val="1F1F1F"/>
                </a:solidFill>
                <a:latin typeface="Times New Roman"/>
                <a:cs typeface="Times New Roman"/>
              </a:rPr>
              <a:t>	</a:t>
            </a:r>
            <a:r>
              <a:rPr sz="2800" kern="0" spc="127" dirty="0">
                <a:solidFill>
                  <a:srgbClr val="1F1F1F"/>
                </a:solidFill>
                <a:latin typeface="Times New Roman"/>
                <a:cs typeface="Times New Roman"/>
              </a:rPr>
              <a:t>and</a:t>
            </a:r>
            <a:r>
              <a:rPr sz="2800" kern="0" dirty="0">
                <a:solidFill>
                  <a:srgbClr val="1F1F1F"/>
                </a:solidFill>
                <a:latin typeface="Times New Roman"/>
                <a:cs typeface="Times New Roman"/>
              </a:rPr>
              <a:t>		</a:t>
            </a:r>
            <a:r>
              <a:rPr sz="2800" kern="0" spc="-7" dirty="0">
                <a:solidFill>
                  <a:srgbClr val="1F1F1F"/>
                </a:solidFill>
                <a:latin typeface="Times New Roman"/>
                <a:cs typeface="Times New Roman"/>
              </a:rPr>
              <a:t>still</a:t>
            </a:r>
            <a:r>
              <a:rPr sz="2800" kern="0" dirty="0">
                <a:solidFill>
                  <a:srgbClr val="1F1F1F"/>
                </a:solidFill>
                <a:latin typeface="Times New Roman"/>
                <a:cs typeface="Times New Roman"/>
              </a:rPr>
              <a:t>	</a:t>
            </a:r>
            <a:r>
              <a:rPr sz="2800" kern="0" spc="57" dirty="0">
                <a:solidFill>
                  <a:srgbClr val="1F1F1F"/>
                </a:solidFill>
                <a:latin typeface="Times New Roman"/>
                <a:cs typeface="Times New Roman"/>
              </a:rPr>
              <a:t>characterized </a:t>
            </a:r>
            <a:r>
              <a:rPr sz="2800" kern="0" spc="53" dirty="0">
                <a:solidFill>
                  <a:srgbClr val="1F1F1F"/>
                </a:solidFill>
                <a:latin typeface="Times New Roman"/>
                <a:cs typeface="Times New Roman"/>
              </a:rPr>
              <a:t>by</a:t>
            </a:r>
            <a:r>
              <a:rPr sz="2800" kern="0" dirty="0">
                <a:solidFill>
                  <a:srgbClr val="1F1F1F"/>
                </a:solidFill>
                <a:latin typeface="Times New Roman"/>
                <a:cs typeface="Times New Roman"/>
              </a:rPr>
              <a:t>	</a:t>
            </a:r>
            <a:r>
              <a:rPr sz="2800" kern="0" spc="27" dirty="0">
                <a:solidFill>
                  <a:srgbClr val="1F1F1F"/>
                </a:solidFill>
                <a:latin typeface="Times New Roman"/>
                <a:cs typeface="Times New Roman"/>
              </a:rPr>
              <a:t>little</a:t>
            </a:r>
            <a:r>
              <a:rPr sz="2800" kern="0" dirty="0">
                <a:solidFill>
                  <a:srgbClr val="1F1F1F"/>
                </a:solidFill>
                <a:latin typeface="Times New Roman"/>
                <a:cs typeface="Times New Roman"/>
              </a:rPr>
              <a:t>	</a:t>
            </a:r>
            <a:r>
              <a:rPr sz="2800" kern="0" spc="43" dirty="0">
                <a:solidFill>
                  <a:srgbClr val="1F1F1F"/>
                </a:solidFill>
                <a:latin typeface="Times New Roman"/>
                <a:cs typeface="Times New Roman"/>
              </a:rPr>
              <a:t>knowledge</a:t>
            </a:r>
            <a:r>
              <a:rPr sz="2800" kern="0" dirty="0">
                <a:solidFill>
                  <a:srgbClr val="1F1F1F"/>
                </a:solidFill>
                <a:latin typeface="Times New Roman"/>
                <a:cs typeface="Times New Roman"/>
              </a:rPr>
              <a:t>	</a:t>
            </a:r>
            <a:r>
              <a:rPr sz="2800" kern="0" spc="130" dirty="0">
                <a:solidFill>
                  <a:srgbClr val="1F1F1F"/>
                </a:solidFill>
                <a:latin typeface="Times New Roman"/>
                <a:cs typeface="Times New Roman"/>
              </a:rPr>
              <a:t>about</a:t>
            </a:r>
            <a:r>
              <a:rPr sz="2800" kern="0" dirty="0">
                <a:solidFill>
                  <a:srgbClr val="1F1F1F"/>
                </a:solidFill>
                <a:latin typeface="Times New Roman"/>
                <a:cs typeface="Times New Roman"/>
              </a:rPr>
              <a:t>	</a:t>
            </a:r>
            <a:r>
              <a:rPr sz="2800" kern="0" spc="67" dirty="0">
                <a:solidFill>
                  <a:srgbClr val="1F1F1F"/>
                </a:solidFill>
                <a:latin typeface="Times New Roman"/>
                <a:cs typeface="Times New Roman"/>
              </a:rPr>
              <a:t>how</a:t>
            </a:r>
            <a:r>
              <a:rPr sz="2800" kern="0" dirty="0">
                <a:solidFill>
                  <a:srgbClr val="1F1F1F"/>
                </a:solidFill>
                <a:latin typeface="Times New Roman"/>
                <a:cs typeface="Times New Roman"/>
              </a:rPr>
              <a:t>	</a:t>
            </a:r>
            <a:r>
              <a:rPr sz="2800" kern="0" spc="130" dirty="0">
                <a:solidFill>
                  <a:srgbClr val="1F1F1F"/>
                </a:solidFill>
                <a:latin typeface="Times New Roman"/>
                <a:cs typeface="Times New Roman"/>
              </a:rPr>
              <a:t>to </a:t>
            </a:r>
            <a:r>
              <a:rPr sz="2800" kern="0" spc="53" dirty="0">
                <a:solidFill>
                  <a:srgbClr val="1F1F1F"/>
                </a:solidFill>
                <a:latin typeface="Times New Roman"/>
                <a:cs typeface="Times New Roman"/>
              </a:rPr>
              <a:t>measure,</a:t>
            </a:r>
            <a:r>
              <a:rPr sz="2800" kern="0" dirty="0">
                <a:solidFill>
                  <a:srgbClr val="1F1F1F"/>
                </a:solidFill>
                <a:latin typeface="Times New Roman"/>
                <a:cs typeface="Times New Roman"/>
              </a:rPr>
              <a:t>	</a:t>
            </a:r>
            <a:r>
              <a:rPr sz="2800" kern="0" spc="80" dirty="0">
                <a:solidFill>
                  <a:srgbClr val="1F1F1F"/>
                </a:solidFill>
                <a:latin typeface="Times New Roman"/>
                <a:cs typeface="Times New Roman"/>
              </a:rPr>
              <a:t>monitoring,</a:t>
            </a:r>
            <a:r>
              <a:rPr sz="2800" kern="0" dirty="0">
                <a:solidFill>
                  <a:srgbClr val="1F1F1F"/>
                </a:solidFill>
                <a:latin typeface="Times New Roman"/>
                <a:cs typeface="Times New Roman"/>
              </a:rPr>
              <a:t>	</a:t>
            </a:r>
            <a:r>
              <a:rPr sz="2800" kern="0" spc="50" dirty="0">
                <a:solidFill>
                  <a:srgbClr val="1F1F1F"/>
                </a:solidFill>
                <a:latin typeface="Times New Roman"/>
                <a:cs typeface="Times New Roman"/>
              </a:rPr>
              <a:t>reduce</a:t>
            </a:r>
            <a:r>
              <a:rPr sz="2800" kern="0" dirty="0">
                <a:solidFill>
                  <a:srgbClr val="1F1F1F"/>
                </a:solidFill>
                <a:latin typeface="Times New Roman"/>
                <a:cs typeface="Times New Roman"/>
              </a:rPr>
              <a:t>		</a:t>
            </a:r>
            <a:r>
              <a:rPr sz="2800" kern="0" spc="123" dirty="0">
                <a:solidFill>
                  <a:srgbClr val="1F1F1F"/>
                </a:solidFill>
                <a:latin typeface="Times New Roman"/>
                <a:cs typeface="Times New Roman"/>
              </a:rPr>
              <a:t>or </a:t>
            </a:r>
            <a:r>
              <a:rPr sz="2800" kern="0" spc="40" dirty="0">
                <a:solidFill>
                  <a:srgbClr val="1F1F1F"/>
                </a:solidFill>
                <a:latin typeface="Times New Roman"/>
                <a:cs typeface="Times New Roman"/>
              </a:rPr>
              <a:t>eliminate</a:t>
            </a:r>
            <a:r>
              <a:rPr sz="2800" kern="0" dirty="0">
                <a:solidFill>
                  <a:srgbClr val="1F1F1F"/>
                </a:solidFill>
                <a:latin typeface="Times New Roman"/>
                <a:cs typeface="Times New Roman"/>
              </a:rPr>
              <a:t>		</a:t>
            </a:r>
            <a:r>
              <a:rPr sz="2800" kern="0" spc="70" dirty="0">
                <a:solidFill>
                  <a:srgbClr val="1F1F1F"/>
                </a:solidFill>
                <a:latin typeface="Times New Roman"/>
                <a:cs typeface="Times New Roman"/>
              </a:rPr>
              <a:t>those</a:t>
            </a:r>
            <a:r>
              <a:rPr sz="2800" kern="0" dirty="0">
                <a:solidFill>
                  <a:srgbClr val="1F1F1F"/>
                </a:solidFill>
                <a:latin typeface="Times New Roman"/>
                <a:cs typeface="Times New Roman"/>
              </a:rPr>
              <a:t>		</a:t>
            </a:r>
            <a:r>
              <a:rPr sz="2800" kern="0" spc="76" dirty="0">
                <a:solidFill>
                  <a:srgbClr val="1F1F1F"/>
                </a:solidFill>
                <a:latin typeface="Times New Roman"/>
                <a:cs typeface="Times New Roman"/>
              </a:rPr>
              <a:t>deaths.</a:t>
            </a:r>
            <a:endParaRPr sz="2800" kern="0">
              <a:solidFill>
                <a:sysClr val="windowText" lastClr="000000"/>
              </a:solidFill>
              <a:latin typeface="Times New Roman"/>
              <a:cs typeface="Times New Roman"/>
            </a:endParaRPr>
          </a:p>
        </p:txBody>
      </p:sp>
      <p:grpSp>
        <p:nvGrpSpPr>
          <p:cNvPr id="4" name="object 4"/>
          <p:cNvGrpSpPr/>
          <p:nvPr/>
        </p:nvGrpSpPr>
        <p:grpSpPr>
          <a:xfrm>
            <a:off x="6220279" y="0"/>
            <a:ext cx="5971963" cy="6858000"/>
            <a:chOff x="9330418" y="0"/>
            <a:chExt cx="8957945" cy="10287000"/>
          </a:xfrm>
        </p:grpSpPr>
        <p:pic>
          <p:nvPicPr>
            <p:cNvPr id="5" name="object 5"/>
            <p:cNvPicPr/>
            <p:nvPr/>
          </p:nvPicPr>
          <p:blipFill>
            <a:blip r:embed="rId4" cstate="print"/>
            <a:stretch>
              <a:fillRect/>
            </a:stretch>
          </p:blipFill>
          <p:spPr>
            <a:xfrm>
              <a:off x="9330418" y="3647394"/>
              <a:ext cx="8957581" cy="6639605"/>
            </a:xfrm>
            <a:prstGeom prst="rect">
              <a:avLst/>
            </a:prstGeom>
          </p:spPr>
        </p:pic>
        <p:pic>
          <p:nvPicPr>
            <p:cNvPr id="6" name="object 6"/>
            <p:cNvPicPr/>
            <p:nvPr/>
          </p:nvPicPr>
          <p:blipFill>
            <a:blip r:embed="rId5" cstate="print"/>
            <a:stretch>
              <a:fillRect/>
            </a:stretch>
          </p:blipFill>
          <p:spPr>
            <a:xfrm>
              <a:off x="12083143" y="0"/>
              <a:ext cx="6038849" cy="4320774"/>
            </a:xfrm>
            <a:prstGeom prst="rect">
              <a:avLst/>
            </a:prstGeom>
          </p:spPr>
        </p:pic>
      </p:grpSp>
    </p:spTree>
    <p:extLst>
      <p:ext uri="{BB962C8B-B14F-4D97-AF65-F5344CB8AC3E}">
        <p14:creationId xmlns:p14="http://schemas.microsoft.com/office/powerpoint/2010/main" val="3698776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750" y="693984"/>
            <a:ext cx="10572750" cy="996854"/>
          </a:xfrm>
          <a:prstGeom prst="rect">
            <a:avLst/>
          </a:prstGeom>
        </p:spPr>
        <p:txBody>
          <a:bodyPr vert="horz" wrap="square" lIns="0" tIns="22013" rIns="0" bIns="0" rtlCol="0">
            <a:spAutoFit/>
          </a:bodyPr>
          <a:lstStyle/>
          <a:p>
            <a:pPr marL="8467" marR="3387">
              <a:lnSpc>
                <a:spcPts val="3800"/>
              </a:lnSpc>
              <a:spcBef>
                <a:spcPts val="173"/>
              </a:spcBef>
              <a:tabLst>
                <a:tab pos="762038" algn="l"/>
                <a:tab pos="1651506" algn="l"/>
                <a:tab pos="2692958" algn="l"/>
                <a:tab pos="3624338" algn="l"/>
                <a:tab pos="4620068" algn="l"/>
                <a:tab pos="6114509" algn="l"/>
                <a:tab pos="7105582" algn="l"/>
                <a:tab pos="8506885" algn="l"/>
                <a:tab pos="9954334" algn="l"/>
              </a:tabLst>
            </a:pPr>
            <a:r>
              <a:rPr sz="3200" b="1" spc="-17" dirty="0">
                <a:solidFill>
                  <a:srgbClr val="4A4A4A"/>
                </a:solidFill>
              </a:rPr>
              <a:t>The</a:t>
            </a:r>
            <a:r>
              <a:rPr sz="3200" b="1" dirty="0">
                <a:solidFill>
                  <a:srgbClr val="4A4A4A"/>
                </a:solidFill>
              </a:rPr>
              <a:t>	</a:t>
            </a:r>
            <a:r>
              <a:rPr sz="3200" b="1" spc="-13" dirty="0">
                <a:solidFill>
                  <a:srgbClr val="4A4A4A"/>
                </a:solidFill>
              </a:rPr>
              <a:t>Baia</a:t>
            </a:r>
            <a:r>
              <a:rPr sz="3200" b="1" dirty="0">
                <a:solidFill>
                  <a:srgbClr val="4A4A4A"/>
                </a:solidFill>
              </a:rPr>
              <a:t>	</a:t>
            </a:r>
            <a:r>
              <a:rPr sz="3200" b="1" spc="-13" dirty="0">
                <a:solidFill>
                  <a:srgbClr val="4A4A4A"/>
                </a:solidFill>
              </a:rPr>
              <a:t>Mare</a:t>
            </a:r>
            <a:r>
              <a:rPr sz="3200" b="1" dirty="0">
                <a:solidFill>
                  <a:srgbClr val="4A4A4A"/>
                </a:solidFill>
              </a:rPr>
              <a:t>	</a:t>
            </a:r>
            <a:r>
              <a:rPr sz="3200" b="1" spc="-13" dirty="0">
                <a:solidFill>
                  <a:srgbClr val="4A4A4A"/>
                </a:solidFill>
              </a:rPr>
              <a:t>Gold</a:t>
            </a:r>
            <a:r>
              <a:rPr sz="3200" b="1" dirty="0">
                <a:solidFill>
                  <a:srgbClr val="4A4A4A"/>
                </a:solidFill>
              </a:rPr>
              <a:t>	</a:t>
            </a:r>
            <a:r>
              <a:rPr sz="3200" b="1" spc="-13" dirty="0">
                <a:solidFill>
                  <a:srgbClr val="4A4A4A"/>
                </a:solidFill>
              </a:rPr>
              <a:t>Mine</a:t>
            </a:r>
            <a:r>
              <a:rPr sz="3200" b="1" dirty="0">
                <a:solidFill>
                  <a:srgbClr val="4A4A4A"/>
                </a:solidFill>
              </a:rPr>
              <a:t>	</a:t>
            </a:r>
            <a:r>
              <a:rPr sz="3200" b="1" spc="-7" dirty="0">
                <a:solidFill>
                  <a:srgbClr val="4A4A4A"/>
                </a:solidFill>
              </a:rPr>
              <a:t>Cyanide</a:t>
            </a:r>
            <a:r>
              <a:rPr sz="3200" b="1" dirty="0">
                <a:solidFill>
                  <a:srgbClr val="4A4A4A"/>
                </a:solidFill>
              </a:rPr>
              <a:t>	</a:t>
            </a:r>
            <a:r>
              <a:rPr sz="3200" b="1" spc="-7" dirty="0">
                <a:solidFill>
                  <a:srgbClr val="4A4A4A"/>
                </a:solidFill>
              </a:rPr>
              <a:t>Spill:</a:t>
            </a:r>
            <a:r>
              <a:rPr sz="3200" b="1" dirty="0">
                <a:solidFill>
                  <a:srgbClr val="4A4A4A"/>
                </a:solidFill>
              </a:rPr>
              <a:t>	</a:t>
            </a:r>
            <a:r>
              <a:rPr sz="3200" b="1" spc="-7" dirty="0">
                <a:solidFill>
                  <a:srgbClr val="4A4A4A"/>
                </a:solidFill>
              </a:rPr>
              <a:t>Causes,</a:t>
            </a:r>
            <a:r>
              <a:rPr sz="3200" b="1" dirty="0">
                <a:solidFill>
                  <a:srgbClr val="4A4A4A"/>
                </a:solidFill>
              </a:rPr>
              <a:t>	</a:t>
            </a:r>
            <a:r>
              <a:rPr sz="3200" b="1" spc="-7" dirty="0">
                <a:solidFill>
                  <a:srgbClr val="4A4A4A"/>
                </a:solidFill>
              </a:rPr>
              <a:t>Impacts</a:t>
            </a:r>
            <a:r>
              <a:rPr sz="3200" b="1" dirty="0">
                <a:solidFill>
                  <a:srgbClr val="4A4A4A"/>
                </a:solidFill>
              </a:rPr>
              <a:t>	</a:t>
            </a:r>
            <a:r>
              <a:rPr sz="3200" b="1" spc="-133" dirty="0">
                <a:solidFill>
                  <a:srgbClr val="4A4A4A"/>
                </a:solidFill>
              </a:rPr>
              <a:t>and </a:t>
            </a:r>
            <a:r>
              <a:rPr sz="3200" b="1" spc="-7" dirty="0">
                <a:solidFill>
                  <a:srgbClr val="4A4A4A"/>
                </a:solidFill>
              </a:rPr>
              <a:t>Liability</a:t>
            </a:r>
            <a:endParaRPr sz="3200"/>
          </a:p>
        </p:txBody>
      </p:sp>
      <p:sp>
        <p:nvSpPr>
          <p:cNvPr id="3" name="object 3"/>
          <p:cNvSpPr txBox="1">
            <a:spLocks noGrp="1"/>
          </p:cNvSpPr>
          <p:nvPr>
            <p:ph type="body" idx="1"/>
          </p:nvPr>
        </p:nvSpPr>
        <p:spPr>
          <a:xfrm>
            <a:off x="276901" y="1664904"/>
            <a:ext cx="3952522" cy="6370120"/>
          </a:xfrm>
          <a:prstGeom prst="rect">
            <a:avLst/>
          </a:prstGeom>
        </p:spPr>
        <p:txBody>
          <a:bodyPr vert="horz" wrap="square" lIns="0" tIns="22013" rIns="0" bIns="0" rtlCol="0">
            <a:spAutoFit/>
          </a:bodyPr>
          <a:lstStyle/>
          <a:p>
            <a:pPr marL="8467" marR="3387">
              <a:lnSpc>
                <a:spcPts val="3347"/>
              </a:lnSpc>
              <a:spcBef>
                <a:spcPts val="173"/>
              </a:spcBef>
              <a:tabLst>
                <a:tab pos="567718" algn="l"/>
                <a:tab pos="1037642" algn="l"/>
                <a:tab pos="1308589" algn="l"/>
                <a:tab pos="1345843" algn="l"/>
                <a:tab pos="1704849" algn="l"/>
                <a:tab pos="1875037" algn="l"/>
                <a:tab pos="2046072" algn="l"/>
                <a:tab pos="2205254" algn="l"/>
                <a:tab pos="2257326" algn="l"/>
                <a:tab pos="2378829" algn="l"/>
                <a:tab pos="2538434" algn="l"/>
                <a:tab pos="2560871" algn="l"/>
                <a:tab pos="2605324" algn="l"/>
                <a:tab pos="2634534" algn="l"/>
                <a:tab pos="3246282" algn="l"/>
                <a:tab pos="3450339" algn="l"/>
                <a:tab pos="3471930" algn="l"/>
                <a:tab pos="3530777" algn="l"/>
                <a:tab pos="3638732" algn="l"/>
                <a:tab pos="3879197" algn="l"/>
                <a:tab pos="4001970" algn="l"/>
                <a:tab pos="4090451" algn="l"/>
                <a:tab pos="4297895" algn="l"/>
                <a:tab pos="4372405" algn="l"/>
                <a:tab pos="4535397" algn="l"/>
                <a:tab pos="4753001" algn="l"/>
                <a:tab pos="4813117" algn="l"/>
                <a:tab pos="4831745" algn="l"/>
                <a:tab pos="4939277" algn="l"/>
              </a:tabLst>
            </a:pPr>
            <a:r>
              <a:rPr spc="113" dirty="0"/>
              <a:t>On</a:t>
            </a:r>
            <a:r>
              <a:rPr dirty="0"/>
              <a:t>	</a:t>
            </a:r>
            <a:r>
              <a:rPr spc="117" dirty="0"/>
              <a:t>January</a:t>
            </a:r>
            <a:r>
              <a:rPr dirty="0"/>
              <a:t>	</a:t>
            </a:r>
            <a:r>
              <a:rPr spc="60" dirty="0"/>
              <a:t>30th</a:t>
            </a:r>
            <a:r>
              <a:rPr dirty="0"/>
              <a:t>				</a:t>
            </a:r>
            <a:r>
              <a:rPr spc="-7" dirty="0"/>
              <a:t>2000,</a:t>
            </a:r>
            <a:r>
              <a:rPr dirty="0"/>
              <a:t>			</a:t>
            </a:r>
            <a:r>
              <a:rPr spc="73" dirty="0"/>
              <a:t>the</a:t>
            </a:r>
            <a:r>
              <a:rPr dirty="0"/>
              <a:t>		</a:t>
            </a:r>
            <a:r>
              <a:rPr spc="120" dirty="0"/>
              <a:t>dam </a:t>
            </a:r>
            <a:r>
              <a:rPr spc="70" dirty="0"/>
              <a:t>containing</a:t>
            </a:r>
            <a:r>
              <a:rPr dirty="0"/>
              <a:t>	</a:t>
            </a:r>
            <a:r>
              <a:rPr spc="33" dirty="0"/>
              <a:t>toxic</a:t>
            </a:r>
            <a:r>
              <a:rPr dirty="0"/>
              <a:t>	</a:t>
            </a:r>
            <a:r>
              <a:rPr spc="43" dirty="0"/>
              <a:t>waste</a:t>
            </a:r>
            <a:r>
              <a:rPr dirty="0"/>
              <a:t>		</a:t>
            </a:r>
            <a:r>
              <a:rPr spc="73" dirty="0"/>
              <a:t>material</a:t>
            </a:r>
            <a:r>
              <a:rPr dirty="0"/>
              <a:t>		</a:t>
            </a:r>
            <a:r>
              <a:rPr spc="80" dirty="0"/>
              <a:t>from </a:t>
            </a:r>
            <a:r>
              <a:rPr spc="73" dirty="0"/>
              <a:t>the</a:t>
            </a:r>
            <a:r>
              <a:rPr dirty="0"/>
              <a:t>	</a:t>
            </a:r>
            <a:r>
              <a:rPr spc="57" dirty="0"/>
              <a:t>Baia</a:t>
            </a:r>
            <a:r>
              <a:rPr dirty="0"/>
              <a:t>		</a:t>
            </a:r>
            <a:r>
              <a:rPr spc="117" dirty="0"/>
              <a:t>Mare</a:t>
            </a:r>
            <a:r>
              <a:rPr dirty="0"/>
              <a:t>		</a:t>
            </a:r>
            <a:r>
              <a:rPr spc="97" dirty="0"/>
              <a:t>Aurul</a:t>
            </a:r>
            <a:r>
              <a:rPr dirty="0"/>
              <a:t>	</a:t>
            </a:r>
            <a:r>
              <a:rPr spc="50" dirty="0"/>
              <a:t>gold</a:t>
            </a:r>
            <a:r>
              <a:rPr dirty="0"/>
              <a:t>	</a:t>
            </a:r>
            <a:r>
              <a:rPr spc="37" dirty="0"/>
              <a:t>mine</a:t>
            </a:r>
            <a:r>
              <a:rPr dirty="0"/>
              <a:t>			</a:t>
            </a:r>
            <a:r>
              <a:rPr spc="40" dirty="0"/>
              <a:t>in </a:t>
            </a:r>
            <a:r>
              <a:rPr spc="160" dirty="0"/>
              <a:t>North</a:t>
            </a:r>
            <a:r>
              <a:rPr dirty="0"/>
              <a:t>	</a:t>
            </a:r>
            <a:r>
              <a:rPr spc="60" dirty="0"/>
              <a:t>Western</a:t>
            </a:r>
            <a:r>
              <a:rPr dirty="0"/>
              <a:t>	</a:t>
            </a:r>
            <a:r>
              <a:rPr spc="127" dirty="0"/>
              <a:t>Romania</a:t>
            </a:r>
            <a:r>
              <a:rPr dirty="0"/>
              <a:t>	</a:t>
            </a:r>
            <a:r>
              <a:rPr spc="103" dirty="0"/>
              <a:t>burst</a:t>
            </a:r>
            <a:r>
              <a:rPr dirty="0"/>
              <a:t>	</a:t>
            </a:r>
            <a:r>
              <a:rPr spc="127" dirty="0"/>
              <a:t>and </a:t>
            </a:r>
            <a:r>
              <a:rPr spc="37" dirty="0"/>
              <a:t>released</a:t>
            </a:r>
            <a:r>
              <a:rPr dirty="0"/>
              <a:t>	</a:t>
            </a:r>
            <a:r>
              <a:rPr spc="-7" dirty="0"/>
              <a:t>100,000</a:t>
            </a:r>
            <a:r>
              <a:rPr dirty="0"/>
              <a:t>		</a:t>
            </a:r>
            <a:r>
              <a:rPr spc="33" dirty="0"/>
              <a:t>cubic</a:t>
            </a:r>
            <a:r>
              <a:rPr dirty="0"/>
              <a:t>	</a:t>
            </a:r>
            <a:r>
              <a:rPr spc="47" dirty="0"/>
              <a:t>meters</a:t>
            </a:r>
            <a:r>
              <a:rPr dirty="0"/>
              <a:t>	</a:t>
            </a:r>
            <a:r>
              <a:rPr spc="47" dirty="0"/>
              <a:t>of</a:t>
            </a:r>
            <a:r>
              <a:rPr dirty="0"/>
              <a:t>	</a:t>
            </a:r>
            <a:r>
              <a:rPr spc="43" dirty="0"/>
              <a:t>waste </a:t>
            </a:r>
            <a:r>
              <a:rPr spc="67" dirty="0"/>
              <a:t>water,</a:t>
            </a:r>
            <a:r>
              <a:rPr dirty="0"/>
              <a:t>	</a:t>
            </a:r>
            <a:r>
              <a:rPr spc="23" dirty="0"/>
              <a:t>heavily</a:t>
            </a:r>
            <a:r>
              <a:rPr dirty="0"/>
              <a:t>	</a:t>
            </a:r>
            <a:r>
              <a:rPr spc="93" dirty="0"/>
              <a:t>contaminated</a:t>
            </a:r>
            <a:r>
              <a:rPr dirty="0"/>
              <a:t>		</a:t>
            </a:r>
            <a:r>
              <a:rPr spc="47" dirty="0"/>
              <a:t>with </a:t>
            </a:r>
            <a:r>
              <a:rPr spc="43" dirty="0"/>
              <a:t>cyanide,</a:t>
            </a:r>
            <a:r>
              <a:rPr dirty="0"/>
              <a:t>		</a:t>
            </a:r>
            <a:r>
              <a:rPr spc="-673" dirty="0"/>
              <a:t> </a:t>
            </a:r>
            <a:r>
              <a:rPr spc="93" dirty="0"/>
              <a:t>into</a:t>
            </a:r>
            <a:r>
              <a:rPr dirty="0"/>
              <a:t>	</a:t>
            </a:r>
            <a:r>
              <a:rPr spc="73" dirty="0"/>
              <a:t>the</a:t>
            </a:r>
            <a:r>
              <a:rPr dirty="0"/>
              <a:t>			</a:t>
            </a:r>
            <a:r>
              <a:rPr spc="97" dirty="0"/>
              <a:t>Lapus</a:t>
            </a:r>
            <a:r>
              <a:rPr dirty="0"/>
              <a:t>	</a:t>
            </a:r>
            <a:r>
              <a:rPr spc="127" dirty="0"/>
              <a:t>and</a:t>
            </a:r>
            <a:r>
              <a:rPr dirty="0"/>
              <a:t>	</a:t>
            </a:r>
            <a:r>
              <a:rPr spc="23" dirty="0"/>
              <a:t>Somes </a:t>
            </a:r>
            <a:r>
              <a:rPr spc="83" dirty="0"/>
              <a:t>tributaries</a:t>
            </a:r>
            <a:r>
              <a:rPr spc="7" dirty="0"/>
              <a:t> </a:t>
            </a:r>
            <a:r>
              <a:rPr spc="63" dirty="0"/>
              <a:t>of</a:t>
            </a:r>
            <a:r>
              <a:rPr spc="7" dirty="0"/>
              <a:t> </a:t>
            </a:r>
            <a:r>
              <a:rPr spc="90" dirty="0"/>
              <a:t>the</a:t>
            </a:r>
            <a:r>
              <a:rPr spc="7" dirty="0"/>
              <a:t> </a:t>
            </a:r>
            <a:r>
              <a:rPr spc="43" dirty="0"/>
              <a:t>river</a:t>
            </a:r>
            <a:r>
              <a:rPr spc="7" dirty="0"/>
              <a:t> </a:t>
            </a:r>
            <a:r>
              <a:rPr spc="47" dirty="0"/>
              <a:t>Tisza,</a:t>
            </a:r>
            <a:r>
              <a:rPr spc="7" dirty="0"/>
              <a:t> </a:t>
            </a:r>
            <a:r>
              <a:rPr spc="83" dirty="0"/>
              <a:t>one</a:t>
            </a:r>
            <a:r>
              <a:rPr spc="7" dirty="0"/>
              <a:t> </a:t>
            </a:r>
            <a:r>
              <a:rPr spc="63" dirty="0"/>
              <a:t>of</a:t>
            </a:r>
            <a:r>
              <a:rPr spc="7" dirty="0"/>
              <a:t> </a:t>
            </a:r>
            <a:r>
              <a:rPr spc="73" dirty="0"/>
              <a:t>the </a:t>
            </a:r>
            <a:r>
              <a:rPr spc="33" dirty="0"/>
              <a:t>biggest</a:t>
            </a:r>
            <a:r>
              <a:rPr dirty="0"/>
              <a:t> </a:t>
            </a:r>
            <a:r>
              <a:rPr spc="57" dirty="0"/>
              <a:t>in</a:t>
            </a:r>
            <a:r>
              <a:rPr spc="3" dirty="0"/>
              <a:t> </a:t>
            </a:r>
            <a:r>
              <a:rPr spc="103" dirty="0"/>
              <a:t>Hungary.</a:t>
            </a:r>
          </a:p>
        </p:txBody>
      </p:sp>
      <p:pic>
        <p:nvPicPr>
          <p:cNvPr id="4" name="object 4"/>
          <p:cNvPicPr/>
          <p:nvPr/>
        </p:nvPicPr>
        <p:blipFill>
          <a:blip r:embed="rId2" cstate="print"/>
          <a:stretch>
            <a:fillRect/>
          </a:stretch>
        </p:blipFill>
        <p:spPr>
          <a:xfrm>
            <a:off x="6420783" y="2020432"/>
            <a:ext cx="5771217" cy="3841749"/>
          </a:xfrm>
          <a:prstGeom prst="rect">
            <a:avLst/>
          </a:prstGeom>
        </p:spPr>
      </p:pic>
    </p:spTree>
    <p:extLst>
      <p:ext uri="{BB962C8B-B14F-4D97-AF65-F5344CB8AC3E}">
        <p14:creationId xmlns:p14="http://schemas.microsoft.com/office/powerpoint/2010/main" val="2819521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49764" y="662215"/>
            <a:ext cx="7404099" cy="4940299"/>
          </a:xfrm>
          <a:prstGeom prst="rect">
            <a:avLst/>
          </a:prstGeom>
        </p:spPr>
      </p:pic>
      <p:sp>
        <p:nvSpPr>
          <p:cNvPr id="3" name="object 3"/>
          <p:cNvSpPr txBox="1">
            <a:spLocks noGrp="1"/>
          </p:cNvSpPr>
          <p:nvPr>
            <p:ph type="title"/>
          </p:nvPr>
        </p:nvSpPr>
        <p:spPr>
          <a:xfrm>
            <a:off x="168608" y="5788498"/>
            <a:ext cx="11294533" cy="996854"/>
          </a:xfrm>
          <a:prstGeom prst="rect">
            <a:avLst/>
          </a:prstGeom>
        </p:spPr>
        <p:txBody>
          <a:bodyPr vert="horz" wrap="square" lIns="0" tIns="22013" rIns="0" bIns="0" rtlCol="0">
            <a:spAutoFit/>
          </a:bodyPr>
          <a:lstStyle/>
          <a:p>
            <a:pPr marL="8467" marR="3387">
              <a:lnSpc>
                <a:spcPts val="3800"/>
              </a:lnSpc>
              <a:spcBef>
                <a:spcPts val="173"/>
              </a:spcBef>
              <a:tabLst>
                <a:tab pos="783206" algn="l"/>
                <a:tab pos="2206100" algn="l"/>
                <a:tab pos="2959671" algn="l"/>
                <a:tab pos="4267837" algn="l"/>
                <a:tab pos="4703891" algn="l"/>
                <a:tab pos="5343156" algn="l"/>
                <a:tab pos="6410010" algn="l"/>
                <a:tab pos="6939204" algn="l"/>
                <a:tab pos="7578469" algn="l"/>
                <a:tab pos="8484448" algn="l"/>
                <a:tab pos="9906495" algn="l"/>
                <a:tab pos="10367952" algn="l"/>
              </a:tabLst>
            </a:pPr>
            <a:r>
              <a:rPr sz="3200" spc="76" dirty="0"/>
              <a:t>The</a:t>
            </a:r>
            <a:r>
              <a:rPr sz="3200" dirty="0"/>
              <a:t>	</a:t>
            </a:r>
            <a:r>
              <a:rPr sz="3200" spc="50" dirty="0"/>
              <a:t>cyanide</a:t>
            </a:r>
            <a:r>
              <a:rPr sz="3200" dirty="0"/>
              <a:t>	</a:t>
            </a:r>
            <a:r>
              <a:rPr sz="3200" spc="27" dirty="0"/>
              <a:t>was</a:t>
            </a:r>
            <a:r>
              <a:rPr sz="3200" dirty="0"/>
              <a:t>	</a:t>
            </a:r>
            <a:r>
              <a:rPr sz="3200" spc="73" dirty="0"/>
              <a:t>carried</a:t>
            </a:r>
            <a:r>
              <a:rPr sz="3200" dirty="0"/>
              <a:t>	</a:t>
            </a:r>
            <a:r>
              <a:rPr sz="3200" spc="47" dirty="0"/>
              <a:t>in</a:t>
            </a:r>
            <a:r>
              <a:rPr sz="3200" dirty="0"/>
              <a:t>	</a:t>
            </a:r>
            <a:r>
              <a:rPr sz="3200" spc="83" dirty="0"/>
              <a:t>the</a:t>
            </a:r>
            <a:r>
              <a:rPr sz="3200" dirty="0"/>
              <a:t>	</a:t>
            </a:r>
            <a:r>
              <a:rPr sz="3200" spc="73" dirty="0"/>
              <a:t>water</a:t>
            </a:r>
            <a:r>
              <a:rPr sz="3200" dirty="0"/>
              <a:t>	</a:t>
            </a:r>
            <a:r>
              <a:rPr sz="3200" spc="63" dirty="0"/>
              <a:t>by</a:t>
            </a:r>
            <a:r>
              <a:rPr sz="3200" dirty="0"/>
              <a:t>	</a:t>
            </a:r>
            <a:r>
              <a:rPr sz="3200" spc="83" dirty="0"/>
              <a:t>the</a:t>
            </a:r>
            <a:r>
              <a:rPr sz="3200" dirty="0"/>
              <a:t>	</a:t>
            </a:r>
            <a:r>
              <a:rPr sz="3200" spc="43" dirty="0"/>
              <a:t>river</a:t>
            </a:r>
            <a:r>
              <a:rPr sz="3200" dirty="0"/>
              <a:t>	</a:t>
            </a:r>
            <a:r>
              <a:rPr sz="3200" spc="23" dirty="0"/>
              <a:t>systems</a:t>
            </a:r>
            <a:r>
              <a:rPr sz="3200" dirty="0"/>
              <a:t>	</a:t>
            </a:r>
            <a:r>
              <a:rPr sz="3200" spc="147" dirty="0"/>
              <a:t>to</a:t>
            </a:r>
            <a:r>
              <a:rPr sz="3200" dirty="0"/>
              <a:t>	</a:t>
            </a:r>
            <a:r>
              <a:rPr sz="3200" spc="110" dirty="0"/>
              <a:t>other </a:t>
            </a:r>
            <a:r>
              <a:rPr sz="3200" spc="70" dirty="0"/>
              <a:t>countries.</a:t>
            </a:r>
            <a:endParaRPr sz="3200"/>
          </a:p>
        </p:txBody>
      </p:sp>
    </p:spTree>
    <p:extLst>
      <p:ext uri="{BB962C8B-B14F-4D97-AF65-F5344CB8AC3E}">
        <p14:creationId xmlns:p14="http://schemas.microsoft.com/office/powerpoint/2010/main" val="4256372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53175" y="1"/>
            <a:ext cx="5838825" cy="6857999"/>
          </a:xfrm>
          <a:prstGeom prst="rect">
            <a:avLst/>
          </a:prstGeom>
        </p:spPr>
      </p:pic>
      <p:sp>
        <p:nvSpPr>
          <p:cNvPr id="3" name="object 3"/>
          <p:cNvSpPr txBox="1"/>
          <p:nvPr/>
        </p:nvSpPr>
        <p:spPr>
          <a:xfrm>
            <a:off x="323737" y="980336"/>
            <a:ext cx="5466503" cy="2983723"/>
          </a:xfrm>
          <a:prstGeom prst="rect">
            <a:avLst/>
          </a:prstGeom>
        </p:spPr>
        <p:txBody>
          <a:bodyPr vert="horz" wrap="square" lIns="0" tIns="21167" rIns="0" bIns="0" rtlCol="0">
            <a:spAutoFit/>
          </a:bodyPr>
          <a:lstStyle/>
          <a:p>
            <a:pPr marL="8467" marR="3387">
              <a:lnSpc>
                <a:spcPts val="3347"/>
              </a:lnSpc>
              <a:spcBef>
                <a:spcPts val="167"/>
              </a:spcBef>
              <a:tabLst>
                <a:tab pos="411924" algn="l"/>
                <a:tab pos="745527" algn="l"/>
                <a:tab pos="900898" algn="l"/>
                <a:tab pos="1152794" algn="l"/>
                <a:tab pos="1353041" algn="l"/>
                <a:tab pos="1556674" algn="l"/>
                <a:tab pos="1634572" algn="l"/>
                <a:tab pos="1675214" algn="l"/>
                <a:tab pos="1697228" algn="l"/>
                <a:tab pos="2115926" algn="l"/>
                <a:tab pos="2175195" algn="l"/>
                <a:tab pos="2208217" algn="l"/>
                <a:tab pos="2356391" algn="l"/>
                <a:tab pos="2641732" algn="l"/>
                <a:tab pos="2705235" algn="l"/>
                <a:tab pos="2908445" algn="l"/>
                <a:tab pos="3108692" algn="l"/>
                <a:tab pos="3248822" algn="l"/>
                <a:tab pos="3319946" algn="l"/>
                <a:tab pos="3352968" algn="l"/>
                <a:tab pos="3635345" algn="l"/>
                <a:tab pos="3708585" algn="l"/>
                <a:tab pos="4212801" algn="l"/>
                <a:tab pos="4294508" algn="l"/>
                <a:tab pos="4371558" algn="l"/>
                <a:tab pos="4446069" algn="l"/>
                <a:tab pos="4616681" algn="l"/>
                <a:tab pos="4738184" algn="l"/>
                <a:tab pos="5146297" algn="l"/>
              </a:tabLst>
            </a:pPr>
            <a:r>
              <a:rPr sz="2800" u="heavy" kern="0" spc="60" dirty="0">
                <a:solidFill>
                  <a:srgbClr val="FF0000"/>
                </a:solidFill>
                <a:uFill>
                  <a:solidFill>
                    <a:srgbClr val="FF0000"/>
                  </a:solidFill>
                </a:uFill>
                <a:latin typeface="Times New Roman"/>
                <a:cs typeface="Times New Roman"/>
              </a:rPr>
              <a:t>Cyanide</a:t>
            </a:r>
            <a:r>
              <a:rPr sz="2800" u="heavy" kern="0" dirty="0">
                <a:solidFill>
                  <a:srgbClr val="FF0000"/>
                </a:solidFill>
                <a:uFill>
                  <a:solidFill>
                    <a:srgbClr val="FF0000"/>
                  </a:solidFill>
                </a:uFill>
                <a:latin typeface="Times New Roman"/>
                <a:cs typeface="Times New Roman"/>
              </a:rPr>
              <a:t>	</a:t>
            </a:r>
            <a:r>
              <a:rPr sz="2800" u="heavy" kern="0" spc="-17" dirty="0">
                <a:solidFill>
                  <a:srgbClr val="FF0000"/>
                </a:solidFill>
                <a:uFill>
                  <a:solidFill>
                    <a:srgbClr val="FF0000"/>
                  </a:solidFill>
                </a:uFill>
                <a:latin typeface="Times New Roman"/>
                <a:cs typeface="Times New Roman"/>
              </a:rPr>
              <a:t>is</a:t>
            </a:r>
            <a:r>
              <a:rPr sz="2800" u="heavy" kern="0" dirty="0">
                <a:solidFill>
                  <a:srgbClr val="FF0000"/>
                </a:solidFill>
                <a:uFill>
                  <a:solidFill>
                    <a:srgbClr val="FF0000"/>
                  </a:solidFill>
                </a:uFill>
                <a:latin typeface="Times New Roman"/>
                <a:cs typeface="Times New Roman"/>
              </a:rPr>
              <a:t>		</a:t>
            </a:r>
            <a:r>
              <a:rPr sz="2800" u="heavy" kern="0" spc="30" dirty="0">
                <a:solidFill>
                  <a:srgbClr val="FF0000"/>
                </a:solidFill>
                <a:uFill>
                  <a:solidFill>
                    <a:srgbClr val="FF0000"/>
                  </a:solidFill>
                </a:uFill>
                <a:latin typeface="Times New Roman"/>
                <a:cs typeface="Times New Roman"/>
              </a:rPr>
              <a:t>highly</a:t>
            </a:r>
            <a:r>
              <a:rPr sz="2800" u="heavy" kern="0" dirty="0">
                <a:solidFill>
                  <a:srgbClr val="FF0000"/>
                </a:solidFill>
                <a:uFill>
                  <a:solidFill>
                    <a:srgbClr val="FF0000"/>
                  </a:solidFill>
                </a:uFill>
                <a:latin typeface="Times New Roman"/>
                <a:cs typeface="Times New Roman"/>
              </a:rPr>
              <a:t>		</a:t>
            </a:r>
            <a:r>
              <a:rPr sz="2800" u="heavy" kern="0" spc="43" dirty="0">
                <a:solidFill>
                  <a:srgbClr val="FF0000"/>
                </a:solidFill>
                <a:uFill>
                  <a:solidFill>
                    <a:srgbClr val="FF0000"/>
                  </a:solidFill>
                </a:uFill>
                <a:latin typeface="Times New Roman"/>
                <a:cs typeface="Times New Roman"/>
              </a:rPr>
              <a:t>toxic</a:t>
            </a:r>
            <a:r>
              <a:rPr sz="2800" kern="0" spc="43" dirty="0">
                <a:solidFill>
                  <a:sysClr val="windowText" lastClr="000000"/>
                </a:solidFill>
                <a:latin typeface="Times New Roman"/>
                <a:cs typeface="Times New Roman"/>
              </a:rPr>
              <a:t>,</a:t>
            </a:r>
            <a:r>
              <a:rPr sz="2800" kern="0" dirty="0">
                <a:solidFill>
                  <a:sysClr val="windowText" lastClr="000000"/>
                </a:solidFill>
                <a:latin typeface="Times New Roman"/>
                <a:cs typeface="Times New Roman"/>
              </a:rPr>
              <a:t>	</a:t>
            </a:r>
            <a:r>
              <a:rPr sz="2800" kern="0" spc="130" dirty="0">
                <a:solidFill>
                  <a:sysClr val="windowText" lastClr="000000"/>
                </a:solidFill>
                <a:latin typeface="Times New Roman"/>
                <a:cs typeface="Times New Roman"/>
              </a:rPr>
              <a:t>and</a:t>
            </a:r>
            <a:r>
              <a:rPr sz="2800" kern="0" dirty="0">
                <a:solidFill>
                  <a:sysClr val="windowText" lastClr="000000"/>
                </a:solidFill>
                <a:latin typeface="Times New Roman"/>
                <a:cs typeface="Times New Roman"/>
              </a:rPr>
              <a:t>		</a:t>
            </a:r>
            <a:r>
              <a:rPr sz="2800" kern="0" spc="-17" dirty="0">
                <a:solidFill>
                  <a:sysClr val="windowText" lastClr="000000"/>
                </a:solidFill>
                <a:latin typeface="Times New Roman"/>
                <a:cs typeface="Times New Roman"/>
              </a:rPr>
              <a:t>is</a:t>
            </a:r>
            <a:r>
              <a:rPr sz="2800" kern="0"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lethal </a:t>
            </a:r>
            <a:r>
              <a:rPr sz="2800" kern="0" spc="130" dirty="0">
                <a:solidFill>
                  <a:sysClr val="windowText" lastClr="000000"/>
                </a:solidFill>
                <a:latin typeface="Times New Roman"/>
                <a:cs typeface="Times New Roman"/>
              </a:rPr>
              <a:t>to</a:t>
            </a:r>
            <a:r>
              <a:rPr sz="2800" kern="0" dirty="0">
                <a:solidFill>
                  <a:sysClr val="windowText" lastClr="000000"/>
                </a:solidFill>
                <a:latin typeface="Times New Roman"/>
                <a:cs typeface="Times New Roman"/>
              </a:rPr>
              <a:t>	</a:t>
            </a:r>
            <a:r>
              <a:rPr sz="2800" kern="0" spc="107" dirty="0">
                <a:solidFill>
                  <a:sysClr val="windowText" lastClr="000000"/>
                </a:solidFill>
                <a:latin typeface="Times New Roman"/>
                <a:cs typeface="Times New Roman"/>
              </a:rPr>
              <a:t>humans</a:t>
            </a:r>
            <a:r>
              <a:rPr sz="2800" kern="0" dirty="0">
                <a:solidFill>
                  <a:sysClr val="windowText" lastClr="000000"/>
                </a:solidFill>
                <a:latin typeface="Times New Roman"/>
                <a:cs typeface="Times New Roman"/>
              </a:rPr>
              <a:t>			</a:t>
            </a:r>
            <a:r>
              <a:rPr sz="2800" kern="0" spc="127" dirty="0">
                <a:solidFill>
                  <a:sysClr val="windowText" lastClr="000000"/>
                </a:solidFill>
                <a:latin typeface="Times New Roman"/>
                <a:cs typeface="Times New Roman"/>
              </a:rPr>
              <a:t>and</a:t>
            </a:r>
            <a:r>
              <a:rPr sz="2800" kern="0" dirty="0">
                <a:solidFill>
                  <a:sysClr val="windowText" lastClr="000000"/>
                </a:solidFill>
                <a:latin typeface="Times New Roman"/>
                <a:cs typeface="Times New Roman"/>
              </a:rPr>
              <a:t>	</a:t>
            </a:r>
            <a:r>
              <a:rPr sz="2800" kern="0" spc="97" dirty="0">
                <a:solidFill>
                  <a:sysClr val="windowText" lastClr="000000"/>
                </a:solidFill>
                <a:latin typeface="Times New Roman"/>
                <a:cs typeface="Times New Roman"/>
              </a:rPr>
              <a:t>other</a:t>
            </a:r>
            <a:r>
              <a:rPr sz="2800" kern="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species</a:t>
            </a:r>
            <a:r>
              <a:rPr sz="2800" kern="0" dirty="0">
                <a:solidFill>
                  <a:sysClr val="windowText" lastClr="000000"/>
                </a:solidFill>
                <a:latin typeface="Times New Roman"/>
                <a:cs typeface="Times New Roman"/>
              </a:rPr>
              <a:t>		</a:t>
            </a:r>
            <a:r>
              <a:rPr sz="2800" kern="0" spc="-13" dirty="0">
                <a:solidFill>
                  <a:sysClr val="windowText" lastClr="000000"/>
                </a:solidFill>
                <a:latin typeface="Times New Roman"/>
                <a:cs typeface="Times New Roman"/>
              </a:rPr>
              <a:t>even</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in </a:t>
            </a:r>
            <a:r>
              <a:rPr sz="2800" kern="0" spc="-13" dirty="0">
                <a:solidFill>
                  <a:sysClr val="windowText" lastClr="000000"/>
                </a:solidFill>
                <a:latin typeface="Times New Roman"/>
                <a:cs typeface="Times New Roman"/>
              </a:rPr>
              <a:t>very</a:t>
            </a:r>
            <a:r>
              <a:rPr sz="2800" kern="0" dirty="0">
                <a:solidFill>
                  <a:sysClr val="windowText" lastClr="000000"/>
                </a:solidFill>
                <a:latin typeface="Times New Roman"/>
                <a:cs typeface="Times New Roman"/>
              </a:rPr>
              <a:t>	</a:t>
            </a:r>
            <a:r>
              <a:rPr sz="2800" kern="0" spc="27" dirty="0">
                <a:solidFill>
                  <a:sysClr val="windowText" lastClr="000000"/>
                </a:solidFill>
                <a:latin typeface="Times New Roman"/>
                <a:cs typeface="Times New Roman"/>
              </a:rPr>
              <a:t>small</a:t>
            </a:r>
            <a:r>
              <a:rPr sz="2800" kern="0" dirty="0">
                <a:solidFill>
                  <a:sysClr val="windowText" lastClr="000000"/>
                </a:solidFill>
                <a:latin typeface="Times New Roman"/>
                <a:cs typeface="Times New Roman"/>
              </a:rPr>
              <a:t>		</a:t>
            </a:r>
            <a:r>
              <a:rPr sz="2800" kern="0" spc="37" dirty="0">
                <a:solidFill>
                  <a:sysClr val="windowText" lastClr="000000"/>
                </a:solidFill>
                <a:latin typeface="Times New Roman"/>
                <a:cs typeface="Times New Roman"/>
              </a:rPr>
              <a:t>doses.</a:t>
            </a:r>
            <a:r>
              <a:rPr sz="2800" kern="0" dirty="0">
                <a:solidFill>
                  <a:sysClr val="windowText" lastClr="000000"/>
                </a:solidFill>
                <a:latin typeface="Times New Roman"/>
                <a:cs typeface="Times New Roman"/>
              </a:rPr>
              <a:t>	</a:t>
            </a:r>
            <a:r>
              <a:rPr sz="2800" kern="0" spc="70" dirty="0">
                <a:solidFill>
                  <a:sysClr val="windowText" lastClr="000000"/>
                </a:solidFill>
                <a:latin typeface="Times New Roman"/>
                <a:cs typeface="Times New Roman"/>
              </a:rPr>
              <a:t>The</a:t>
            </a:r>
            <a:r>
              <a:rPr sz="2800" kern="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cyanide </a:t>
            </a:r>
            <a:r>
              <a:rPr sz="2800" kern="0" spc="90" dirty="0">
                <a:solidFill>
                  <a:sysClr val="windowText" lastClr="000000"/>
                </a:solidFill>
                <a:latin typeface="Times New Roman"/>
                <a:cs typeface="Times New Roman"/>
              </a:rPr>
              <a:t>contaminated</a:t>
            </a:r>
            <a:r>
              <a:rPr sz="2800" kern="0" dirty="0">
                <a:solidFill>
                  <a:sysClr val="windowText" lastClr="000000"/>
                </a:solidFill>
                <a:latin typeface="Times New Roman"/>
                <a:cs typeface="Times New Roman"/>
              </a:rPr>
              <a:t>		</a:t>
            </a:r>
            <a:r>
              <a:rPr sz="2800" kern="0" spc="63" dirty="0">
                <a:solidFill>
                  <a:sysClr val="windowText" lastClr="000000"/>
                </a:solidFill>
                <a:latin typeface="Times New Roman"/>
                <a:cs typeface="Times New Roman"/>
              </a:rPr>
              <a:t>water</a:t>
            </a:r>
            <a:r>
              <a:rPr sz="2800" kern="0" dirty="0">
                <a:solidFill>
                  <a:sysClr val="windowText" lastClr="000000"/>
                </a:solidFill>
                <a:latin typeface="Times New Roman"/>
                <a:cs typeface="Times New Roman"/>
              </a:rPr>
              <a:t>	</a:t>
            </a:r>
            <a:r>
              <a:rPr sz="2800" kern="0" spc="76" dirty="0">
                <a:solidFill>
                  <a:sysClr val="windowText" lastClr="000000"/>
                </a:solidFill>
                <a:latin typeface="Times New Roman"/>
                <a:cs typeface="Times New Roman"/>
              </a:rPr>
              <a:t>has</a:t>
            </a:r>
            <a:r>
              <a:rPr sz="2800" kern="0" dirty="0">
                <a:solidFill>
                  <a:sysClr val="windowText" lastClr="000000"/>
                </a:solidFill>
                <a:latin typeface="Times New Roman"/>
                <a:cs typeface="Times New Roman"/>
              </a:rPr>
              <a:t>		</a:t>
            </a:r>
            <a:r>
              <a:rPr sz="2800" kern="0" spc="67" dirty="0">
                <a:solidFill>
                  <a:sysClr val="windowText" lastClr="000000"/>
                </a:solidFill>
                <a:latin typeface="Times New Roman"/>
                <a:cs typeface="Times New Roman"/>
              </a:rPr>
              <a:t>now</a:t>
            </a:r>
            <a:r>
              <a:rPr sz="2800" kern="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been </a:t>
            </a:r>
            <a:r>
              <a:rPr sz="2800" kern="0" spc="67" dirty="0">
                <a:solidFill>
                  <a:sysClr val="windowText" lastClr="000000"/>
                </a:solidFill>
                <a:latin typeface="Times New Roman"/>
                <a:cs typeface="Times New Roman"/>
              </a:rPr>
              <a:t>carried</a:t>
            </a:r>
            <a:r>
              <a:rPr sz="2800" kern="0" dirty="0">
                <a:solidFill>
                  <a:sysClr val="windowText" lastClr="000000"/>
                </a:solidFill>
                <a:latin typeface="Times New Roman"/>
                <a:cs typeface="Times New Roman"/>
              </a:rPr>
              <a:t>	</a:t>
            </a:r>
            <a:r>
              <a:rPr sz="2800" kern="0" spc="130" dirty="0">
                <a:solidFill>
                  <a:sysClr val="windowText" lastClr="000000"/>
                </a:solidFill>
                <a:latin typeface="Times New Roman"/>
                <a:cs typeface="Times New Roman"/>
              </a:rPr>
              <a:t>to</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the</a:t>
            </a:r>
            <a:r>
              <a:rPr sz="2800" kern="0" dirty="0">
                <a:solidFill>
                  <a:sysClr val="windowText" lastClr="000000"/>
                </a:solidFill>
                <a:latin typeface="Times New Roman"/>
                <a:cs typeface="Times New Roman"/>
              </a:rPr>
              <a:t>	</a:t>
            </a:r>
            <a:r>
              <a:rPr sz="2800" kern="0" spc="30" dirty="0">
                <a:solidFill>
                  <a:sysClr val="windowText" lastClr="000000"/>
                </a:solidFill>
                <a:latin typeface="Times New Roman"/>
                <a:cs typeface="Times New Roman"/>
              </a:rPr>
              <a:t>river</a:t>
            </a:r>
            <a:r>
              <a:rPr sz="2800" kern="0" dirty="0">
                <a:solidFill>
                  <a:sysClr val="windowText" lastClr="000000"/>
                </a:solidFill>
                <a:latin typeface="Times New Roman"/>
                <a:cs typeface="Times New Roman"/>
              </a:rPr>
              <a:t>	</a:t>
            </a:r>
            <a:r>
              <a:rPr sz="2800" kern="0" spc="127" dirty="0">
                <a:solidFill>
                  <a:sysClr val="windowText" lastClr="000000"/>
                </a:solidFill>
                <a:latin typeface="Times New Roman"/>
                <a:cs typeface="Times New Roman"/>
              </a:rPr>
              <a:t>Danube</a:t>
            </a:r>
            <a:r>
              <a:rPr sz="2800" kern="0" dirty="0">
                <a:solidFill>
                  <a:sysClr val="windowText" lastClr="000000"/>
                </a:solidFill>
                <a:latin typeface="Times New Roman"/>
                <a:cs typeface="Times New Roman"/>
              </a:rPr>
              <a:t>	</a:t>
            </a:r>
            <a:r>
              <a:rPr sz="2800" kern="0" spc="33" dirty="0">
                <a:solidFill>
                  <a:sysClr val="windowText" lastClr="000000"/>
                </a:solidFill>
                <a:latin typeface="Times New Roman"/>
                <a:cs typeface="Times New Roman"/>
              </a:rPr>
              <a:t>which </a:t>
            </a:r>
            <a:r>
              <a:rPr sz="2800" kern="0" spc="-7" dirty="0">
                <a:solidFill>
                  <a:sysClr val="windowText" lastClr="000000"/>
                </a:solidFill>
                <a:latin typeface="Times New Roman"/>
                <a:cs typeface="Times New Roman"/>
              </a:rPr>
              <a:t>flows</a:t>
            </a:r>
            <a:r>
              <a:rPr sz="2800" kern="0" dirty="0">
                <a:solidFill>
                  <a:sysClr val="windowText" lastClr="000000"/>
                </a:solidFill>
                <a:latin typeface="Times New Roman"/>
                <a:cs typeface="Times New Roman"/>
              </a:rPr>
              <a:t>	</a:t>
            </a:r>
            <a:r>
              <a:rPr sz="2800" kern="0" spc="113" dirty="0">
                <a:solidFill>
                  <a:sysClr val="windowText" lastClr="000000"/>
                </a:solidFill>
                <a:latin typeface="Times New Roman"/>
                <a:cs typeface="Times New Roman"/>
              </a:rPr>
              <a:t>through</a:t>
            </a:r>
            <a:r>
              <a:rPr sz="2800" kern="0" dirty="0">
                <a:solidFill>
                  <a:sysClr val="windowText" lastClr="000000"/>
                </a:solidFill>
                <a:latin typeface="Times New Roman"/>
                <a:cs typeface="Times New Roman"/>
              </a:rPr>
              <a:t>			</a:t>
            </a:r>
            <a:r>
              <a:rPr sz="2800" kern="0" spc="53" dirty="0">
                <a:solidFill>
                  <a:sysClr val="windowText" lastClr="000000"/>
                </a:solidFill>
                <a:latin typeface="Times New Roman"/>
                <a:cs typeface="Times New Roman"/>
              </a:rPr>
              <a:t>Serbia,</a:t>
            </a:r>
            <a:r>
              <a:rPr sz="2800" kern="0"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Bulgaria</a:t>
            </a:r>
            <a:r>
              <a:rPr sz="2800" kern="0" dirty="0">
                <a:solidFill>
                  <a:sysClr val="windowText" lastClr="000000"/>
                </a:solidFill>
                <a:latin typeface="Times New Roman"/>
                <a:cs typeface="Times New Roman"/>
              </a:rPr>
              <a:t>	</a:t>
            </a:r>
            <a:r>
              <a:rPr sz="2800" kern="0" spc="127" dirty="0">
                <a:solidFill>
                  <a:sysClr val="windowText" lastClr="000000"/>
                </a:solidFill>
                <a:latin typeface="Times New Roman"/>
                <a:cs typeface="Times New Roman"/>
              </a:rPr>
              <a:t>and </a:t>
            </a:r>
            <a:r>
              <a:rPr sz="2800" kern="0" spc="120" dirty="0">
                <a:solidFill>
                  <a:sysClr val="windowText" lastClr="000000"/>
                </a:solidFill>
                <a:latin typeface="Times New Roman"/>
                <a:cs typeface="Times New Roman"/>
              </a:rPr>
              <a:t>Romania.</a:t>
            </a:r>
            <a:endParaRPr sz="28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565625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089" y="600189"/>
            <a:ext cx="11473823" cy="2196328"/>
          </a:xfrm>
          <a:prstGeom prst="rect">
            <a:avLst/>
          </a:prstGeom>
        </p:spPr>
        <p:txBody>
          <a:bodyPr vert="horz" wrap="square" lIns="0" tIns="16087" rIns="0" bIns="0" rtlCol="0">
            <a:spAutoFit/>
          </a:bodyPr>
          <a:lstStyle/>
          <a:p>
            <a:pPr marL="18628" marR="3387">
              <a:lnSpc>
                <a:spcPts val="3354"/>
              </a:lnSpc>
              <a:spcBef>
                <a:spcPts val="127"/>
              </a:spcBef>
              <a:tabLst>
                <a:tab pos="696418" algn="l"/>
                <a:tab pos="814534" algn="l"/>
                <a:tab pos="911482" algn="l"/>
                <a:tab pos="988956" algn="l"/>
                <a:tab pos="1707389" algn="l"/>
                <a:tab pos="1941080" algn="l"/>
                <a:tab pos="2162918" algn="l"/>
                <a:tab pos="2433865" algn="l"/>
                <a:tab pos="2637499" algn="l"/>
                <a:tab pos="2722593" algn="l"/>
                <a:tab pos="3833898" algn="l"/>
                <a:tab pos="4293238" algn="l"/>
                <a:tab pos="4316099" algn="l"/>
                <a:tab pos="4374522" algn="l"/>
                <a:tab pos="4933773" algn="l"/>
                <a:tab pos="5285581" algn="l"/>
                <a:tab pos="5679301" algn="l"/>
                <a:tab pos="6238975" algn="l"/>
                <a:tab pos="7119553" algn="l"/>
                <a:tab pos="7397273" algn="l"/>
                <a:tab pos="7484061" algn="l"/>
                <a:tab pos="8111896" algn="l"/>
                <a:tab pos="8523396" algn="l"/>
                <a:tab pos="8593250" algn="l"/>
                <a:tab pos="8961991" algn="l"/>
                <a:tab pos="9343434" algn="l"/>
                <a:tab pos="9786685" algn="l"/>
                <a:tab pos="9902685" algn="l"/>
                <a:tab pos="10097428" algn="l"/>
                <a:tab pos="10168552" algn="l"/>
              </a:tabLst>
            </a:pPr>
            <a:r>
              <a:rPr spc="70" dirty="0"/>
              <a:t>The</a:t>
            </a:r>
            <a:r>
              <a:rPr dirty="0"/>
              <a:t>	</a:t>
            </a:r>
            <a:r>
              <a:rPr spc="110" dirty="0"/>
              <a:t>Hungarian</a:t>
            </a:r>
            <a:r>
              <a:rPr dirty="0"/>
              <a:t>	</a:t>
            </a:r>
            <a:r>
              <a:rPr spc="73" dirty="0"/>
              <a:t>Ministry</a:t>
            </a:r>
            <a:r>
              <a:rPr dirty="0"/>
              <a:t>	</a:t>
            </a:r>
            <a:r>
              <a:rPr spc="73" dirty="0"/>
              <a:t>for</a:t>
            </a:r>
            <a:r>
              <a:rPr dirty="0"/>
              <a:t>			</a:t>
            </a:r>
            <a:r>
              <a:rPr spc="73" dirty="0"/>
              <a:t>the</a:t>
            </a:r>
            <a:r>
              <a:rPr dirty="0"/>
              <a:t>	</a:t>
            </a:r>
            <a:r>
              <a:rPr spc="87" dirty="0"/>
              <a:t>Environment,</a:t>
            </a:r>
            <a:r>
              <a:rPr dirty="0"/>
              <a:t>	</a:t>
            </a:r>
            <a:r>
              <a:rPr spc="83" dirty="0"/>
              <a:t>stated</a:t>
            </a:r>
            <a:r>
              <a:rPr dirty="0"/>
              <a:t>	</a:t>
            </a:r>
            <a:r>
              <a:rPr spc="123" dirty="0"/>
              <a:t>on</a:t>
            </a:r>
            <a:r>
              <a:rPr dirty="0"/>
              <a:t>		</a:t>
            </a:r>
            <a:r>
              <a:rPr spc="113" dirty="0"/>
              <a:t>February</a:t>
            </a:r>
            <a:r>
              <a:rPr dirty="0"/>
              <a:t>	</a:t>
            </a:r>
            <a:r>
              <a:rPr spc="57" dirty="0"/>
              <a:t>14th </a:t>
            </a:r>
            <a:r>
              <a:rPr spc="107" dirty="0"/>
              <a:t>that:</a:t>
            </a:r>
            <a:r>
              <a:rPr dirty="0"/>
              <a:t>	</a:t>
            </a:r>
            <a:r>
              <a:rPr spc="-7" dirty="0"/>
              <a:t>"Besides</a:t>
            </a:r>
            <a:r>
              <a:rPr dirty="0"/>
              <a:t>	</a:t>
            </a:r>
            <a:r>
              <a:rPr spc="73" dirty="0"/>
              <a:t>the</a:t>
            </a:r>
            <a:r>
              <a:rPr dirty="0"/>
              <a:t>		</a:t>
            </a:r>
            <a:r>
              <a:rPr spc="-7" dirty="0"/>
              <a:t>ecological</a:t>
            </a:r>
            <a:r>
              <a:rPr dirty="0"/>
              <a:t>		</a:t>
            </a:r>
            <a:r>
              <a:rPr spc="76" dirty="0"/>
              <a:t>damage,</a:t>
            </a:r>
            <a:r>
              <a:rPr dirty="0"/>
              <a:t>	</a:t>
            </a:r>
            <a:r>
              <a:rPr spc="73" dirty="0"/>
              <a:t>the</a:t>
            </a:r>
            <a:r>
              <a:rPr dirty="0"/>
              <a:t>	</a:t>
            </a:r>
            <a:r>
              <a:rPr spc="43" dirty="0"/>
              <a:t>cyanide</a:t>
            </a:r>
            <a:r>
              <a:rPr dirty="0"/>
              <a:t>		</a:t>
            </a:r>
            <a:r>
              <a:rPr spc="80" dirty="0"/>
              <a:t>pollution</a:t>
            </a:r>
            <a:r>
              <a:rPr dirty="0"/>
              <a:t>	</a:t>
            </a:r>
            <a:r>
              <a:rPr spc="40" dirty="0"/>
              <a:t>in</a:t>
            </a:r>
            <a:r>
              <a:rPr dirty="0"/>
              <a:t>	</a:t>
            </a:r>
            <a:r>
              <a:rPr spc="73" dirty="0"/>
              <a:t>the</a:t>
            </a:r>
            <a:r>
              <a:rPr dirty="0"/>
              <a:t>	</a:t>
            </a:r>
            <a:r>
              <a:rPr spc="37" dirty="0"/>
              <a:t>river Tisza</a:t>
            </a:r>
            <a:r>
              <a:rPr dirty="0"/>
              <a:t>		</a:t>
            </a:r>
            <a:r>
              <a:rPr spc="100" dirty="0"/>
              <a:t>meant</a:t>
            </a:r>
            <a:r>
              <a:rPr dirty="0"/>
              <a:t>	</a:t>
            </a:r>
            <a:r>
              <a:rPr spc="50" dirty="0"/>
              <a:t>also</a:t>
            </a:r>
            <a:r>
              <a:rPr dirty="0"/>
              <a:t>	</a:t>
            </a:r>
            <a:r>
              <a:rPr spc="33" dirty="0"/>
              <a:t>significant</a:t>
            </a:r>
            <a:r>
              <a:rPr dirty="0"/>
              <a:t>	</a:t>
            </a:r>
            <a:r>
              <a:rPr spc="110" dirty="0"/>
              <a:t>threat</a:t>
            </a:r>
            <a:r>
              <a:rPr dirty="0"/>
              <a:t>	</a:t>
            </a:r>
            <a:r>
              <a:rPr spc="130" dirty="0"/>
              <a:t>to</a:t>
            </a:r>
            <a:r>
              <a:rPr dirty="0"/>
              <a:t>	</a:t>
            </a:r>
            <a:r>
              <a:rPr spc="-623" dirty="0"/>
              <a:t> </a:t>
            </a:r>
            <a:r>
              <a:rPr spc="90" dirty="0"/>
              <a:t>the</a:t>
            </a:r>
            <a:r>
              <a:rPr dirty="0"/>
              <a:t>	</a:t>
            </a:r>
            <a:r>
              <a:rPr spc="-637" dirty="0"/>
              <a:t> </a:t>
            </a:r>
            <a:r>
              <a:rPr spc="133" dirty="0"/>
              <a:t>human</a:t>
            </a:r>
            <a:r>
              <a:rPr dirty="0"/>
              <a:t>	</a:t>
            </a:r>
            <a:r>
              <a:rPr spc="80" dirty="0"/>
              <a:t>health,</a:t>
            </a:r>
            <a:r>
              <a:rPr dirty="0"/>
              <a:t>	</a:t>
            </a:r>
            <a:r>
              <a:rPr spc="40" dirty="0"/>
              <a:t>because</a:t>
            </a:r>
            <a:r>
              <a:rPr dirty="0"/>
              <a:t>	</a:t>
            </a:r>
            <a:r>
              <a:rPr spc="40" dirty="0"/>
              <a:t>in</a:t>
            </a:r>
            <a:r>
              <a:rPr dirty="0"/>
              <a:t>		</a:t>
            </a:r>
            <a:r>
              <a:rPr spc="73" dirty="0"/>
              <a:t>the </a:t>
            </a:r>
            <a:r>
              <a:rPr spc="97" dirty="0"/>
              <a:t>upper</a:t>
            </a:r>
            <a:r>
              <a:rPr dirty="0"/>
              <a:t>		</a:t>
            </a:r>
            <a:r>
              <a:rPr spc="127" dirty="0"/>
              <a:t>part</a:t>
            </a:r>
            <a:r>
              <a:rPr dirty="0"/>
              <a:t>	</a:t>
            </a:r>
            <a:r>
              <a:rPr spc="63" dirty="0"/>
              <a:t>of</a:t>
            </a:r>
            <a:r>
              <a:rPr spc="7" dirty="0"/>
              <a:t> </a:t>
            </a:r>
            <a:r>
              <a:rPr spc="90" dirty="0"/>
              <a:t>the</a:t>
            </a:r>
            <a:r>
              <a:rPr spc="7" dirty="0"/>
              <a:t> </a:t>
            </a:r>
            <a:r>
              <a:rPr spc="43" dirty="0"/>
              <a:t>Tisza</a:t>
            </a:r>
            <a:r>
              <a:rPr spc="7" dirty="0"/>
              <a:t> </a:t>
            </a:r>
            <a:r>
              <a:rPr spc="90" dirty="0"/>
              <a:t>the</a:t>
            </a:r>
            <a:r>
              <a:rPr spc="7" dirty="0"/>
              <a:t> </a:t>
            </a:r>
            <a:r>
              <a:rPr spc="50" dirty="0"/>
              <a:t>cyanide</a:t>
            </a:r>
            <a:r>
              <a:rPr spc="10" dirty="0"/>
              <a:t> </a:t>
            </a:r>
            <a:r>
              <a:rPr spc="90" dirty="0"/>
              <a:t>concentration</a:t>
            </a:r>
            <a:r>
              <a:rPr spc="7" dirty="0"/>
              <a:t> </a:t>
            </a:r>
            <a:r>
              <a:rPr spc="37" dirty="0"/>
              <a:t>was</a:t>
            </a:r>
            <a:r>
              <a:rPr spc="7" dirty="0"/>
              <a:t> </a:t>
            </a:r>
            <a:r>
              <a:rPr dirty="0">
                <a:solidFill>
                  <a:srgbClr val="00B0F0"/>
                </a:solidFill>
              </a:rPr>
              <a:t>100</a:t>
            </a:r>
            <a:r>
              <a:rPr spc="7" dirty="0">
                <a:solidFill>
                  <a:srgbClr val="00B0F0"/>
                </a:solidFill>
              </a:rPr>
              <a:t> </a:t>
            </a:r>
            <a:r>
              <a:rPr spc="37" dirty="0">
                <a:solidFill>
                  <a:srgbClr val="00B0F0"/>
                </a:solidFill>
              </a:rPr>
              <a:t>times</a:t>
            </a:r>
            <a:r>
              <a:rPr spc="10" dirty="0">
                <a:solidFill>
                  <a:srgbClr val="00B0F0"/>
                </a:solidFill>
              </a:rPr>
              <a:t> </a:t>
            </a:r>
            <a:r>
              <a:rPr spc="90" dirty="0">
                <a:solidFill>
                  <a:srgbClr val="00B0F0"/>
                </a:solidFill>
              </a:rPr>
              <a:t>more</a:t>
            </a:r>
            <a:r>
              <a:rPr spc="7" dirty="0">
                <a:solidFill>
                  <a:srgbClr val="00B0F0"/>
                </a:solidFill>
              </a:rPr>
              <a:t> </a:t>
            </a:r>
            <a:r>
              <a:rPr spc="130" dirty="0">
                <a:solidFill>
                  <a:srgbClr val="00B0F0"/>
                </a:solidFill>
              </a:rPr>
              <a:t>than </a:t>
            </a:r>
            <a:r>
              <a:rPr spc="90" dirty="0">
                <a:solidFill>
                  <a:srgbClr val="00B0F0"/>
                </a:solidFill>
              </a:rPr>
              <a:t>the</a:t>
            </a:r>
            <a:r>
              <a:rPr spc="3" dirty="0">
                <a:solidFill>
                  <a:srgbClr val="00B0F0"/>
                </a:solidFill>
              </a:rPr>
              <a:t> </a:t>
            </a:r>
            <a:r>
              <a:rPr spc="37" dirty="0">
                <a:solidFill>
                  <a:srgbClr val="00B0F0"/>
                </a:solidFill>
              </a:rPr>
              <a:t>limit</a:t>
            </a:r>
            <a:r>
              <a:rPr spc="7" dirty="0">
                <a:solidFill>
                  <a:srgbClr val="00B0F0"/>
                </a:solidFill>
              </a:rPr>
              <a:t> </a:t>
            </a:r>
            <a:r>
              <a:rPr spc="43" dirty="0">
                <a:solidFill>
                  <a:srgbClr val="00B0F0"/>
                </a:solidFill>
              </a:rPr>
              <a:t>value</a:t>
            </a:r>
            <a:r>
              <a:rPr spc="7" dirty="0">
                <a:solidFill>
                  <a:srgbClr val="00B0F0"/>
                </a:solidFill>
              </a:rPr>
              <a:t> </a:t>
            </a:r>
            <a:r>
              <a:rPr spc="90" dirty="0">
                <a:solidFill>
                  <a:srgbClr val="00B0F0"/>
                </a:solidFill>
              </a:rPr>
              <a:t>for</a:t>
            </a:r>
            <a:r>
              <a:rPr spc="7" dirty="0">
                <a:solidFill>
                  <a:srgbClr val="00B0F0"/>
                </a:solidFill>
              </a:rPr>
              <a:t> </a:t>
            </a:r>
            <a:r>
              <a:rPr spc="80" dirty="0">
                <a:solidFill>
                  <a:srgbClr val="00B0F0"/>
                </a:solidFill>
              </a:rPr>
              <a:t>drinking</a:t>
            </a:r>
            <a:r>
              <a:rPr spc="7" dirty="0">
                <a:solidFill>
                  <a:srgbClr val="00B0F0"/>
                </a:solidFill>
              </a:rPr>
              <a:t> </a:t>
            </a:r>
            <a:r>
              <a:rPr spc="76" dirty="0">
                <a:solidFill>
                  <a:srgbClr val="00B0F0"/>
                </a:solidFill>
              </a:rPr>
              <a:t>water.“</a:t>
            </a:r>
          </a:p>
        </p:txBody>
      </p:sp>
      <p:sp>
        <p:nvSpPr>
          <p:cNvPr id="3" name="object 3"/>
          <p:cNvSpPr txBox="1"/>
          <p:nvPr/>
        </p:nvSpPr>
        <p:spPr>
          <a:xfrm>
            <a:off x="300089" y="3077321"/>
            <a:ext cx="11270403" cy="1712861"/>
          </a:xfrm>
          <a:prstGeom prst="rect">
            <a:avLst/>
          </a:prstGeom>
        </p:spPr>
        <p:txBody>
          <a:bodyPr vert="horz" wrap="square" lIns="0" tIns="19896" rIns="0" bIns="0" rtlCol="0">
            <a:spAutoFit/>
          </a:bodyPr>
          <a:lstStyle/>
          <a:p>
            <a:pPr marL="8467" marR="3387">
              <a:lnSpc>
                <a:spcPts val="3347"/>
              </a:lnSpc>
              <a:spcBef>
                <a:spcPts val="156"/>
              </a:spcBef>
              <a:tabLst>
                <a:tab pos="897088" algn="l"/>
                <a:tab pos="1460150" algn="l"/>
                <a:tab pos="1563872" algn="l"/>
                <a:tab pos="1886468" algn="l"/>
                <a:tab pos="2267910" algn="l"/>
                <a:tab pos="2568492" algn="l"/>
                <a:tab pos="2642155" algn="l"/>
                <a:tab pos="2827161" algn="l"/>
                <a:tab pos="3246282" algn="l"/>
                <a:tab pos="3535010" algn="l"/>
                <a:tab pos="3894015" algn="l"/>
                <a:tab pos="4231005" algn="l"/>
                <a:tab pos="4313136" algn="l"/>
                <a:tab pos="4553178" algn="l"/>
                <a:tab pos="4790679" algn="l"/>
                <a:tab pos="5205990" algn="l"/>
                <a:tab pos="5798263" algn="l"/>
                <a:tab pos="5902408" algn="l"/>
                <a:tab pos="6191136" algn="l"/>
                <a:tab pos="6461660" algn="l"/>
                <a:tab pos="6869350" algn="l"/>
                <a:tab pos="7451039" algn="l"/>
                <a:tab pos="7580586" algn="l"/>
                <a:tab pos="8120786" algn="l"/>
                <a:tab pos="8524666" algn="l"/>
                <a:tab pos="9095348" algn="l"/>
                <a:tab pos="9280354" algn="l"/>
                <a:tab pos="9747314" algn="l"/>
                <a:tab pos="9902685" algn="l"/>
                <a:tab pos="10221471" algn="l"/>
                <a:tab pos="10791730" algn="l"/>
              </a:tabLst>
            </a:pPr>
            <a:r>
              <a:rPr sz="2800" kern="0" spc="67" dirty="0">
                <a:solidFill>
                  <a:srgbClr val="00B0F0"/>
                </a:solidFill>
                <a:latin typeface="Times New Roman"/>
                <a:cs typeface="Times New Roman"/>
              </a:rPr>
              <a:t>After</a:t>
            </a:r>
            <a:r>
              <a:rPr sz="2800" kern="0" dirty="0">
                <a:solidFill>
                  <a:srgbClr val="00B0F0"/>
                </a:solidFill>
                <a:latin typeface="Times New Roman"/>
                <a:cs typeface="Times New Roman"/>
              </a:rPr>
              <a:t>	</a:t>
            </a:r>
            <a:r>
              <a:rPr sz="2800" kern="0" spc="-673" dirty="0">
                <a:solidFill>
                  <a:srgbClr val="00B0F0"/>
                </a:solidFill>
                <a:latin typeface="Times New Roman"/>
                <a:cs typeface="Times New Roman"/>
              </a:rPr>
              <a:t> </a:t>
            </a:r>
            <a:r>
              <a:rPr sz="2800" kern="0" spc="83" dirty="0">
                <a:solidFill>
                  <a:srgbClr val="00B0F0"/>
                </a:solidFill>
                <a:latin typeface="Times New Roman"/>
                <a:cs typeface="Times New Roman"/>
              </a:rPr>
              <a:t>the</a:t>
            </a:r>
            <a:r>
              <a:rPr sz="2800" kern="0" dirty="0">
                <a:solidFill>
                  <a:srgbClr val="00B0F0"/>
                </a:solidFill>
                <a:latin typeface="Times New Roman"/>
                <a:cs typeface="Times New Roman"/>
              </a:rPr>
              <a:t>	</a:t>
            </a:r>
            <a:r>
              <a:rPr sz="2800" kern="0" spc="-7" dirty="0">
                <a:solidFill>
                  <a:srgbClr val="00B0F0"/>
                </a:solidFill>
                <a:latin typeface="Times New Roman"/>
                <a:cs typeface="Times New Roman"/>
              </a:rPr>
              <a:t>spill,</a:t>
            </a:r>
            <a:r>
              <a:rPr sz="2800" kern="0" dirty="0">
                <a:solidFill>
                  <a:srgbClr val="00B0F0"/>
                </a:solidFill>
                <a:latin typeface="Times New Roman"/>
                <a:cs typeface="Times New Roman"/>
              </a:rPr>
              <a:t>	</a:t>
            </a:r>
            <a:r>
              <a:rPr sz="2800" kern="0" spc="73" dirty="0">
                <a:solidFill>
                  <a:srgbClr val="00B0F0"/>
                </a:solidFill>
                <a:latin typeface="Times New Roman"/>
                <a:cs typeface="Times New Roman"/>
              </a:rPr>
              <a:t>the</a:t>
            </a:r>
            <a:r>
              <a:rPr sz="2800" kern="0" dirty="0">
                <a:solidFill>
                  <a:srgbClr val="00B0F0"/>
                </a:solidFill>
                <a:latin typeface="Times New Roman"/>
                <a:cs typeface="Times New Roman"/>
              </a:rPr>
              <a:t>	</a:t>
            </a:r>
            <a:r>
              <a:rPr sz="2800" kern="0" spc="30" dirty="0">
                <a:solidFill>
                  <a:srgbClr val="00B0F0"/>
                </a:solidFill>
                <a:latin typeface="Times New Roman"/>
                <a:cs typeface="Times New Roman"/>
              </a:rPr>
              <a:t>Someș</a:t>
            </a:r>
            <a:r>
              <a:rPr sz="2800" kern="0" dirty="0">
                <a:solidFill>
                  <a:srgbClr val="00B0F0"/>
                </a:solidFill>
                <a:latin typeface="Times New Roman"/>
                <a:cs typeface="Times New Roman"/>
              </a:rPr>
              <a:t>	</a:t>
            </a:r>
            <a:r>
              <a:rPr sz="2800" kern="0" spc="127" dirty="0">
                <a:solidFill>
                  <a:srgbClr val="00B0F0"/>
                </a:solidFill>
                <a:latin typeface="Times New Roman"/>
                <a:cs typeface="Times New Roman"/>
              </a:rPr>
              <a:t>had</a:t>
            </a:r>
            <a:r>
              <a:rPr sz="2800" kern="0" dirty="0">
                <a:solidFill>
                  <a:srgbClr val="00B0F0"/>
                </a:solidFill>
                <a:latin typeface="Times New Roman"/>
                <a:cs typeface="Times New Roman"/>
              </a:rPr>
              <a:t>	</a:t>
            </a:r>
            <a:r>
              <a:rPr sz="2800" kern="0" spc="43" dirty="0">
                <a:solidFill>
                  <a:srgbClr val="00B0F0"/>
                </a:solidFill>
                <a:latin typeface="Times New Roman"/>
                <a:cs typeface="Times New Roman"/>
              </a:rPr>
              <a:t>cyanide</a:t>
            </a:r>
            <a:r>
              <a:rPr sz="2800" kern="0" dirty="0">
                <a:solidFill>
                  <a:srgbClr val="00B0F0"/>
                </a:solidFill>
                <a:latin typeface="Times New Roman"/>
                <a:cs typeface="Times New Roman"/>
              </a:rPr>
              <a:t>	</a:t>
            </a:r>
            <a:r>
              <a:rPr sz="2800" kern="0" spc="76" dirty="0">
                <a:solidFill>
                  <a:srgbClr val="00B0F0"/>
                </a:solidFill>
                <a:latin typeface="Times New Roman"/>
                <a:cs typeface="Times New Roman"/>
              </a:rPr>
              <a:t>concentrations</a:t>
            </a:r>
            <a:r>
              <a:rPr sz="2800" kern="0" dirty="0">
                <a:solidFill>
                  <a:srgbClr val="00B0F0"/>
                </a:solidFill>
                <a:latin typeface="Times New Roman"/>
                <a:cs typeface="Times New Roman"/>
              </a:rPr>
              <a:t>	</a:t>
            </a:r>
            <a:r>
              <a:rPr sz="2800" kern="0" spc="47" dirty="0">
                <a:solidFill>
                  <a:srgbClr val="00B0F0"/>
                </a:solidFill>
                <a:latin typeface="Times New Roman"/>
                <a:cs typeface="Times New Roman"/>
              </a:rPr>
              <a:t>of</a:t>
            </a:r>
            <a:r>
              <a:rPr sz="2800" kern="0" dirty="0">
                <a:solidFill>
                  <a:srgbClr val="00B0F0"/>
                </a:solidFill>
                <a:latin typeface="Times New Roman"/>
                <a:cs typeface="Times New Roman"/>
              </a:rPr>
              <a:t>	</a:t>
            </a:r>
            <a:r>
              <a:rPr sz="2800" kern="0" spc="50" dirty="0">
                <a:solidFill>
                  <a:srgbClr val="00B0F0"/>
                </a:solidFill>
                <a:latin typeface="Times New Roman"/>
                <a:cs typeface="Times New Roman"/>
              </a:rPr>
              <a:t>over</a:t>
            </a:r>
            <a:r>
              <a:rPr sz="2800" kern="0" dirty="0">
                <a:solidFill>
                  <a:srgbClr val="00B0F0"/>
                </a:solidFill>
                <a:latin typeface="Times New Roman"/>
                <a:cs typeface="Times New Roman"/>
              </a:rPr>
              <a:t>	</a:t>
            </a:r>
            <a:r>
              <a:rPr sz="2800" kern="0" spc="-17" dirty="0">
                <a:solidFill>
                  <a:srgbClr val="00B0F0"/>
                </a:solidFill>
                <a:latin typeface="Times New Roman"/>
                <a:cs typeface="Times New Roman"/>
              </a:rPr>
              <a:t>700</a:t>
            </a:r>
            <a:r>
              <a:rPr sz="2800" kern="0" dirty="0">
                <a:solidFill>
                  <a:srgbClr val="00B0F0"/>
                </a:solidFill>
                <a:latin typeface="Times New Roman"/>
                <a:cs typeface="Times New Roman"/>
              </a:rPr>
              <a:t>	</a:t>
            </a:r>
            <a:r>
              <a:rPr sz="2800" kern="0" spc="23" dirty="0">
                <a:solidFill>
                  <a:srgbClr val="00B0F0"/>
                </a:solidFill>
                <a:latin typeface="Times New Roman"/>
                <a:cs typeface="Times New Roman"/>
              </a:rPr>
              <a:t>times</a:t>
            </a:r>
            <a:r>
              <a:rPr sz="2800" kern="0" dirty="0">
                <a:solidFill>
                  <a:srgbClr val="00B0F0"/>
                </a:solidFill>
                <a:latin typeface="Times New Roman"/>
                <a:cs typeface="Times New Roman"/>
              </a:rPr>
              <a:t>	</a:t>
            </a:r>
            <a:r>
              <a:rPr sz="2800" kern="0" spc="73" dirty="0">
                <a:solidFill>
                  <a:srgbClr val="00B0F0"/>
                </a:solidFill>
                <a:latin typeface="Times New Roman"/>
                <a:cs typeface="Times New Roman"/>
              </a:rPr>
              <a:t>the </a:t>
            </a:r>
            <a:r>
              <a:rPr sz="2800" kern="0" spc="76" dirty="0">
                <a:solidFill>
                  <a:srgbClr val="00B0F0"/>
                </a:solidFill>
                <a:latin typeface="Times New Roman"/>
                <a:cs typeface="Times New Roman"/>
              </a:rPr>
              <a:t>permitted</a:t>
            </a:r>
            <a:r>
              <a:rPr sz="2800" kern="0" dirty="0">
                <a:solidFill>
                  <a:srgbClr val="00B0F0"/>
                </a:solidFill>
                <a:latin typeface="Times New Roman"/>
                <a:cs typeface="Times New Roman"/>
              </a:rPr>
              <a:t>		</a:t>
            </a:r>
            <a:r>
              <a:rPr sz="2800" kern="0" spc="-7" dirty="0">
                <a:solidFill>
                  <a:srgbClr val="00B0F0"/>
                </a:solidFill>
                <a:latin typeface="Times New Roman"/>
                <a:cs typeface="Times New Roman"/>
              </a:rPr>
              <a:t>levels.</a:t>
            </a:r>
            <a:r>
              <a:rPr sz="2800" kern="0" dirty="0">
                <a:solidFill>
                  <a:srgbClr val="00B0F0"/>
                </a:solidFill>
                <a:latin typeface="Times New Roman"/>
                <a:cs typeface="Times New Roman"/>
              </a:rPr>
              <a:t>	</a:t>
            </a:r>
            <a:r>
              <a:rPr sz="2800" kern="0" spc="70" dirty="0">
                <a:solidFill>
                  <a:srgbClr val="00B0F0"/>
                </a:solidFill>
                <a:latin typeface="Times New Roman"/>
                <a:cs typeface="Times New Roman"/>
              </a:rPr>
              <a:t>The</a:t>
            </a:r>
            <a:r>
              <a:rPr sz="2800" kern="0" dirty="0">
                <a:solidFill>
                  <a:srgbClr val="00B0F0"/>
                </a:solidFill>
                <a:latin typeface="Times New Roman"/>
                <a:cs typeface="Times New Roman"/>
              </a:rPr>
              <a:t>	</a:t>
            </a:r>
            <a:r>
              <a:rPr sz="2800" kern="0" spc="30" dirty="0">
                <a:solidFill>
                  <a:srgbClr val="00B0F0"/>
                </a:solidFill>
                <a:latin typeface="Times New Roman"/>
                <a:cs typeface="Times New Roman"/>
              </a:rPr>
              <a:t>Someș</a:t>
            </a:r>
            <a:r>
              <a:rPr sz="2800" kern="0" dirty="0">
                <a:solidFill>
                  <a:srgbClr val="00B0F0"/>
                </a:solidFill>
                <a:latin typeface="Times New Roman"/>
                <a:cs typeface="Times New Roman"/>
              </a:rPr>
              <a:t>		</a:t>
            </a:r>
            <a:r>
              <a:rPr sz="2800" kern="0" spc="-7" dirty="0">
                <a:solidFill>
                  <a:srgbClr val="00B0F0"/>
                </a:solidFill>
                <a:latin typeface="Times New Roman"/>
                <a:cs typeface="Times New Roman"/>
              </a:rPr>
              <a:t>flows</a:t>
            </a:r>
            <a:r>
              <a:rPr sz="2800" kern="0" dirty="0">
                <a:solidFill>
                  <a:srgbClr val="00B0F0"/>
                </a:solidFill>
                <a:latin typeface="Times New Roman"/>
                <a:cs typeface="Times New Roman"/>
              </a:rPr>
              <a:t>	</a:t>
            </a:r>
            <a:r>
              <a:rPr sz="2800" kern="0" spc="87" dirty="0">
                <a:solidFill>
                  <a:srgbClr val="00B0F0"/>
                </a:solidFill>
                <a:latin typeface="Times New Roman"/>
                <a:cs typeface="Times New Roman"/>
              </a:rPr>
              <a:t>into</a:t>
            </a:r>
            <a:r>
              <a:rPr sz="2800" kern="0" dirty="0">
                <a:solidFill>
                  <a:srgbClr val="00B0F0"/>
                </a:solidFill>
                <a:latin typeface="Times New Roman"/>
                <a:cs typeface="Times New Roman"/>
              </a:rPr>
              <a:t>	</a:t>
            </a:r>
            <a:r>
              <a:rPr sz="2800" kern="0" spc="73" dirty="0">
                <a:solidFill>
                  <a:srgbClr val="00B0F0"/>
                </a:solidFill>
                <a:latin typeface="Times New Roman"/>
                <a:cs typeface="Times New Roman"/>
              </a:rPr>
              <a:t>the</a:t>
            </a:r>
            <a:r>
              <a:rPr sz="2800" kern="0" dirty="0">
                <a:solidFill>
                  <a:srgbClr val="00B0F0"/>
                </a:solidFill>
                <a:latin typeface="Times New Roman"/>
                <a:cs typeface="Times New Roman"/>
              </a:rPr>
              <a:t>	</a:t>
            </a:r>
            <a:r>
              <a:rPr sz="2800" kern="0" spc="40" dirty="0">
                <a:solidFill>
                  <a:srgbClr val="00B0F0"/>
                </a:solidFill>
                <a:latin typeface="Times New Roman"/>
                <a:cs typeface="Times New Roman"/>
              </a:rPr>
              <a:t>Tisza,</a:t>
            </a:r>
            <a:r>
              <a:rPr sz="2800" kern="0" dirty="0">
                <a:solidFill>
                  <a:srgbClr val="00B0F0"/>
                </a:solidFill>
                <a:latin typeface="Times New Roman"/>
                <a:cs typeface="Times New Roman"/>
              </a:rPr>
              <a:t>	</a:t>
            </a:r>
            <a:r>
              <a:rPr sz="2800" kern="0" spc="80" dirty="0">
                <a:solidFill>
                  <a:srgbClr val="00B0F0"/>
                </a:solidFill>
                <a:latin typeface="Times New Roman"/>
                <a:cs typeface="Times New Roman"/>
              </a:rPr>
              <a:t>Hungary's</a:t>
            </a:r>
            <a:r>
              <a:rPr sz="2800" kern="0" dirty="0">
                <a:solidFill>
                  <a:srgbClr val="00B0F0"/>
                </a:solidFill>
                <a:latin typeface="Times New Roman"/>
                <a:cs typeface="Times New Roman"/>
              </a:rPr>
              <a:t>	</a:t>
            </a:r>
            <a:r>
              <a:rPr sz="2800" kern="0" spc="50" dirty="0">
                <a:solidFill>
                  <a:srgbClr val="00B0F0"/>
                </a:solidFill>
                <a:latin typeface="Times New Roman"/>
                <a:cs typeface="Times New Roman"/>
              </a:rPr>
              <a:t>second</a:t>
            </a:r>
            <a:r>
              <a:rPr sz="2800" kern="0" dirty="0">
                <a:solidFill>
                  <a:srgbClr val="00B0F0"/>
                </a:solidFill>
                <a:latin typeface="Times New Roman"/>
                <a:cs typeface="Times New Roman"/>
              </a:rPr>
              <a:t>	</a:t>
            </a:r>
            <a:r>
              <a:rPr sz="2800" kern="0" spc="43" dirty="0">
                <a:solidFill>
                  <a:srgbClr val="00B0F0"/>
                </a:solidFill>
                <a:latin typeface="Times New Roman"/>
                <a:cs typeface="Times New Roman"/>
              </a:rPr>
              <a:t>largest </a:t>
            </a:r>
            <a:r>
              <a:rPr sz="2800" kern="0" spc="40" dirty="0">
                <a:solidFill>
                  <a:srgbClr val="00B0F0"/>
                </a:solidFill>
                <a:latin typeface="Times New Roman"/>
                <a:cs typeface="Times New Roman"/>
              </a:rPr>
              <a:t>river,</a:t>
            </a:r>
            <a:r>
              <a:rPr sz="2800" kern="0" dirty="0">
                <a:solidFill>
                  <a:srgbClr val="00B0F0"/>
                </a:solidFill>
                <a:latin typeface="Times New Roman"/>
                <a:cs typeface="Times New Roman"/>
              </a:rPr>
              <a:t>	</a:t>
            </a:r>
            <a:r>
              <a:rPr sz="2800" kern="0" spc="33" dirty="0">
                <a:solidFill>
                  <a:srgbClr val="00B0F0"/>
                </a:solidFill>
                <a:latin typeface="Times New Roman"/>
                <a:cs typeface="Times New Roman"/>
              </a:rPr>
              <a:t>which</a:t>
            </a:r>
            <a:r>
              <a:rPr sz="2800" kern="0" dirty="0">
                <a:solidFill>
                  <a:srgbClr val="00B0F0"/>
                </a:solidFill>
                <a:latin typeface="Times New Roman"/>
                <a:cs typeface="Times New Roman"/>
              </a:rPr>
              <a:t>	</a:t>
            </a:r>
            <a:r>
              <a:rPr sz="2800" kern="0" spc="87" dirty="0">
                <a:solidFill>
                  <a:srgbClr val="00B0F0"/>
                </a:solidFill>
                <a:latin typeface="Times New Roman"/>
                <a:cs typeface="Times New Roman"/>
              </a:rPr>
              <a:t>then</a:t>
            </a:r>
            <a:r>
              <a:rPr sz="2800" kern="0" dirty="0">
                <a:solidFill>
                  <a:srgbClr val="00B0F0"/>
                </a:solidFill>
                <a:latin typeface="Times New Roman"/>
                <a:cs typeface="Times New Roman"/>
              </a:rPr>
              <a:t>		</a:t>
            </a:r>
            <a:r>
              <a:rPr sz="2800" kern="0" spc="-7" dirty="0">
                <a:solidFill>
                  <a:srgbClr val="00B0F0"/>
                </a:solidFill>
                <a:latin typeface="Times New Roman"/>
                <a:cs typeface="Times New Roman"/>
              </a:rPr>
              <a:t>flows</a:t>
            </a:r>
            <a:r>
              <a:rPr sz="2800" kern="0" dirty="0">
                <a:solidFill>
                  <a:srgbClr val="00B0F0"/>
                </a:solidFill>
                <a:latin typeface="Times New Roman"/>
                <a:cs typeface="Times New Roman"/>
              </a:rPr>
              <a:t>	</a:t>
            </a:r>
            <a:r>
              <a:rPr sz="2800" kern="0" spc="87" dirty="0">
                <a:solidFill>
                  <a:srgbClr val="00B0F0"/>
                </a:solidFill>
                <a:latin typeface="Times New Roman"/>
                <a:cs typeface="Times New Roman"/>
              </a:rPr>
              <a:t>into</a:t>
            </a:r>
            <a:r>
              <a:rPr sz="2800" kern="0" dirty="0">
                <a:solidFill>
                  <a:srgbClr val="00B0F0"/>
                </a:solidFill>
                <a:latin typeface="Times New Roman"/>
                <a:cs typeface="Times New Roman"/>
              </a:rPr>
              <a:t>	</a:t>
            </a:r>
            <a:r>
              <a:rPr sz="2800" kern="0" spc="73" dirty="0">
                <a:solidFill>
                  <a:srgbClr val="00B0F0"/>
                </a:solidFill>
                <a:latin typeface="Times New Roman"/>
                <a:cs typeface="Times New Roman"/>
              </a:rPr>
              <a:t>the</a:t>
            </a:r>
            <a:r>
              <a:rPr sz="2800" kern="0" dirty="0">
                <a:solidFill>
                  <a:srgbClr val="00B0F0"/>
                </a:solidFill>
                <a:latin typeface="Times New Roman"/>
                <a:cs typeface="Times New Roman"/>
              </a:rPr>
              <a:t>	</a:t>
            </a:r>
            <a:r>
              <a:rPr sz="2800" kern="0" spc="117" dirty="0">
                <a:solidFill>
                  <a:srgbClr val="00B0F0"/>
                </a:solidFill>
                <a:latin typeface="Times New Roman"/>
                <a:cs typeface="Times New Roman"/>
              </a:rPr>
              <a:t>Danube.</a:t>
            </a:r>
            <a:r>
              <a:rPr sz="2800" kern="0" dirty="0">
                <a:solidFill>
                  <a:srgbClr val="00B0F0"/>
                </a:solidFill>
                <a:latin typeface="Times New Roman"/>
                <a:cs typeface="Times New Roman"/>
              </a:rPr>
              <a:t>	</a:t>
            </a:r>
            <a:r>
              <a:rPr sz="2800" kern="0" spc="70" dirty="0">
                <a:solidFill>
                  <a:srgbClr val="00B0F0"/>
                </a:solidFill>
                <a:latin typeface="Times New Roman"/>
                <a:cs typeface="Times New Roman"/>
              </a:rPr>
              <a:t>The</a:t>
            </a:r>
            <a:r>
              <a:rPr sz="2800" kern="0" dirty="0">
                <a:solidFill>
                  <a:srgbClr val="00B0F0"/>
                </a:solidFill>
                <a:latin typeface="Times New Roman"/>
                <a:cs typeface="Times New Roman"/>
              </a:rPr>
              <a:t>	</a:t>
            </a:r>
            <a:r>
              <a:rPr sz="2800" kern="0" spc="-7" dirty="0">
                <a:solidFill>
                  <a:srgbClr val="00B0F0"/>
                </a:solidFill>
                <a:latin typeface="Times New Roman"/>
                <a:cs typeface="Times New Roman"/>
              </a:rPr>
              <a:t>spill</a:t>
            </a:r>
            <a:r>
              <a:rPr sz="2800" kern="0" dirty="0">
                <a:solidFill>
                  <a:srgbClr val="00B0F0"/>
                </a:solidFill>
                <a:latin typeface="Times New Roman"/>
                <a:cs typeface="Times New Roman"/>
              </a:rPr>
              <a:t>	</a:t>
            </a:r>
            <a:r>
              <a:rPr sz="2800" kern="0" spc="93" dirty="0">
                <a:solidFill>
                  <a:srgbClr val="00B0F0"/>
                </a:solidFill>
                <a:latin typeface="Times New Roman"/>
                <a:cs typeface="Times New Roman"/>
              </a:rPr>
              <a:t>contaminated</a:t>
            </a:r>
            <a:r>
              <a:rPr sz="2800" kern="0" dirty="0">
                <a:solidFill>
                  <a:srgbClr val="00B0F0"/>
                </a:solidFill>
                <a:latin typeface="Times New Roman"/>
                <a:cs typeface="Times New Roman"/>
              </a:rPr>
              <a:t>	</a:t>
            </a:r>
            <a:r>
              <a:rPr sz="2800" kern="0" spc="73" dirty="0">
                <a:solidFill>
                  <a:srgbClr val="00B0F0"/>
                </a:solidFill>
                <a:latin typeface="Times New Roman"/>
                <a:cs typeface="Times New Roman"/>
              </a:rPr>
              <a:t>the </a:t>
            </a:r>
            <a:r>
              <a:rPr sz="2800" kern="0" spc="80" dirty="0">
                <a:solidFill>
                  <a:srgbClr val="00B0F0"/>
                </a:solidFill>
                <a:latin typeface="Times New Roman"/>
                <a:cs typeface="Times New Roman"/>
              </a:rPr>
              <a:t>drinking</a:t>
            </a:r>
            <a:r>
              <a:rPr sz="2800" kern="0" spc="13" dirty="0">
                <a:solidFill>
                  <a:srgbClr val="00B0F0"/>
                </a:solidFill>
                <a:latin typeface="Times New Roman"/>
                <a:cs typeface="Times New Roman"/>
              </a:rPr>
              <a:t> </a:t>
            </a:r>
            <a:r>
              <a:rPr sz="2800" kern="0" spc="37" dirty="0">
                <a:solidFill>
                  <a:srgbClr val="00B0F0"/>
                </a:solidFill>
                <a:latin typeface="Times New Roman"/>
                <a:cs typeface="Times New Roman"/>
              </a:rPr>
              <a:t>supplies</a:t>
            </a:r>
            <a:r>
              <a:rPr sz="2800" kern="0" spc="13" dirty="0">
                <a:solidFill>
                  <a:srgbClr val="00B0F0"/>
                </a:solidFill>
                <a:latin typeface="Times New Roman"/>
                <a:cs typeface="Times New Roman"/>
              </a:rPr>
              <a:t> </a:t>
            </a:r>
            <a:r>
              <a:rPr sz="2800" kern="0" spc="63" dirty="0">
                <a:solidFill>
                  <a:srgbClr val="00B0F0"/>
                </a:solidFill>
                <a:latin typeface="Times New Roman"/>
                <a:cs typeface="Times New Roman"/>
              </a:rPr>
              <a:t>of</a:t>
            </a:r>
            <a:r>
              <a:rPr sz="2800" kern="0" spc="17" dirty="0">
                <a:solidFill>
                  <a:srgbClr val="00B0F0"/>
                </a:solidFill>
                <a:latin typeface="Times New Roman"/>
                <a:cs typeface="Times New Roman"/>
              </a:rPr>
              <a:t> </a:t>
            </a:r>
            <a:r>
              <a:rPr sz="2800" kern="0" spc="63" dirty="0">
                <a:solidFill>
                  <a:srgbClr val="00B0F0"/>
                </a:solidFill>
                <a:latin typeface="Times New Roman"/>
                <a:cs typeface="Times New Roman"/>
              </a:rPr>
              <a:t>over</a:t>
            </a:r>
            <a:r>
              <a:rPr sz="2800" kern="0" spc="13" dirty="0">
                <a:solidFill>
                  <a:srgbClr val="00B0F0"/>
                </a:solidFill>
                <a:latin typeface="Times New Roman"/>
                <a:cs typeface="Times New Roman"/>
              </a:rPr>
              <a:t> </a:t>
            </a:r>
            <a:r>
              <a:rPr sz="2800" kern="0" dirty="0">
                <a:solidFill>
                  <a:srgbClr val="00B0F0"/>
                </a:solidFill>
                <a:latin typeface="Times New Roman"/>
                <a:cs typeface="Times New Roman"/>
              </a:rPr>
              <a:t>2.5</a:t>
            </a:r>
            <a:r>
              <a:rPr sz="2800" kern="0" spc="13" dirty="0">
                <a:solidFill>
                  <a:srgbClr val="00B0F0"/>
                </a:solidFill>
                <a:latin typeface="Times New Roman"/>
                <a:cs typeface="Times New Roman"/>
              </a:rPr>
              <a:t> </a:t>
            </a:r>
            <a:r>
              <a:rPr sz="2800" kern="0" spc="40" dirty="0">
                <a:solidFill>
                  <a:srgbClr val="00B0F0"/>
                </a:solidFill>
                <a:latin typeface="Times New Roman"/>
                <a:cs typeface="Times New Roman"/>
              </a:rPr>
              <a:t>million</a:t>
            </a:r>
            <a:r>
              <a:rPr sz="2800" kern="0" spc="17" dirty="0">
                <a:solidFill>
                  <a:srgbClr val="00B0F0"/>
                </a:solidFill>
                <a:latin typeface="Times New Roman"/>
                <a:cs typeface="Times New Roman"/>
              </a:rPr>
              <a:t> </a:t>
            </a:r>
            <a:r>
              <a:rPr sz="2800" kern="0" spc="93" dirty="0">
                <a:solidFill>
                  <a:srgbClr val="00B0F0"/>
                </a:solidFill>
                <a:latin typeface="Times New Roman"/>
                <a:cs typeface="Times New Roman"/>
              </a:rPr>
              <a:t>Hungarians.</a:t>
            </a:r>
            <a:endParaRPr sz="2800" kern="0" dirty="0">
              <a:solidFill>
                <a:sysClr val="windowText" lastClr="000000"/>
              </a:solidFill>
              <a:latin typeface="Times New Roman"/>
              <a:cs typeface="Times New Roman"/>
            </a:endParaRPr>
          </a:p>
        </p:txBody>
      </p:sp>
    </p:spTree>
    <p:extLst>
      <p:ext uri="{BB962C8B-B14F-4D97-AF65-F5344CB8AC3E}">
        <p14:creationId xmlns:p14="http://schemas.microsoft.com/office/powerpoint/2010/main" val="302680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88992" y="1252494"/>
            <a:ext cx="8054909" cy="2613109"/>
          </a:xfrm>
          <a:prstGeom prst="rect">
            <a:avLst/>
          </a:prstGeom>
        </p:spPr>
        <p:txBody>
          <a:bodyPr vert="horz" wrap="square" lIns="0" tIns="111337" rIns="0" bIns="0" rtlCol="0">
            <a:spAutoFit/>
          </a:bodyPr>
          <a:lstStyle/>
          <a:p>
            <a:pPr marL="925453" marR="3387" indent="-917409" algn="just">
              <a:lnSpc>
                <a:spcPts val="6454"/>
              </a:lnSpc>
              <a:spcBef>
                <a:spcPts val="877"/>
              </a:spcBef>
              <a:tabLst>
                <a:tab pos="1790366" algn="l"/>
                <a:tab pos="2714972" algn="l"/>
                <a:tab pos="3615447" algn="l"/>
                <a:tab pos="5028181" algn="l"/>
                <a:tab pos="5597170" algn="l"/>
              </a:tabLst>
            </a:pPr>
            <a:r>
              <a:rPr lang="en-US" sz="6000" spc="167" dirty="0" smtClean="0"/>
              <a:t>     </a:t>
            </a:r>
            <a:r>
              <a:rPr sz="6000" spc="167" dirty="0" smtClean="0"/>
              <a:t>Sodium</a:t>
            </a:r>
            <a:r>
              <a:rPr sz="6000" dirty="0"/>
              <a:t>	</a:t>
            </a:r>
            <a:r>
              <a:rPr sz="6000" spc="150" dirty="0"/>
              <a:t>Cyanide</a:t>
            </a:r>
            <a:r>
              <a:rPr sz="6000" dirty="0"/>
              <a:t>	</a:t>
            </a:r>
            <a:r>
              <a:rPr lang="en-US" sz="6000" dirty="0" smtClean="0"/>
              <a:t>    </a:t>
            </a:r>
            <a:r>
              <a:rPr sz="6000" spc="240" dirty="0" smtClean="0"/>
              <a:t>Hazards </a:t>
            </a:r>
            <a:r>
              <a:rPr sz="6000" spc="289" dirty="0"/>
              <a:t>to</a:t>
            </a:r>
            <a:r>
              <a:rPr sz="6000" dirty="0"/>
              <a:t>	</a:t>
            </a:r>
            <a:r>
              <a:rPr sz="6000" spc="150" dirty="0"/>
              <a:t>birds</a:t>
            </a:r>
            <a:r>
              <a:rPr sz="6000" dirty="0"/>
              <a:t>	</a:t>
            </a:r>
            <a:r>
              <a:rPr sz="6000" spc="289" dirty="0"/>
              <a:t>and</a:t>
            </a:r>
            <a:r>
              <a:rPr sz="6000" dirty="0"/>
              <a:t>	</a:t>
            </a:r>
            <a:r>
              <a:rPr sz="6000" spc="-7" dirty="0"/>
              <a:t>wildlife</a:t>
            </a:r>
            <a:endParaRPr sz="6000" dirty="0"/>
          </a:p>
        </p:txBody>
      </p:sp>
      <p:sp>
        <p:nvSpPr>
          <p:cNvPr id="3" name="object 3"/>
          <p:cNvSpPr txBox="1">
            <a:spLocks noGrp="1"/>
          </p:cNvSpPr>
          <p:nvPr>
            <p:ph type="subTitle" idx="4"/>
          </p:nvPr>
        </p:nvSpPr>
        <p:spPr>
          <a:xfrm>
            <a:off x="1577948" y="4258587"/>
            <a:ext cx="4466802" cy="1075080"/>
          </a:xfrm>
          <a:prstGeom prst="rect">
            <a:avLst/>
          </a:prstGeom>
        </p:spPr>
        <p:txBody>
          <a:bodyPr vert="horz" wrap="square" lIns="0" tIns="74083" rIns="0" bIns="0" rtlCol="0">
            <a:spAutoFit/>
          </a:bodyPr>
          <a:lstStyle/>
          <a:p>
            <a:pPr marL="8467" marR="3387" indent="1302238">
              <a:lnSpc>
                <a:spcPts val="3854"/>
              </a:lnSpc>
              <a:spcBef>
                <a:spcPts val="583"/>
              </a:spcBef>
              <a:tabLst>
                <a:tab pos="1665477" algn="l"/>
                <a:tab pos="2280187" algn="l"/>
              </a:tabLst>
            </a:pPr>
            <a:r>
              <a:rPr sz="3600" spc="83" dirty="0"/>
              <a:t>Speaker </a:t>
            </a:r>
            <a:r>
              <a:rPr sz="3600" spc="177" dirty="0"/>
              <a:t>Raghad</a:t>
            </a:r>
            <a:r>
              <a:rPr sz="3600" dirty="0"/>
              <a:t>	</a:t>
            </a:r>
            <a:r>
              <a:rPr sz="3600" spc="187" dirty="0"/>
              <a:t>N.</a:t>
            </a:r>
            <a:r>
              <a:rPr sz="3600" dirty="0"/>
              <a:t>	</a:t>
            </a:r>
            <a:r>
              <a:rPr sz="3600" spc="113" dirty="0"/>
              <a:t>AL-</a:t>
            </a:r>
            <a:r>
              <a:rPr sz="3600" spc="93" dirty="0"/>
              <a:t>Saadi</a:t>
            </a:r>
            <a:endParaRPr sz="3600" dirty="0"/>
          </a:p>
        </p:txBody>
      </p:sp>
      <p:pic>
        <p:nvPicPr>
          <p:cNvPr id="4" name="object 4"/>
          <p:cNvPicPr/>
          <p:nvPr/>
        </p:nvPicPr>
        <p:blipFill>
          <a:blip r:embed="rId2" cstate="print"/>
          <a:stretch>
            <a:fillRect/>
          </a:stretch>
        </p:blipFill>
        <p:spPr>
          <a:xfrm>
            <a:off x="8343901" y="0"/>
            <a:ext cx="3848099" cy="2559049"/>
          </a:xfrm>
          <a:prstGeom prst="rect">
            <a:avLst/>
          </a:prstGeom>
        </p:spPr>
      </p:pic>
    </p:spTree>
    <p:extLst>
      <p:ext uri="{BB962C8B-B14F-4D97-AF65-F5344CB8AC3E}">
        <p14:creationId xmlns:p14="http://schemas.microsoft.com/office/powerpoint/2010/main" val="217335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7238" y="554315"/>
            <a:ext cx="11616690" cy="3920731"/>
          </a:xfrm>
          <a:prstGeom prst="rect">
            <a:avLst/>
          </a:prstGeom>
        </p:spPr>
        <p:txBody>
          <a:bodyPr vert="horz" wrap="square" lIns="0" tIns="22013" rIns="0" bIns="0" rtlCol="0">
            <a:spAutoFit/>
          </a:bodyPr>
          <a:lstStyle/>
          <a:p>
            <a:pPr marL="8467" marR="3387">
              <a:lnSpc>
                <a:spcPts val="3800"/>
              </a:lnSpc>
              <a:spcBef>
                <a:spcPts val="173"/>
              </a:spcBef>
              <a:tabLst>
                <a:tab pos="939424" algn="l"/>
                <a:tab pos="1565988" algn="l"/>
                <a:tab pos="1743797" algn="l"/>
                <a:tab pos="2183662" algn="l"/>
                <a:tab pos="2247589" algn="l"/>
                <a:tab pos="2679834" algn="l"/>
                <a:tab pos="2822928" algn="l"/>
                <a:tab pos="2856796" algn="l"/>
                <a:tab pos="3441449" algn="l"/>
                <a:tab pos="3496061" algn="l"/>
                <a:tab pos="3970642" algn="l"/>
                <a:tab pos="4309325" algn="l"/>
                <a:tab pos="4588316" algn="l"/>
                <a:tab pos="4609907" algn="l"/>
                <a:tab pos="4948591" algn="l"/>
                <a:tab pos="5672527" algn="l"/>
                <a:tab pos="5701315" algn="l"/>
                <a:tab pos="5859650" algn="l"/>
                <a:tab pos="6549294" algn="l"/>
                <a:tab pos="6611527" algn="l"/>
                <a:tab pos="6781716" algn="l"/>
                <a:tab pos="7517929" algn="l"/>
                <a:tab pos="8648286" algn="l"/>
                <a:tab pos="8843876" algn="l"/>
                <a:tab pos="9084341" algn="l"/>
                <a:tab pos="9211771" algn="l"/>
                <a:tab pos="9605067" algn="l"/>
                <a:tab pos="9723606" algn="l"/>
                <a:tab pos="9753664" algn="l"/>
                <a:tab pos="9973385" algn="l"/>
                <a:tab pos="10900532" algn="l"/>
              </a:tabLst>
            </a:pPr>
            <a:r>
              <a:rPr sz="3200" kern="0" spc="100" dirty="0">
                <a:solidFill>
                  <a:sysClr val="windowText" lastClr="000000"/>
                </a:solidFill>
                <a:latin typeface="Times New Roman"/>
                <a:cs typeface="Times New Roman"/>
              </a:rPr>
              <a:t>Reasons</a:t>
            </a:r>
            <a:r>
              <a:rPr sz="3200" kern="0"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for</a:t>
            </a:r>
            <a:r>
              <a:rPr sz="3200" kern="0"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the</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incident</a:t>
            </a:r>
            <a:r>
              <a:rPr sz="3200" kern="0"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are</a:t>
            </a:r>
            <a:r>
              <a:rPr sz="3200" kern="0" dirty="0">
                <a:solidFill>
                  <a:sysClr val="windowText" lastClr="000000"/>
                </a:solidFill>
                <a:latin typeface="Times New Roman"/>
                <a:cs typeface="Times New Roman"/>
              </a:rPr>
              <a:t>	</a:t>
            </a:r>
            <a:r>
              <a:rPr sz="3200" kern="0" spc="-7" dirty="0">
                <a:solidFill>
                  <a:sysClr val="windowText" lastClr="000000"/>
                </a:solidFill>
                <a:latin typeface="Times New Roman"/>
                <a:cs typeface="Times New Roman"/>
              </a:rPr>
              <a:t>still</a:t>
            </a:r>
            <a:r>
              <a:rPr sz="3200" kern="0" dirty="0">
                <a:solidFill>
                  <a:sysClr val="windowText" lastClr="000000"/>
                </a:solidFill>
                <a:latin typeface="Times New Roman"/>
                <a:cs typeface="Times New Roman"/>
              </a:rPr>
              <a:t>	</a:t>
            </a:r>
            <a:r>
              <a:rPr sz="3200" kern="0" spc="107" dirty="0">
                <a:solidFill>
                  <a:sysClr val="windowText" lastClr="000000"/>
                </a:solidFill>
                <a:latin typeface="Times New Roman"/>
                <a:cs typeface="Times New Roman"/>
              </a:rPr>
              <a:t>under</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investigation.</a:t>
            </a:r>
            <a:r>
              <a:rPr sz="3200" kern="0" dirty="0">
                <a:solidFill>
                  <a:sysClr val="windowText" lastClr="000000"/>
                </a:solidFill>
                <a:latin typeface="Times New Roman"/>
                <a:cs typeface="Times New Roman"/>
              </a:rPr>
              <a:t>	</a:t>
            </a:r>
            <a:r>
              <a:rPr sz="3200" kern="0" spc="147" dirty="0">
                <a:solidFill>
                  <a:sysClr val="windowText" lastClr="000000"/>
                </a:solidFill>
                <a:latin typeface="Times New Roman"/>
                <a:cs typeface="Times New Roman"/>
              </a:rPr>
              <a:t>It</a:t>
            </a:r>
            <a:r>
              <a:rPr sz="3200" kern="0" dirty="0">
                <a:solidFill>
                  <a:sysClr val="windowText" lastClr="000000"/>
                </a:solidFill>
                <a:latin typeface="Times New Roman"/>
                <a:cs typeface="Times New Roman"/>
              </a:rPr>
              <a:t>	</a:t>
            </a:r>
            <a:r>
              <a:rPr sz="3200" kern="0" spc="-17" dirty="0">
                <a:solidFill>
                  <a:sysClr val="windowText" lastClr="000000"/>
                </a:solidFill>
                <a:latin typeface="Times New Roman"/>
                <a:cs typeface="Times New Roman"/>
              </a:rPr>
              <a:t>is</a:t>
            </a:r>
            <a:r>
              <a:rPr sz="3200" kern="0" dirty="0">
                <a:solidFill>
                  <a:sysClr val="windowText" lastClr="000000"/>
                </a:solidFill>
                <a:latin typeface="Times New Roman"/>
                <a:cs typeface="Times New Roman"/>
              </a:rPr>
              <a:t>	</a:t>
            </a:r>
            <a:r>
              <a:rPr sz="3200" kern="0" spc="37" dirty="0">
                <a:solidFill>
                  <a:sysClr val="windowText" lastClr="000000"/>
                </a:solidFill>
                <a:latin typeface="Times New Roman"/>
                <a:cs typeface="Times New Roman"/>
              </a:rPr>
              <a:t>clear</a:t>
            </a:r>
            <a:r>
              <a:rPr sz="3200" kern="0" dirty="0">
                <a:solidFill>
                  <a:sysClr val="windowText" lastClr="000000"/>
                </a:solidFill>
                <a:latin typeface="Times New Roman"/>
                <a:cs typeface="Times New Roman"/>
              </a:rPr>
              <a:t>	</a:t>
            </a:r>
            <a:r>
              <a:rPr sz="3200" kern="0" spc="153" dirty="0">
                <a:solidFill>
                  <a:sysClr val="windowText" lastClr="000000"/>
                </a:solidFill>
                <a:latin typeface="Times New Roman"/>
                <a:cs typeface="Times New Roman"/>
              </a:rPr>
              <a:t>that </a:t>
            </a:r>
            <a:r>
              <a:rPr sz="3200" kern="0" spc="73" dirty="0">
                <a:solidFill>
                  <a:sysClr val="windowText" lastClr="000000"/>
                </a:solidFill>
                <a:latin typeface="Times New Roman"/>
                <a:cs typeface="Times New Roman"/>
              </a:rPr>
              <a:t>questions</a:t>
            </a:r>
            <a:r>
              <a:rPr sz="3200" kern="0" dirty="0">
                <a:solidFill>
                  <a:sysClr val="windowText" lastClr="000000"/>
                </a:solidFill>
                <a:latin typeface="Times New Roman"/>
                <a:cs typeface="Times New Roman"/>
              </a:rPr>
              <a:t>	</a:t>
            </a:r>
            <a:r>
              <a:rPr sz="3200" kern="0" spc="150" dirty="0">
                <a:solidFill>
                  <a:sysClr val="windowText" lastClr="000000"/>
                </a:solidFill>
                <a:latin typeface="Times New Roman"/>
                <a:cs typeface="Times New Roman"/>
              </a:rPr>
              <a:t>about</a:t>
            </a:r>
            <a:r>
              <a:rPr sz="3200" kern="0"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the</a:t>
            </a:r>
            <a:r>
              <a:rPr sz="3200" kern="0" dirty="0">
                <a:solidFill>
                  <a:sysClr val="windowText" lastClr="000000"/>
                </a:solidFill>
                <a:latin typeface="Times New Roman"/>
                <a:cs typeface="Times New Roman"/>
              </a:rPr>
              <a:t>		</a:t>
            </a:r>
            <a:r>
              <a:rPr sz="3200" kern="0" spc="76" dirty="0">
                <a:solidFill>
                  <a:sysClr val="windowText" lastClr="000000"/>
                </a:solidFill>
                <a:latin typeface="Times New Roman"/>
                <a:cs typeface="Times New Roman"/>
              </a:rPr>
              <a:t>dam's</a:t>
            </a:r>
            <a:r>
              <a:rPr sz="3200" kern="0" dirty="0">
                <a:solidFill>
                  <a:sysClr val="windowText" lastClr="000000"/>
                </a:solidFill>
                <a:latin typeface="Times New Roman"/>
                <a:cs typeface="Times New Roman"/>
              </a:rPr>
              <a:t>	</a:t>
            </a:r>
            <a:r>
              <a:rPr sz="3200" kern="0" spc="40" dirty="0">
                <a:solidFill>
                  <a:sysClr val="windowText" lastClr="000000"/>
                </a:solidFill>
                <a:latin typeface="Times New Roman"/>
                <a:cs typeface="Times New Roman"/>
              </a:rPr>
              <a:t>safety</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have</a:t>
            </a:r>
            <a:r>
              <a:rPr sz="3200" kern="0" dirty="0">
                <a:solidFill>
                  <a:sysClr val="windowText" lastClr="000000"/>
                </a:solidFill>
                <a:latin typeface="Times New Roman"/>
                <a:cs typeface="Times New Roman"/>
              </a:rPr>
              <a:t>		</a:t>
            </a:r>
            <a:r>
              <a:rPr sz="3200" kern="0" spc="50" dirty="0">
                <a:solidFill>
                  <a:sysClr val="windowText" lastClr="000000"/>
                </a:solidFill>
                <a:latin typeface="Times New Roman"/>
                <a:cs typeface="Times New Roman"/>
              </a:rPr>
              <a:t>been</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raised</a:t>
            </a:r>
            <a:r>
              <a:rPr sz="3200" kern="0" dirty="0">
                <a:solidFill>
                  <a:sysClr val="windowText" lastClr="000000"/>
                </a:solidFill>
                <a:latin typeface="Times New Roman"/>
                <a:cs typeface="Times New Roman"/>
              </a:rPr>
              <a:t>	</a:t>
            </a:r>
            <a:r>
              <a:rPr sz="3200" kern="0" spc="47" dirty="0">
                <a:solidFill>
                  <a:sysClr val="windowText" lastClr="000000"/>
                </a:solidFill>
                <a:latin typeface="Times New Roman"/>
                <a:cs typeface="Times New Roman"/>
              </a:rPr>
              <a:t>in</a:t>
            </a:r>
            <a:r>
              <a:rPr sz="3200" kern="0"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the</a:t>
            </a:r>
            <a:r>
              <a:rPr sz="3200" kern="0" dirty="0">
                <a:solidFill>
                  <a:sysClr val="windowText" lastClr="000000"/>
                </a:solidFill>
                <a:latin typeface="Times New Roman"/>
                <a:cs typeface="Times New Roman"/>
              </a:rPr>
              <a:t>	</a:t>
            </a:r>
            <a:r>
              <a:rPr sz="3200" kern="0" spc="60" dirty="0">
                <a:solidFill>
                  <a:sysClr val="windowText" lastClr="000000"/>
                </a:solidFill>
                <a:latin typeface="Times New Roman"/>
                <a:cs typeface="Times New Roman"/>
              </a:rPr>
              <a:t>recent </a:t>
            </a:r>
            <a:r>
              <a:rPr sz="3200" kern="0" spc="103" dirty="0">
                <a:solidFill>
                  <a:sysClr val="windowText" lastClr="000000"/>
                </a:solidFill>
                <a:latin typeface="Times New Roman"/>
                <a:cs typeface="Times New Roman"/>
              </a:rPr>
              <a:t>past,</a:t>
            </a:r>
            <a:r>
              <a:rPr sz="3200" kern="0" dirty="0">
                <a:solidFill>
                  <a:sysClr val="windowText" lastClr="000000"/>
                </a:solidFill>
                <a:latin typeface="Times New Roman"/>
                <a:cs typeface="Times New Roman"/>
              </a:rPr>
              <a:t>	</a:t>
            </a:r>
            <a:r>
              <a:rPr sz="3200" kern="0" spc="47" dirty="0">
                <a:solidFill>
                  <a:sysClr val="windowText" lastClr="000000"/>
                </a:solidFill>
                <a:latin typeface="Times New Roman"/>
                <a:cs typeface="Times New Roman"/>
              </a:rPr>
              <a:t>despite</a:t>
            </a:r>
            <a:r>
              <a:rPr sz="3200" kern="0" dirty="0">
                <a:solidFill>
                  <a:sysClr val="windowText" lastClr="000000"/>
                </a:solidFill>
                <a:latin typeface="Times New Roman"/>
                <a:cs typeface="Times New Roman"/>
              </a:rPr>
              <a:t>		</a:t>
            </a:r>
            <a:r>
              <a:rPr sz="3200" kern="0" spc="27" dirty="0">
                <a:solidFill>
                  <a:sysClr val="windowText" lastClr="000000"/>
                </a:solidFill>
                <a:latin typeface="Times New Roman"/>
                <a:cs typeface="Times New Roman"/>
              </a:rPr>
              <a:t>claims</a:t>
            </a:r>
            <a:r>
              <a:rPr sz="3200" kern="0" dirty="0">
                <a:solidFill>
                  <a:sysClr val="windowText" lastClr="000000"/>
                </a:solidFill>
                <a:latin typeface="Times New Roman"/>
                <a:cs typeface="Times New Roman"/>
              </a:rPr>
              <a:t>	</a:t>
            </a:r>
            <a:r>
              <a:rPr sz="3200" kern="0" spc="63" dirty="0">
                <a:solidFill>
                  <a:sysClr val="windowText" lastClr="000000"/>
                </a:solidFill>
                <a:latin typeface="Times New Roman"/>
                <a:cs typeface="Times New Roman"/>
              </a:rPr>
              <a:t>by</a:t>
            </a:r>
            <a:r>
              <a:rPr sz="3200" kern="0"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the</a:t>
            </a:r>
            <a:r>
              <a:rPr sz="3200" kern="0" dirty="0">
                <a:solidFill>
                  <a:sysClr val="windowText" lastClr="000000"/>
                </a:solidFill>
                <a:latin typeface="Times New Roman"/>
                <a:cs typeface="Times New Roman"/>
              </a:rPr>
              <a:t>		</a:t>
            </a:r>
            <a:r>
              <a:rPr sz="3200" kern="0" spc="147" dirty="0">
                <a:solidFill>
                  <a:sysClr val="windowText" lastClr="000000"/>
                </a:solidFill>
                <a:latin typeface="Times New Roman"/>
                <a:cs typeface="Times New Roman"/>
              </a:rPr>
              <a:t>Romanian</a:t>
            </a:r>
            <a:r>
              <a:rPr sz="3200" kern="0" dirty="0">
                <a:solidFill>
                  <a:sysClr val="windowText" lastClr="000000"/>
                </a:solidFill>
                <a:latin typeface="Times New Roman"/>
                <a:cs typeface="Times New Roman"/>
              </a:rPr>
              <a:t>	</a:t>
            </a:r>
            <a:r>
              <a:rPr sz="3200" kern="0" spc="113" dirty="0">
                <a:solidFill>
                  <a:sysClr val="windowText" lastClr="000000"/>
                </a:solidFill>
                <a:latin typeface="Times New Roman"/>
                <a:cs typeface="Times New Roman"/>
              </a:rPr>
              <a:t>Government</a:t>
            </a:r>
            <a:r>
              <a:rPr sz="3200" kern="0" dirty="0">
                <a:solidFill>
                  <a:sysClr val="windowText" lastClr="000000"/>
                </a:solidFill>
                <a:latin typeface="Times New Roman"/>
                <a:cs typeface="Times New Roman"/>
              </a:rPr>
              <a:t>	</a:t>
            </a:r>
            <a:r>
              <a:rPr sz="3200" kern="0" spc="120" dirty="0">
                <a:solidFill>
                  <a:sysClr val="windowText" lastClr="000000"/>
                </a:solidFill>
                <a:latin typeface="Times New Roman"/>
                <a:cs typeface="Times New Roman"/>
              </a:rPr>
              <a:t>that:</a:t>
            </a:r>
            <a:r>
              <a:rPr sz="3200" kern="0" dirty="0">
                <a:solidFill>
                  <a:sysClr val="windowText" lastClr="000000"/>
                </a:solidFill>
                <a:latin typeface="Times New Roman"/>
                <a:cs typeface="Times New Roman"/>
              </a:rPr>
              <a:t>		</a:t>
            </a:r>
            <a:r>
              <a:rPr sz="3200" kern="0" spc="87" dirty="0">
                <a:solidFill>
                  <a:sysClr val="windowText" lastClr="000000"/>
                </a:solidFill>
                <a:latin typeface="Times New Roman"/>
                <a:cs typeface="Times New Roman"/>
              </a:rPr>
              <a:t>"unusual </a:t>
            </a:r>
            <a:r>
              <a:rPr sz="3200" kern="0" spc="60" dirty="0">
                <a:solidFill>
                  <a:srgbClr val="00B0F0"/>
                </a:solidFill>
                <a:latin typeface="Times New Roman"/>
                <a:cs typeface="Times New Roman"/>
              </a:rPr>
              <a:t>meteorological</a:t>
            </a:r>
            <a:r>
              <a:rPr sz="3200" kern="0" dirty="0">
                <a:solidFill>
                  <a:srgbClr val="00B0F0"/>
                </a:solidFill>
                <a:latin typeface="Times New Roman"/>
                <a:cs typeface="Times New Roman"/>
              </a:rPr>
              <a:t>	</a:t>
            </a:r>
            <a:r>
              <a:rPr sz="3200" kern="0" spc="80" dirty="0">
                <a:solidFill>
                  <a:srgbClr val="00B0F0"/>
                </a:solidFill>
                <a:latin typeface="Times New Roman"/>
                <a:cs typeface="Times New Roman"/>
              </a:rPr>
              <a:t>conditions</a:t>
            </a:r>
            <a:r>
              <a:rPr sz="3200" kern="0" dirty="0">
                <a:solidFill>
                  <a:srgbClr val="00B0F0"/>
                </a:solidFill>
                <a:latin typeface="Times New Roman"/>
                <a:cs typeface="Times New Roman"/>
              </a:rPr>
              <a:t>	</a:t>
            </a:r>
            <a:r>
              <a:rPr sz="3200" kern="0" spc="-767" dirty="0">
                <a:solidFill>
                  <a:srgbClr val="00B0F0"/>
                </a:solidFill>
                <a:latin typeface="Times New Roman"/>
                <a:cs typeface="Times New Roman"/>
              </a:rPr>
              <a:t> </a:t>
            </a:r>
            <a:r>
              <a:rPr sz="3200" kern="0" spc="70" dirty="0">
                <a:solidFill>
                  <a:sysClr val="windowText" lastClr="000000"/>
                </a:solidFill>
                <a:latin typeface="Times New Roman"/>
                <a:cs typeface="Times New Roman"/>
              </a:rPr>
              <a:t>caused</a:t>
            </a:r>
            <a:r>
              <a:rPr sz="3200" kern="0" dirty="0">
                <a:solidFill>
                  <a:sysClr val="windowText" lastClr="000000"/>
                </a:solidFill>
                <a:latin typeface="Times New Roman"/>
                <a:cs typeface="Times New Roman"/>
              </a:rPr>
              <a:t>	</a:t>
            </a:r>
            <a:r>
              <a:rPr sz="3200" kern="0" spc="100" dirty="0">
                <a:solidFill>
                  <a:sysClr val="windowText" lastClr="000000"/>
                </a:solidFill>
                <a:latin typeface="Times New Roman"/>
                <a:cs typeface="Times New Roman"/>
              </a:rPr>
              <a:t>the</a:t>
            </a:r>
            <a:r>
              <a:rPr sz="3200" kern="0" dirty="0">
                <a:solidFill>
                  <a:sysClr val="windowText" lastClr="000000"/>
                </a:solidFill>
                <a:latin typeface="Times New Roman"/>
                <a:cs typeface="Times New Roman"/>
              </a:rPr>
              <a:t> </a:t>
            </a:r>
            <a:r>
              <a:rPr sz="3200" kern="0" spc="150" dirty="0">
                <a:solidFill>
                  <a:sysClr val="windowText" lastClr="000000"/>
                </a:solidFill>
                <a:latin typeface="Times New Roman"/>
                <a:cs typeface="Times New Roman"/>
              </a:rPr>
              <a:t>dam</a:t>
            </a:r>
            <a:r>
              <a:rPr sz="3200" kern="0" spc="3" dirty="0">
                <a:solidFill>
                  <a:sysClr val="windowText" lastClr="000000"/>
                </a:solidFill>
                <a:latin typeface="Times New Roman"/>
                <a:cs typeface="Times New Roman"/>
              </a:rPr>
              <a:t> </a:t>
            </a:r>
            <a:r>
              <a:rPr sz="3200" kern="0" spc="163" dirty="0">
                <a:solidFill>
                  <a:sysClr val="windowText" lastClr="000000"/>
                </a:solidFill>
                <a:latin typeface="Times New Roman"/>
                <a:cs typeface="Times New Roman"/>
              </a:rPr>
              <a:t>to</a:t>
            </a:r>
            <a:r>
              <a:rPr sz="3200" kern="0" spc="3" dirty="0">
                <a:solidFill>
                  <a:sysClr val="windowText" lastClr="000000"/>
                </a:solidFill>
                <a:latin typeface="Times New Roman"/>
                <a:cs typeface="Times New Roman"/>
              </a:rPr>
              <a:t> </a:t>
            </a:r>
            <a:r>
              <a:rPr sz="3200" kern="0" spc="117" dirty="0">
                <a:solidFill>
                  <a:sysClr val="windowText" lastClr="000000"/>
                </a:solidFill>
                <a:latin typeface="Times New Roman"/>
                <a:cs typeface="Times New Roman"/>
              </a:rPr>
              <a:t>burst.</a:t>
            </a:r>
            <a:r>
              <a:rPr sz="3200" kern="0" dirty="0">
                <a:solidFill>
                  <a:sysClr val="windowText" lastClr="000000"/>
                </a:solidFill>
                <a:latin typeface="Times New Roman"/>
                <a:cs typeface="Times New Roman"/>
              </a:rPr>
              <a:t> </a:t>
            </a:r>
            <a:r>
              <a:rPr sz="3200" kern="0" spc="100" dirty="0">
                <a:solidFill>
                  <a:srgbClr val="FF0000"/>
                </a:solidFill>
                <a:latin typeface="Times New Roman"/>
                <a:cs typeface="Times New Roman"/>
              </a:rPr>
              <a:t>High </a:t>
            </a:r>
            <a:r>
              <a:rPr sz="3200" kern="0" spc="93" dirty="0">
                <a:solidFill>
                  <a:srgbClr val="FF0000"/>
                </a:solidFill>
                <a:latin typeface="Times New Roman"/>
                <a:cs typeface="Times New Roman"/>
              </a:rPr>
              <a:t>temperatures</a:t>
            </a:r>
            <a:r>
              <a:rPr sz="3200" kern="0" spc="93" dirty="0">
                <a:solidFill>
                  <a:sysClr val="windowText" lastClr="000000"/>
                </a:solidFill>
                <a:latin typeface="Times New Roman"/>
                <a:cs typeface="Times New Roman"/>
              </a:rPr>
              <a:t>,</a:t>
            </a:r>
            <a:r>
              <a:rPr sz="3200" kern="0" spc="10" dirty="0">
                <a:solidFill>
                  <a:sysClr val="windowText" lastClr="000000"/>
                </a:solidFill>
                <a:latin typeface="Times New Roman"/>
                <a:cs typeface="Times New Roman"/>
              </a:rPr>
              <a:t> </a:t>
            </a:r>
            <a:r>
              <a:rPr sz="3200" kern="0" spc="50" dirty="0">
                <a:solidFill>
                  <a:sysClr val="windowText" lastClr="000000"/>
                </a:solidFill>
                <a:latin typeface="Times New Roman"/>
                <a:cs typeface="Times New Roman"/>
              </a:rPr>
              <a:t>never</a:t>
            </a:r>
            <a:r>
              <a:rPr sz="3200" kern="0" spc="13" dirty="0">
                <a:solidFill>
                  <a:sysClr val="windowText" lastClr="000000"/>
                </a:solidFill>
                <a:latin typeface="Times New Roman"/>
                <a:cs typeface="Times New Roman"/>
              </a:rPr>
              <a:t> </a:t>
            </a:r>
            <a:r>
              <a:rPr sz="3200" kern="0" spc="87" dirty="0">
                <a:solidFill>
                  <a:sysClr val="windowText" lastClr="000000"/>
                </a:solidFill>
                <a:latin typeface="Times New Roman"/>
                <a:cs typeface="Times New Roman"/>
              </a:rPr>
              <a:t>recorded</a:t>
            </a:r>
            <a:r>
              <a:rPr sz="3200" kern="0" spc="10" dirty="0">
                <a:solidFill>
                  <a:sysClr val="windowText" lastClr="000000"/>
                </a:solidFill>
                <a:latin typeface="Times New Roman"/>
                <a:cs typeface="Times New Roman"/>
              </a:rPr>
              <a:t> </a:t>
            </a:r>
            <a:r>
              <a:rPr sz="3200" kern="0" spc="67" dirty="0">
                <a:solidFill>
                  <a:sysClr val="windowText" lastClr="000000"/>
                </a:solidFill>
                <a:latin typeface="Times New Roman"/>
                <a:cs typeface="Times New Roman"/>
              </a:rPr>
              <a:t>before</a:t>
            </a:r>
            <a:r>
              <a:rPr sz="3200" kern="0" spc="13" dirty="0">
                <a:solidFill>
                  <a:sysClr val="windowText" lastClr="000000"/>
                </a:solidFill>
                <a:latin typeface="Times New Roman"/>
                <a:cs typeface="Times New Roman"/>
              </a:rPr>
              <a:t> </a:t>
            </a:r>
            <a:r>
              <a:rPr sz="3200" kern="0" spc="100" dirty="0">
                <a:solidFill>
                  <a:sysClr val="windowText" lastClr="000000"/>
                </a:solidFill>
                <a:latin typeface="Times New Roman"/>
                <a:cs typeface="Times New Roman"/>
              </a:rPr>
              <a:t>during</a:t>
            </a:r>
            <a:r>
              <a:rPr sz="3200" kern="0" spc="13" dirty="0">
                <a:solidFill>
                  <a:sysClr val="windowText" lastClr="000000"/>
                </a:solidFill>
                <a:latin typeface="Times New Roman"/>
                <a:cs typeface="Times New Roman"/>
              </a:rPr>
              <a:t> </a:t>
            </a:r>
            <a:r>
              <a:rPr sz="3200" kern="0" spc="100" dirty="0">
                <a:solidFill>
                  <a:sysClr val="windowText" lastClr="000000"/>
                </a:solidFill>
                <a:latin typeface="Times New Roman"/>
                <a:cs typeface="Times New Roman"/>
              </a:rPr>
              <a:t>the</a:t>
            </a:r>
            <a:r>
              <a:rPr sz="3200" kern="0" spc="10" dirty="0">
                <a:solidFill>
                  <a:sysClr val="windowText" lastClr="000000"/>
                </a:solidFill>
                <a:latin typeface="Times New Roman"/>
                <a:cs typeface="Times New Roman"/>
              </a:rPr>
              <a:t> </a:t>
            </a:r>
            <a:r>
              <a:rPr sz="3200" kern="0" spc="73" dirty="0">
                <a:solidFill>
                  <a:sysClr val="windowText" lastClr="000000"/>
                </a:solidFill>
                <a:latin typeface="Times New Roman"/>
                <a:cs typeface="Times New Roman"/>
              </a:rPr>
              <a:t>last</a:t>
            </a:r>
            <a:r>
              <a:rPr sz="3200" kern="0" spc="13" dirty="0">
                <a:solidFill>
                  <a:sysClr val="windowText" lastClr="000000"/>
                </a:solidFill>
                <a:latin typeface="Times New Roman"/>
                <a:cs typeface="Times New Roman"/>
              </a:rPr>
              <a:t> </a:t>
            </a:r>
            <a:r>
              <a:rPr sz="3200" kern="0" spc="80" dirty="0">
                <a:solidFill>
                  <a:sysClr val="windowText" lastClr="000000"/>
                </a:solidFill>
                <a:latin typeface="Times New Roman"/>
                <a:cs typeface="Times New Roman"/>
              </a:rPr>
              <a:t>century,</a:t>
            </a:r>
            <a:r>
              <a:rPr sz="3200" kern="0" spc="10" dirty="0">
                <a:solidFill>
                  <a:sysClr val="windowText" lastClr="000000"/>
                </a:solidFill>
                <a:latin typeface="Times New Roman"/>
                <a:cs typeface="Times New Roman"/>
              </a:rPr>
              <a:t> </a:t>
            </a:r>
            <a:r>
              <a:rPr sz="3200" kern="0" spc="63" dirty="0">
                <a:solidFill>
                  <a:sysClr val="windowText" lastClr="000000"/>
                </a:solidFill>
                <a:latin typeface="Times New Roman"/>
                <a:cs typeface="Times New Roman"/>
              </a:rPr>
              <a:t>caused </a:t>
            </a:r>
            <a:r>
              <a:rPr sz="3200" kern="0" spc="169" dirty="0">
                <a:solidFill>
                  <a:sysClr val="windowText" lastClr="000000"/>
                </a:solidFill>
                <a:latin typeface="Times New Roman"/>
                <a:cs typeface="Times New Roman"/>
              </a:rPr>
              <a:t>a</a:t>
            </a:r>
            <a:r>
              <a:rPr sz="3200" kern="0" spc="3"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quick</a:t>
            </a:r>
            <a:r>
              <a:rPr sz="3200" kern="0" spc="7" dirty="0">
                <a:solidFill>
                  <a:sysClr val="windowText" lastClr="000000"/>
                </a:solidFill>
                <a:latin typeface="Times New Roman"/>
                <a:cs typeface="Times New Roman"/>
              </a:rPr>
              <a:t> </a:t>
            </a:r>
            <a:r>
              <a:rPr sz="3200" kern="0" spc="117" dirty="0">
                <a:solidFill>
                  <a:sysClr val="windowText" lastClr="000000"/>
                </a:solidFill>
                <a:latin typeface="Times New Roman"/>
                <a:cs typeface="Times New Roman"/>
              </a:rPr>
              <a:t>thaw</a:t>
            </a:r>
            <a:r>
              <a:rPr sz="3200" kern="0" spc="7" dirty="0">
                <a:solidFill>
                  <a:sysClr val="windowText" lastClr="000000"/>
                </a:solidFill>
                <a:latin typeface="Times New Roman"/>
                <a:cs typeface="Times New Roman"/>
              </a:rPr>
              <a:t> </a:t>
            </a:r>
            <a:r>
              <a:rPr sz="3200" kern="0" spc="47" dirty="0">
                <a:solidFill>
                  <a:sysClr val="windowText" lastClr="000000"/>
                </a:solidFill>
                <a:latin typeface="Times New Roman"/>
                <a:cs typeface="Times New Roman"/>
              </a:rPr>
              <a:t>which</a:t>
            </a:r>
            <a:r>
              <a:rPr sz="3200" kern="0" spc="7" dirty="0">
                <a:solidFill>
                  <a:sysClr val="windowText" lastClr="000000"/>
                </a:solidFill>
                <a:latin typeface="Times New Roman"/>
                <a:cs typeface="Times New Roman"/>
              </a:rPr>
              <a:t> </a:t>
            </a:r>
            <a:r>
              <a:rPr sz="3200" kern="0" spc="113" dirty="0">
                <a:solidFill>
                  <a:sysClr val="windowText" lastClr="000000"/>
                </a:solidFill>
                <a:latin typeface="Times New Roman"/>
                <a:cs typeface="Times New Roman"/>
              </a:rPr>
              <a:t>provoked</a:t>
            </a:r>
            <a:r>
              <a:rPr sz="3200" kern="0" spc="7" dirty="0">
                <a:solidFill>
                  <a:sysClr val="windowText" lastClr="000000"/>
                </a:solidFill>
                <a:latin typeface="Times New Roman"/>
                <a:cs typeface="Times New Roman"/>
              </a:rPr>
              <a:t> </a:t>
            </a:r>
            <a:r>
              <a:rPr sz="3200" kern="0" spc="169" dirty="0">
                <a:solidFill>
                  <a:sysClr val="windowText" lastClr="000000"/>
                </a:solidFill>
                <a:latin typeface="Times New Roman"/>
                <a:cs typeface="Times New Roman"/>
              </a:rPr>
              <a:t>a</a:t>
            </a:r>
            <a:r>
              <a:rPr sz="3200" kern="0" spc="7" dirty="0">
                <a:solidFill>
                  <a:sysClr val="windowText" lastClr="000000"/>
                </a:solidFill>
                <a:latin typeface="Times New Roman"/>
                <a:cs typeface="Times New Roman"/>
              </a:rPr>
              <a:t> </a:t>
            </a:r>
            <a:r>
              <a:rPr sz="3200" kern="0" spc="43" dirty="0">
                <a:solidFill>
                  <a:sysClr val="windowText" lastClr="000000"/>
                </a:solidFill>
                <a:latin typeface="Times New Roman"/>
                <a:cs typeface="Times New Roman"/>
              </a:rPr>
              <a:t>big</a:t>
            </a:r>
            <a:r>
              <a:rPr sz="3200" kern="0" spc="7" dirty="0">
                <a:solidFill>
                  <a:sysClr val="windowText" lastClr="000000"/>
                </a:solidFill>
                <a:latin typeface="Times New Roman"/>
                <a:cs typeface="Times New Roman"/>
              </a:rPr>
              <a:t> </a:t>
            </a:r>
            <a:r>
              <a:rPr sz="3200" kern="0" spc="63" dirty="0">
                <a:solidFill>
                  <a:sysClr val="windowText" lastClr="000000"/>
                </a:solidFill>
                <a:latin typeface="Times New Roman"/>
                <a:cs typeface="Times New Roman"/>
              </a:rPr>
              <a:t>discharge</a:t>
            </a:r>
            <a:r>
              <a:rPr sz="3200" kern="0" spc="7" dirty="0">
                <a:solidFill>
                  <a:sysClr val="windowText" lastClr="000000"/>
                </a:solidFill>
                <a:latin typeface="Times New Roman"/>
                <a:cs typeface="Times New Roman"/>
              </a:rPr>
              <a:t> </a:t>
            </a:r>
            <a:r>
              <a:rPr sz="3200" kern="0" spc="73" dirty="0">
                <a:solidFill>
                  <a:sysClr val="windowText" lastClr="000000"/>
                </a:solidFill>
                <a:latin typeface="Times New Roman"/>
                <a:cs typeface="Times New Roman"/>
              </a:rPr>
              <a:t>of</a:t>
            </a:r>
            <a:r>
              <a:rPr sz="3200" kern="0" spc="7" dirty="0">
                <a:solidFill>
                  <a:sysClr val="windowText" lastClr="000000"/>
                </a:solidFill>
                <a:latin typeface="Times New Roman"/>
                <a:cs typeface="Times New Roman"/>
              </a:rPr>
              <a:t> </a:t>
            </a:r>
            <a:r>
              <a:rPr sz="3200" kern="0" spc="90" dirty="0">
                <a:solidFill>
                  <a:sysClr val="windowText" lastClr="000000"/>
                </a:solidFill>
                <a:latin typeface="Times New Roman"/>
                <a:cs typeface="Times New Roman"/>
              </a:rPr>
              <a:t>water</a:t>
            </a:r>
            <a:r>
              <a:rPr sz="3200" kern="0" spc="7" dirty="0">
                <a:solidFill>
                  <a:sysClr val="windowText" lastClr="000000"/>
                </a:solidFill>
                <a:latin typeface="Times New Roman"/>
                <a:cs typeface="Times New Roman"/>
              </a:rPr>
              <a:t> </a:t>
            </a:r>
            <a:r>
              <a:rPr sz="3200" kern="0" spc="113" dirty="0">
                <a:solidFill>
                  <a:sysClr val="windowText" lastClr="000000"/>
                </a:solidFill>
                <a:latin typeface="Times New Roman"/>
                <a:cs typeface="Times New Roman"/>
              </a:rPr>
              <a:t>into</a:t>
            </a:r>
            <a:r>
              <a:rPr sz="3200" kern="0" spc="7" dirty="0">
                <a:solidFill>
                  <a:sysClr val="windowText" lastClr="000000"/>
                </a:solidFill>
                <a:latin typeface="Times New Roman"/>
                <a:cs typeface="Times New Roman"/>
              </a:rPr>
              <a:t> </a:t>
            </a:r>
            <a:r>
              <a:rPr sz="3200" kern="0" spc="83" dirty="0">
                <a:solidFill>
                  <a:sysClr val="windowText" lastClr="000000"/>
                </a:solidFill>
                <a:latin typeface="Times New Roman"/>
                <a:cs typeface="Times New Roman"/>
              </a:rPr>
              <a:t>the </a:t>
            </a:r>
            <a:r>
              <a:rPr sz="3200" kern="0" spc="100" dirty="0">
                <a:solidFill>
                  <a:sysClr val="windowText" lastClr="000000"/>
                </a:solidFill>
                <a:latin typeface="Times New Roman"/>
                <a:cs typeface="Times New Roman"/>
              </a:rPr>
              <a:t>dam".</a:t>
            </a:r>
            <a:r>
              <a:rPr sz="3200" kern="0" spc="7" dirty="0">
                <a:solidFill>
                  <a:sysClr val="windowText" lastClr="000000"/>
                </a:solidFill>
                <a:latin typeface="Times New Roman"/>
                <a:cs typeface="Times New Roman"/>
              </a:rPr>
              <a:t> </a:t>
            </a:r>
            <a:r>
              <a:rPr sz="3200" kern="0" spc="93" dirty="0">
                <a:solidFill>
                  <a:sysClr val="windowText" lastClr="000000"/>
                </a:solidFill>
                <a:latin typeface="Times New Roman"/>
                <a:cs typeface="Times New Roman"/>
              </a:rPr>
              <a:t>(Foreign</a:t>
            </a:r>
            <a:r>
              <a:rPr sz="3200" kern="0" spc="10" dirty="0">
                <a:solidFill>
                  <a:sysClr val="windowText" lastClr="000000"/>
                </a:solidFill>
                <a:latin typeface="Times New Roman"/>
                <a:cs typeface="Times New Roman"/>
              </a:rPr>
              <a:t> </a:t>
            </a:r>
            <a:r>
              <a:rPr sz="3200" kern="0" spc="57" dirty="0">
                <a:solidFill>
                  <a:sysClr val="windowText" lastClr="000000"/>
                </a:solidFill>
                <a:latin typeface="Times New Roman"/>
                <a:cs typeface="Times New Roman"/>
              </a:rPr>
              <a:t>Affairs</a:t>
            </a:r>
            <a:r>
              <a:rPr sz="3200" kern="0" spc="10" dirty="0">
                <a:solidFill>
                  <a:sysClr val="windowText" lastClr="000000"/>
                </a:solidFill>
                <a:latin typeface="Times New Roman"/>
                <a:cs typeface="Times New Roman"/>
              </a:rPr>
              <a:t> </a:t>
            </a:r>
            <a:r>
              <a:rPr sz="3200" kern="0" spc="87" dirty="0">
                <a:solidFill>
                  <a:sysClr val="windowText" lastClr="000000"/>
                </a:solidFill>
                <a:latin typeface="Times New Roman"/>
                <a:cs typeface="Times New Roman"/>
              </a:rPr>
              <a:t>Minister</a:t>
            </a:r>
            <a:r>
              <a:rPr sz="3200" kern="0" spc="7" dirty="0">
                <a:solidFill>
                  <a:sysClr val="windowText" lastClr="000000"/>
                </a:solidFill>
                <a:latin typeface="Times New Roman"/>
                <a:cs typeface="Times New Roman"/>
              </a:rPr>
              <a:t> </a:t>
            </a:r>
            <a:r>
              <a:rPr sz="3200" kern="0" spc="100" dirty="0">
                <a:solidFill>
                  <a:sysClr val="windowText" lastClr="000000"/>
                </a:solidFill>
                <a:latin typeface="Times New Roman"/>
                <a:cs typeface="Times New Roman"/>
              </a:rPr>
              <a:t>for</a:t>
            </a:r>
            <a:r>
              <a:rPr sz="3200" kern="0" spc="10" dirty="0">
                <a:solidFill>
                  <a:sysClr val="windowText" lastClr="000000"/>
                </a:solidFill>
                <a:latin typeface="Times New Roman"/>
                <a:cs typeface="Times New Roman"/>
              </a:rPr>
              <a:t> </a:t>
            </a:r>
            <a:r>
              <a:rPr sz="3200" kern="0" spc="100" dirty="0">
                <a:solidFill>
                  <a:sysClr val="windowText" lastClr="000000"/>
                </a:solidFill>
                <a:latin typeface="Times New Roman"/>
                <a:cs typeface="Times New Roman"/>
              </a:rPr>
              <a:t>the</a:t>
            </a:r>
            <a:r>
              <a:rPr sz="3200" kern="0" spc="10" dirty="0">
                <a:solidFill>
                  <a:sysClr val="windowText" lastClr="000000"/>
                </a:solidFill>
                <a:latin typeface="Times New Roman"/>
                <a:cs typeface="Times New Roman"/>
              </a:rPr>
              <a:t> </a:t>
            </a:r>
            <a:r>
              <a:rPr sz="3200" kern="0" spc="103" dirty="0">
                <a:solidFill>
                  <a:sysClr val="windowText" lastClr="000000"/>
                </a:solidFill>
                <a:latin typeface="Times New Roman"/>
                <a:cs typeface="Times New Roman"/>
              </a:rPr>
              <a:t>Environment,</a:t>
            </a:r>
            <a:r>
              <a:rPr sz="3200" kern="0" spc="10" dirty="0">
                <a:solidFill>
                  <a:sysClr val="windowText" lastClr="000000"/>
                </a:solidFill>
                <a:latin typeface="Times New Roman"/>
                <a:cs typeface="Times New Roman"/>
              </a:rPr>
              <a:t> </a:t>
            </a:r>
            <a:r>
              <a:rPr sz="3200" kern="0" spc="63" dirty="0">
                <a:solidFill>
                  <a:sysClr val="windowText" lastClr="000000"/>
                </a:solidFill>
                <a:latin typeface="Times New Roman"/>
                <a:cs typeface="Times New Roman"/>
              </a:rPr>
              <a:t>El</a:t>
            </a:r>
            <a:r>
              <a:rPr sz="3200" kern="0" spc="7" dirty="0">
                <a:solidFill>
                  <a:sysClr val="windowText" lastClr="000000"/>
                </a:solidFill>
                <a:latin typeface="Times New Roman"/>
                <a:cs typeface="Times New Roman"/>
              </a:rPr>
              <a:t> </a:t>
            </a:r>
            <a:r>
              <a:rPr sz="3200" kern="0" spc="53" dirty="0">
                <a:solidFill>
                  <a:sysClr val="windowText" lastClr="000000"/>
                </a:solidFill>
                <a:latin typeface="Times New Roman"/>
                <a:cs typeface="Times New Roman"/>
              </a:rPr>
              <a:t>Pais, </a:t>
            </a:r>
            <a:r>
              <a:rPr sz="3200" kern="0" spc="-7" dirty="0">
                <a:solidFill>
                  <a:sysClr val="windowText" lastClr="000000"/>
                </a:solidFill>
                <a:latin typeface="Times New Roman"/>
                <a:cs typeface="Times New Roman"/>
              </a:rPr>
              <a:t>10/2/00)</a:t>
            </a:r>
            <a:endParaRPr sz="32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3262740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781" y="395074"/>
            <a:ext cx="10596879" cy="1289241"/>
          </a:xfrm>
          <a:prstGeom prst="rect">
            <a:avLst/>
          </a:prstGeom>
        </p:spPr>
        <p:txBody>
          <a:bodyPr vert="horz" wrap="square" lIns="0" tIns="19473" rIns="0" bIns="0" rtlCol="0">
            <a:spAutoFit/>
          </a:bodyPr>
          <a:lstStyle/>
          <a:p>
            <a:pPr marL="8467" marR="3387" algn="just">
              <a:lnSpc>
                <a:spcPts val="3347"/>
              </a:lnSpc>
              <a:spcBef>
                <a:spcPts val="153"/>
              </a:spcBef>
            </a:pPr>
            <a:r>
              <a:rPr spc="147" dirty="0"/>
              <a:t>To</a:t>
            </a:r>
            <a:r>
              <a:rPr spc="3" dirty="0"/>
              <a:t> </a:t>
            </a:r>
            <a:r>
              <a:rPr spc="93" dirty="0"/>
              <a:t>date,</a:t>
            </a:r>
            <a:r>
              <a:rPr spc="7" dirty="0"/>
              <a:t> </a:t>
            </a:r>
            <a:r>
              <a:rPr spc="33" dirty="0"/>
              <a:t>little</a:t>
            </a:r>
            <a:r>
              <a:rPr spc="7" dirty="0"/>
              <a:t> </a:t>
            </a:r>
            <a:r>
              <a:rPr dirty="0"/>
              <a:t>is</a:t>
            </a:r>
            <a:r>
              <a:rPr spc="7" dirty="0"/>
              <a:t> </a:t>
            </a:r>
            <a:r>
              <a:rPr spc="107" dirty="0"/>
              <a:t>known</a:t>
            </a:r>
            <a:r>
              <a:rPr spc="3" dirty="0"/>
              <a:t> </a:t>
            </a:r>
            <a:r>
              <a:rPr spc="143" dirty="0"/>
              <a:t>about</a:t>
            </a:r>
            <a:r>
              <a:rPr spc="7" dirty="0"/>
              <a:t> </a:t>
            </a:r>
            <a:r>
              <a:rPr spc="90" dirty="0"/>
              <a:t>the</a:t>
            </a:r>
            <a:r>
              <a:rPr spc="7" dirty="0"/>
              <a:t> </a:t>
            </a:r>
            <a:r>
              <a:rPr spc="63" dirty="0"/>
              <a:t>long</a:t>
            </a:r>
            <a:r>
              <a:rPr spc="7" dirty="0"/>
              <a:t> </a:t>
            </a:r>
            <a:r>
              <a:rPr spc="93" dirty="0"/>
              <a:t>term</a:t>
            </a:r>
            <a:r>
              <a:rPr spc="3" dirty="0"/>
              <a:t> </a:t>
            </a:r>
            <a:r>
              <a:rPr spc="76" dirty="0"/>
              <a:t>environmental</a:t>
            </a:r>
            <a:r>
              <a:rPr spc="7" dirty="0"/>
              <a:t> </a:t>
            </a:r>
            <a:r>
              <a:rPr spc="67" dirty="0"/>
              <a:t>impacts</a:t>
            </a:r>
            <a:r>
              <a:rPr spc="7" dirty="0"/>
              <a:t> </a:t>
            </a:r>
            <a:r>
              <a:rPr spc="47" dirty="0"/>
              <a:t>of </a:t>
            </a:r>
            <a:r>
              <a:rPr spc="90" dirty="0"/>
              <a:t>the</a:t>
            </a:r>
            <a:r>
              <a:rPr spc="10" dirty="0"/>
              <a:t> </a:t>
            </a:r>
            <a:r>
              <a:rPr spc="60" dirty="0"/>
              <a:t>incident.</a:t>
            </a:r>
            <a:r>
              <a:rPr spc="13" dirty="0"/>
              <a:t> </a:t>
            </a:r>
            <a:r>
              <a:rPr spc="63" dirty="0"/>
              <a:t>However,</a:t>
            </a:r>
            <a:r>
              <a:rPr spc="13" dirty="0"/>
              <a:t> </a:t>
            </a:r>
            <a:r>
              <a:rPr spc="47" dirty="0"/>
              <a:t>toxic</a:t>
            </a:r>
            <a:r>
              <a:rPr spc="13" dirty="0"/>
              <a:t> </a:t>
            </a:r>
            <a:r>
              <a:rPr spc="143" dirty="0"/>
              <a:t>and</a:t>
            </a:r>
            <a:r>
              <a:rPr spc="10" dirty="0"/>
              <a:t> </a:t>
            </a:r>
            <a:r>
              <a:rPr spc="60" dirty="0"/>
              <a:t>bio-</a:t>
            </a:r>
            <a:r>
              <a:rPr spc="57" dirty="0"/>
              <a:t>accumulative</a:t>
            </a:r>
            <a:r>
              <a:rPr spc="13" dirty="0"/>
              <a:t> </a:t>
            </a:r>
            <a:r>
              <a:rPr spc="60" dirty="0"/>
              <a:t>substances,</a:t>
            </a:r>
            <a:r>
              <a:rPr spc="13" dirty="0"/>
              <a:t> </a:t>
            </a:r>
            <a:r>
              <a:rPr spc="57" dirty="0"/>
              <a:t>such</a:t>
            </a:r>
            <a:r>
              <a:rPr spc="13" dirty="0"/>
              <a:t> </a:t>
            </a:r>
            <a:r>
              <a:rPr spc="53" dirty="0"/>
              <a:t>as </a:t>
            </a:r>
            <a:r>
              <a:rPr spc="47" dirty="0"/>
              <a:t>heavy</a:t>
            </a:r>
            <a:r>
              <a:rPr spc="7" dirty="0"/>
              <a:t> </a:t>
            </a:r>
            <a:r>
              <a:rPr spc="53" dirty="0"/>
              <a:t>metals,</a:t>
            </a:r>
            <a:r>
              <a:rPr spc="10" dirty="0"/>
              <a:t> </a:t>
            </a:r>
            <a:r>
              <a:rPr spc="83" dirty="0"/>
              <a:t>are</a:t>
            </a:r>
            <a:r>
              <a:rPr spc="7" dirty="0"/>
              <a:t> </a:t>
            </a:r>
            <a:r>
              <a:rPr spc="100" dirty="0"/>
              <a:t>common</a:t>
            </a:r>
            <a:r>
              <a:rPr spc="10" dirty="0"/>
              <a:t> </a:t>
            </a:r>
            <a:r>
              <a:rPr spc="57" dirty="0"/>
              <a:t>in</a:t>
            </a:r>
            <a:r>
              <a:rPr spc="10" dirty="0"/>
              <a:t> </a:t>
            </a:r>
            <a:r>
              <a:rPr spc="37" dirty="0"/>
              <a:t>wastes</a:t>
            </a:r>
            <a:r>
              <a:rPr spc="7" dirty="0"/>
              <a:t> </a:t>
            </a:r>
            <a:r>
              <a:rPr spc="93" dirty="0"/>
              <a:t>from</a:t>
            </a:r>
            <a:r>
              <a:rPr spc="10" dirty="0"/>
              <a:t> </a:t>
            </a:r>
            <a:r>
              <a:rPr spc="57" dirty="0"/>
              <a:t>mining</a:t>
            </a:r>
            <a:r>
              <a:rPr spc="10" dirty="0"/>
              <a:t> </a:t>
            </a:r>
            <a:r>
              <a:rPr spc="27" dirty="0"/>
              <a:t>activities.</a:t>
            </a:r>
          </a:p>
        </p:txBody>
      </p:sp>
      <p:pic>
        <p:nvPicPr>
          <p:cNvPr id="3" name="object 3"/>
          <p:cNvPicPr/>
          <p:nvPr/>
        </p:nvPicPr>
        <p:blipFill>
          <a:blip r:embed="rId2" cstate="print"/>
          <a:stretch>
            <a:fillRect/>
          </a:stretch>
        </p:blipFill>
        <p:spPr>
          <a:xfrm>
            <a:off x="5709025" y="2416202"/>
            <a:ext cx="6311894" cy="4438649"/>
          </a:xfrm>
          <a:prstGeom prst="rect">
            <a:avLst/>
          </a:prstGeom>
        </p:spPr>
      </p:pic>
    </p:spTree>
    <p:extLst>
      <p:ext uri="{BB962C8B-B14F-4D97-AF65-F5344CB8AC3E}">
        <p14:creationId xmlns:p14="http://schemas.microsoft.com/office/powerpoint/2010/main" val="3666696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7939" y="324770"/>
            <a:ext cx="9344135" cy="6533230"/>
          </a:xfrm>
          <a:prstGeom prst="rect">
            <a:avLst/>
          </a:prstGeom>
        </p:spPr>
      </p:pic>
    </p:spTree>
    <p:extLst>
      <p:ext uri="{BB962C8B-B14F-4D97-AF65-F5344CB8AC3E}">
        <p14:creationId xmlns:p14="http://schemas.microsoft.com/office/powerpoint/2010/main" val="2878884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793" y="462902"/>
            <a:ext cx="11607800" cy="2983723"/>
          </a:xfrm>
          <a:prstGeom prst="rect">
            <a:avLst/>
          </a:prstGeom>
        </p:spPr>
        <p:txBody>
          <a:bodyPr vert="horz" wrap="square" lIns="0" tIns="21167" rIns="0" bIns="0" rtlCol="0">
            <a:spAutoFit/>
          </a:bodyPr>
          <a:lstStyle/>
          <a:p>
            <a:pPr marL="8467" marR="3387">
              <a:lnSpc>
                <a:spcPts val="3347"/>
              </a:lnSpc>
              <a:spcBef>
                <a:spcPts val="167"/>
              </a:spcBef>
              <a:tabLst>
                <a:tab pos="841629" algn="l"/>
                <a:tab pos="997423" algn="l"/>
                <a:tab pos="1174809" algn="l"/>
                <a:tab pos="1471157" algn="l"/>
                <a:tab pos="1771739" algn="l"/>
                <a:tab pos="2474930" algn="l"/>
                <a:tab pos="2878811" algn="l"/>
                <a:tab pos="2897438" algn="l"/>
                <a:tab pos="3131553" algn="l"/>
                <a:tab pos="4061240" algn="l"/>
                <a:tab pos="4471894" algn="l"/>
                <a:tab pos="4493908" algn="l"/>
                <a:tab pos="4772475" algn="l"/>
                <a:tab pos="5053159" algn="l"/>
                <a:tab pos="5468893" algn="l"/>
                <a:tab pos="5735607" algn="l"/>
                <a:tab pos="5868963" algn="l"/>
                <a:tab pos="5886744" algn="l"/>
                <a:tab pos="6857920" algn="l"/>
                <a:tab pos="6894751" algn="l"/>
                <a:tab pos="7553914" algn="l"/>
                <a:tab pos="7584396" algn="l"/>
                <a:tab pos="8787993" algn="l"/>
                <a:tab pos="9172399" algn="l"/>
                <a:tab pos="9299405" algn="l"/>
                <a:tab pos="9584746" algn="l"/>
                <a:tab pos="10188449" algn="l"/>
                <a:tab pos="10417061" algn="l"/>
                <a:tab pos="10491995" algn="l"/>
                <a:tab pos="10692241" algn="l"/>
                <a:tab pos="10814167" algn="l"/>
              </a:tabLst>
            </a:pPr>
            <a:r>
              <a:rPr sz="2800" kern="0" spc="73" dirty="0">
                <a:solidFill>
                  <a:sysClr val="windowText" lastClr="000000"/>
                </a:solidFill>
                <a:latin typeface="Times New Roman"/>
                <a:cs typeface="Times New Roman"/>
              </a:rPr>
              <a:t>When</a:t>
            </a:r>
            <a:r>
              <a:rPr sz="2800" kern="0" dirty="0">
                <a:solidFill>
                  <a:sysClr val="windowText" lastClr="000000"/>
                </a:solidFill>
                <a:latin typeface="Times New Roman"/>
                <a:cs typeface="Times New Roman"/>
              </a:rPr>
              <a:t>	</a:t>
            </a:r>
            <a:r>
              <a:rPr sz="2800" kern="0" spc="50" dirty="0">
                <a:solidFill>
                  <a:sysClr val="windowText" lastClr="000000"/>
                </a:solidFill>
                <a:latin typeface="Times New Roman"/>
                <a:cs typeface="Times New Roman"/>
              </a:rPr>
              <a:t>such</a:t>
            </a:r>
            <a:r>
              <a:rPr sz="2800" kern="0" dirty="0">
                <a:solidFill>
                  <a:sysClr val="windowText" lastClr="000000"/>
                </a:solidFill>
                <a:latin typeface="Times New Roman"/>
                <a:cs typeface="Times New Roman"/>
              </a:rPr>
              <a:t>	</a:t>
            </a:r>
            <a:r>
              <a:rPr sz="2800" kern="0" spc="37" dirty="0">
                <a:solidFill>
                  <a:sysClr val="windowText" lastClr="000000"/>
                </a:solidFill>
                <a:latin typeface="Times New Roman"/>
                <a:cs typeface="Times New Roman"/>
              </a:rPr>
              <a:t>complex</a:t>
            </a:r>
            <a:r>
              <a:rPr sz="2800" kern="0" dirty="0">
                <a:solidFill>
                  <a:sysClr val="windowText" lastClr="000000"/>
                </a:solidFill>
                <a:latin typeface="Times New Roman"/>
                <a:cs typeface="Times New Roman"/>
              </a:rPr>
              <a:t>	</a:t>
            </a:r>
            <a:r>
              <a:rPr sz="2800" kern="0" spc="27" dirty="0">
                <a:solidFill>
                  <a:sysClr val="windowText" lastClr="000000"/>
                </a:solidFill>
                <a:latin typeface="Times New Roman"/>
                <a:cs typeface="Times New Roman"/>
              </a:rPr>
              <a:t>fluids</a:t>
            </a:r>
            <a:r>
              <a:rPr sz="2800" kern="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spill</a:t>
            </a:r>
            <a:r>
              <a:rPr sz="2800" kern="0" dirty="0">
                <a:solidFill>
                  <a:sysClr val="windowText" lastClr="000000"/>
                </a:solidFill>
                <a:latin typeface="Times New Roman"/>
                <a:cs typeface="Times New Roman"/>
              </a:rPr>
              <a:t>	</a:t>
            </a:r>
            <a:r>
              <a:rPr sz="2800" kern="0" spc="87" dirty="0">
                <a:solidFill>
                  <a:sysClr val="windowText" lastClr="000000"/>
                </a:solidFill>
                <a:latin typeface="Times New Roman"/>
                <a:cs typeface="Times New Roman"/>
              </a:rPr>
              <a:t>into</a:t>
            </a:r>
            <a:r>
              <a:rPr sz="2800" kern="0" dirty="0">
                <a:solidFill>
                  <a:sysClr val="windowText" lastClr="000000"/>
                </a:solidFill>
                <a:latin typeface="Times New Roman"/>
                <a:cs typeface="Times New Roman"/>
              </a:rPr>
              <a:t>	</a:t>
            </a:r>
            <a:r>
              <a:rPr sz="2800" kern="0" spc="113" dirty="0">
                <a:solidFill>
                  <a:sysClr val="windowText" lastClr="000000"/>
                </a:solidFill>
                <a:latin typeface="Times New Roman"/>
                <a:cs typeface="Times New Roman"/>
              </a:rPr>
              <a:t>a</a:t>
            </a:r>
            <a:r>
              <a:rPr sz="2800" kern="0" dirty="0">
                <a:solidFill>
                  <a:sysClr val="windowText" lastClr="000000"/>
                </a:solidFill>
                <a:latin typeface="Times New Roman"/>
                <a:cs typeface="Times New Roman"/>
              </a:rPr>
              <a:t>	</a:t>
            </a:r>
            <a:r>
              <a:rPr sz="2800" kern="0" spc="30" dirty="0">
                <a:solidFill>
                  <a:sysClr val="windowText" lastClr="000000"/>
                </a:solidFill>
                <a:latin typeface="Times New Roman"/>
                <a:cs typeface="Times New Roman"/>
              </a:rPr>
              <a:t>biologically</a:t>
            </a:r>
            <a:r>
              <a:rPr sz="2800" kern="0" dirty="0">
                <a:solidFill>
                  <a:sysClr val="windowText" lastClr="000000"/>
                </a:solidFill>
                <a:latin typeface="Times New Roman"/>
                <a:cs typeface="Times New Roman"/>
              </a:rPr>
              <a:t>		</a:t>
            </a:r>
            <a:r>
              <a:rPr sz="2800" kern="0" spc="70" dirty="0">
                <a:solidFill>
                  <a:sysClr val="windowText" lastClr="000000"/>
                </a:solidFill>
                <a:latin typeface="Times New Roman"/>
                <a:cs typeface="Times New Roman"/>
              </a:rPr>
              <a:t>productive</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river,</a:t>
            </a:r>
            <a:r>
              <a:rPr sz="2800" kern="0" dirty="0">
                <a:solidFill>
                  <a:sysClr val="windowText" lastClr="000000"/>
                </a:solidFill>
                <a:latin typeface="Times New Roman"/>
                <a:cs typeface="Times New Roman"/>
              </a:rPr>
              <a:t>	</a:t>
            </a:r>
            <a:r>
              <a:rPr sz="2800" kern="0" spc="47" dirty="0">
                <a:solidFill>
                  <a:sysClr val="windowText" lastClr="000000"/>
                </a:solidFill>
                <a:latin typeface="Times New Roman"/>
                <a:cs typeface="Times New Roman"/>
              </a:rPr>
              <a:t>it</a:t>
            </a:r>
            <a:r>
              <a:rPr sz="2800" kern="0" dirty="0">
                <a:solidFill>
                  <a:sysClr val="windowText" lastClr="000000"/>
                </a:solidFill>
                <a:latin typeface="Times New Roman"/>
                <a:cs typeface="Times New Roman"/>
              </a:rPr>
              <a:t>		</a:t>
            </a:r>
            <a:r>
              <a:rPr sz="2800" kern="0" spc="-17" dirty="0">
                <a:solidFill>
                  <a:sysClr val="windowText" lastClr="000000"/>
                </a:solidFill>
                <a:latin typeface="Times New Roman"/>
                <a:cs typeface="Times New Roman"/>
              </a:rPr>
              <a:t>is</a:t>
            </a:r>
            <a:r>
              <a:rPr sz="2800" kern="0" dirty="0">
                <a:solidFill>
                  <a:sysClr val="windowText" lastClr="000000"/>
                </a:solidFill>
                <a:latin typeface="Times New Roman"/>
                <a:cs typeface="Times New Roman"/>
              </a:rPr>
              <a:t>	</a:t>
            </a:r>
            <a:r>
              <a:rPr sz="2800" kern="0" spc="127" dirty="0">
                <a:solidFill>
                  <a:sysClr val="windowText" lastClr="000000"/>
                </a:solidFill>
                <a:latin typeface="Times New Roman"/>
                <a:cs typeface="Times New Roman"/>
              </a:rPr>
              <a:t>not </a:t>
            </a:r>
            <a:r>
              <a:rPr sz="2800" kern="0" spc="47" dirty="0">
                <a:solidFill>
                  <a:sysClr val="windowText" lastClr="000000"/>
                </a:solidFill>
                <a:latin typeface="Times New Roman"/>
                <a:cs typeface="Times New Roman"/>
              </a:rPr>
              <a:t>usually</a:t>
            </a:r>
            <a:r>
              <a:rPr sz="2800" kern="0" dirty="0">
                <a:solidFill>
                  <a:sysClr val="windowText" lastClr="000000"/>
                </a:solidFill>
                <a:latin typeface="Times New Roman"/>
                <a:cs typeface="Times New Roman"/>
              </a:rPr>
              <a:t>	</a:t>
            </a:r>
            <a:r>
              <a:rPr sz="2800" kern="0" spc="30" dirty="0">
                <a:solidFill>
                  <a:sysClr val="windowText" lastClr="000000"/>
                </a:solidFill>
                <a:latin typeface="Times New Roman"/>
                <a:cs typeface="Times New Roman"/>
              </a:rPr>
              <a:t>possible</a:t>
            </a:r>
            <a:r>
              <a:rPr sz="2800" kern="0" dirty="0">
                <a:solidFill>
                  <a:sysClr val="windowText" lastClr="000000"/>
                </a:solidFill>
                <a:latin typeface="Times New Roman"/>
                <a:cs typeface="Times New Roman"/>
              </a:rPr>
              <a:t>	</a:t>
            </a:r>
            <a:r>
              <a:rPr sz="2800" kern="0" spc="130" dirty="0">
                <a:solidFill>
                  <a:sysClr val="windowText" lastClr="000000"/>
                </a:solidFill>
                <a:latin typeface="Times New Roman"/>
                <a:cs typeface="Times New Roman"/>
              </a:rPr>
              <a:t>to</a:t>
            </a:r>
            <a:r>
              <a:rPr sz="2800" kern="0"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determine</a:t>
            </a:r>
            <a:r>
              <a:rPr sz="2800" kern="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precisely</a:t>
            </a:r>
            <a:r>
              <a:rPr sz="2800" kern="0" dirty="0">
                <a:solidFill>
                  <a:sysClr val="windowText" lastClr="000000"/>
                </a:solidFill>
                <a:latin typeface="Times New Roman"/>
                <a:cs typeface="Times New Roman"/>
              </a:rPr>
              <a:t>	</a:t>
            </a:r>
            <a:r>
              <a:rPr sz="2800" kern="0" spc="33" dirty="0">
                <a:solidFill>
                  <a:sysClr val="windowText" lastClr="000000"/>
                </a:solidFill>
                <a:latin typeface="Times New Roman"/>
                <a:cs typeface="Times New Roman"/>
              </a:rPr>
              <a:t>which</a:t>
            </a:r>
            <a:r>
              <a:rPr sz="2800" kern="0" dirty="0">
                <a:solidFill>
                  <a:sysClr val="windowText" lastClr="000000"/>
                </a:solidFill>
                <a:latin typeface="Times New Roman"/>
                <a:cs typeface="Times New Roman"/>
              </a:rPr>
              <a:t>	</a:t>
            </a:r>
            <a:r>
              <a:rPr sz="2800" kern="0" spc="80" dirty="0">
                <a:solidFill>
                  <a:sysClr val="windowText" lastClr="000000"/>
                </a:solidFill>
                <a:latin typeface="Times New Roman"/>
                <a:cs typeface="Times New Roman"/>
              </a:rPr>
              <a:t>components</a:t>
            </a:r>
            <a:r>
              <a:rPr sz="2800" kern="0" dirty="0">
                <a:solidFill>
                  <a:sysClr val="windowText" lastClr="000000"/>
                </a:solidFill>
                <a:latin typeface="Times New Roman"/>
                <a:cs typeface="Times New Roman"/>
              </a:rPr>
              <a:t>	</a:t>
            </a:r>
            <a:r>
              <a:rPr sz="2800" kern="0" spc="50" dirty="0">
                <a:solidFill>
                  <a:sysClr val="windowText" lastClr="000000"/>
                </a:solidFill>
                <a:latin typeface="Times New Roman"/>
                <a:cs typeface="Times New Roman"/>
              </a:rPr>
              <a:t>have</a:t>
            </a:r>
            <a:r>
              <a:rPr sz="2800" kern="0" dirty="0">
                <a:solidFill>
                  <a:sysClr val="windowText" lastClr="000000"/>
                </a:solidFill>
                <a:latin typeface="Times New Roman"/>
                <a:cs typeface="Times New Roman"/>
              </a:rPr>
              <a:t>	</a:t>
            </a:r>
            <a:r>
              <a:rPr sz="2800" kern="0" spc="50" dirty="0">
                <a:solidFill>
                  <a:sysClr val="windowText" lastClr="000000"/>
                </a:solidFill>
                <a:latin typeface="Times New Roman"/>
                <a:cs typeface="Times New Roman"/>
              </a:rPr>
              <a:t>caused</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the </a:t>
            </a:r>
            <a:r>
              <a:rPr sz="2800" kern="0" spc="40" dirty="0">
                <a:solidFill>
                  <a:sysClr val="windowText" lastClr="000000"/>
                </a:solidFill>
                <a:latin typeface="Times New Roman"/>
                <a:cs typeface="Times New Roman"/>
              </a:rPr>
              <a:t>toxic</a:t>
            </a:r>
            <a:r>
              <a:rPr sz="2800" kern="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responses.</a:t>
            </a:r>
            <a:r>
              <a:rPr sz="2800" kern="0" dirty="0">
                <a:solidFill>
                  <a:sysClr val="windowText" lastClr="000000"/>
                </a:solidFill>
                <a:latin typeface="Times New Roman"/>
                <a:cs typeface="Times New Roman"/>
              </a:rPr>
              <a:t>	</a:t>
            </a:r>
            <a:r>
              <a:rPr sz="2800" kern="0" spc="123" dirty="0">
                <a:solidFill>
                  <a:sysClr val="windowText" lastClr="000000"/>
                </a:solidFill>
                <a:latin typeface="Times New Roman"/>
                <a:cs typeface="Times New Roman"/>
              </a:rPr>
              <a:t>In</a:t>
            </a:r>
            <a:r>
              <a:rPr sz="2800" kern="0" dirty="0">
                <a:solidFill>
                  <a:sysClr val="windowText" lastClr="000000"/>
                </a:solidFill>
                <a:latin typeface="Times New Roman"/>
                <a:cs typeface="Times New Roman"/>
              </a:rPr>
              <a:t>		</a:t>
            </a:r>
            <a:r>
              <a:rPr sz="2800" kern="0" spc="117" dirty="0">
                <a:solidFill>
                  <a:sysClr val="windowText" lastClr="000000"/>
                </a:solidFill>
                <a:latin typeface="Times New Roman"/>
                <a:cs typeface="Times New Roman"/>
              </a:rPr>
              <a:t>Romania,</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the</a:t>
            </a:r>
            <a:r>
              <a:rPr sz="2800" kern="0" dirty="0">
                <a:solidFill>
                  <a:sysClr val="windowText" lastClr="000000"/>
                </a:solidFill>
                <a:latin typeface="Times New Roman"/>
                <a:cs typeface="Times New Roman"/>
              </a:rPr>
              <a:t>	</a:t>
            </a:r>
            <a:r>
              <a:rPr sz="2800" kern="0" spc="-13" dirty="0">
                <a:solidFill>
                  <a:sysClr val="windowText" lastClr="000000"/>
                </a:solidFill>
                <a:latin typeface="Times New Roman"/>
                <a:cs typeface="Times New Roman"/>
              </a:rPr>
              <a:t>news</a:t>
            </a:r>
            <a:r>
              <a:rPr sz="2800" kern="0" dirty="0">
                <a:solidFill>
                  <a:sysClr val="windowText" lastClr="000000"/>
                </a:solidFill>
                <a:latin typeface="Times New Roman"/>
                <a:cs typeface="Times New Roman"/>
              </a:rPr>
              <a:t>		</a:t>
            </a:r>
            <a:r>
              <a:rPr sz="2800" kern="0" spc="60" dirty="0">
                <a:solidFill>
                  <a:sysClr val="windowText" lastClr="000000"/>
                </a:solidFill>
                <a:latin typeface="Times New Roman"/>
                <a:cs typeface="Times New Roman"/>
              </a:rPr>
              <a:t>media</a:t>
            </a:r>
            <a:r>
              <a:rPr sz="2800" kern="0" dirty="0">
                <a:solidFill>
                  <a:sysClr val="windowText" lastClr="000000"/>
                </a:solidFill>
                <a:latin typeface="Times New Roman"/>
                <a:cs typeface="Times New Roman"/>
              </a:rPr>
              <a:t>		</a:t>
            </a:r>
            <a:r>
              <a:rPr sz="2800" kern="0" spc="127" dirty="0">
                <a:solidFill>
                  <a:sysClr val="windowText" lastClr="000000"/>
                </a:solidFill>
                <a:latin typeface="Times New Roman"/>
                <a:cs typeface="Times New Roman"/>
              </a:rPr>
              <a:t>and</a:t>
            </a:r>
            <a:r>
              <a:rPr sz="2800" kern="0" dirty="0">
                <a:solidFill>
                  <a:sysClr val="windowText" lastClr="000000"/>
                </a:solidFill>
                <a:latin typeface="Times New Roman"/>
                <a:cs typeface="Times New Roman"/>
              </a:rPr>
              <a:t>	</a:t>
            </a:r>
            <a:r>
              <a:rPr sz="2800" kern="0" spc="70" dirty="0">
                <a:solidFill>
                  <a:sysClr val="windowText" lastClr="000000"/>
                </a:solidFill>
                <a:latin typeface="Times New Roman"/>
                <a:cs typeface="Times New Roman"/>
              </a:rPr>
              <a:t>regulators</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focused</a:t>
            </a:r>
            <a:r>
              <a:rPr sz="2800" kern="0" dirty="0">
                <a:solidFill>
                  <a:sysClr val="windowText" lastClr="000000"/>
                </a:solidFill>
                <a:latin typeface="Times New Roman"/>
                <a:cs typeface="Times New Roman"/>
              </a:rPr>
              <a:t>	</a:t>
            </a:r>
            <a:r>
              <a:rPr sz="2800" kern="0" spc="70" dirty="0">
                <a:solidFill>
                  <a:sysClr val="windowText" lastClr="000000"/>
                </a:solidFill>
                <a:latin typeface="Times New Roman"/>
                <a:cs typeface="Times New Roman"/>
              </a:rPr>
              <a:t>their </a:t>
            </a:r>
            <a:r>
              <a:rPr sz="2800" kern="0" spc="100" dirty="0">
                <a:solidFill>
                  <a:sysClr val="windowText" lastClr="000000"/>
                </a:solidFill>
                <a:latin typeface="Times New Roman"/>
                <a:cs typeface="Times New Roman"/>
              </a:rPr>
              <a:t>attention</a:t>
            </a:r>
            <a:r>
              <a:rPr sz="2800" kern="0" dirty="0">
                <a:solidFill>
                  <a:sysClr val="windowText" lastClr="000000"/>
                </a:solidFill>
                <a:latin typeface="Times New Roman"/>
                <a:cs typeface="Times New Roman"/>
              </a:rPr>
              <a:t>	</a:t>
            </a:r>
            <a:r>
              <a:rPr sz="2800" kern="0" spc="140" dirty="0">
                <a:solidFill>
                  <a:sysClr val="windowText" lastClr="000000"/>
                </a:solidFill>
                <a:latin typeface="Times New Roman"/>
                <a:cs typeface="Times New Roman"/>
              </a:rPr>
              <a:t>on</a:t>
            </a:r>
            <a:r>
              <a:rPr sz="2800" kern="0" spc="17" dirty="0">
                <a:solidFill>
                  <a:sysClr val="windowText" lastClr="000000"/>
                </a:solidFill>
                <a:latin typeface="Times New Roman"/>
                <a:cs typeface="Times New Roman"/>
              </a:rPr>
              <a:t> </a:t>
            </a:r>
            <a:r>
              <a:rPr sz="2800" kern="0" spc="90" dirty="0">
                <a:solidFill>
                  <a:sysClr val="windowText" lastClr="000000"/>
                </a:solidFill>
                <a:latin typeface="Times New Roman"/>
                <a:cs typeface="Times New Roman"/>
              </a:rPr>
              <a:t>the</a:t>
            </a:r>
            <a:r>
              <a:rPr sz="2800" kern="0" spc="17" dirty="0">
                <a:solidFill>
                  <a:sysClr val="windowText" lastClr="000000"/>
                </a:solidFill>
                <a:latin typeface="Times New Roman"/>
                <a:cs typeface="Times New Roman"/>
              </a:rPr>
              <a:t> </a:t>
            </a:r>
            <a:r>
              <a:rPr sz="2800" kern="0" spc="50" dirty="0">
                <a:solidFill>
                  <a:sysClr val="windowText" lastClr="000000"/>
                </a:solidFill>
                <a:latin typeface="Times New Roman"/>
                <a:cs typeface="Times New Roman"/>
              </a:rPr>
              <a:t>cyanide</a:t>
            </a:r>
            <a:r>
              <a:rPr sz="2800" kern="0" spc="17" dirty="0">
                <a:solidFill>
                  <a:sysClr val="windowText" lastClr="000000"/>
                </a:solidFill>
                <a:latin typeface="Times New Roman"/>
                <a:cs typeface="Times New Roman"/>
              </a:rPr>
              <a:t> </a:t>
            </a:r>
            <a:r>
              <a:rPr sz="2800" kern="0" spc="97" dirty="0">
                <a:solidFill>
                  <a:sysClr val="windowText" lastClr="000000"/>
                </a:solidFill>
                <a:latin typeface="Times New Roman"/>
                <a:cs typeface="Times New Roman"/>
              </a:rPr>
              <a:t>content</a:t>
            </a:r>
            <a:r>
              <a:rPr sz="2800" kern="0" spc="17" dirty="0">
                <a:solidFill>
                  <a:sysClr val="windowText" lastClr="000000"/>
                </a:solidFill>
                <a:latin typeface="Times New Roman"/>
                <a:cs typeface="Times New Roman"/>
              </a:rPr>
              <a:t> </a:t>
            </a:r>
            <a:r>
              <a:rPr sz="2800" kern="0" spc="63" dirty="0">
                <a:solidFill>
                  <a:sysClr val="windowText" lastClr="000000"/>
                </a:solidFill>
                <a:latin typeface="Times New Roman"/>
                <a:cs typeface="Times New Roman"/>
              </a:rPr>
              <a:t>of</a:t>
            </a:r>
            <a:r>
              <a:rPr sz="2800" kern="0" spc="17" dirty="0">
                <a:solidFill>
                  <a:sysClr val="windowText" lastClr="000000"/>
                </a:solidFill>
                <a:latin typeface="Times New Roman"/>
                <a:cs typeface="Times New Roman"/>
              </a:rPr>
              <a:t> </a:t>
            </a:r>
            <a:r>
              <a:rPr sz="2800" kern="0" spc="90" dirty="0">
                <a:solidFill>
                  <a:sysClr val="windowText" lastClr="000000"/>
                </a:solidFill>
                <a:latin typeface="Times New Roman"/>
                <a:cs typeface="Times New Roman"/>
              </a:rPr>
              <a:t>the</a:t>
            </a:r>
            <a:r>
              <a:rPr sz="2800" kern="0" spc="17" dirty="0">
                <a:solidFill>
                  <a:sysClr val="windowText" lastClr="000000"/>
                </a:solidFill>
                <a:latin typeface="Times New Roman"/>
                <a:cs typeface="Times New Roman"/>
              </a:rPr>
              <a:t> </a:t>
            </a:r>
            <a:r>
              <a:rPr sz="2800" kern="0" dirty="0">
                <a:solidFill>
                  <a:sysClr val="windowText" lastClr="000000"/>
                </a:solidFill>
                <a:latin typeface="Times New Roman"/>
                <a:cs typeface="Times New Roman"/>
              </a:rPr>
              <a:t>spilled</a:t>
            </a:r>
            <a:r>
              <a:rPr sz="2800" kern="0" spc="17"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mining</a:t>
            </a:r>
            <a:r>
              <a:rPr sz="2800" kern="0" spc="17"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wastes.</a:t>
            </a:r>
            <a:r>
              <a:rPr sz="2800" kern="0" spc="17" dirty="0">
                <a:solidFill>
                  <a:sysClr val="windowText" lastClr="000000"/>
                </a:solidFill>
                <a:latin typeface="Times New Roman"/>
                <a:cs typeface="Times New Roman"/>
              </a:rPr>
              <a:t> </a:t>
            </a:r>
            <a:r>
              <a:rPr sz="2800" kern="0" spc="67" dirty="0">
                <a:solidFill>
                  <a:sysClr val="windowText" lastClr="000000"/>
                </a:solidFill>
                <a:latin typeface="Times New Roman"/>
                <a:cs typeface="Times New Roman"/>
              </a:rPr>
              <a:t>They</a:t>
            </a:r>
            <a:r>
              <a:rPr sz="2800" kern="0" spc="17" dirty="0">
                <a:solidFill>
                  <a:sysClr val="windowText" lastClr="000000"/>
                </a:solidFill>
                <a:latin typeface="Times New Roman"/>
                <a:cs typeface="Times New Roman"/>
              </a:rPr>
              <a:t> </a:t>
            </a:r>
            <a:r>
              <a:rPr sz="2800" kern="0" spc="87" dirty="0">
                <a:solidFill>
                  <a:sysClr val="windowText" lastClr="000000"/>
                </a:solidFill>
                <a:latin typeface="Times New Roman"/>
                <a:cs typeface="Times New Roman"/>
              </a:rPr>
              <a:t>tended</a:t>
            </a:r>
            <a:r>
              <a:rPr sz="2800" kern="0" spc="17" dirty="0">
                <a:solidFill>
                  <a:sysClr val="windowText" lastClr="000000"/>
                </a:solidFill>
                <a:latin typeface="Times New Roman"/>
                <a:cs typeface="Times New Roman"/>
              </a:rPr>
              <a:t> </a:t>
            </a:r>
            <a:r>
              <a:rPr sz="2800" kern="0" spc="130" dirty="0">
                <a:solidFill>
                  <a:sysClr val="windowText" lastClr="000000"/>
                </a:solidFill>
                <a:latin typeface="Times New Roman"/>
                <a:cs typeface="Times New Roman"/>
              </a:rPr>
              <a:t>to </a:t>
            </a:r>
            <a:r>
              <a:rPr sz="2800" kern="0" dirty="0">
                <a:solidFill>
                  <a:sysClr val="windowText" lastClr="000000"/>
                </a:solidFill>
                <a:latin typeface="Times New Roman"/>
                <a:cs typeface="Times New Roman"/>
              </a:rPr>
              <a:t>neglect</a:t>
            </a:r>
            <a:r>
              <a:rPr sz="2800" kern="0" spc="23" dirty="0">
                <a:solidFill>
                  <a:sysClr val="windowText" lastClr="000000"/>
                </a:solidFill>
                <a:latin typeface="Times New Roman"/>
                <a:cs typeface="Times New Roman"/>
              </a:rPr>
              <a:t> </a:t>
            </a:r>
            <a:r>
              <a:rPr sz="2800" kern="0" spc="90" dirty="0">
                <a:solidFill>
                  <a:sysClr val="windowText" lastClr="000000"/>
                </a:solidFill>
                <a:latin typeface="Times New Roman"/>
                <a:cs typeface="Times New Roman"/>
              </a:rPr>
              <a:t>the</a:t>
            </a:r>
            <a:r>
              <a:rPr sz="2800" kern="0" spc="27" dirty="0">
                <a:solidFill>
                  <a:sysClr val="windowText" lastClr="000000"/>
                </a:solidFill>
                <a:latin typeface="Times New Roman"/>
                <a:cs typeface="Times New Roman"/>
              </a:rPr>
              <a:t> </a:t>
            </a:r>
            <a:r>
              <a:rPr sz="2800" kern="0" spc="47" dirty="0">
                <a:solidFill>
                  <a:sysClr val="windowText" lastClr="000000"/>
                </a:solidFill>
                <a:latin typeface="Times New Roman"/>
                <a:cs typeface="Times New Roman"/>
              </a:rPr>
              <a:t>toxic</a:t>
            </a:r>
            <a:r>
              <a:rPr sz="2800" kern="0" spc="27" dirty="0">
                <a:solidFill>
                  <a:sysClr val="windowText" lastClr="000000"/>
                </a:solidFill>
                <a:latin typeface="Times New Roman"/>
                <a:cs typeface="Times New Roman"/>
              </a:rPr>
              <a:t> </a:t>
            </a:r>
            <a:r>
              <a:rPr sz="2800" kern="0" spc="67" dirty="0">
                <a:solidFill>
                  <a:sysClr val="windowText" lastClr="000000"/>
                </a:solidFill>
                <a:latin typeface="Times New Roman"/>
                <a:cs typeface="Times New Roman"/>
              </a:rPr>
              <a:t>impacts</a:t>
            </a:r>
            <a:r>
              <a:rPr sz="2800" kern="0" spc="27" dirty="0">
                <a:solidFill>
                  <a:sysClr val="windowText" lastClr="000000"/>
                </a:solidFill>
                <a:latin typeface="Times New Roman"/>
                <a:cs typeface="Times New Roman"/>
              </a:rPr>
              <a:t> </a:t>
            </a:r>
            <a:r>
              <a:rPr sz="2800" kern="0" spc="63" dirty="0">
                <a:solidFill>
                  <a:sysClr val="windowText" lastClr="000000"/>
                </a:solidFill>
                <a:latin typeface="Times New Roman"/>
                <a:cs typeface="Times New Roman"/>
              </a:rPr>
              <a:t>of</a:t>
            </a:r>
            <a:r>
              <a:rPr sz="2800" kern="0" spc="27" dirty="0">
                <a:solidFill>
                  <a:sysClr val="windowText" lastClr="000000"/>
                </a:solidFill>
                <a:latin typeface="Times New Roman"/>
                <a:cs typeface="Times New Roman"/>
              </a:rPr>
              <a:t> </a:t>
            </a:r>
            <a:r>
              <a:rPr sz="2800" kern="0" spc="90" dirty="0">
                <a:solidFill>
                  <a:sysClr val="windowText" lastClr="000000"/>
                </a:solidFill>
                <a:latin typeface="Times New Roman"/>
                <a:cs typeface="Times New Roman"/>
              </a:rPr>
              <a:t>the</a:t>
            </a:r>
            <a:r>
              <a:rPr sz="2800" kern="0" spc="23" dirty="0">
                <a:solidFill>
                  <a:sysClr val="windowText" lastClr="000000"/>
                </a:solidFill>
                <a:latin typeface="Times New Roman"/>
                <a:cs typeface="Times New Roman"/>
              </a:rPr>
              <a:t> </a:t>
            </a:r>
            <a:r>
              <a:rPr sz="2800" kern="0" spc="47" dirty="0">
                <a:solidFill>
                  <a:sysClr val="windowText" lastClr="000000"/>
                </a:solidFill>
                <a:latin typeface="Times New Roman"/>
                <a:cs typeface="Times New Roman"/>
              </a:rPr>
              <a:t>sediments,</a:t>
            </a:r>
            <a:r>
              <a:rPr sz="2800" kern="0" spc="27"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metals,</a:t>
            </a:r>
            <a:r>
              <a:rPr sz="2800" kern="0" spc="27"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elevated</a:t>
            </a:r>
            <a:r>
              <a:rPr sz="2800" kern="0" spc="27" dirty="0">
                <a:solidFill>
                  <a:sysClr val="windowText" lastClr="000000"/>
                </a:solidFill>
                <a:latin typeface="Times New Roman"/>
                <a:cs typeface="Times New Roman"/>
              </a:rPr>
              <a:t> </a:t>
            </a:r>
            <a:r>
              <a:rPr sz="2800" kern="0" spc="150" dirty="0">
                <a:solidFill>
                  <a:sysClr val="windowText" lastClr="000000"/>
                </a:solidFill>
                <a:latin typeface="Times New Roman"/>
                <a:cs typeface="Times New Roman"/>
              </a:rPr>
              <a:t>pH,</a:t>
            </a:r>
            <a:r>
              <a:rPr sz="2800" kern="0" spc="27" dirty="0">
                <a:solidFill>
                  <a:sysClr val="windowText" lastClr="000000"/>
                </a:solidFill>
                <a:latin typeface="Times New Roman"/>
                <a:cs typeface="Times New Roman"/>
              </a:rPr>
              <a:t> </a:t>
            </a:r>
            <a:r>
              <a:rPr sz="2800" kern="0" spc="143" dirty="0">
                <a:solidFill>
                  <a:sysClr val="windowText" lastClr="000000"/>
                </a:solidFill>
                <a:latin typeface="Times New Roman"/>
                <a:cs typeface="Times New Roman"/>
              </a:rPr>
              <a:t>and</a:t>
            </a:r>
            <a:r>
              <a:rPr sz="2800" kern="0" spc="23" dirty="0">
                <a:solidFill>
                  <a:sysClr val="windowText" lastClr="000000"/>
                </a:solidFill>
                <a:latin typeface="Times New Roman"/>
                <a:cs typeface="Times New Roman"/>
              </a:rPr>
              <a:t> </a:t>
            </a:r>
            <a:r>
              <a:rPr sz="2800" kern="0" spc="103" dirty="0">
                <a:solidFill>
                  <a:sysClr val="windowText" lastClr="000000"/>
                </a:solidFill>
                <a:latin typeface="Times New Roman"/>
                <a:cs typeface="Times New Roman"/>
              </a:rPr>
              <a:t>other </a:t>
            </a:r>
            <a:r>
              <a:rPr sz="2800" kern="0" spc="37" dirty="0">
                <a:solidFill>
                  <a:sysClr val="windowText" lastClr="000000"/>
                </a:solidFill>
                <a:latin typeface="Times New Roman"/>
                <a:cs typeface="Times New Roman"/>
              </a:rPr>
              <a:t>chemical</a:t>
            </a:r>
            <a:r>
              <a:rPr sz="2800" kern="0" spc="3"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constituents.</a:t>
            </a:r>
            <a:r>
              <a:rPr sz="2800" kern="0" spc="7" dirty="0">
                <a:solidFill>
                  <a:sysClr val="windowText" lastClr="000000"/>
                </a:solidFill>
                <a:latin typeface="Times New Roman"/>
                <a:cs typeface="Times New Roman"/>
              </a:rPr>
              <a:t> </a:t>
            </a:r>
            <a:r>
              <a:rPr sz="2800" kern="0" spc="93" dirty="0">
                <a:solidFill>
                  <a:sysClr val="windowText" lastClr="000000"/>
                </a:solidFill>
                <a:latin typeface="Times New Roman"/>
                <a:cs typeface="Times New Roman"/>
              </a:rPr>
              <a:t>Thus,</a:t>
            </a:r>
            <a:r>
              <a:rPr sz="2800" kern="0" spc="7" dirty="0">
                <a:solidFill>
                  <a:sysClr val="windowText" lastClr="000000"/>
                </a:solidFill>
                <a:latin typeface="Times New Roman"/>
                <a:cs typeface="Times New Roman"/>
              </a:rPr>
              <a:t> </a:t>
            </a:r>
            <a:r>
              <a:rPr sz="2800" kern="0" spc="90" dirty="0">
                <a:solidFill>
                  <a:sysClr val="windowText" lastClr="000000"/>
                </a:solidFill>
                <a:latin typeface="Times New Roman"/>
                <a:cs typeface="Times New Roman"/>
              </a:rPr>
              <a:t>the</a:t>
            </a:r>
            <a:r>
              <a:rPr sz="2800" kern="0" spc="3" dirty="0">
                <a:solidFill>
                  <a:sysClr val="windowText" lastClr="000000"/>
                </a:solidFill>
                <a:latin typeface="Times New Roman"/>
                <a:cs typeface="Times New Roman"/>
              </a:rPr>
              <a:t> </a:t>
            </a:r>
            <a:r>
              <a:rPr sz="2800" kern="0" spc="147" dirty="0">
                <a:solidFill>
                  <a:sysClr val="windowText" lastClr="000000"/>
                </a:solidFill>
                <a:latin typeface="Times New Roman"/>
                <a:cs typeface="Times New Roman"/>
              </a:rPr>
              <a:t>data</a:t>
            </a:r>
            <a:r>
              <a:rPr sz="2800" kern="0" spc="7" dirty="0">
                <a:solidFill>
                  <a:sysClr val="windowText" lastClr="000000"/>
                </a:solidFill>
                <a:latin typeface="Times New Roman"/>
                <a:cs typeface="Times New Roman"/>
              </a:rPr>
              <a:t> </a:t>
            </a:r>
            <a:r>
              <a:rPr sz="2800" kern="0" spc="147" dirty="0">
                <a:solidFill>
                  <a:sysClr val="windowText" lastClr="000000"/>
                </a:solidFill>
                <a:latin typeface="Times New Roman"/>
                <a:cs typeface="Times New Roman"/>
              </a:rPr>
              <a:t>that</a:t>
            </a:r>
            <a:r>
              <a:rPr sz="2800" kern="0" spc="7" dirty="0">
                <a:solidFill>
                  <a:sysClr val="windowText" lastClr="000000"/>
                </a:solidFill>
                <a:latin typeface="Times New Roman"/>
                <a:cs typeface="Times New Roman"/>
              </a:rPr>
              <a:t> </a:t>
            </a:r>
            <a:r>
              <a:rPr sz="2800" kern="0" spc="63" dirty="0">
                <a:solidFill>
                  <a:sysClr val="windowText" lastClr="000000"/>
                </a:solidFill>
                <a:latin typeface="Times New Roman"/>
                <a:cs typeface="Times New Roman"/>
              </a:rPr>
              <a:t>have</a:t>
            </a:r>
            <a:r>
              <a:rPr sz="2800" kern="0" spc="3"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been</a:t>
            </a:r>
            <a:r>
              <a:rPr sz="2800" kern="0" spc="7" dirty="0">
                <a:solidFill>
                  <a:sysClr val="windowText" lastClr="000000"/>
                </a:solidFill>
                <a:latin typeface="Times New Roman"/>
                <a:cs typeface="Times New Roman"/>
              </a:rPr>
              <a:t> </a:t>
            </a:r>
            <a:r>
              <a:rPr sz="2800" kern="0" spc="93" dirty="0">
                <a:solidFill>
                  <a:sysClr val="windowText" lastClr="000000"/>
                </a:solidFill>
                <a:latin typeface="Times New Roman"/>
                <a:cs typeface="Times New Roman"/>
              </a:rPr>
              <a:t>made</a:t>
            </a:r>
            <a:r>
              <a:rPr sz="2800" kern="0" spc="7"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public</a:t>
            </a:r>
            <a:r>
              <a:rPr sz="2800" kern="0" spc="3" dirty="0">
                <a:solidFill>
                  <a:sysClr val="windowText" lastClr="000000"/>
                </a:solidFill>
                <a:latin typeface="Times New Roman"/>
                <a:cs typeface="Times New Roman"/>
              </a:rPr>
              <a:t> </a:t>
            </a:r>
            <a:r>
              <a:rPr sz="2800" kern="0" spc="67" dirty="0">
                <a:solidFill>
                  <a:sysClr val="windowText" lastClr="000000"/>
                </a:solidFill>
                <a:latin typeface="Times New Roman"/>
                <a:cs typeface="Times New Roman"/>
              </a:rPr>
              <a:t>are </a:t>
            </a:r>
            <a:r>
              <a:rPr sz="2800" kern="0" spc="90" dirty="0">
                <a:solidFill>
                  <a:sysClr val="windowText" lastClr="000000"/>
                </a:solidFill>
                <a:latin typeface="Times New Roman"/>
                <a:cs typeface="Times New Roman"/>
              </a:rPr>
              <a:t>inadequate</a:t>
            </a:r>
            <a:r>
              <a:rPr sz="2800" kern="0" spc="7" dirty="0">
                <a:solidFill>
                  <a:sysClr val="windowText" lastClr="000000"/>
                </a:solidFill>
                <a:latin typeface="Times New Roman"/>
                <a:cs typeface="Times New Roman"/>
              </a:rPr>
              <a:t> </a:t>
            </a:r>
            <a:r>
              <a:rPr sz="2800" kern="0" spc="147" dirty="0">
                <a:solidFill>
                  <a:sysClr val="windowText" lastClr="000000"/>
                </a:solidFill>
                <a:latin typeface="Times New Roman"/>
                <a:cs typeface="Times New Roman"/>
              </a:rPr>
              <a:t>to</a:t>
            </a:r>
            <a:r>
              <a:rPr sz="2800" kern="0" spc="10" dirty="0">
                <a:solidFill>
                  <a:sysClr val="windowText" lastClr="000000"/>
                </a:solidFill>
                <a:latin typeface="Times New Roman"/>
                <a:cs typeface="Times New Roman"/>
              </a:rPr>
              <a:t> </a:t>
            </a:r>
            <a:r>
              <a:rPr sz="2800" kern="0" spc="93" dirty="0">
                <a:solidFill>
                  <a:sysClr val="windowText" lastClr="000000"/>
                </a:solidFill>
                <a:latin typeface="Times New Roman"/>
                <a:cs typeface="Times New Roman"/>
              </a:rPr>
              <a:t>make</a:t>
            </a:r>
            <a:r>
              <a:rPr sz="2800" kern="0" spc="10" dirty="0">
                <a:solidFill>
                  <a:sysClr val="windowText" lastClr="000000"/>
                </a:solidFill>
                <a:latin typeface="Times New Roman"/>
                <a:cs typeface="Times New Roman"/>
              </a:rPr>
              <a:t> </a:t>
            </a:r>
            <a:r>
              <a:rPr sz="2800" kern="0" spc="60" dirty="0">
                <a:solidFill>
                  <a:sysClr val="windowText" lastClr="000000"/>
                </a:solidFill>
                <a:latin typeface="Times New Roman"/>
                <a:cs typeface="Times New Roman"/>
              </a:rPr>
              <a:t>detailed</a:t>
            </a:r>
            <a:r>
              <a:rPr sz="2800" kern="0" spc="7" dirty="0">
                <a:solidFill>
                  <a:sysClr val="windowText" lastClr="000000"/>
                </a:solidFill>
                <a:latin typeface="Times New Roman"/>
                <a:cs typeface="Times New Roman"/>
              </a:rPr>
              <a:t> </a:t>
            </a:r>
            <a:r>
              <a:rPr sz="2800" kern="0" spc="47" dirty="0">
                <a:solidFill>
                  <a:sysClr val="windowText" lastClr="000000"/>
                </a:solidFill>
                <a:latin typeface="Times New Roman"/>
                <a:cs typeface="Times New Roman"/>
              </a:rPr>
              <a:t>toxicity</a:t>
            </a:r>
            <a:r>
              <a:rPr sz="2800" kern="0" spc="1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conclusions.</a:t>
            </a:r>
            <a:endParaRPr sz="28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1959945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30143" y="188687"/>
            <a:ext cx="4660899" cy="4660899"/>
          </a:xfrm>
          <a:prstGeom prst="rect">
            <a:avLst/>
          </a:prstGeom>
        </p:spPr>
      </p:pic>
      <p:sp>
        <p:nvSpPr>
          <p:cNvPr id="3" name="object 3"/>
          <p:cNvSpPr txBox="1"/>
          <p:nvPr/>
        </p:nvSpPr>
        <p:spPr>
          <a:xfrm>
            <a:off x="299237" y="672746"/>
            <a:ext cx="6388523" cy="5545963"/>
          </a:xfrm>
          <a:prstGeom prst="rect">
            <a:avLst/>
          </a:prstGeom>
        </p:spPr>
        <p:txBody>
          <a:bodyPr vert="horz" wrap="square" lIns="0" tIns="23707" rIns="0" bIns="0" rtlCol="0">
            <a:spAutoFit/>
          </a:bodyPr>
          <a:lstStyle/>
          <a:p>
            <a:pPr marL="8467" marR="58423">
              <a:lnSpc>
                <a:spcPts val="3347"/>
              </a:lnSpc>
              <a:spcBef>
                <a:spcPts val="187"/>
              </a:spcBef>
              <a:tabLst>
                <a:tab pos="548667" algn="l"/>
                <a:tab pos="686258" algn="l"/>
                <a:tab pos="1230692" algn="l"/>
                <a:tab pos="1341610" algn="l"/>
                <a:tab pos="1704849" algn="l"/>
                <a:tab pos="1986803" algn="l"/>
                <a:tab pos="2008817" algn="l"/>
                <a:tab pos="2416084" algn="l"/>
                <a:tab pos="3083291" algn="l"/>
                <a:tab pos="3268720" algn="l"/>
                <a:tab pos="3428325" algn="l"/>
                <a:tab pos="3797490" algn="l"/>
                <a:tab pos="3894438" algn="l"/>
                <a:tab pos="4187399" algn="l"/>
                <a:tab pos="4553178" algn="l"/>
                <a:tab pos="4706008" algn="l"/>
                <a:tab pos="5020561" algn="l"/>
                <a:tab pos="5365172" algn="l"/>
                <a:tab pos="5628498" algn="l"/>
              </a:tabLst>
            </a:pPr>
            <a:r>
              <a:rPr sz="2800" kern="0" spc="70" dirty="0">
                <a:solidFill>
                  <a:sysClr val="windowText" lastClr="000000"/>
                </a:solidFill>
                <a:latin typeface="Times New Roman"/>
                <a:cs typeface="Times New Roman"/>
              </a:rPr>
              <a:t>The</a:t>
            </a:r>
            <a:r>
              <a:rPr sz="2800" kern="0" dirty="0">
                <a:solidFill>
                  <a:sysClr val="windowText" lastClr="000000"/>
                </a:solidFill>
                <a:latin typeface="Times New Roman"/>
                <a:cs typeface="Times New Roman"/>
              </a:rPr>
              <a:t>	</a:t>
            </a:r>
            <a:r>
              <a:rPr sz="2800" kern="0" spc="37" dirty="0">
                <a:solidFill>
                  <a:sysClr val="windowText" lastClr="000000"/>
                </a:solidFill>
                <a:latin typeface="Times New Roman"/>
                <a:cs typeface="Times New Roman"/>
              </a:rPr>
              <a:t>publicly</a:t>
            </a:r>
            <a:r>
              <a:rPr sz="2800" kern="0" dirty="0">
                <a:solidFill>
                  <a:sysClr val="windowText" lastClr="000000"/>
                </a:solidFill>
                <a:latin typeface="Times New Roman"/>
                <a:cs typeface="Times New Roman"/>
              </a:rPr>
              <a:t>	</a:t>
            </a:r>
            <a:r>
              <a:rPr sz="2800" kern="0" spc="47" dirty="0">
                <a:solidFill>
                  <a:sysClr val="windowText" lastClr="000000"/>
                </a:solidFill>
                <a:latin typeface="Times New Roman"/>
                <a:cs typeface="Times New Roman"/>
              </a:rPr>
              <a:t>available</a:t>
            </a:r>
            <a:r>
              <a:rPr sz="2800" kern="0" dirty="0">
                <a:solidFill>
                  <a:sysClr val="windowText" lastClr="000000"/>
                </a:solidFill>
                <a:latin typeface="Times New Roman"/>
                <a:cs typeface="Times New Roman"/>
              </a:rPr>
              <a:t>	</a:t>
            </a:r>
            <a:r>
              <a:rPr sz="2800" kern="0" spc="133" dirty="0">
                <a:solidFill>
                  <a:sysClr val="windowText" lastClr="000000"/>
                </a:solidFill>
                <a:latin typeface="Times New Roman"/>
                <a:cs typeface="Times New Roman"/>
              </a:rPr>
              <a:t>data</a:t>
            </a:r>
            <a:r>
              <a:rPr sz="2800" kern="0" dirty="0">
                <a:solidFill>
                  <a:sysClr val="windowText" lastClr="000000"/>
                </a:solidFill>
                <a:latin typeface="Times New Roman"/>
                <a:cs typeface="Times New Roman"/>
              </a:rPr>
              <a:t>	</a:t>
            </a:r>
            <a:r>
              <a:rPr sz="2800" kern="0" spc="80" dirty="0">
                <a:solidFill>
                  <a:sysClr val="windowText" lastClr="000000"/>
                </a:solidFill>
                <a:latin typeface="Times New Roman"/>
                <a:cs typeface="Times New Roman"/>
              </a:rPr>
              <a:t>from</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the </a:t>
            </a:r>
            <a:r>
              <a:rPr sz="2800" kern="0" spc="127" dirty="0">
                <a:solidFill>
                  <a:sysClr val="windowText" lastClr="000000"/>
                </a:solidFill>
                <a:latin typeface="Times New Roman"/>
                <a:cs typeface="Times New Roman"/>
              </a:rPr>
              <a:t>Romanian</a:t>
            </a:r>
            <a:r>
              <a:rPr sz="2800" kern="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spill</a:t>
            </a:r>
            <a:r>
              <a:rPr sz="2800" kern="0" dirty="0">
                <a:solidFill>
                  <a:sysClr val="windowText" lastClr="000000"/>
                </a:solidFill>
                <a:latin typeface="Times New Roman"/>
                <a:cs typeface="Times New Roman"/>
              </a:rPr>
              <a:t>	</a:t>
            </a:r>
            <a:r>
              <a:rPr sz="2800" kern="0" spc="93" dirty="0">
                <a:solidFill>
                  <a:sysClr val="windowText" lastClr="000000"/>
                </a:solidFill>
                <a:latin typeface="Times New Roman"/>
                <a:cs typeface="Times New Roman"/>
              </a:rPr>
              <a:t>reported</a:t>
            </a:r>
            <a:r>
              <a:rPr sz="2800" kern="0" dirty="0">
                <a:solidFill>
                  <a:sysClr val="windowText" lastClr="000000"/>
                </a:solidFill>
                <a:latin typeface="Times New Roman"/>
                <a:cs typeface="Times New Roman"/>
              </a:rPr>
              <a:t>	</a:t>
            </a:r>
            <a:r>
              <a:rPr sz="2800" kern="0" spc="50" dirty="0">
                <a:solidFill>
                  <a:sysClr val="windowText" lastClr="000000"/>
                </a:solidFill>
                <a:latin typeface="Times New Roman"/>
                <a:cs typeface="Times New Roman"/>
              </a:rPr>
              <a:t>only</a:t>
            </a:r>
            <a:r>
              <a:rPr sz="2800" kern="0" dirty="0">
                <a:solidFill>
                  <a:sysClr val="windowText" lastClr="000000"/>
                </a:solidFill>
                <a:latin typeface="Times New Roman"/>
                <a:cs typeface="Times New Roman"/>
              </a:rPr>
              <a:t>	</a:t>
            </a:r>
            <a:r>
              <a:rPr sz="2800" kern="0" spc="110" dirty="0">
                <a:solidFill>
                  <a:sysClr val="windowText" lastClr="000000"/>
                </a:solidFill>
                <a:latin typeface="Times New Roman"/>
                <a:cs typeface="Times New Roman"/>
              </a:rPr>
              <a:t>total </a:t>
            </a:r>
            <a:r>
              <a:rPr sz="2800" kern="0" spc="43" dirty="0">
                <a:solidFill>
                  <a:sysClr val="windowText" lastClr="000000"/>
                </a:solidFill>
                <a:latin typeface="Times New Roman"/>
                <a:cs typeface="Times New Roman"/>
              </a:rPr>
              <a:t>cyanide,</a:t>
            </a:r>
            <a:r>
              <a:rPr sz="2800" kern="0" dirty="0">
                <a:solidFill>
                  <a:sysClr val="windowText" lastClr="000000"/>
                </a:solidFill>
                <a:latin typeface="Times New Roman"/>
                <a:cs typeface="Times New Roman"/>
              </a:rPr>
              <a:t>	</a:t>
            </a:r>
            <a:r>
              <a:rPr sz="2800" kern="0" spc="-640" dirty="0">
                <a:solidFill>
                  <a:sysClr val="windowText" lastClr="000000"/>
                </a:solidFill>
                <a:latin typeface="Times New Roman"/>
                <a:cs typeface="Times New Roman"/>
              </a:rPr>
              <a:t> </a:t>
            </a:r>
            <a:r>
              <a:rPr sz="2800" kern="0" spc="143" dirty="0">
                <a:solidFill>
                  <a:sysClr val="windowText" lastClr="000000"/>
                </a:solidFill>
                <a:latin typeface="Times New Roman"/>
                <a:cs typeface="Times New Roman"/>
              </a:rPr>
              <a:t>and</a:t>
            </a:r>
            <a:r>
              <a:rPr sz="2800" kern="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selected</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determinations</a:t>
            </a:r>
            <a:r>
              <a:rPr sz="2800" kern="0" dirty="0">
                <a:solidFill>
                  <a:sysClr val="windowText" lastClr="000000"/>
                </a:solidFill>
                <a:latin typeface="Times New Roman"/>
                <a:cs typeface="Times New Roman"/>
              </a:rPr>
              <a:t>	</a:t>
            </a:r>
            <a:r>
              <a:rPr sz="2800" kern="0" spc="47" dirty="0">
                <a:solidFill>
                  <a:sysClr val="windowText" lastClr="000000"/>
                </a:solidFill>
                <a:latin typeface="Times New Roman"/>
                <a:cs typeface="Times New Roman"/>
              </a:rPr>
              <a:t>of </a:t>
            </a:r>
            <a:r>
              <a:rPr sz="2800" kern="0" spc="73" dirty="0">
                <a:solidFill>
                  <a:sysClr val="windowText" lastClr="000000"/>
                </a:solidFill>
                <a:latin typeface="Times New Roman"/>
                <a:cs typeface="Times New Roman"/>
              </a:rPr>
              <a:t>copper,</a:t>
            </a:r>
            <a:r>
              <a:rPr sz="2800" kern="0"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manganese,</a:t>
            </a:r>
            <a:r>
              <a:rPr sz="2800" kern="0" dirty="0">
                <a:solidFill>
                  <a:sysClr val="windowText" lastClr="000000"/>
                </a:solidFill>
                <a:latin typeface="Times New Roman"/>
                <a:cs typeface="Times New Roman"/>
              </a:rPr>
              <a:t>	</a:t>
            </a:r>
            <a:r>
              <a:rPr sz="2800" kern="0" spc="83" dirty="0">
                <a:solidFill>
                  <a:sysClr val="windowText" lastClr="000000"/>
                </a:solidFill>
                <a:latin typeface="Times New Roman"/>
                <a:cs typeface="Times New Roman"/>
              </a:rPr>
              <a:t>iron,</a:t>
            </a:r>
            <a:r>
              <a:rPr sz="2800" kern="0" dirty="0">
                <a:solidFill>
                  <a:sysClr val="windowText" lastClr="000000"/>
                </a:solidFill>
                <a:latin typeface="Times New Roman"/>
                <a:cs typeface="Times New Roman"/>
              </a:rPr>
              <a:t>	</a:t>
            </a:r>
            <a:r>
              <a:rPr sz="2800" kern="0" spc="50" dirty="0">
                <a:solidFill>
                  <a:sysClr val="windowText" lastClr="000000"/>
                </a:solidFill>
                <a:latin typeface="Times New Roman"/>
                <a:cs typeface="Times New Roman"/>
              </a:rPr>
              <a:t>lead,</a:t>
            </a:r>
            <a:r>
              <a:rPr sz="2800" kern="0" dirty="0">
                <a:solidFill>
                  <a:sysClr val="windowText" lastClr="000000"/>
                </a:solidFill>
                <a:latin typeface="Times New Roman"/>
                <a:cs typeface="Times New Roman"/>
              </a:rPr>
              <a:t>	</a:t>
            </a:r>
            <a:r>
              <a:rPr sz="2800" kern="0" spc="127" dirty="0">
                <a:solidFill>
                  <a:sysClr val="windowText" lastClr="000000"/>
                </a:solidFill>
                <a:latin typeface="Times New Roman"/>
                <a:cs typeface="Times New Roman"/>
              </a:rPr>
              <a:t>and</a:t>
            </a:r>
            <a:r>
              <a:rPr sz="2800" kern="0" dirty="0">
                <a:solidFill>
                  <a:sysClr val="windowText" lastClr="000000"/>
                </a:solidFill>
                <a:latin typeface="Times New Roman"/>
                <a:cs typeface="Times New Roman"/>
              </a:rPr>
              <a:t>	zinc-</a:t>
            </a:r>
            <a:r>
              <a:rPr sz="2800" kern="0" spc="-13" dirty="0">
                <a:solidFill>
                  <a:sysClr val="windowText" lastClr="000000"/>
                </a:solidFill>
                <a:latin typeface="Times New Roman"/>
                <a:cs typeface="Times New Roman"/>
              </a:rPr>
              <a:t>-</a:t>
            </a:r>
            <a:r>
              <a:rPr sz="2800" kern="0" spc="-33"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for</a:t>
            </a:r>
            <a:r>
              <a:rPr sz="2800" kern="0" dirty="0">
                <a:solidFill>
                  <a:sysClr val="windowText" lastClr="000000"/>
                </a:solidFill>
                <a:latin typeface="Times New Roman"/>
                <a:cs typeface="Times New Roman"/>
              </a:rPr>
              <a:t>	</a:t>
            </a:r>
            <a:r>
              <a:rPr sz="2800" kern="0" spc="37" dirty="0">
                <a:solidFill>
                  <a:sysClr val="windowText" lastClr="000000"/>
                </a:solidFill>
                <a:latin typeface="Times New Roman"/>
                <a:cs typeface="Times New Roman"/>
              </a:rPr>
              <a:t>river</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samples.</a:t>
            </a:r>
            <a:endParaRPr sz="2800" kern="0">
              <a:solidFill>
                <a:sysClr val="windowText" lastClr="000000"/>
              </a:solidFill>
              <a:latin typeface="Times New Roman"/>
              <a:cs typeface="Times New Roman"/>
            </a:endParaRPr>
          </a:p>
          <a:p>
            <a:pPr>
              <a:spcBef>
                <a:spcPts val="127"/>
              </a:spcBef>
            </a:pPr>
            <a:endParaRPr sz="2800" kern="0">
              <a:solidFill>
                <a:sysClr val="windowText" lastClr="000000"/>
              </a:solidFill>
              <a:latin typeface="Times New Roman"/>
              <a:cs typeface="Times New Roman"/>
            </a:endParaRPr>
          </a:p>
          <a:p>
            <a:pPr marL="8467" marR="3387">
              <a:lnSpc>
                <a:spcPts val="3347"/>
              </a:lnSpc>
              <a:tabLst>
                <a:tab pos="585923" algn="l"/>
                <a:tab pos="941540" algn="l"/>
                <a:tab pos="1208677" algn="l"/>
                <a:tab pos="1338224" algn="l"/>
                <a:tab pos="1485974" algn="l"/>
                <a:tab pos="1501215" algn="l"/>
                <a:tab pos="1868263" algn="l"/>
                <a:tab pos="2145561" algn="l"/>
                <a:tab pos="2275107" algn="l"/>
                <a:tab pos="2319559" algn="l"/>
                <a:tab pos="2334377" algn="l"/>
                <a:tab pos="3048999" algn="l"/>
                <a:tab pos="3212837" algn="l"/>
                <a:tab pos="3249246" algn="l"/>
                <a:tab pos="3294968" algn="l"/>
                <a:tab pos="3315712" algn="l"/>
                <a:tab pos="3579462" algn="l"/>
                <a:tab pos="3616294" algn="l"/>
                <a:tab pos="3717053" algn="l"/>
                <a:tab pos="4042189" algn="l"/>
                <a:tab pos="4082407" algn="l"/>
                <a:tab pos="4175545" algn="l"/>
                <a:tab pos="4413047" algn="l"/>
                <a:tab pos="4560798" algn="l"/>
                <a:tab pos="4953670" algn="l"/>
                <a:tab pos="5186939" algn="l"/>
                <a:tab pos="5216574" algn="l"/>
                <a:tab pos="5598017" algn="l"/>
              </a:tabLst>
            </a:pPr>
            <a:r>
              <a:rPr sz="2800" kern="0" spc="183" dirty="0">
                <a:solidFill>
                  <a:sysClr val="windowText" lastClr="000000"/>
                </a:solidFill>
                <a:latin typeface="Times New Roman"/>
                <a:cs typeface="Times New Roman"/>
              </a:rPr>
              <a:t>No</a:t>
            </a:r>
            <a:r>
              <a:rPr sz="2800" kern="0" dirty="0">
                <a:solidFill>
                  <a:sysClr val="windowText" lastClr="000000"/>
                </a:solidFill>
                <a:latin typeface="Times New Roman"/>
                <a:cs typeface="Times New Roman"/>
              </a:rPr>
              <a:t>	</a:t>
            </a:r>
            <a:r>
              <a:rPr sz="2800" kern="0" spc="53" dirty="0">
                <a:solidFill>
                  <a:sysClr val="windowText" lastClr="000000"/>
                </a:solidFill>
                <a:latin typeface="Times New Roman"/>
                <a:cs typeface="Times New Roman"/>
              </a:rPr>
              <a:t>detailed</a:t>
            </a:r>
            <a:r>
              <a:rPr sz="2800" kern="0" dirty="0">
                <a:solidFill>
                  <a:sysClr val="windowText" lastClr="000000"/>
                </a:solidFill>
                <a:latin typeface="Times New Roman"/>
                <a:cs typeface="Times New Roman"/>
              </a:rPr>
              <a:t>	</a:t>
            </a:r>
            <a:r>
              <a:rPr sz="2800" kern="0" spc="37" dirty="0">
                <a:solidFill>
                  <a:sysClr val="windowText" lastClr="000000"/>
                </a:solidFill>
                <a:latin typeface="Times New Roman"/>
                <a:cs typeface="Times New Roman"/>
              </a:rPr>
              <a:t>analyses</a:t>
            </a:r>
            <a:r>
              <a:rPr sz="2800" kern="0" dirty="0">
                <a:solidFill>
                  <a:sysClr val="windowText" lastClr="000000"/>
                </a:solidFill>
                <a:latin typeface="Times New Roman"/>
                <a:cs typeface="Times New Roman"/>
              </a:rPr>
              <a:t>	</a:t>
            </a:r>
            <a:r>
              <a:rPr sz="2800" kern="0" spc="47" dirty="0">
                <a:solidFill>
                  <a:sysClr val="windowText" lastClr="000000"/>
                </a:solidFill>
                <a:latin typeface="Times New Roman"/>
                <a:cs typeface="Times New Roman"/>
              </a:rPr>
              <a:t>of</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the</a:t>
            </a:r>
            <a:r>
              <a:rPr sz="2800" kern="0" dirty="0">
                <a:solidFill>
                  <a:sysClr val="windowText" lastClr="000000"/>
                </a:solidFill>
                <a:latin typeface="Times New Roman"/>
                <a:cs typeface="Times New Roman"/>
              </a:rPr>
              <a:t>		</a:t>
            </a:r>
            <a:r>
              <a:rPr sz="2800" kern="0" spc="87" dirty="0">
                <a:solidFill>
                  <a:sysClr val="windowText" lastClr="000000"/>
                </a:solidFill>
                <a:latin typeface="Times New Roman"/>
                <a:cs typeface="Times New Roman"/>
              </a:rPr>
              <a:t>actual</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gold- process</a:t>
            </a:r>
            <a:r>
              <a:rPr sz="2800" kern="0" dirty="0">
                <a:solidFill>
                  <a:sysClr val="windowText" lastClr="000000"/>
                </a:solidFill>
                <a:latin typeface="Times New Roman"/>
                <a:cs typeface="Times New Roman"/>
              </a:rPr>
              <a:t>	</a:t>
            </a:r>
            <a:r>
              <a:rPr sz="2800" kern="0" spc="-687"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waste</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liquids</a:t>
            </a:r>
            <a:r>
              <a:rPr sz="2800" kern="0" dirty="0">
                <a:solidFill>
                  <a:sysClr val="windowText" lastClr="000000"/>
                </a:solidFill>
                <a:latin typeface="Times New Roman"/>
                <a:cs typeface="Times New Roman"/>
              </a:rPr>
              <a:t>		</a:t>
            </a:r>
            <a:r>
              <a:rPr sz="2800" kern="0" spc="-13" dirty="0">
                <a:solidFill>
                  <a:sysClr val="windowText" lastClr="000000"/>
                </a:solidFill>
                <a:latin typeface="Times New Roman"/>
                <a:cs typeface="Times New Roman"/>
              </a:rPr>
              <a:t>were</a:t>
            </a:r>
            <a:r>
              <a:rPr sz="2800" kern="0" dirty="0">
                <a:solidFill>
                  <a:sysClr val="windowText" lastClr="000000"/>
                </a:solidFill>
                <a:latin typeface="Times New Roman"/>
                <a:cs typeface="Times New Roman"/>
              </a:rPr>
              <a:t>	</a:t>
            </a:r>
            <a:r>
              <a:rPr sz="2800" kern="0" spc="80" dirty="0">
                <a:solidFill>
                  <a:sysClr val="windowText" lastClr="000000"/>
                </a:solidFill>
                <a:latin typeface="Times New Roman"/>
                <a:cs typeface="Times New Roman"/>
              </a:rPr>
              <a:t>made</a:t>
            </a:r>
            <a:r>
              <a:rPr sz="2800" kern="0" dirty="0">
                <a:solidFill>
                  <a:sysClr val="windowText" lastClr="000000"/>
                </a:solidFill>
                <a:latin typeface="Times New Roman"/>
                <a:cs typeface="Times New Roman"/>
              </a:rPr>
              <a:t>	</a:t>
            </a:r>
            <a:r>
              <a:rPr sz="2800" kern="0" spc="50" dirty="0">
                <a:solidFill>
                  <a:sysClr val="windowText" lastClr="000000"/>
                </a:solidFill>
                <a:latin typeface="Times New Roman"/>
                <a:cs typeface="Times New Roman"/>
              </a:rPr>
              <a:t>public. </a:t>
            </a:r>
            <a:r>
              <a:rPr sz="2800" kern="0" spc="183" dirty="0">
                <a:solidFill>
                  <a:sysClr val="windowText" lastClr="000000"/>
                </a:solidFill>
                <a:latin typeface="Times New Roman"/>
                <a:cs typeface="Times New Roman"/>
              </a:rPr>
              <a:t>No</a:t>
            </a:r>
            <a:r>
              <a:rPr sz="2800" kern="0" dirty="0">
                <a:solidFill>
                  <a:sysClr val="windowText" lastClr="000000"/>
                </a:solidFill>
                <a:latin typeface="Times New Roman"/>
                <a:cs typeface="Times New Roman"/>
              </a:rPr>
              <a:t>	</a:t>
            </a:r>
            <a:r>
              <a:rPr sz="2800" kern="0" spc="-13" dirty="0">
                <a:solidFill>
                  <a:sysClr val="windowText" lastClr="000000"/>
                </a:solidFill>
                <a:latin typeface="Times New Roman"/>
                <a:cs typeface="Times New Roman"/>
              </a:rPr>
              <a:t>field</a:t>
            </a:r>
            <a:r>
              <a:rPr sz="2800" kern="0" dirty="0">
                <a:solidFill>
                  <a:sysClr val="windowText" lastClr="000000"/>
                </a:solidFill>
                <a:latin typeface="Times New Roman"/>
                <a:cs typeface="Times New Roman"/>
              </a:rPr>
              <a:t>	</a:t>
            </a:r>
            <a:r>
              <a:rPr sz="2800" kern="0" spc="60" dirty="0">
                <a:solidFill>
                  <a:sysClr val="windowText" lastClr="000000"/>
                </a:solidFill>
                <a:latin typeface="Times New Roman"/>
                <a:cs typeface="Times New Roman"/>
              </a:rPr>
              <a:t>measurements</a:t>
            </a:r>
            <a:r>
              <a:rPr sz="2800" kern="0" dirty="0">
                <a:solidFill>
                  <a:sysClr val="windowText" lastClr="000000"/>
                </a:solidFill>
                <a:latin typeface="Times New Roman"/>
                <a:cs typeface="Times New Roman"/>
              </a:rPr>
              <a:t>	</a:t>
            </a:r>
            <a:r>
              <a:rPr sz="2800" kern="0" spc="76" dirty="0">
                <a:solidFill>
                  <a:sysClr val="windowText" lastClr="000000"/>
                </a:solidFill>
                <a:latin typeface="Times New Roman"/>
                <a:cs typeface="Times New Roman"/>
              </a:rPr>
              <a:t>(temperature, </a:t>
            </a:r>
            <a:r>
              <a:rPr sz="2800" kern="0" spc="-7" dirty="0">
                <a:solidFill>
                  <a:sysClr val="windowText" lastClr="000000"/>
                </a:solidFill>
                <a:latin typeface="Times New Roman"/>
                <a:cs typeface="Times New Roman"/>
              </a:rPr>
              <a:t>specific</a:t>
            </a:r>
            <a:r>
              <a:rPr sz="2800" kern="0" dirty="0">
                <a:solidFill>
                  <a:sysClr val="windowText" lastClr="000000"/>
                </a:solidFill>
                <a:latin typeface="Times New Roman"/>
                <a:cs typeface="Times New Roman"/>
              </a:rPr>
              <a:t>	</a:t>
            </a:r>
            <a:r>
              <a:rPr sz="2800" kern="0" spc="70" dirty="0">
                <a:solidFill>
                  <a:sysClr val="windowText" lastClr="000000"/>
                </a:solidFill>
                <a:latin typeface="Times New Roman"/>
                <a:cs typeface="Times New Roman"/>
              </a:rPr>
              <a:t>conductance,</a:t>
            </a:r>
            <a:r>
              <a:rPr sz="2800" kern="0" dirty="0">
                <a:solidFill>
                  <a:sysClr val="windowText" lastClr="000000"/>
                </a:solidFill>
                <a:latin typeface="Times New Roman"/>
                <a:cs typeface="Times New Roman"/>
              </a:rPr>
              <a:t>			</a:t>
            </a:r>
            <a:r>
              <a:rPr sz="2800" kern="0" spc="123" dirty="0">
                <a:solidFill>
                  <a:sysClr val="windowText" lastClr="000000"/>
                </a:solidFill>
                <a:latin typeface="Times New Roman"/>
                <a:cs typeface="Times New Roman"/>
              </a:rPr>
              <a:t>or</a:t>
            </a:r>
            <a:r>
              <a:rPr sz="2800" kern="0" dirty="0">
                <a:solidFill>
                  <a:sysClr val="windowText" lastClr="000000"/>
                </a:solidFill>
                <a:latin typeface="Times New Roman"/>
                <a:cs typeface="Times New Roman"/>
              </a:rPr>
              <a:t>	</a:t>
            </a:r>
            <a:r>
              <a:rPr sz="2800" kern="0" spc="113" dirty="0">
                <a:solidFill>
                  <a:sysClr val="windowText" lastClr="000000"/>
                </a:solidFill>
                <a:latin typeface="Times New Roman"/>
                <a:cs typeface="Times New Roman"/>
              </a:rPr>
              <a:t>pH)</a:t>
            </a:r>
            <a:r>
              <a:rPr sz="2800" kern="0" dirty="0">
                <a:solidFill>
                  <a:sysClr val="windowText" lastClr="000000"/>
                </a:solidFill>
                <a:latin typeface="Times New Roman"/>
                <a:cs typeface="Times New Roman"/>
              </a:rPr>
              <a:t>	</a:t>
            </a:r>
            <a:r>
              <a:rPr sz="2800" kern="0" spc="-13" dirty="0">
                <a:solidFill>
                  <a:sysClr val="windowText" lastClr="000000"/>
                </a:solidFill>
                <a:latin typeface="Times New Roman"/>
                <a:cs typeface="Times New Roman"/>
              </a:rPr>
              <a:t>were </a:t>
            </a:r>
            <a:r>
              <a:rPr sz="2800" kern="0" spc="90" dirty="0">
                <a:solidFill>
                  <a:sysClr val="windowText" lastClr="000000"/>
                </a:solidFill>
                <a:latin typeface="Times New Roman"/>
                <a:cs typeface="Times New Roman"/>
              </a:rPr>
              <a:t>reported.</a:t>
            </a:r>
            <a:r>
              <a:rPr sz="2800" kern="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Such</a:t>
            </a:r>
            <a:r>
              <a:rPr sz="2800" kern="0" dirty="0">
                <a:solidFill>
                  <a:sysClr val="windowText" lastClr="000000"/>
                </a:solidFill>
                <a:latin typeface="Times New Roman"/>
                <a:cs typeface="Times New Roman"/>
              </a:rPr>
              <a:t>		</a:t>
            </a:r>
            <a:r>
              <a:rPr sz="2800" kern="0" spc="60" dirty="0">
                <a:solidFill>
                  <a:sysClr val="windowText" lastClr="000000"/>
                </a:solidFill>
                <a:latin typeface="Times New Roman"/>
                <a:cs typeface="Times New Roman"/>
              </a:rPr>
              <a:t>measurements</a:t>
            </a:r>
            <a:r>
              <a:rPr sz="2800" kern="0" dirty="0">
                <a:solidFill>
                  <a:sysClr val="windowText" lastClr="000000"/>
                </a:solidFill>
                <a:latin typeface="Times New Roman"/>
                <a:cs typeface="Times New Roman"/>
              </a:rPr>
              <a:t>	</a:t>
            </a:r>
            <a:r>
              <a:rPr sz="2800" kern="0" spc="63" dirty="0">
                <a:solidFill>
                  <a:sysClr val="windowText" lastClr="000000"/>
                </a:solidFill>
                <a:latin typeface="Times New Roman"/>
                <a:cs typeface="Times New Roman"/>
              </a:rPr>
              <a:t>are,</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in</a:t>
            </a:r>
            <a:r>
              <a:rPr sz="2800" kern="0" dirty="0">
                <a:solidFill>
                  <a:sysClr val="windowText" lastClr="000000"/>
                </a:solidFill>
                <a:latin typeface="Times New Roman"/>
                <a:cs typeface="Times New Roman"/>
              </a:rPr>
              <a:t>	</a:t>
            </a:r>
            <a:r>
              <a:rPr sz="2800" kern="0" spc="37" dirty="0">
                <a:solidFill>
                  <a:sysClr val="windowText" lastClr="000000"/>
                </a:solidFill>
                <a:latin typeface="Times New Roman"/>
                <a:cs typeface="Times New Roman"/>
              </a:rPr>
              <a:t>some </a:t>
            </a:r>
            <a:r>
              <a:rPr sz="2800" kern="0" spc="-7" dirty="0">
                <a:solidFill>
                  <a:sysClr val="windowText" lastClr="000000"/>
                </a:solidFill>
                <a:latin typeface="Times New Roman"/>
                <a:cs typeface="Times New Roman"/>
              </a:rPr>
              <a:t>ways,</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the</a:t>
            </a:r>
            <a:r>
              <a:rPr sz="2800" kern="0" dirty="0">
                <a:solidFill>
                  <a:sysClr val="windowText" lastClr="000000"/>
                </a:solidFill>
                <a:latin typeface="Times New Roman"/>
                <a:cs typeface="Times New Roman"/>
              </a:rPr>
              <a:t>		</a:t>
            </a:r>
            <a:r>
              <a:rPr sz="2800" kern="0" spc="80" dirty="0">
                <a:solidFill>
                  <a:sysClr val="windowText" lastClr="000000"/>
                </a:solidFill>
                <a:latin typeface="Times New Roman"/>
                <a:cs typeface="Times New Roman"/>
              </a:rPr>
              <a:t>most</a:t>
            </a:r>
            <a:r>
              <a:rPr sz="2800" kern="0" dirty="0">
                <a:solidFill>
                  <a:sysClr val="windowText" lastClr="000000"/>
                </a:solidFill>
                <a:latin typeface="Times New Roman"/>
                <a:cs typeface="Times New Roman"/>
              </a:rPr>
              <a:t>			</a:t>
            </a:r>
            <a:r>
              <a:rPr sz="2800" kern="0" spc="27" dirty="0">
                <a:solidFill>
                  <a:sysClr val="windowText" lastClr="000000"/>
                </a:solidFill>
                <a:latin typeface="Times New Roman"/>
                <a:cs typeface="Times New Roman"/>
              </a:rPr>
              <a:t>useful</a:t>
            </a:r>
            <a:r>
              <a:rPr sz="2800" kern="0" dirty="0">
                <a:solidFill>
                  <a:sysClr val="windowText" lastClr="000000"/>
                </a:solidFill>
                <a:latin typeface="Times New Roman"/>
                <a:cs typeface="Times New Roman"/>
              </a:rPr>
              <a:t>			</a:t>
            </a:r>
            <a:r>
              <a:rPr sz="2800" kern="0" spc="-653" dirty="0">
                <a:solidFill>
                  <a:sysClr val="windowText" lastClr="000000"/>
                </a:solidFill>
                <a:latin typeface="Times New Roman"/>
                <a:cs typeface="Times New Roman"/>
              </a:rPr>
              <a:t> </a:t>
            </a:r>
            <a:r>
              <a:rPr sz="2800" kern="0" spc="147" dirty="0">
                <a:solidFill>
                  <a:sysClr val="windowText" lastClr="000000"/>
                </a:solidFill>
                <a:latin typeface="Times New Roman"/>
                <a:cs typeface="Times New Roman"/>
              </a:rPr>
              <a:t>data</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for </a:t>
            </a:r>
            <a:r>
              <a:rPr sz="2800" kern="0" spc="87" dirty="0">
                <a:solidFill>
                  <a:sysClr val="windowText" lastClr="000000"/>
                </a:solidFill>
                <a:latin typeface="Times New Roman"/>
                <a:cs typeface="Times New Roman"/>
              </a:rPr>
              <a:t>understanding</a:t>
            </a:r>
            <a:r>
              <a:rPr sz="2800" kern="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such</a:t>
            </a:r>
            <a:r>
              <a:rPr sz="2800" kern="0" dirty="0">
                <a:solidFill>
                  <a:sysClr val="windowText" lastClr="000000"/>
                </a:solidFill>
                <a:latin typeface="Times New Roman"/>
                <a:cs typeface="Times New Roman"/>
              </a:rPr>
              <a:t>	</a:t>
            </a:r>
            <a:r>
              <a:rPr sz="2800" kern="0" spc="113" dirty="0">
                <a:solidFill>
                  <a:sysClr val="windowText" lastClr="000000"/>
                </a:solidFill>
                <a:latin typeface="Times New Roman"/>
                <a:cs typeface="Times New Roman"/>
              </a:rPr>
              <a:t>a</a:t>
            </a:r>
            <a:r>
              <a:rPr sz="2800" kern="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spill.</a:t>
            </a:r>
            <a:endParaRPr sz="28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37720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8253" y="805310"/>
            <a:ext cx="10194713" cy="2225395"/>
          </a:xfrm>
          <a:prstGeom prst="rect">
            <a:avLst/>
          </a:prstGeom>
        </p:spPr>
        <p:txBody>
          <a:bodyPr vert="horz" wrap="square" lIns="0" tIns="19473" rIns="0" bIns="0" rtlCol="0">
            <a:spAutoFit/>
          </a:bodyPr>
          <a:lstStyle/>
          <a:p>
            <a:pPr marL="8467" marR="3387">
              <a:lnSpc>
                <a:spcPts val="4300"/>
              </a:lnSpc>
              <a:spcBef>
                <a:spcPts val="153"/>
              </a:spcBef>
              <a:tabLst>
                <a:tab pos="727323" algn="l"/>
                <a:tab pos="1532543" algn="l"/>
                <a:tab pos="1884351" algn="l"/>
                <a:tab pos="2404654" algn="l"/>
                <a:tab pos="2693804" algn="l"/>
                <a:tab pos="3361011" algn="l"/>
                <a:tab pos="4423208" algn="l"/>
                <a:tab pos="4570112" algn="l"/>
                <a:tab pos="4961715" algn="l"/>
                <a:tab pos="5090415" algn="l"/>
                <a:tab pos="6170815" algn="l"/>
                <a:tab pos="6819394" algn="l"/>
                <a:tab pos="7109815" algn="l"/>
                <a:tab pos="7572119" algn="l"/>
                <a:tab pos="8257953" algn="l"/>
                <a:tab pos="8780796" algn="l"/>
                <a:tab pos="9271887" algn="l"/>
              </a:tabLst>
            </a:pPr>
            <a:r>
              <a:rPr sz="3600" kern="0" spc="127" dirty="0">
                <a:solidFill>
                  <a:srgbClr val="1F1F1F"/>
                </a:solidFill>
                <a:latin typeface="Times New Roman"/>
                <a:cs typeface="Times New Roman"/>
              </a:rPr>
              <a:t>International</a:t>
            </a:r>
            <a:r>
              <a:rPr sz="3600" kern="0" dirty="0">
                <a:solidFill>
                  <a:srgbClr val="1F1F1F"/>
                </a:solidFill>
                <a:latin typeface="Times New Roman"/>
                <a:cs typeface="Times New Roman"/>
              </a:rPr>
              <a:t>	</a:t>
            </a:r>
            <a:r>
              <a:rPr sz="3600" kern="0" spc="83" dirty="0">
                <a:solidFill>
                  <a:srgbClr val="1F1F1F"/>
                </a:solidFill>
                <a:latin typeface="Times New Roman"/>
                <a:cs typeface="Times New Roman"/>
              </a:rPr>
              <a:t>Cyanide</a:t>
            </a:r>
            <a:r>
              <a:rPr sz="3600" kern="0" dirty="0">
                <a:solidFill>
                  <a:srgbClr val="1F1F1F"/>
                </a:solidFill>
                <a:latin typeface="Times New Roman"/>
                <a:cs typeface="Times New Roman"/>
              </a:rPr>
              <a:t>	</a:t>
            </a:r>
            <a:r>
              <a:rPr sz="3600" kern="0" spc="127" dirty="0">
                <a:solidFill>
                  <a:srgbClr val="1F1F1F"/>
                </a:solidFill>
                <a:latin typeface="Times New Roman"/>
                <a:cs typeface="Times New Roman"/>
              </a:rPr>
              <a:t>Management</a:t>
            </a:r>
            <a:r>
              <a:rPr sz="3600" kern="0" dirty="0">
                <a:solidFill>
                  <a:srgbClr val="1F1F1F"/>
                </a:solidFill>
                <a:latin typeface="Times New Roman"/>
                <a:cs typeface="Times New Roman"/>
              </a:rPr>
              <a:t>	</a:t>
            </a:r>
            <a:r>
              <a:rPr sz="3600" kern="0" spc="110" dirty="0">
                <a:solidFill>
                  <a:srgbClr val="1F1F1F"/>
                </a:solidFill>
                <a:latin typeface="Times New Roman"/>
                <a:cs typeface="Times New Roman"/>
              </a:rPr>
              <a:t>Code</a:t>
            </a:r>
            <a:r>
              <a:rPr sz="3600" kern="0" dirty="0">
                <a:solidFill>
                  <a:srgbClr val="1F1F1F"/>
                </a:solidFill>
                <a:latin typeface="Times New Roman"/>
                <a:cs typeface="Times New Roman"/>
              </a:rPr>
              <a:t>	</a:t>
            </a:r>
            <a:r>
              <a:rPr sz="3600" kern="0" spc="107" dirty="0">
                <a:solidFill>
                  <a:srgbClr val="1F1F1F"/>
                </a:solidFill>
                <a:latin typeface="Times New Roman"/>
                <a:cs typeface="Times New Roman"/>
              </a:rPr>
              <a:t>(ICMC); </a:t>
            </a:r>
            <a:r>
              <a:rPr sz="3600" kern="0" spc="120" dirty="0">
                <a:solidFill>
                  <a:srgbClr val="1F1F1F"/>
                </a:solidFill>
                <a:latin typeface="Times New Roman"/>
                <a:cs typeface="Times New Roman"/>
              </a:rPr>
              <a:t>[ICMC</a:t>
            </a:r>
            <a:r>
              <a:rPr sz="3600" kern="0" dirty="0">
                <a:solidFill>
                  <a:srgbClr val="1F1F1F"/>
                </a:solidFill>
                <a:latin typeface="Times New Roman"/>
                <a:cs typeface="Times New Roman"/>
              </a:rPr>
              <a:t>	</a:t>
            </a:r>
            <a:r>
              <a:rPr sz="3600" kern="0" spc="97" dirty="0">
                <a:solidFill>
                  <a:srgbClr val="1F1F1F"/>
                </a:solidFill>
                <a:latin typeface="Times New Roman"/>
                <a:cs typeface="Times New Roman"/>
              </a:rPr>
              <a:t>The</a:t>
            </a:r>
            <a:r>
              <a:rPr sz="3600" kern="0" dirty="0">
                <a:solidFill>
                  <a:srgbClr val="1F1F1F"/>
                </a:solidFill>
                <a:latin typeface="Times New Roman"/>
                <a:cs typeface="Times New Roman"/>
              </a:rPr>
              <a:t>	</a:t>
            </a:r>
            <a:r>
              <a:rPr sz="3600" kern="0" spc="127" dirty="0">
                <a:solidFill>
                  <a:srgbClr val="1F1F1F"/>
                </a:solidFill>
                <a:latin typeface="Times New Roman"/>
                <a:cs typeface="Times New Roman"/>
              </a:rPr>
              <a:t>International</a:t>
            </a:r>
            <a:r>
              <a:rPr sz="3600" kern="0" dirty="0">
                <a:solidFill>
                  <a:srgbClr val="1F1F1F"/>
                </a:solidFill>
                <a:latin typeface="Times New Roman"/>
                <a:cs typeface="Times New Roman"/>
              </a:rPr>
              <a:t>		</a:t>
            </a:r>
            <a:r>
              <a:rPr sz="3600" kern="0" spc="83" dirty="0">
                <a:solidFill>
                  <a:srgbClr val="1F1F1F"/>
                </a:solidFill>
                <a:latin typeface="Times New Roman"/>
                <a:cs typeface="Times New Roman"/>
              </a:rPr>
              <a:t>Cyanide</a:t>
            </a:r>
            <a:r>
              <a:rPr sz="3600" kern="0" dirty="0">
                <a:solidFill>
                  <a:srgbClr val="1F1F1F"/>
                </a:solidFill>
                <a:latin typeface="Times New Roman"/>
                <a:cs typeface="Times New Roman"/>
              </a:rPr>
              <a:t>	</a:t>
            </a:r>
            <a:r>
              <a:rPr sz="3600" kern="0" spc="127" dirty="0">
                <a:solidFill>
                  <a:srgbClr val="1F1F1F"/>
                </a:solidFill>
                <a:latin typeface="Times New Roman"/>
                <a:cs typeface="Times New Roman"/>
              </a:rPr>
              <a:t>Management </a:t>
            </a:r>
            <a:r>
              <a:rPr sz="3600" kern="0" spc="103" dirty="0">
                <a:solidFill>
                  <a:srgbClr val="1F1F1F"/>
                </a:solidFill>
                <a:latin typeface="Times New Roman"/>
                <a:cs typeface="Times New Roman"/>
              </a:rPr>
              <a:t>Institute.</a:t>
            </a:r>
            <a:r>
              <a:rPr sz="3600" kern="0" dirty="0">
                <a:solidFill>
                  <a:srgbClr val="1F1F1F"/>
                </a:solidFill>
                <a:latin typeface="Times New Roman"/>
                <a:cs typeface="Times New Roman"/>
              </a:rPr>
              <a:t>	</a:t>
            </a:r>
            <a:r>
              <a:rPr sz="3600" kern="0" spc="127" dirty="0">
                <a:solidFill>
                  <a:srgbClr val="1F1F1F"/>
                </a:solidFill>
                <a:latin typeface="Times New Roman"/>
                <a:cs typeface="Times New Roman"/>
              </a:rPr>
              <a:t>International</a:t>
            </a:r>
            <a:r>
              <a:rPr sz="3600" kern="0" dirty="0">
                <a:solidFill>
                  <a:srgbClr val="1F1F1F"/>
                </a:solidFill>
                <a:latin typeface="Times New Roman"/>
                <a:cs typeface="Times New Roman"/>
              </a:rPr>
              <a:t>	</a:t>
            </a:r>
            <a:r>
              <a:rPr sz="3600" kern="0" spc="57" dirty="0">
                <a:solidFill>
                  <a:srgbClr val="1F1F1F"/>
                </a:solidFill>
                <a:latin typeface="Times New Roman"/>
                <a:cs typeface="Times New Roman"/>
              </a:rPr>
              <a:t>cyanide</a:t>
            </a:r>
            <a:r>
              <a:rPr sz="3600" kern="0" dirty="0">
                <a:solidFill>
                  <a:srgbClr val="1F1F1F"/>
                </a:solidFill>
                <a:latin typeface="Times New Roman"/>
                <a:cs typeface="Times New Roman"/>
              </a:rPr>
              <a:t>	</a:t>
            </a:r>
            <a:r>
              <a:rPr sz="3600" kern="0" spc="107" dirty="0">
                <a:solidFill>
                  <a:srgbClr val="1F1F1F"/>
                </a:solidFill>
                <a:latin typeface="Times New Roman"/>
                <a:cs typeface="Times New Roman"/>
              </a:rPr>
              <a:t>management</a:t>
            </a:r>
            <a:r>
              <a:rPr sz="3600" kern="0" dirty="0">
                <a:solidFill>
                  <a:srgbClr val="1F1F1F"/>
                </a:solidFill>
                <a:latin typeface="Times New Roman"/>
                <a:cs typeface="Times New Roman"/>
              </a:rPr>
              <a:t>	</a:t>
            </a:r>
            <a:r>
              <a:rPr sz="3600" kern="0" spc="60" dirty="0">
                <a:solidFill>
                  <a:srgbClr val="1F1F1F"/>
                </a:solidFill>
                <a:latin typeface="Times New Roman"/>
                <a:cs typeface="Times New Roman"/>
              </a:rPr>
              <a:t>code, </a:t>
            </a:r>
            <a:r>
              <a:rPr sz="3600" kern="0" spc="93" dirty="0">
                <a:solidFill>
                  <a:srgbClr val="1F1F1F"/>
                </a:solidFill>
                <a:latin typeface="Times New Roman"/>
                <a:cs typeface="Times New Roman"/>
              </a:rPr>
              <a:t>the</a:t>
            </a:r>
            <a:r>
              <a:rPr sz="3600" kern="0" dirty="0">
                <a:solidFill>
                  <a:srgbClr val="1F1F1F"/>
                </a:solidFill>
                <a:latin typeface="Times New Roman"/>
                <a:cs typeface="Times New Roman"/>
              </a:rPr>
              <a:t>	</a:t>
            </a:r>
            <a:r>
              <a:rPr sz="3600" kern="0" spc="110" dirty="0">
                <a:solidFill>
                  <a:srgbClr val="1F1F1F"/>
                </a:solidFill>
                <a:latin typeface="Times New Roman"/>
                <a:cs typeface="Times New Roman"/>
              </a:rPr>
              <a:t>international</a:t>
            </a:r>
            <a:r>
              <a:rPr sz="3600" kern="0" dirty="0">
                <a:solidFill>
                  <a:srgbClr val="1F1F1F"/>
                </a:solidFill>
                <a:latin typeface="Times New Roman"/>
                <a:cs typeface="Times New Roman"/>
              </a:rPr>
              <a:t>	</a:t>
            </a:r>
            <a:r>
              <a:rPr sz="3600" kern="0" spc="57" dirty="0">
                <a:solidFill>
                  <a:srgbClr val="1F1F1F"/>
                </a:solidFill>
                <a:latin typeface="Times New Roman"/>
                <a:cs typeface="Times New Roman"/>
              </a:rPr>
              <a:t>cyanide</a:t>
            </a:r>
            <a:r>
              <a:rPr sz="3600" kern="0" dirty="0">
                <a:solidFill>
                  <a:srgbClr val="1F1F1F"/>
                </a:solidFill>
                <a:latin typeface="Times New Roman"/>
                <a:cs typeface="Times New Roman"/>
              </a:rPr>
              <a:t>	</a:t>
            </a:r>
            <a:r>
              <a:rPr sz="3600" kern="0" spc="107" dirty="0">
                <a:solidFill>
                  <a:srgbClr val="1F1F1F"/>
                </a:solidFill>
                <a:latin typeface="Times New Roman"/>
                <a:cs typeface="Times New Roman"/>
              </a:rPr>
              <a:t>management</a:t>
            </a:r>
            <a:r>
              <a:rPr sz="3600" kern="0" dirty="0">
                <a:solidFill>
                  <a:srgbClr val="1F1F1F"/>
                </a:solidFill>
                <a:latin typeface="Times New Roman"/>
                <a:cs typeface="Times New Roman"/>
              </a:rPr>
              <a:t>	</a:t>
            </a:r>
            <a:r>
              <a:rPr sz="3600" kern="0" spc="83" dirty="0">
                <a:solidFill>
                  <a:srgbClr val="1F1F1F"/>
                </a:solidFill>
                <a:latin typeface="Times New Roman"/>
                <a:cs typeface="Times New Roman"/>
              </a:rPr>
              <a:t>institute</a:t>
            </a:r>
            <a:r>
              <a:rPr sz="3600" kern="0" dirty="0">
                <a:solidFill>
                  <a:srgbClr val="1F1F1F"/>
                </a:solidFill>
                <a:latin typeface="Times New Roman"/>
                <a:cs typeface="Times New Roman"/>
              </a:rPr>
              <a:t>	</a:t>
            </a:r>
            <a:r>
              <a:rPr sz="3600" kern="0" spc="-13" dirty="0">
                <a:solidFill>
                  <a:srgbClr val="1F1F1F"/>
                </a:solidFill>
                <a:latin typeface="Times New Roman"/>
                <a:cs typeface="Times New Roman"/>
              </a:rPr>
              <a:t>2005</a:t>
            </a:r>
            <a:endParaRPr sz="3600" kern="0">
              <a:solidFill>
                <a:sysClr val="windowText" lastClr="000000"/>
              </a:solidFill>
              <a:latin typeface="Times New Roman"/>
              <a:cs typeface="Times New Roman"/>
            </a:endParaRPr>
          </a:p>
        </p:txBody>
      </p:sp>
      <p:sp>
        <p:nvSpPr>
          <p:cNvPr id="3" name="object 3"/>
          <p:cNvSpPr txBox="1"/>
          <p:nvPr/>
        </p:nvSpPr>
        <p:spPr>
          <a:xfrm>
            <a:off x="527668" y="4251855"/>
            <a:ext cx="10822517" cy="1325149"/>
          </a:xfrm>
          <a:prstGeom prst="rect">
            <a:avLst/>
          </a:prstGeom>
        </p:spPr>
        <p:txBody>
          <a:bodyPr vert="horz" wrap="square" lIns="0" tIns="16933" rIns="0" bIns="0" rtlCol="0">
            <a:spAutoFit/>
          </a:bodyPr>
          <a:lstStyle/>
          <a:p>
            <a:pPr marL="8467" marR="3387">
              <a:lnSpc>
                <a:spcPts val="3354"/>
              </a:lnSpc>
              <a:spcBef>
                <a:spcPts val="133"/>
              </a:spcBef>
              <a:tabLst>
                <a:tab pos="1353041" algn="l"/>
                <a:tab pos="1738294" algn="l"/>
                <a:tab pos="2112962" algn="l"/>
                <a:tab pos="2383062" algn="l"/>
                <a:tab pos="2575689" algn="l"/>
                <a:tab pos="2842402" algn="l"/>
                <a:tab pos="2983379" algn="l"/>
                <a:tab pos="3042225" algn="l"/>
                <a:tab pos="4360974" algn="l"/>
                <a:tab pos="4746227" algn="l"/>
                <a:tab pos="4776285" algn="l"/>
                <a:tab pos="4857146" algn="l"/>
                <a:tab pos="5179319" algn="l"/>
                <a:tab pos="5354164" algn="l"/>
                <a:tab pos="5779212" algn="l"/>
                <a:tab pos="6046772" algn="l"/>
                <a:tab pos="6450653" algn="l"/>
                <a:tab pos="6824051" algn="l"/>
                <a:tab pos="7031495" algn="l"/>
                <a:tab pos="7476017" algn="l"/>
                <a:tab pos="7636045" algn="l"/>
                <a:tab pos="8035692" algn="l"/>
                <a:tab pos="8183019" algn="l"/>
                <a:tab pos="8569542" algn="l"/>
                <a:tab pos="9132180" algn="l"/>
                <a:tab pos="10072027" algn="l"/>
                <a:tab pos="10243485" algn="l"/>
              </a:tabLst>
            </a:pPr>
            <a:r>
              <a:rPr sz="2800" kern="0" spc="60" dirty="0">
                <a:solidFill>
                  <a:srgbClr val="1F1F1F"/>
                </a:solidFill>
                <a:latin typeface="Times New Roman"/>
                <a:cs typeface="Times New Roman"/>
              </a:rPr>
              <a:t>Cyanide</a:t>
            </a:r>
            <a:r>
              <a:rPr sz="2800" kern="0" dirty="0">
                <a:solidFill>
                  <a:srgbClr val="1F1F1F"/>
                </a:solidFill>
                <a:latin typeface="Times New Roman"/>
                <a:cs typeface="Times New Roman"/>
              </a:rPr>
              <a:t>	</a:t>
            </a:r>
            <a:r>
              <a:rPr sz="2800" kern="0" spc="80" dirty="0">
                <a:solidFill>
                  <a:srgbClr val="1F1F1F"/>
                </a:solidFill>
                <a:latin typeface="Times New Roman"/>
                <a:cs typeface="Times New Roman"/>
              </a:rPr>
              <a:t>intake</a:t>
            </a:r>
            <a:r>
              <a:rPr sz="2800" kern="0" dirty="0">
                <a:solidFill>
                  <a:srgbClr val="1F1F1F"/>
                </a:solidFill>
                <a:latin typeface="Times New Roman"/>
                <a:cs typeface="Times New Roman"/>
              </a:rPr>
              <a:t>	</a:t>
            </a:r>
            <a:r>
              <a:rPr sz="2800" kern="0" spc="127" dirty="0">
                <a:solidFill>
                  <a:srgbClr val="1F1F1F"/>
                </a:solidFill>
                <a:latin typeface="Times New Roman"/>
                <a:cs typeface="Times New Roman"/>
              </a:rPr>
              <a:t>and</a:t>
            </a:r>
            <a:r>
              <a:rPr sz="2800" kern="0" dirty="0">
                <a:solidFill>
                  <a:srgbClr val="1F1F1F"/>
                </a:solidFill>
                <a:latin typeface="Times New Roman"/>
                <a:cs typeface="Times New Roman"/>
              </a:rPr>
              <a:t>		</a:t>
            </a:r>
            <a:r>
              <a:rPr sz="2800" kern="0" spc="76" dirty="0">
                <a:solidFill>
                  <a:srgbClr val="1F1F1F"/>
                </a:solidFill>
                <a:latin typeface="Times New Roman"/>
                <a:cs typeface="Times New Roman"/>
              </a:rPr>
              <a:t>bird-</a:t>
            </a:r>
            <a:r>
              <a:rPr sz="2800" kern="0" spc="80" dirty="0">
                <a:solidFill>
                  <a:srgbClr val="1F1F1F"/>
                </a:solidFill>
                <a:latin typeface="Times New Roman"/>
                <a:cs typeface="Times New Roman"/>
              </a:rPr>
              <a:t>deaths</a:t>
            </a:r>
            <a:r>
              <a:rPr sz="2800" kern="0" dirty="0">
                <a:solidFill>
                  <a:srgbClr val="1F1F1F"/>
                </a:solidFill>
                <a:latin typeface="Times New Roman"/>
                <a:cs typeface="Times New Roman"/>
              </a:rPr>
              <a:t>		</a:t>
            </a:r>
            <a:r>
              <a:rPr sz="2800" kern="0" spc="-17" dirty="0">
                <a:solidFill>
                  <a:srgbClr val="1F1F1F"/>
                </a:solidFill>
                <a:latin typeface="Times New Roman"/>
                <a:cs typeface="Times New Roman"/>
              </a:rPr>
              <a:t>is</a:t>
            </a:r>
            <a:r>
              <a:rPr sz="2800" kern="0" dirty="0">
                <a:solidFill>
                  <a:srgbClr val="1F1F1F"/>
                </a:solidFill>
                <a:latin typeface="Times New Roman"/>
                <a:cs typeface="Times New Roman"/>
              </a:rPr>
              <a:t>	</a:t>
            </a:r>
            <a:r>
              <a:rPr sz="2800" kern="0" spc="127" dirty="0">
                <a:solidFill>
                  <a:srgbClr val="1F1F1F"/>
                </a:solidFill>
                <a:latin typeface="Times New Roman"/>
                <a:cs typeface="Times New Roman"/>
              </a:rPr>
              <a:t>not</a:t>
            </a:r>
            <a:r>
              <a:rPr sz="2800" kern="0" dirty="0">
                <a:solidFill>
                  <a:srgbClr val="1F1F1F"/>
                </a:solidFill>
                <a:latin typeface="Times New Roman"/>
                <a:cs typeface="Times New Roman"/>
              </a:rPr>
              <a:t>	</a:t>
            </a:r>
            <a:r>
              <a:rPr sz="2800" kern="0" spc="50" dirty="0">
                <a:solidFill>
                  <a:srgbClr val="1F1F1F"/>
                </a:solidFill>
                <a:latin typeface="Times New Roman"/>
                <a:cs typeface="Times New Roman"/>
              </a:rPr>
              <a:t>linear,</a:t>
            </a:r>
            <a:r>
              <a:rPr sz="2800" kern="0" dirty="0">
                <a:solidFill>
                  <a:srgbClr val="1F1F1F"/>
                </a:solidFill>
                <a:latin typeface="Times New Roman"/>
                <a:cs typeface="Times New Roman"/>
              </a:rPr>
              <a:t>	</a:t>
            </a:r>
            <a:r>
              <a:rPr sz="2800" kern="0" spc="127" dirty="0">
                <a:solidFill>
                  <a:srgbClr val="1F1F1F"/>
                </a:solidFill>
                <a:latin typeface="Times New Roman"/>
                <a:cs typeface="Times New Roman"/>
              </a:rPr>
              <a:t>and</a:t>
            </a:r>
            <a:r>
              <a:rPr sz="2800" kern="0" dirty="0">
                <a:solidFill>
                  <a:srgbClr val="1F1F1F"/>
                </a:solidFill>
                <a:latin typeface="Times New Roman"/>
                <a:cs typeface="Times New Roman"/>
              </a:rPr>
              <a:t>	</a:t>
            </a:r>
            <a:r>
              <a:rPr sz="2800" kern="0" spc="-646" dirty="0">
                <a:solidFill>
                  <a:srgbClr val="1F1F1F"/>
                </a:solidFill>
                <a:latin typeface="Times New Roman"/>
                <a:cs typeface="Times New Roman"/>
              </a:rPr>
              <a:t> </a:t>
            </a:r>
            <a:r>
              <a:rPr sz="2800" kern="0" spc="147" dirty="0">
                <a:solidFill>
                  <a:srgbClr val="1F1F1F"/>
                </a:solidFill>
                <a:latin typeface="Times New Roman"/>
                <a:cs typeface="Times New Roman"/>
              </a:rPr>
              <a:t>that</a:t>
            </a:r>
            <a:r>
              <a:rPr sz="2800" kern="0" dirty="0">
                <a:solidFill>
                  <a:srgbClr val="1F1F1F"/>
                </a:solidFill>
                <a:latin typeface="Times New Roman"/>
                <a:cs typeface="Times New Roman"/>
              </a:rPr>
              <a:t>	</a:t>
            </a:r>
            <a:r>
              <a:rPr sz="2800" kern="0" spc="67" dirty="0">
                <a:solidFill>
                  <a:srgbClr val="1F1F1F"/>
                </a:solidFill>
                <a:latin typeface="Times New Roman"/>
                <a:cs typeface="Times New Roman"/>
              </a:rPr>
              <a:t>relationship</a:t>
            </a:r>
            <a:r>
              <a:rPr sz="2800" kern="0" dirty="0">
                <a:solidFill>
                  <a:srgbClr val="1F1F1F"/>
                </a:solidFill>
                <a:latin typeface="Times New Roman"/>
                <a:cs typeface="Times New Roman"/>
              </a:rPr>
              <a:t>	</a:t>
            </a:r>
            <a:r>
              <a:rPr sz="2800" kern="0" spc="-17" dirty="0">
                <a:solidFill>
                  <a:srgbClr val="1F1F1F"/>
                </a:solidFill>
                <a:latin typeface="Times New Roman"/>
                <a:cs typeface="Times New Roman"/>
              </a:rPr>
              <a:t>is </a:t>
            </a:r>
            <a:r>
              <a:rPr sz="2800" kern="0" spc="60" dirty="0">
                <a:solidFill>
                  <a:srgbClr val="1F1F1F"/>
                </a:solidFill>
                <a:latin typeface="Times New Roman"/>
                <a:cs typeface="Times New Roman"/>
              </a:rPr>
              <a:t>characterized</a:t>
            </a:r>
            <a:r>
              <a:rPr sz="2800" kern="0" dirty="0">
                <a:solidFill>
                  <a:srgbClr val="1F1F1F"/>
                </a:solidFill>
                <a:latin typeface="Times New Roman"/>
                <a:cs typeface="Times New Roman"/>
              </a:rPr>
              <a:t>	</a:t>
            </a:r>
            <a:r>
              <a:rPr sz="2800" kern="0" spc="53" dirty="0">
                <a:solidFill>
                  <a:srgbClr val="1F1F1F"/>
                </a:solidFill>
                <a:latin typeface="Times New Roman"/>
                <a:cs typeface="Times New Roman"/>
              </a:rPr>
              <a:t>by</a:t>
            </a:r>
            <a:r>
              <a:rPr sz="2800" kern="0" dirty="0">
                <a:solidFill>
                  <a:srgbClr val="1F1F1F"/>
                </a:solidFill>
                <a:latin typeface="Times New Roman"/>
                <a:cs typeface="Times New Roman"/>
              </a:rPr>
              <a:t>	</a:t>
            </a:r>
            <a:r>
              <a:rPr sz="2800" kern="0" spc="113" dirty="0">
                <a:solidFill>
                  <a:srgbClr val="1F1F1F"/>
                </a:solidFill>
                <a:latin typeface="Times New Roman"/>
                <a:cs typeface="Times New Roman"/>
              </a:rPr>
              <a:t>a</a:t>
            </a:r>
            <a:r>
              <a:rPr sz="2800" kern="0" dirty="0">
                <a:solidFill>
                  <a:srgbClr val="1F1F1F"/>
                </a:solidFill>
                <a:latin typeface="Times New Roman"/>
                <a:cs typeface="Times New Roman"/>
              </a:rPr>
              <a:t>	</a:t>
            </a:r>
            <a:r>
              <a:rPr sz="2800" kern="0" spc="83" dirty="0">
                <a:solidFill>
                  <a:srgbClr val="1F1F1F"/>
                </a:solidFill>
                <a:latin typeface="Times New Roman"/>
                <a:cs typeface="Times New Roman"/>
              </a:rPr>
              <a:t>threshold</a:t>
            </a:r>
            <a:r>
              <a:rPr sz="2800" kern="0" dirty="0">
                <a:solidFill>
                  <a:srgbClr val="1F1F1F"/>
                </a:solidFill>
                <a:latin typeface="Times New Roman"/>
                <a:cs typeface="Times New Roman"/>
              </a:rPr>
              <a:t>	</a:t>
            </a:r>
            <a:r>
              <a:rPr sz="2800" kern="0" spc="133" dirty="0">
                <a:solidFill>
                  <a:srgbClr val="1F1F1F"/>
                </a:solidFill>
                <a:latin typeface="Times New Roman"/>
                <a:cs typeface="Times New Roman"/>
              </a:rPr>
              <a:t>at</a:t>
            </a:r>
            <a:r>
              <a:rPr sz="2800" kern="0" dirty="0">
                <a:solidFill>
                  <a:srgbClr val="1F1F1F"/>
                </a:solidFill>
                <a:latin typeface="Times New Roman"/>
                <a:cs typeface="Times New Roman"/>
              </a:rPr>
              <a:t>	</a:t>
            </a:r>
            <a:r>
              <a:rPr sz="2800" kern="0" spc="80" dirty="0">
                <a:solidFill>
                  <a:srgbClr val="1F1F1F"/>
                </a:solidFill>
                <a:latin typeface="Times New Roman"/>
                <a:cs typeface="Times New Roman"/>
              </a:rPr>
              <a:t>approximately</a:t>
            </a:r>
            <a:r>
              <a:rPr sz="2800" kern="0" dirty="0">
                <a:solidFill>
                  <a:srgbClr val="1F1F1F"/>
                </a:solidFill>
                <a:latin typeface="Times New Roman"/>
                <a:cs typeface="Times New Roman"/>
              </a:rPr>
              <a:t>	</a:t>
            </a:r>
            <a:r>
              <a:rPr sz="2800" kern="0" spc="-17" dirty="0">
                <a:solidFill>
                  <a:srgbClr val="1F1F1F"/>
                </a:solidFill>
                <a:latin typeface="Times New Roman"/>
                <a:cs typeface="Times New Roman"/>
              </a:rPr>
              <a:t>50</a:t>
            </a:r>
            <a:r>
              <a:rPr sz="2800" kern="0" dirty="0">
                <a:solidFill>
                  <a:srgbClr val="1F1F1F"/>
                </a:solidFill>
                <a:latin typeface="Times New Roman"/>
                <a:cs typeface="Times New Roman"/>
              </a:rPr>
              <a:t>	</a:t>
            </a:r>
            <a:r>
              <a:rPr sz="2800" kern="0" spc="37" dirty="0">
                <a:solidFill>
                  <a:srgbClr val="1F1F1F"/>
                </a:solidFill>
                <a:latin typeface="Times New Roman"/>
                <a:cs typeface="Times New Roman"/>
              </a:rPr>
              <a:t>mg</a:t>
            </a:r>
            <a:r>
              <a:rPr sz="2800" kern="0" dirty="0">
                <a:solidFill>
                  <a:srgbClr val="1F1F1F"/>
                </a:solidFill>
                <a:latin typeface="Times New Roman"/>
                <a:cs typeface="Times New Roman"/>
              </a:rPr>
              <a:t>	</a:t>
            </a:r>
            <a:r>
              <a:rPr sz="2800" kern="0" spc="53" dirty="0">
                <a:solidFill>
                  <a:srgbClr val="1F1F1F"/>
                </a:solidFill>
                <a:latin typeface="Times New Roman"/>
                <a:cs typeface="Times New Roman"/>
              </a:rPr>
              <a:t>weak-</a:t>
            </a:r>
            <a:r>
              <a:rPr sz="2800" kern="0" spc="37" dirty="0">
                <a:solidFill>
                  <a:srgbClr val="1F1F1F"/>
                </a:solidFill>
                <a:latin typeface="Times New Roman"/>
                <a:cs typeface="Times New Roman"/>
              </a:rPr>
              <a:t>acid- </a:t>
            </a:r>
            <a:r>
              <a:rPr sz="2800" kern="0" spc="30" dirty="0">
                <a:solidFill>
                  <a:srgbClr val="1F1F1F"/>
                </a:solidFill>
                <a:latin typeface="Times New Roman"/>
                <a:cs typeface="Times New Roman"/>
              </a:rPr>
              <a:t>dissociable</a:t>
            </a:r>
            <a:r>
              <a:rPr sz="2800" kern="0" dirty="0">
                <a:solidFill>
                  <a:srgbClr val="1F1F1F"/>
                </a:solidFill>
                <a:latin typeface="Times New Roman"/>
                <a:cs typeface="Times New Roman"/>
              </a:rPr>
              <a:t>	</a:t>
            </a:r>
            <a:r>
              <a:rPr sz="2800" kern="0" spc="43" dirty="0">
                <a:solidFill>
                  <a:srgbClr val="1F1F1F"/>
                </a:solidFill>
                <a:latin typeface="Times New Roman"/>
                <a:cs typeface="Times New Roman"/>
              </a:rPr>
              <a:t>cyanide</a:t>
            </a:r>
            <a:r>
              <a:rPr sz="2800" kern="0" dirty="0">
                <a:solidFill>
                  <a:srgbClr val="1F1F1F"/>
                </a:solidFill>
                <a:latin typeface="Times New Roman"/>
                <a:cs typeface="Times New Roman"/>
              </a:rPr>
              <a:t>	</a:t>
            </a:r>
            <a:r>
              <a:rPr sz="2800" kern="0" spc="117" dirty="0">
                <a:solidFill>
                  <a:srgbClr val="1F1F1F"/>
                </a:solidFill>
                <a:latin typeface="Times New Roman"/>
                <a:cs typeface="Times New Roman"/>
              </a:rPr>
              <a:t>(WADCN)</a:t>
            </a:r>
            <a:r>
              <a:rPr sz="2800" kern="0" dirty="0">
                <a:solidFill>
                  <a:srgbClr val="1F1F1F"/>
                </a:solidFill>
                <a:latin typeface="Times New Roman"/>
                <a:cs typeface="Times New Roman"/>
              </a:rPr>
              <a:t>		</a:t>
            </a:r>
            <a:r>
              <a:rPr sz="2800" kern="0" spc="67" dirty="0">
                <a:solidFill>
                  <a:srgbClr val="1F1F1F"/>
                </a:solidFill>
                <a:latin typeface="Times New Roman"/>
                <a:cs typeface="Times New Roman"/>
              </a:rPr>
              <a:t>per</a:t>
            </a:r>
            <a:r>
              <a:rPr sz="2800" kern="0" dirty="0">
                <a:solidFill>
                  <a:srgbClr val="1F1F1F"/>
                </a:solidFill>
                <a:latin typeface="Times New Roman"/>
                <a:cs typeface="Times New Roman"/>
              </a:rPr>
              <a:t>	</a:t>
            </a:r>
            <a:r>
              <a:rPr sz="2800" kern="0" spc="37" dirty="0">
                <a:solidFill>
                  <a:srgbClr val="1F1F1F"/>
                </a:solidFill>
                <a:latin typeface="Times New Roman"/>
                <a:cs typeface="Times New Roman"/>
              </a:rPr>
              <a:t>litre</a:t>
            </a:r>
            <a:r>
              <a:rPr sz="2800" kern="0" dirty="0">
                <a:solidFill>
                  <a:srgbClr val="1F1F1F"/>
                </a:solidFill>
                <a:latin typeface="Times New Roman"/>
                <a:cs typeface="Times New Roman"/>
              </a:rPr>
              <a:t>	</a:t>
            </a:r>
            <a:r>
              <a:rPr sz="2800" kern="0" spc="47" dirty="0">
                <a:solidFill>
                  <a:srgbClr val="1F1F1F"/>
                </a:solidFill>
                <a:latin typeface="Times New Roman"/>
                <a:cs typeface="Times New Roman"/>
              </a:rPr>
              <a:t>of</a:t>
            </a:r>
            <a:r>
              <a:rPr sz="2800" kern="0" dirty="0">
                <a:solidFill>
                  <a:srgbClr val="1F1F1F"/>
                </a:solidFill>
                <a:latin typeface="Times New Roman"/>
                <a:cs typeface="Times New Roman"/>
              </a:rPr>
              <a:t>	</a:t>
            </a:r>
            <a:r>
              <a:rPr sz="2800" kern="0" spc="37" dirty="0">
                <a:solidFill>
                  <a:srgbClr val="1F1F1F"/>
                </a:solidFill>
                <a:latin typeface="Times New Roman"/>
                <a:cs typeface="Times New Roman"/>
              </a:rPr>
              <a:t>tailings</a:t>
            </a:r>
            <a:r>
              <a:rPr sz="2800" kern="0" dirty="0">
                <a:solidFill>
                  <a:srgbClr val="1F1F1F"/>
                </a:solidFill>
                <a:latin typeface="Times New Roman"/>
                <a:cs typeface="Times New Roman"/>
              </a:rPr>
              <a:t>	</a:t>
            </a:r>
            <a:r>
              <a:rPr sz="2800" kern="0" spc="43" dirty="0">
                <a:solidFill>
                  <a:srgbClr val="1F1F1F"/>
                </a:solidFill>
                <a:latin typeface="Times New Roman"/>
                <a:cs typeface="Times New Roman"/>
              </a:rPr>
              <a:t>waste</a:t>
            </a:r>
            <a:r>
              <a:rPr sz="2800" kern="0" dirty="0">
                <a:solidFill>
                  <a:srgbClr val="1F1F1F"/>
                </a:solidFill>
                <a:latin typeface="Times New Roman"/>
                <a:cs typeface="Times New Roman"/>
              </a:rPr>
              <a:t>	</a:t>
            </a:r>
            <a:r>
              <a:rPr sz="2800" kern="0" spc="-17" dirty="0">
                <a:solidFill>
                  <a:srgbClr val="1F1F1F"/>
                </a:solidFill>
                <a:latin typeface="Times New Roman"/>
                <a:cs typeface="Times New Roman"/>
              </a:rPr>
              <a:t>(50</a:t>
            </a:r>
            <a:r>
              <a:rPr sz="2800" kern="0" dirty="0">
                <a:solidFill>
                  <a:srgbClr val="1F1F1F"/>
                </a:solidFill>
                <a:latin typeface="Times New Roman"/>
                <a:cs typeface="Times New Roman"/>
              </a:rPr>
              <a:t>	</a:t>
            </a:r>
            <a:r>
              <a:rPr sz="2800" kern="0" spc="30" dirty="0">
                <a:solidFill>
                  <a:srgbClr val="1F1F1F"/>
                </a:solidFill>
                <a:latin typeface="Times New Roman"/>
                <a:cs typeface="Times New Roman"/>
              </a:rPr>
              <a:t>mg/L);</a:t>
            </a:r>
            <a:r>
              <a:rPr sz="2800" kern="0" dirty="0">
                <a:solidFill>
                  <a:srgbClr val="1F1F1F"/>
                </a:solidFill>
                <a:latin typeface="Times New Roman"/>
                <a:cs typeface="Times New Roman"/>
              </a:rPr>
              <a:t>	</a:t>
            </a:r>
            <a:r>
              <a:rPr sz="2800" kern="0" spc="127" dirty="0">
                <a:solidFill>
                  <a:srgbClr val="1F1F1F"/>
                </a:solidFill>
                <a:latin typeface="Times New Roman"/>
                <a:cs typeface="Times New Roman"/>
              </a:rPr>
              <a:t>and</a:t>
            </a:r>
            <a:endParaRPr sz="28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1967095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712" y="1310424"/>
            <a:ext cx="10951633" cy="2136482"/>
          </a:xfrm>
          <a:prstGeom prst="rect">
            <a:avLst/>
          </a:prstGeom>
        </p:spPr>
        <p:txBody>
          <a:bodyPr vert="horz" wrap="square" lIns="0" tIns="20320" rIns="0" bIns="0" rtlCol="0">
            <a:spAutoFit/>
          </a:bodyPr>
          <a:lstStyle/>
          <a:p>
            <a:pPr marL="8467" marR="3387">
              <a:lnSpc>
                <a:spcPts val="3347"/>
              </a:lnSpc>
              <a:spcBef>
                <a:spcPts val="160"/>
              </a:spcBef>
              <a:tabLst>
                <a:tab pos="567718" algn="l"/>
                <a:tab pos="897088" algn="l"/>
                <a:tab pos="1193436" algn="l"/>
                <a:tab pos="1530850" algn="l"/>
                <a:tab pos="1564295" algn="l"/>
                <a:tab pos="1708659" algn="l"/>
                <a:tab pos="1934730" algn="l"/>
                <a:tab pos="1949124" algn="l"/>
                <a:tab pos="2271297" algn="l"/>
                <a:tab pos="2468157" algn="l"/>
                <a:tab pos="2493981" algn="l"/>
                <a:tab pos="2908445" algn="l"/>
                <a:tab pos="3127320" algn="l"/>
                <a:tab pos="3167962" algn="l"/>
                <a:tab pos="3312326" algn="l"/>
                <a:tab pos="4842329" algn="l"/>
                <a:tab pos="5075597" algn="l"/>
                <a:tab pos="5460426" algn="l"/>
                <a:tab pos="5986656" algn="l"/>
                <a:tab pos="6046349" algn="l"/>
                <a:tab pos="6171662" algn="l"/>
                <a:tab pos="6605600" algn="l"/>
                <a:tab pos="6831248" algn="l"/>
                <a:tab pos="7694891" algn="l"/>
                <a:tab pos="8017064" algn="l"/>
                <a:tab pos="8623731" algn="l"/>
                <a:tab pos="8660986" algn="l"/>
                <a:tab pos="9064866" algn="l"/>
                <a:tab pos="9298558" algn="l"/>
                <a:tab pos="9624118" algn="l"/>
                <a:tab pos="10298522" algn="l"/>
                <a:tab pos="10562271" algn="l"/>
              </a:tabLst>
            </a:pPr>
            <a:r>
              <a:rPr spc="60" dirty="0">
                <a:solidFill>
                  <a:srgbClr val="1F1F1F"/>
                </a:solidFill>
              </a:rPr>
              <a:t>However,</a:t>
            </a:r>
            <a:r>
              <a:rPr dirty="0">
                <a:solidFill>
                  <a:srgbClr val="1F1F1F"/>
                </a:solidFill>
              </a:rPr>
              <a:t>		</a:t>
            </a:r>
            <a:r>
              <a:rPr spc="87" dirty="0">
                <a:solidFill>
                  <a:srgbClr val="1F1F1F"/>
                </a:solidFill>
              </a:rPr>
              <a:t>operator's</a:t>
            </a:r>
            <a:r>
              <a:rPr dirty="0">
                <a:solidFill>
                  <a:srgbClr val="1F1F1F"/>
                </a:solidFill>
              </a:rPr>
              <a:t>		</a:t>
            </a:r>
            <a:r>
              <a:rPr spc="47" dirty="0">
                <a:solidFill>
                  <a:srgbClr val="1F1F1F"/>
                </a:solidFill>
              </a:rPr>
              <a:t>certification</a:t>
            </a:r>
            <a:r>
              <a:rPr dirty="0">
                <a:solidFill>
                  <a:srgbClr val="1F1F1F"/>
                </a:solidFill>
              </a:rPr>
              <a:t>	</a:t>
            </a:r>
            <a:r>
              <a:rPr spc="100" dirty="0">
                <a:solidFill>
                  <a:srgbClr val="1F1F1F"/>
                </a:solidFill>
              </a:rPr>
              <a:t>under</a:t>
            </a:r>
            <a:r>
              <a:rPr dirty="0">
                <a:solidFill>
                  <a:srgbClr val="1F1F1F"/>
                </a:solidFill>
              </a:rPr>
              <a:t>		</a:t>
            </a:r>
            <a:r>
              <a:rPr spc="73" dirty="0">
                <a:solidFill>
                  <a:srgbClr val="1F1F1F"/>
                </a:solidFill>
              </a:rPr>
              <a:t>the</a:t>
            </a:r>
            <a:r>
              <a:rPr dirty="0">
                <a:solidFill>
                  <a:srgbClr val="1F1F1F"/>
                </a:solidFill>
              </a:rPr>
              <a:t>	</a:t>
            </a:r>
            <a:r>
              <a:rPr spc="153" dirty="0">
                <a:solidFill>
                  <a:srgbClr val="1F1F1F"/>
                </a:solidFill>
              </a:rPr>
              <a:t>ICMC</a:t>
            </a:r>
            <a:r>
              <a:rPr dirty="0">
                <a:solidFill>
                  <a:srgbClr val="1F1F1F"/>
                </a:solidFill>
              </a:rPr>
              <a:t>	</a:t>
            </a:r>
            <a:r>
              <a:rPr spc="-17" dirty="0">
                <a:solidFill>
                  <a:srgbClr val="1F1F1F"/>
                </a:solidFill>
              </a:rPr>
              <a:t>is</a:t>
            </a:r>
            <a:r>
              <a:rPr dirty="0">
                <a:solidFill>
                  <a:srgbClr val="1F1F1F"/>
                </a:solidFill>
              </a:rPr>
              <a:t>	</a:t>
            </a:r>
            <a:r>
              <a:rPr spc="27" dirty="0">
                <a:solidFill>
                  <a:srgbClr val="1F1F1F"/>
                </a:solidFill>
              </a:rPr>
              <a:t>difficult</a:t>
            </a:r>
            <a:r>
              <a:rPr dirty="0">
                <a:solidFill>
                  <a:srgbClr val="1F1F1F"/>
                </a:solidFill>
              </a:rPr>
              <a:t>	</a:t>
            </a:r>
            <a:r>
              <a:rPr spc="40" dirty="0">
                <a:solidFill>
                  <a:srgbClr val="1F1F1F"/>
                </a:solidFill>
              </a:rPr>
              <a:t>because</a:t>
            </a:r>
            <a:r>
              <a:rPr dirty="0">
                <a:solidFill>
                  <a:srgbClr val="1F1F1F"/>
                </a:solidFill>
              </a:rPr>
              <a:t>	</a:t>
            </a:r>
            <a:r>
              <a:rPr spc="47" dirty="0">
                <a:solidFill>
                  <a:srgbClr val="1F1F1F"/>
                </a:solidFill>
              </a:rPr>
              <a:t>of </a:t>
            </a:r>
            <a:r>
              <a:rPr spc="73" dirty="0">
                <a:solidFill>
                  <a:srgbClr val="1F1F1F"/>
                </a:solidFill>
              </a:rPr>
              <a:t>the</a:t>
            </a:r>
            <a:r>
              <a:rPr dirty="0">
                <a:solidFill>
                  <a:srgbClr val="1F1F1F"/>
                </a:solidFill>
              </a:rPr>
              <a:t>	</a:t>
            </a:r>
            <a:r>
              <a:rPr spc="33" dirty="0">
                <a:solidFill>
                  <a:srgbClr val="1F1F1F"/>
                </a:solidFill>
              </a:rPr>
              <a:t>limited</a:t>
            </a:r>
            <a:r>
              <a:rPr dirty="0">
                <a:solidFill>
                  <a:srgbClr val="1F1F1F"/>
                </a:solidFill>
              </a:rPr>
              <a:t>	</a:t>
            </a:r>
            <a:r>
              <a:rPr spc="133" dirty="0">
                <a:solidFill>
                  <a:srgbClr val="1F1F1F"/>
                </a:solidFill>
              </a:rPr>
              <a:t>data</a:t>
            </a:r>
            <a:r>
              <a:rPr dirty="0">
                <a:solidFill>
                  <a:srgbClr val="1F1F1F"/>
                </a:solidFill>
              </a:rPr>
              <a:t>	</a:t>
            </a:r>
            <a:r>
              <a:rPr spc="127" dirty="0">
                <a:solidFill>
                  <a:srgbClr val="1F1F1F"/>
                </a:solidFill>
              </a:rPr>
              <a:t>and</a:t>
            </a:r>
            <a:r>
              <a:rPr dirty="0">
                <a:solidFill>
                  <a:srgbClr val="1F1F1F"/>
                </a:solidFill>
              </a:rPr>
              <a:t>	</a:t>
            </a:r>
            <a:r>
              <a:rPr spc="63" dirty="0">
                <a:solidFill>
                  <a:srgbClr val="1F1F1F"/>
                </a:solidFill>
              </a:rPr>
              <a:t>potentially</a:t>
            </a:r>
            <a:r>
              <a:rPr dirty="0">
                <a:solidFill>
                  <a:srgbClr val="1F1F1F"/>
                </a:solidFill>
              </a:rPr>
              <a:t>	</a:t>
            </a:r>
            <a:r>
              <a:rPr spc="40" dirty="0">
                <a:solidFill>
                  <a:srgbClr val="1F1F1F"/>
                </a:solidFill>
              </a:rPr>
              <a:t>serious</a:t>
            </a:r>
            <a:r>
              <a:rPr dirty="0">
                <a:solidFill>
                  <a:srgbClr val="1F1F1F"/>
                </a:solidFill>
              </a:rPr>
              <a:t>	</a:t>
            </a:r>
            <a:r>
              <a:rPr spc="87" dirty="0">
                <a:solidFill>
                  <a:srgbClr val="1F1F1F"/>
                </a:solidFill>
              </a:rPr>
              <a:t>under-</a:t>
            </a:r>
            <a:r>
              <a:rPr spc="67" dirty="0">
                <a:solidFill>
                  <a:srgbClr val="1F1F1F"/>
                </a:solidFill>
              </a:rPr>
              <a:t>estimation</a:t>
            </a:r>
            <a:r>
              <a:rPr dirty="0">
                <a:solidFill>
                  <a:srgbClr val="1F1F1F"/>
                </a:solidFill>
              </a:rPr>
              <a:t>		</a:t>
            </a:r>
            <a:r>
              <a:rPr spc="47" dirty="0">
                <a:solidFill>
                  <a:srgbClr val="1F1F1F"/>
                </a:solidFill>
              </a:rPr>
              <a:t>of</a:t>
            </a:r>
            <a:r>
              <a:rPr dirty="0">
                <a:solidFill>
                  <a:srgbClr val="1F1F1F"/>
                </a:solidFill>
              </a:rPr>
              <a:t>	</a:t>
            </a:r>
            <a:r>
              <a:rPr spc="73" dirty="0">
                <a:solidFill>
                  <a:srgbClr val="1F1F1F"/>
                </a:solidFill>
              </a:rPr>
              <a:t>the</a:t>
            </a:r>
            <a:r>
              <a:rPr dirty="0">
                <a:solidFill>
                  <a:srgbClr val="1F1F1F"/>
                </a:solidFill>
              </a:rPr>
              <a:t>	</a:t>
            </a:r>
            <a:r>
              <a:rPr spc="103" dirty="0">
                <a:solidFill>
                  <a:srgbClr val="1F1F1F"/>
                </a:solidFill>
              </a:rPr>
              <a:t>death </a:t>
            </a:r>
            <a:r>
              <a:rPr spc="73" dirty="0">
                <a:solidFill>
                  <a:srgbClr val="1F1F1F"/>
                </a:solidFill>
              </a:rPr>
              <a:t>counts.</a:t>
            </a:r>
            <a:r>
              <a:rPr dirty="0">
                <a:solidFill>
                  <a:srgbClr val="1F1F1F"/>
                </a:solidFill>
              </a:rPr>
              <a:t>	</a:t>
            </a:r>
            <a:r>
              <a:rPr spc="47" dirty="0">
                <a:solidFill>
                  <a:srgbClr val="1F1F1F"/>
                </a:solidFill>
              </a:rPr>
              <a:t>This</a:t>
            </a:r>
            <a:r>
              <a:rPr dirty="0">
                <a:solidFill>
                  <a:srgbClr val="1F1F1F"/>
                </a:solidFill>
              </a:rPr>
              <a:t>		</a:t>
            </a:r>
            <a:r>
              <a:rPr spc="-17" dirty="0">
                <a:solidFill>
                  <a:srgbClr val="1F1F1F"/>
                </a:solidFill>
              </a:rPr>
              <a:t>is</a:t>
            </a:r>
            <a:r>
              <a:rPr dirty="0">
                <a:solidFill>
                  <a:srgbClr val="1F1F1F"/>
                </a:solidFill>
              </a:rPr>
              <a:t>	</a:t>
            </a:r>
            <a:r>
              <a:rPr spc="67" dirty="0">
                <a:solidFill>
                  <a:srgbClr val="1F1F1F"/>
                </a:solidFill>
              </a:rPr>
              <a:t>due</a:t>
            </a:r>
            <a:r>
              <a:rPr dirty="0">
                <a:solidFill>
                  <a:srgbClr val="1F1F1F"/>
                </a:solidFill>
              </a:rPr>
              <a:t>	</a:t>
            </a:r>
            <a:r>
              <a:rPr spc="130" dirty="0">
                <a:solidFill>
                  <a:srgbClr val="1F1F1F"/>
                </a:solidFill>
              </a:rPr>
              <a:t>to</a:t>
            </a:r>
            <a:r>
              <a:rPr dirty="0">
                <a:solidFill>
                  <a:srgbClr val="1F1F1F"/>
                </a:solidFill>
              </a:rPr>
              <a:t>	</a:t>
            </a:r>
            <a:r>
              <a:rPr spc="73" dirty="0">
                <a:solidFill>
                  <a:srgbClr val="1F1F1F"/>
                </a:solidFill>
              </a:rPr>
              <a:t>observational</a:t>
            </a:r>
            <a:r>
              <a:rPr dirty="0">
                <a:solidFill>
                  <a:srgbClr val="1F1F1F"/>
                </a:solidFill>
              </a:rPr>
              <a:t>	</a:t>
            </a:r>
            <a:r>
              <a:rPr spc="-7" dirty="0">
                <a:solidFill>
                  <a:srgbClr val="1F1F1F"/>
                </a:solidFill>
              </a:rPr>
              <a:t>skill</a:t>
            </a:r>
            <a:r>
              <a:rPr dirty="0">
                <a:solidFill>
                  <a:srgbClr val="1F1F1F"/>
                </a:solidFill>
              </a:rPr>
              <a:t>	</a:t>
            </a:r>
            <a:r>
              <a:rPr spc="127" dirty="0">
                <a:solidFill>
                  <a:srgbClr val="1F1F1F"/>
                </a:solidFill>
              </a:rPr>
              <a:t>and</a:t>
            </a:r>
            <a:r>
              <a:rPr dirty="0">
                <a:solidFill>
                  <a:srgbClr val="1F1F1F"/>
                </a:solidFill>
              </a:rPr>
              <a:t>	</a:t>
            </a:r>
            <a:r>
              <a:rPr spc="83" dirty="0">
                <a:solidFill>
                  <a:srgbClr val="1F1F1F"/>
                </a:solidFill>
              </a:rPr>
              <a:t>monitoring</a:t>
            </a:r>
            <a:r>
              <a:rPr dirty="0">
                <a:solidFill>
                  <a:srgbClr val="1F1F1F"/>
                </a:solidFill>
              </a:rPr>
              <a:t>	</a:t>
            </a:r>
            <a:r>
              <a:rPr spc="43" dirty="0">
                <a:solidFill>
                  <a:srgbClr val="1F1F1F"/>
                </a:solidFill>
              </a:rPr>
              <a:t>frequency,</a:t>
            </a:r>
            <a:r>
              <a:rPr dirty="0">
                <a:solidFill>
                  <a:srgbClr val="1F1F1F"/>
                </a:solidFill>
              </a:rPr>
              <a:t>	</a:t>
            </a:r>
            <a:r>
              <a:rPr spc="73" dirty="0">
                <a:solidFill>
                  <a:srgbClr val="1F1F1F"/>
                </a:solidFill>
              </a:rPr>
              <a:t>the </a:t>
            </a:r>
            <a:r>
              <a:rPr spc="33" dirty="0">
                <a:solidFill>
                  <a:srgbClr val="1F1F1F"/>
                </a:solidFill>
              </a:rPr>
              <a:t>small</a:t>
            </a:r>
            <a:r>
              <a:rPr dirty="0">
                <a:solidFill>
                  <a:srgbClr val="1F1F1F"/>
                </a:solidFill>
              </a:rPr>
              <a:t>	</a:t>
            </a:r>
            <a:r>
              <a:rPr spc="-13" dirty="0">
                <a:solidFill>
                  <a:srgbClr val="1F1F1F"/>
                </a:solidFill>
              </a:rPr>
              <a:t>size</a:t>
            </a:r>
            <a:r>
              <a:rPr dirty="0">
                <a:solidFill>
                  <a:srgbClr val="1F1F1F"/>
                </a:solidFill>
              </a:rPr>
              <a:t>	</a:t>
            </a:r>
            <a:r>
              <a:rPr spc="53" dirty="0">
                <a:solidFill>
                  <a:srgbClr val="1F1F1F"/>
                </a:solidFill>
              </a:rPr>
              <a:t>of</a:t>
            </a:r>
            <a:r>
              <a:rPr dirty="0">
                <a:solidFill>
                  <a:srgbClr val="1F1F1F"/>
                </a:solidFill>
              </a:rPr>
              <a:t>	</a:t>
            </a:r>
            <a:r>
              <a:rPr spc="73" dirty="0">
                <a:solidFill>
                  <a:srgbClr val="1F1F1F"/>
                </a:solidFill>
              </a:rPr>
              <a:t>the</a:t>
            </a:r>
            <a:r>
              <a:rPr dirty="0">
                <a:solidFill>
                  <a:srgbClr val="1F1F1F"/>
                </a:solidFill>
              </a:rPr>
              <a:t>		</a:t>
            </a:r>
            <a:r>
              <a:rPr spc="33" dirty="0">
                <a:solidFill>
                  <a:srgbClr val="1F1F1F"/>
                </a:solidFill>
              </a:rPr>
              <a:t>carcasses,</a:t>
            </a:r>
            <a:r>
              <a:rPr spc="37" dirty="0">
                <a:solidFill>
                  <a:srgbClr val="1F1F1F"/>
                </a:solidFill>
              </a:rPr>
              <a:t> </a:t>
            </a:r>
            <a:r>
              <a:rPr spc="43" dirty="0">
                <a:solidFill>
                  <a:srgbClr val="1F1F1F"/>
                </a:solidFill>
              </a:rPr>
              <a:t>large</a:t>
            </a:r>
            <a:r>
              <a:rPr spc="40" dirty="0">
                <a:solidFill>
                  <a:srgbClr val="1F1F1F"/>
                </a:solidFill>
              </a:rPr>
              <a:t> </a:t>
            </a:r>
            <a:r>
              <a:rPr spc="63" dirty="0">
                <a:solidFill>
                  <a:srgbClr val="1F1F1F"/>
                </a:solidFill>
              </a:rPr>
              <a:t>extent</a:t>
            </a:r>
            <a:r>
              <a:rPr spc="40" dirty="0">
                <a:solidFill>
                  <a:srgbClr val="1F1F1F"/>
                </a:solidFill>
              </a:rPr>
              <a:t> </a:t>
            </a:r>
            <a:r>
              <a:rPr spc="63" dirty="0">
                <a:solidFill>
                  <a:srgbClr val="1F1F1F"/>
                </a:solidFill>
              </a:rPr>
              <a:t>of</a:t>
            </a:r>
            <a:r>
              <a:rPr spc="37" dirty="0">
                <a:solidFill>
                  <a:srgbClr val="1F1F1F"/>
                </a:solidFill>
              </a:rPr>
              <a:t> </a:t>
            </a:r>
            <a:r>
              <a:rPr spc="43" dirty="0">
                <a:solidFill>
                  <a:srgbClr val="1F1F1F"/>
                </a:solidFill>
              </a:rPr>
              <a:t>tailings</a:t>
            </a:r>
            <a:r>
              <a:rPr spc="40" dirty="0">
                <a:solidFill>
                  <a:srgbClr val="1F1F1F"/>
                </a:solidFill>
              </a:rPr>
              <a:t> </a:t>
            </a:r>
            <a:r>
              <a:rPr dirty="0">
                <a:solidFill>
                  <a:srgbClr val="1F1F1F"/>
                </a:solidFill>
              </a:rPr>
              <a:t>facilities,</a:t>
            </a:r>
            <a:r>
              <a:rPr spc="40" dirty="0">
                <a:solidFill>
                  <a:srgbClr val="1F1F1F"/>
                </a:solidFill>
              </a:rPr>
              <a:t> </a:t>
            </a:r>
            <a:r>
              <a:rPr spc="33" dirty="0">
                <a:solidFill>
                  <a:srgbClr val="1F1F1F"/>
                </a:solidFill>
              </a:rPr>
              <a:t>carcasses</a:t>
            </a:r>
            <a:r>
              <a:rPr spc="40" dirty="0">
                <a:solidFill>
                  <a:srgbClr val="1F1F1F"/>
                </a:solidFill>
              </a:rPr>
              <a:t> </a:t>
            </a:r>
            <a:r>
              <a:rPr spc="-13" dirty="0">
                <a:solidFill>
                  <a:srgbClr val="1F1F1F"/>
                </a:solidFill>
              </a:rPr>
              <a:t>loss </a:t>
            </a:r>
            <a:r>
              <a:rPr spc="37" dirty="0">
                <a:solidFill>
                  <a:srgbClr val="1F1F1F"/>
                </a:solidFill>
              </a:rPr>
              <a:t>by;</a:t>
            </a:r>
            <a:r>
              <a:rPr spc="40" dirty="0">
                <a:solidFill>
                  <a:srgbClr val="1F1F1F"/>
                </a:solidFill>
              </a:rPr>
              <a:t> </a:t>
            </a:r>
            <a:r>
              <a:rPr spc="103" dirty="0">
                <a:solidFill>
                  <a:srgbClr val="1F1F1F"/>
                </a:solidFill>
              </a:rPr>
              <a:t>entombment</a:t>
            </a:r>
            <a:r>
              <a:rPr spc="40" dirty="0">
                <a:solidFill>
                  <a:srgbClr val="1F1F1F"/>
                </a:solidFill>
              </a:rPr>
              <a:t> </a:t>
            </a:r>
            <a:r>
              <a:rPr spc="57" dirty="0">
                <a:solidFill>
                  <a:srgbClr val="1F1F1F"/>
                </a:solidFill>
              </a:rPr>
              <a:t>in</a:t>
            </a:r>
            <a:r>
              <a:rPr spc="40" dirty="0">
                <a:solidFill>
                  <a:srgbClr val="1F1F1F"/>
                </a:solidFill>
              </a:rPr>
              <a:t> </a:t>
            </a:r>
            <a:r>
              <a:rPr spc="47" dirty="0">
                <a:solidFill>
                  <a:srgbClr val="1F1F1F"/>
                </a:solidFill>
              </a:rPr>
              <a:t>tailings,</a:t>
            </a:r>
            <a:r>
              <a:rPr spc="40" dirty="0">
                <a:solidFill>
                  <a:srgbClr val="1F1F1F"/>
                </a:solidFill>
              </a:rPr>
              <a:t> </a:t>
            </a:r>
            <a:r>
              <a:rPr spc="57" dirty="0">
                <a:solidFill>
                  <a:srgbClr val="1F1F1F"/>
                </a:solidFill>
              </a:rPr>
              <a:t>sink,</a:t>
            </a:r>
            <a:r>
              <a:rPr spc="43" dirty="0">
                <a:solidFill>
                  <a:srgbClr val="1F1F1F"/>
                </a:solidFill>
              </a:rPr>
              <a:t> </a:t>
            </a:r>
            <a:r>
              <a:rPr spc="140" dirty="0">
                <a:solidFill>
                  <a:srgbClr val="1F1F1F"/>
                </a:solidFill>
              </a:rPr>
              <a:t>or</a:t>
            </a:r>
            <a:r>
              <a:rPr spc="40" dirty="0">
                <a:solidFill>
                  <a:srgbClr val="1F1F1F"/>
                </a:solidFill>
              </a:rPr>
              <a:t> </a:t>
            </a:r>
            <a:r>
              <a:rPr spc="110" dirty="0">
                <a:solidFill>
                  <a:srgbClr val="1F1F1F"/>
                </a:solidFill>
              </a:rPr>
              <a:t>taken</a:t>
            </a:r>
            <a:r>
              <a:rPr spc="40" dirty="0">
                <a:solidFill>
                  <a:srgbClr val="1F1F1F"/>
                </a:solidFill>
              </a:rPr>
              <a:t> </a:t>
            </a:r>
            <a:r>
              <a:rPr spc="70" dirty="0">
                <a:solidFill>
                  <a:srgbClr val="1F1F1F"/>
                </a:solidFill>
              </a:rPr>
              <a:t>by</a:t>
            </a:r>
            <a:r>
              <a:rPr spc="40" dirty="0">
                <a:solidFill>
                  <a:srgbClr val="1F1F1F"/>
                </a:solidFill>
              </a:rPr>
              <a:t> </a:t>
            </a:r>
            <a:r>
              <a:rPr dirty="0">
                <a:solidFill>
                  <a:srgbClr val="1F1F1F"/>
                </a:solidFill>
              </a:rPr>
              <a:t>scavenging</a:t>
            </a:r>
            <a:r>
              <a:rPr spc="40" dirty="0">
                <a:solidFill>
                  <a:srgbClr val="1F1F1F"/>
                </a:solidFill>
              </a:rPr>
              <a:t> </a:t>
            </a:r>
            <a:r>
              <a:rPr spc="-7" dirty="0">
                <a:solidFill>
                  <a:srgbClr val="1F1F1F"/>
                </a:solidFill>
              </a:rPr>
              <a:t>wildlife.</a:t>
            </a:r>
          </a:p>
        </p:txBody>
      </p:sp>
      <p:pic>
        <p:nvPicPr>
          <p:cNvPr id="3" name="object 3"/>
          <p:cNvPicPr/>
          <p:nvPr/>
        </p:nvPicPr>
        <p:blipFill>
          <a:blip r:embed="rId2" cstate="print"/>
          <a:stretch>
            <a:fillRect/>
          </a:stretch>
        </p:blipFill>
        <p:spPr>
          <a:xfrm>
            <a:off x="8720364" y="1"/>
            <a:ext cx="3314699" cy="1384299"/>
          </a:xfrm>
          <a:prstGeom prst="rect">
            <a:avLst/>
          </a:prstGeom>
        </p:spPr>
      </p:pic>
    </p:spTree>
    <p:extLst>
      <p:ext uri="{BB962C8B-B14F-4D97-AF65-F5344CB8AC3E}">
        <p14:creationId xmlns:p14="http://schemas.microsoft.com/office/powerpoint/2010/main" val="2188541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Tree>
    <p:extLst>
      <p:ext uri="{BB962C8B-B14F-4D97-AF65-F5344CB8AC3E}">
        <p14:creationId xmlns:p14="http://schemas.microsoft.com/office/powerpoint/2010/main" val="4111456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46395" y="1408332"/>
            <a:ext cx="95250" cy="95249"/>
          </a:xfrm>
          <a:prstGeom prst="rect">
            <a:avLst/>
          </a:prstGeom>
        </p:spPr>
      </p:pic>
      <p:pic>
        <p:nvPicPr>
          <p:cNvPr id="3" name="object 3"/>
          <p:cNvPicPr/>
          <p:nvPr/>
        </p:nvPicPr>
        <p:blipFill>
          <a:blip r:embed="rId2" cstate="print"/>
          <a:stretch>
            <a:fillRect/>
          </a:stretch>
        </p:blipFill>
        <p:spPr>
          <a:xfrm>
            <a:off x="1346395" y="1890932"/>
            <a:ext cx="95250" cy="95249"/>
          </a:xfrm>
          <a:prstGeom prst="rect">
            <a:avLst/>
          </a:prstGeom>
        </p:spPr>
      </p:pic>
      <p:pic>
        <p:nvPicPr>
          <p:cNvPr id="4" name="object 4"/>
          <p:cNvPicPr/>
          <p:nvPr/>
        </p:nvPicPr>
        <p:blipFill>
          <a:blip r:embed="rId2" cstate="print"/>
          <a:stretch>
            <a:fillRect/>
          </a:stretch>
        </p:blipFill>
        <p:spPr>
          <a:xfrm>
            <a:off x="1346395" y="2373532"/>
            <a:ext cx="95250" cy="95249"/>
          </a:xfrm>
          <a:prstGeom prst="rect">
            <a:avLst/>
          </a:prstGeom>
        </p:spPr>
      </p:pic>
      <p:pic>
        <p:nvPicPr>
          <p:cNvPr id="5" name="object 5"/>
          <p:cNvPicPr/>
          <p:nvPr/>
        </p:nvPicPr>
        <p:blipFill>
          <a:blip r:embed="rId2" cstate="print"/>
          <a:stretch>
            <a:fillRect/>
          </a:stretch>
        </p:blipFill>
        <p:spPr>
          <a:xfrm>
            <a:off x="1346395" y="2856132"/>
            <a:ext cx="95250" cy="95249"/>
          </a:xfrm>
          <a:prstGeom prst="rect">
            <a:avLst/>
          </a:prstGeom>
        </p:spPr>
      </p:pic>
      <p:sp>
        <p:nvSpPr>
          <p:cNvPr id="6" name="object 6"/>
          <p:cNvSpPr txBox="1"/>
          <p:nvPr/>
        </p:nvSpPr>
        <p:spPr>
          <a:xfrm>
            <a:off x="995028" y="656915"/>
            <a:ext cx="5105823" cy="2445114"/>
          </a:xfrm>
          <a:prstGeom prst="rect">
            <a:avLst/>
          </a:prstGeom>
        </p:spPr>
        <p:txBody>
          <a:bodyPr vert="horz" wrap="square" lIns="0" tIns="8467" rIns="0" bIns="0" rtlCol="0">
            <a:spAutoFit/>
          </a:bodyPr>
          <a:lstStyle/>
          <a:p>
            <a:pPr marL="8467">
              <a:lnSpc>
                <a:spcPts val="3820"/>
              </a:lnSpc>
              <a:spcBef>
                <a:spcPts val="67"/>
              </a:spcBef>
            </a:pPr>
            <a:r>
              <a:rPr sz="3200" b="1" kern="0" spc="-7" dirty="0">
                <a:solidFill>
                  <a:srgbClr val="2E74B5"/>
                </a:solidFill>
                <a:latin typeface="Times New Roman"/>
                <a:cs typeface="Times New Roman"/>
              </a:rPr>
              <a:t>Outlines</a:t>
            </a:r>
            <a:endParaRPr sz="3200" kern="0">
              <a:solidFill>
                <a:sysClr val="windowText" lastClr="000000"/>
              </a:solidFill>
              <a:latin typeface="Times New Roman"/>
              <a:cs typeface="Times New Roman"/>
            </a:endParaRPr>
          </a:p>
          <a:p>
            <a:pPr marL="587192" marR="1010971">
              <a:lnSpc>
                <a:spcPts val="3800"/>
              </a:lnSpc>
              <a:spcBef>
                <a:spcPts val="139"/>
              </a:spcBef>
              <a:tabLst>
                <a:tab pos="1675214" algn="l"/>
                <a:tab pos="2277224" algn="l"/>
                <a:tab pos="2293311" algn="l"/>
              </a:tabLst>
            </a:pPr>
            <a:r>
              <a:rPr sz="3200" b="1" kern="0" spc="-33" dirty="0">
                <a:solidFill>
                  <a:srgbClr val="2E74B5"/>
                </a:solidFill>
                <a:latin typeface="Times New Roman"/>
                <a:cs typeface="Times New Roman"/>
              </a:rPr>
              <a:t>Introduction </a:t>
            </a:r>
            <a:r>
              <a:rPr sz="3200" b="1" kern="0" spc="-7" dirty="0">
                <a:solidFill>
                  <a:srgbClr val="2E74B5"/>
                </a:solidFill>
                <a:latin typeface="Times New Roman"/>
                <a:cs typeface="Times New Roman"/>
              </a:rPr>
              <a:t>Chemical</a:t>
            </a:r>
            <a:r>
              <a:rPr sz="3200" b="1" kern="0" dirty="0">
                <a:solidFill>
                  <a:srgbClr val="2E74B5"/>
                </a:solidFill>
                <a:latin typeface="Times New Roman"/>
                <a:cs typeface="Times New Roman"/>
              </a:rPr>
              <a:t>	</a:t>
            </a:r>
            <a:r>
              <a:rPr sz="3200" b="1" kern="0" spc="-43" dirty="0">
                <a:solidFill>
                  <a:srgbClr val="2E74B5"/>
                </a:solidFill>
                <a:latin typeface="Times New Roman"/>
                <a:cs typeface="Times New Roman"/>
              </a:rPr>
              <a:t>compound </a:t>
            </a:r>
            <a:r>
              <a:rPr sz="3200" b="1" kern="0" spc="-7" dirty="0">
                <a:solidFill>
                  <a:srgbClr val="2E74B5"/>
                </a:solidFill>
                <a:latin typeface="Times New Roman"/>
                <a:cs typeface="Times New Roman"/>
              </a:rPr>
              <a:t>Using</a:t>
            </a:r>
            <a:r>
              <a:rPr sz="3200" b="1" kern="0" dirty="0">
                <a:solidFill>
                  <a:srgbClr val="2E74B5"/>
                </a:solidFill>
                <a:latin typeface="Times New Roman"/>
                <a:cs typeface="Times New Roman"/>
              </a:rPr>
              <a:t>	</a:t>
            </a:r>
            <a:r>
              <a:rPr sz="3200" b="1" kern="0" spc="50" dirty="0">
                <a:solidFill>
                  <a:srgbClr val="2E74B5"/>
                </a:solidFill>
                <a:latin typeface="Times New Roman"/>
                <a:cs typeface="Times New Roman"/>
              </a:rPr>
              <a:t>Na</a:t>
            </a:r>
            <a:r>
              <a:rPr sz="3200" b="1" kern="0" dirty="0">
                <a:solidFill>
                  <a:srgbClr val="2E74B5"/>
                </a:solidFill>
                <a:latin typeface="Times New Roman"/>
                <a:cs typeface="Times New Roman"/>
              </a:rPr>
              <a:t>		</a:t>
            </a:r>
            <a:r>
              <a:rPr sz="3200" b="1" kern="0" spc="40" dirty="0">
                <a:solidFill>
                  <a:srgbClr val="2E74B5"/>
                </a:solidFill>
                <a:latin typeface="Times New Roman"/>
                <a:cs typeface="Times New Roman"/>
              </a:rPr>
              <a:t>CN</a:t>
            </a:r>
            <a:endParaRPr sz="3200" kern="0">
              <a:solidFill>
                <a:sysClr val="windowText" lastClr="000000"/>
              </a:solidFill>
              <a:latin typeface="Times New Roman"/>
              <a:cs typeface="Times New Roman"/>
            </a:endParaRPr>
          </a:p>
          <a:p>
            <a:pPr marL="587192">
              <a:lnSpc>
                <a:spcPts val="3680"/>
              </a:lnSpc>
              <a:tabLst>
                <a:tab pos="1341187" algn="l"/>
                <a:tab pos="2230231" algn="l"/>
                <a:tab pos="3272107" algn="l"/>
                <a:tab pos="4203487" algn="l"/>
              </a:tabLst>
            </a:pPr>
            <a:r>
              <a:rPr sz="3200" b="1" kern="0" spc="-17" dirty="0">
                <a:solidFill>
                  <a:srgbClr val="2E74B5"/>
                </a:solidFill>
                <a:latin typeface="Times New Roman"/>
                <a:cs typeface="Times New Roman"/>
              </a:rPr>
              <a:t>The</a:t>
            </a:r>
            <a:r>
              <a:rPr sz="3200" b="1" kern="0" dirty="0">
                <a:solidFill>
                  <a:srgbClr val="2E74B5"/>
                </a:solidFill>
                <a:latin typeface="Times New Roman"/>
                <a:cs typeface="Times New Roman"/>
              </a:rPr>
              <a:t>	</a:t>
            </a:r>
            <a:r>
              <a:rPr sz="3200" b="1" kern="0" spc="-13" dirty="0">
                <a:solidFill>
                  <a:srgbClr val="2E74B5"/>
                </a:solidFill>
                <a:latin typeface="Times New Roman"/>
                <a:cs typeface="Times New Roman"/>
              </a:rPr>
              <a:t>Baia</a:t>
            </a:r>
            <a:r>
              <a:rPr sz="3200" b="1" kern="0" dirty="0">
                <a:solidFill>
                  <a:srgbClr val="2E74B5"/>
                </a:solidFill>
                <a:latin typeface="Times New Roman"/>
                <a:cs typeface="Times New Roman"/>
              </a:rPr>
              <a:t>	</a:t>
            </a:r>
            <a:r>
              <a:rPr sz="3200" b="1" kern="0" spc="-13" dirty="0">
                <a:solidFill>
                  <a:srgbClr val="2E74B5"/>
                </a:solidFill>
                <a:latin typeface="Times New Roman"/>
                <a:cs typeface="Times New Roman"/>
              </a:rPr>
              <a:t>Mare</a:t>
            </a:r>
            <a:r>
              <a:rPr sz="3200" b="1" kern="0" dirty="0">
                <a:solidFill>
                  <a:srgbClr val="2E74B5"/>
                </a:solidFill>
                <a:latin typeface="Times New Roman"/>
                <a:cs typeface="Times New Roman"/>
              </a:rPr>
              <a:t>	</a:t>
            </a:r>
            <a:r>
              <a:rPr sz="3200" b="1" kern="0" spc="-13" dirty="0">
                <a:solidFill>
                  <a:srgbClr val="2E74B5"/>
                </a:solidFill>
                <a:latin typeface="Times New Roman"/>
                <a:cs typeface="Times New Roman"/>
              </a:rPr>
              <a:t>Gold</a:t>
            </a:r>
            <a:r>
              <a:rPr sz="3200" b="1" kern="0" dirty="0">
                <a:solidFill>
                  <a:srgbClr val="2E74B5"/>
                </a:solidFill>
                <a:latin typeface="Times New Roman"/>
                <a:cs typeface="Times New Roman"/>
              </a:rPr>
              <a:t>	</a:t>
            </a:r>
            <a:r>
              <a:rPr sz="3200" b="1" kern="0" spc="-13" dirty="0">
                <a:solidFill>
                  <a:srgbClr val="2E74B5"/>
                </a:solidFill>
                <a:latin typeface="Times New Roman"/>
                <a:cs typeface="Times New Roman"/>
              </a:rPr>
              <a:t>Mine</a:t>
            </a:r>
            <a:endParaRPr sz="32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10232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6779" y="358718"/>
            <a:ext cx="11344063" cy="6102526"/>
          </a:xfrm>
          <a:prstGeom prst="rect">
            <a:avLst/>
          </a:prstGeom>
        </p:spPr>
        <p:txBody>
          <a:bodyPr vert="horz" wrap="square" lIns="0" tIns="8467" rIns="0" bIns="0" rtlCol="0">
            <a:spAutoFit/>
          </a:bodyPr>
          <a:lstStyle/>
          <a:p>
            <a:pPr marL="8467">
              <a:lnSpc>
                <a:spcPts val="4310"/>
              </a:lnSpc>
              <a:spcBef>
                <a:spcPts val="67"/>
              </a:spcBef>
            </a:pPr>
            <a:r>
              <a:rPr sz="3600" b="1" kern="0" spc="-7" dirty="0">
                <a:solidFill>
                  <a:srgbClr val="006FBF"/>
                </a:solidFill>
                <a:latin typeface="Times New Roman"/>
                <a:cs typeface="Times New Roman"/>
              </a:rPr>
              <a:t>Cyanide</a:t>
            </a:r>
            <a:endParaRPr sz="3600" kern="0">
              <a:solidFill>
                <a:sysClr val="windowText" lastClr="000000"/>
              </a:solidFill>
              <a:latin typeface="Times New Roman"/>
              <a:cs typeface="Times New Roman"/>
            </a:endParaRPr>
          </a:p>
          <a:p>
            <a:pPr marL="8467">
              <a:lnSpc>
                <a:spcPts val="4310"/>
              </a:lnSpc>
              <a:tabLst>
                <a:tab pos="1909329" algn="l"/>
              </a:tabLst>
            </a:pPr>
            <a:r>
              <a:rPr sz="3600" b="1" kern="0" spc="-7" dirty="0">
                <a:solidFill>
                  <a:srgbClr val="006FBF"/>
                </a:solidFill>
                <a:latin typeface="Times New Roman"/>
                <a:cs typeface="Times New Roman"/>
              </a:rPr>
              <a:t>Chemical</a:t>
            </a:r>
            <a:r>
              <a:rPr sz="3600" b="1" kern="0" dirty="0">
                <a:solidFill>
                  <a:srgbClr val="006FBF"/>
                </a:solidFill>
                <a:latin typeface="Times New Roman"/>
                <a:cs typeface="Times New Roman"/>
              </a:rPr>
              <a:t>	</a:t>
            </a:r>
            <a:r>
              <a:rPr sz="3600" b="1" kern="0" spc="-57" dirty="0">
                <a:solidFill>
                  <a:srgbClr val="006FBF"/>
                </a:solidFill>
                <a:latin typeface="Times New Roman"/>
                <a:cs typeface="Times New Roman"/>
              </a:rPr>
              <a:t>compound</a:t>
            </a:r>
            <a:endParaRPr sz="3600" kern="0">
              <a:solidFill>
                <a:sysClr val="windowText" lastClr="000000"/>
              </a:solidFill>
              <a:latin typeface="Times New Roman"/>
              <a:cs typeface="Times New Roman"/>
            </a:endParaRPr>
          </a:p>
          <a:p>
            <a:pPr>
              <a:spcBef>
                <a:spcPts val="300"/>
              </a:spcBef>
            </a:pPr>
            <a:endParaRPr sz="3600" kern="0">
              <a:solidFill>
                <a:sysClr val="windowText" lastClr="000000"/>
              </a:solidFill>
              <a:latin typeface="Times New Roman"/>
              <a:cs typeface="Times New Roman"/>
            </a:endParaRPr>
          </a:p>
          <a:p>
            <a:pPr marL="8467" marR="3387">
              <a:lnSpc>
                <a:spcPts val="4300"/>
              </a:lnSpc>
              <a:tabLst>
                <a:tab pos="527076" algn="l"/>
                <a:tab pos="550784" algn="l"/>
                <a:tab pos="727323" algn="l"/>
                <a:tab pos="869993" algn="l"/>
                <a:tab pos="1284457" algn="l"/>
                <a:tab pos="1760731" algn="l"/>
                <a:tab pos="2004160" algn="l"/>
                <a:tab pos="2622681" algn="l"/>
                <a:tab pos="2675177" algn="l"/>
                <a:tab pos="3018094" algn="l"/>
                <a:tab pos="3356354" algn="l"/>
                <a:tab pos="3404194" algn="l"/>
                <a:tab pos="3870307" algn="l"/>
                <a:tab pos="4413047" algn="l"/>
                <a:tab pos="4618798" algn="l"/>
                <a:tab pos="5027757" algn="l"/>
                <a:tab pos="5376179" algn="l"/>
                <a:tab pos="5461696" algn="l"/>
                <a:tab pos="5546367" algn="l"/>
                <a:tab pos="5889284" algn="l"/>
                <a:tab pos="6365982" algn="l"/>
                <a:tab pos="6861730" algn="l"/>
                <a:tab pos="7196180" algn="l"/>
                <a:tab pos="7365945" algn="l"/>
                <a:tab pos="7833328" algn="l"/>
                <a:tab pos="8266420" algn="l"/>
                <a:tab pos="8489528" algn="l"/>
                <a:tab pos="8985699" algn="l"/>
                <a:tab pos="9233362" algn="l"/>
                <a:tab pos="9401433" algn="l"/>
                <a:tab pos="10685891" algn="l"/>
              </a:tabLst>
            </a:pPr>
            <a:r>
              <a:rPr sz="3600" kern="0" spc="163" dirty="0">
                <a:solidFill>
                  <a:sysClr val="windowText" lastClr="000000"/>
                </a:solidFill>
                <a:latin typeface="Times New Roman"/>
                <a:cs typeface="Times New Roman"/>
              </a:rPr>
              <a:t>In</a:t>
            </a:r>
            <a:r>
              <a:rPr sz="3600" kern="0" dirty="0">
                <a:solidFill>
                  <a:sysClr val="windowText" lastClr="000000"/>
                </a:solidFill>
                <a:latin typeface="Times New Roman"/>
                <a:cs typeface="Times New Roman"/>
              </a:rPr>
              <a:t>		</a:t>
            </a:r>
            <a:r>
              <a:rPr sz="3600" kern="0" spc="57" dirty="0">
                <a:solidFill>
                  <a:sysClr val="windowText" lastClr="000000"/>
                </a:solidFill>
                <a:latin typeface="Times New Roman"/>
                <a:cs typeface="Times New Roman"/>
              </a:rPr>
              <a:t>chemistry,</a:t>
            </a:r>
            <a:r>
              <a:rPr sz="3600" kern="0" dirty="0">
                <a:solidFill>
                  <a:sysClr val="windowText" lastClr="000000"/>
                </a:solidFill>
                <a:latin typeface="Times New Roman"/>
                <a:cs typeface="Times New Roman"/>
              </a:rPr>
              <a:t>		</a:t>
            </a:r>
            <a:r>
              <a:rPr sz="3600" kern="0" spc="157" dirty="0">
                <a:solidFill>
                  <a:sysClr val="windowText" lastClr="000000"/>
                </a:solidFill>
                <a:latin typeface="Times New Roman"/>
                <a:cs typeface="Times New Roman"/>
              </a:rPr>
              <a:t>a</a:t>
            </a:r>
            <a:r>
              <a:rPr sz="3600" kern="0" dirty="0">
                <a:solidFill>
                  <a:sysClr val="windowText" lastClr="000000"/>
                </a:solidFill>
                <a:latin typeface="Times New Roman"/>
                <a:cs typeface="Times New Roman"/>
              </a:rPr>
              <a:t>	</a:t>
            </a:r>
            <a:r>
              <a:rPr sz="3600" kern="0" spc="57" dirty="0">
                <a:solidFill>
                  <a:sysClr val="windowText" lastClr="000000"/>
                </a:solidFill>
                <a:latin typeface="Times New Roman"/>
                <a:cs typeface="Times New Roman"/>
              </a:rPr>
              <a:t>cyanide</a:t>
            </a:r>
            <a:r>
              <a:rPr sz="3600" kern="0" dirty="0">
                <a:solidFill>
                  <a:sysClr val="windowText" lastClr="000000"/>
                </a:solidFill>
                <a:latin typeface="Times New Roman"/>
                <a:cs typeface="Times New Roman"/>
              </a:rPr>
              <a:t>	</a:t>
            </a:r>
            <a:r>
              <a:rPr sz="3600" kern="0" spc="-17" dirty="0">
                <a:solidFill>
                  <a:sysClr val="windowText" lastClr="000000"/>
                </a:solidFill>
                <a:latin typeface="Times New Roman"/>
                <a:cs typeface="Times New Roman"/>
              </a:rPr>
              <a:t>is</a:t>
            </a:r>
            <a:r>
              <a:rPr sz="3600" kern="0" dirty="0">
                <a:solidFill>
                  <a:sysClr val="windowText" lastClr="000000"/>
                </a:solidFill>
                <a:latin typeface="Times New Roman"/>
                <a:cs typeface="Times New Roman"/>
              </a:rPr>
              <a:t>	</a:t>
            </a:r>
            <a:r>
              <a:rPr sz="3600" kern="0" spc="-867" dirty="0">
                <a:solidFill>
                  <a:sysClr val="windowText" lastClr="000000"/>
                </a:solidFill>
                <a:latin typeface="Times New Roman"/>
                <a:cs typeface="Times New Roman"/>
              </a:rPr>
              <a:t> </a:t>
            </a:r>
            <a:r>
              <a:rPr sz="3600" kern="0" spc="190" dirty="0">
                <a:solidFill>
                  <a:sysClr val="windowText" lastClr="000000"/>
                </a:solidFill>
                <a:latin typeface="Times New Roman"/>
                <a:cs typeface="Times New Roman"/>
              </a:rPr>
              <a:t>a</a:t>
            </a:r>
            <a:r>
              <a:rPr sz="3600" kern="0" dirty="0">
                <a:solidFill>
                  <a:sysClr val="windowText" lastClr="000000"/>
                </a:solidFill>
                <a:latin typeface="Times New Roman"/>
                <a:cs typeface="Times New Roman"/>
              </a:rPr>
              <a:t>	</a:t>
            </a:r>
            <a:r>
              <a:rPr sz="3600" kern="0" spc="37" dirty="0">
                <a:solidFill>
                  <a:sysClr val="windowText" lastClr="000000"/>
                </a:solidFill>
                <a:latin typeface="Times New Roman"/>
                <a:cs typeface="Times New Roman"/>
              </a:rPr>
              <a:t>chemical</a:t>
            </a:r>
            <a:r>
              <a:rPr sz="3600" kern="0" dirty="0">
                <a:solidFill>
                  <a:sysClr val="windowText" lastClr="000000"/>
                </a:solidFill>
                <a:latin typeface="Times New Roman"/>
                <a:cs typeface="Times New Roman"/>
              </a:rPr>
              <a:t>	</a:t>
            </a:r>
            <a:r>
              <a:rPr sz="3600" kern="0" spc="140" dirty="0">
                <a:solidFill>
                  <a:sysClr val="windowText" lastClr="000000"/>
                </a:solidFill>
                <a:latin typeface="Times New Roman"/>
                <a:cs typeface="Times New Roman"/>
              </a:rPr>
              <a:t>compound</a:t>
            </a:r>
            <a:r>
              <a:rPr sz="3600" kern="0" dirty="0">
                <a:solidFill>
                  <a:sysClr val="windowText" lastClr="000000"/>
                </a:solidFill>
                <a:latin typeface="Times New Roman"/>
                <a:cs typeface="Times New Roman"/>
              </a:rPr>
              <a:t>	</a:t>
            </a:r>
            <a:r>
              <a:rPr sz="3600" kern="0" spc="177" dirty="0">
                <a:solidFill>
                  <a:sysClr val="windowText" lastClr="000000"/>
                </a:solidFill>
                <a:latin typeface="Times New Roman"/>
                <a:cs typeface="Times New Roman"/>
              </a:rPr>
              <a:t>that </a:t>
            </a:r>
            <a:r>
              <a:rPr sz="3600" kern="0" spc="97" dirty="0">
                <a:solidFill>
                  <a:sysClr val="windowText" lastClr="000000"/>
                </a:solidFill>
                <a:latin typeface="Times New Roman"/>
                <a:cs typeface="Times New Roman"/>
              </a:rPr>
              <a:t>contains</a:t>
            </a:r>
            <a:r>
              <a:rPr sz="3600" kern="0" dirty="0">
                <a:solidFill>
                  <a:sysClr val="windowText" lastClr="000000"/>
                </a:solidFill>
                <a:latin typeface="Times New Roman"/>
                <a:cs typeface="Times New Roman"/>
              </a:rPr>
              <a:t>	</a:t>
            </a:r>
            <a:r>
              <a:rPr sz="3600" kern="0" spc="190" dirty="0">
                <a:solidFill>
                  <a:sysClr val="windowText" lastClr="000000"/>
                </a:solidFill>
                <a:latin typeface="Times New Roman"/>
                <a:cs typeface="Times New Roman"/>
              </a:rPr>
              <a:t>a</a:t>
            </a:r>
            <a:r>
              <a:rPr sz="3600" kern="0" dirty="0">
                <a:solidFill>
                  <a:sysClr val="windowText" lastClr="000000"/>
                </a:solidFill>
                <a:latin typeface="Times New Roman"/>
                <a:cs typeface="Times New Roman"/>
              </a:rPr>
              <a:t> </a:t>
            </a:r>
            <a:r>
              <a:rPr sz="3600" b="1" kern="0" spc="500" dirty="0">
                <a:solidFill>
                  <a:srgbClr val="006FBF"/>
                </a:solidFill>
                <a:latin typeface="Times New Roman"/>
                <a:cs typeface="Times New Roman"/>
              </a:rPr>
              <a:t>C</a:t>
            </a:r>
            <a:r>
              <a:rPr sz="3600" kern="0" spc="500" dirty="0">
                <a:solidFill>
                  <a:srgbClr val="006FBF"/>
                </a:solidFill>
                <a:latin typeface="Arial Black"/>
                <a:cs typeface="Arial Black"/>
              </a:rPr>
              <a:t>≡</a:t>
            </a:r>
            <a:r>
              <a:rPr sz="3600" b="1" kern="0" spc="500" dirty="0">
                <a:solidFill>
                  <a:srgbClr val="006FBF"/>
                </a:solidFill>
                <a:latin typeface="Times New Roman"/>
                <a:cs typeface="Times New Roman"/>
              </a:rPr>
              <a:t>N</a:t>
            </a:r>
            <a:r>
              <a:rPr sz="3600" b="1" kern="0" dirty="0">
                <a:solidFill>
                  <a:srgbClr val="006FBF"/>
                </a:solidFill>
                <a:latin typeface="Times New Roman"/>
                <a:cs typeface="Times New Roman"/>
              </a:rPr>
              <a:t>	</a:t>
            </a:r>
            <a:r>
              <a:rPr sz="3600" kern="0" spc="90" dirty="0">
                <a:solidFill>
                  <a:sysClr val="windowText" lastClr="000000"/>
                </a:solidFill>
                <a:latin typeface="Times New Roman"/>
                <a:cs typeface="Times New Roman"/>
              </a:rPr>
              <a:t>functional</a:t>
            </a:r>
            <a:r>
              <a:rPr sz="3600" kern="0" dirty="0">
                <a:solidFill>
                  <a:sysClr val="windowText" lastClr="000000"/>
                </a:solidFill>
                <a:latin typeface="Times New Roman"/>
                <a:cs typeface="Times New Roman"/>
              </a:rPr>
              <a:t>		</a:t>
            </a:r>
            <a:r>
              <a:rPr sz="3600" kern="0" spc="123" dirty="0">
                <a:solidFill>
                  <a:sysClr val="windowText" lastClr="000000"/>
                </a:solidFill>
                <a:latin typeface="Times New Roman"/>
                <a:cs typeface="Times New Roman"/>
              </a:rPr>
              <a:t>group.</a:t>
            </a:r>
            <a:r>
              <a:rPr sz="3600" kern="0" dirty="0">
                <a:solidFill>
                  <a:sysClr val="windowText" lastClr="000000"/>
                </a:solidFill>
                <a:latin typeface="Times New Roman"/>
                <a:cs typeface="Times New Roman"/>
              </a:rPr>
              <a:t>	</a:t>
            </a:r>
            <a:r>
              <a:rPr sz="3600" kern="0" spc="70" dirty="0">
                <a:solidFill>
                  <a:sysClr val="windowText" lastClr="000000"/>
                </a:solidFill>
                <a:latin typeface="Times New Roman"/>
                <a:cs typeface="Times New Roman"/>
              </a:rPr>
              <a:t>This</a:t>
            </a:r>
            <a:r>
              <a:rPr sz="3600" kern="0" dirty="0">
                <a:solidFill>
                  <a:sysClr val="windowText" lastClr="000000"/>
                </a:solidFill>
                <a:latin typeface="Times New Roman"/>
                <a:cs typeface="Times New Roman"/>
              </a:rPr>
              <a:t>	</a:t>
            </a:r>
            <a:r>
              <a:rPr sz="3600" kern="0" spc="123" dirty="0">
                <a:solidFill>
                  <a:sysClr val="windowText" lastClr="000000"/>
                </a:solidFill>
                <a:latin typeface="Times New Roman"/>
                <a:cs typeface="Times New Roman"/>
              </a:rPr>
              <a:t>group,</a:t>
            </a:r>
            <a:r>
              <a:rPr sz="3600" kern="0" dirty="0">
                <a:solidFill>
                  <a:sysClr val="windowText" lastClr="000000"/>
                </a:solidFill>
                <a:latin typeface="Times New Roman"/>
                <a:cs typeface="Times New Roman"/>
              </a:rPr>
              <a:t>	</a:t>
            </a:r>
            <a:r>
              <a:rPr sz="3600" kern="0" spc="130" dirty="0">
                <a:solidFill>
                  <a:sysClr val="windowText" lastClr="000000"/>
                </a:solidFill>
                <a:latin typeface="Times New Roman"/>
                <a:cs typeface="Times New Roman"/>
              </a:rPr>
              <a:t>known</a:t>
            </a:r>
            <a:r>
              <a:rPr sz="3600" kern="0" dirty="0">
                <a:solidFill>
                  <a:sysClr val="windowText" lastClr="000000"/>
                </a:solidFill>
                <a:latin typeface="Times New Roman"/>
                <a:cs typeface="Times New Roman"/>
              </a:rPr>
              <a:t>	</a:t>
            </a:r>
            <a:r>
              <a:rPr sz="3600" kern="0" spc="73" dirty="0">
                <a:solidFill>
                  <a:sysClr val="windowText" lastClr="000000"/>
                </a:solidFill>
                <a:latin typeface="Times New Roman"/>
                <a:cs typeface="Times New Roman"/>
              </a:rPr>
              <a:t>as </a:t>
            </a:r>
            <a:r>
              <a:rPr sz="3600" kern="0" spc="93" dirty="0">
                <a:solidFill>
                  <a:sysClr val="windowText" lastClr="000000"/>
                </a:solidFill>
                <a:latin typeface="Times New Roman"/>
                <a:cs typeface="Times New Roman"/>
              </a:rPr>
              <a:t>the</a:t>
            </a:r>
            <a:r>
              <a:rPr sz="3600" kern="0" dirty="0">
                <a:solidFill>
                  <a:sysClr val="windowText" lastClr="000000"/>
                </a:solidFill>
                <a:latin typeface="Times New Roman"/>
                <a:cs typeface="Times New Roman"/>
              </a:rPr>
              <a:t>	</a:t>
            </a:r>
            <a:r>
              <a:rPr sz="3600" kern="0" spc="97" dirty="0">
                <a:solidFill>
                  <a:sysClr val="windowText" lastClr="000000"/>
                </a:solidFill>
                <a:latin typeface="Times New Roman"/>
                <a:cs typeface="Times New Roman"/>
              </a:rPr>
              <a:t>cyano</a:t>
            </a:r>
            <a:r>
              <a:rPr sz="3600" kern="0" dirty="0">
                <a:solidFill>
                  <a:sysClr val="windowText" lastClr="000000"/>
                </a:solidFill>
                <a:latin typeface="Times New Roman"/>
                <a:cs typeface="Times New Roman"/>
              </a:rPr>
              <a:t>	</a:t>
            </a:r>
            <a:r>
              <a:rPr sz="3600" kern="0" spc="123" dirty="0">
                <a:solidFill>
                  <a:sysClr val="windowText" lastClr="000000"/>
                </a:solidFill>
                <a:latin typeface="Times New Roman"/>
                <a:cs typeface="Times New Roman"/>
              </a:rPr>
              <a:t>group,</a:t>
            </a:r>
            <a:r>
              <a:rPr sz="3600" kern="0" dirty="0">
                <a:solidFill>
                  <a:sysClr val="windowText" lastClr="000000"/>
                </a:solidFill>
                <a:latin typeface="Times New Roman"/>
                <a:cs typeface="Times New Roman"/>
              </a:rPr>
              <a:t>		</a:t>
            </a:r>
            <a:r>
              <a:rPr sz="3600" kern="0" spc="47" dirty="0">
                <a:solidFill>
                  <a:sysClr val="windowText" lastClr="000000"/>
                </a:solidFill>
                <a:latin typeface="Times New Roman"/>
                <a:cs typeface="Times New Roman"/>
              </a:rPr>
              <a:t>consists</a:t>
            </a:r>
            <a:r>
              <a:rPr sz="3600" kern="0" dirty="0">
                <a:solidFill>
                  <a:sysClr val="windowText" lastClr="000000"/>
                </a:solidFill>
                <a:latin typeface="Times New Roman"/>
                <a:cs typeface="Times New Roman"/>
              </a:rPr>
              <a:t>	</a:t>
            </a:r>
            <a:r>
              <a:rPr sz="3600" kern="0" spc="67" dirty="0">
                <a:solidFill>
                  <a:sysClr val="windowText" lastClr="000000"/>
                </a:solidFill>
                <a:latin typeface="Times New Roman"/>
                <a:cs typeface="Times New Roman"/>
              </a:rPr>
              <a:t>of</a:t>
            </a:r>
            <a:r>
              <a:rPr sz="3600" kern="0" dirty="0">
                <a:solidFill>
                  <a:sysClr val="windowText" lastClr="000000"/>
                </a:solidFill>
                <a:latin typeface="Times New Roman"/>
                <a:cs typeface="Times New Roman"/>
              </a:rPr>
              <a:t>		</a:t>
            </a:r>
            <a:r>
              <a:rPr sz="3600" kern="0" spc="157" dirty="0">
                <a:solidFill>
                  <a:sysClr val="windowText" lastClr="000000"/>
                </a:solidFill>
                <a:latin typeface="Times New Roman"/>
                <a:cs typeface="Times New Roman"/>
              </a:rPr>
              <a:t>a</a:t>
            </a:r>
            <a:r>
              <a:rPr sz="3600" kern="0" dirty="0">
                <a:solidFill>
                  <a:sysClr val="windowText" lastClr="000000"/>
                </a:solidFill>
                <a:latin typeface="Times New Roman"/>
                <a:cs typeface="Times New Roman"/>
              </a:rPr>
              <a:t>	</a:t>
            </a:r>
            <a:r>
              <a:rPr sz="3600" kern="0" spc="136" dirty="0">
                <a:solidFill>
                  <a:sysClr val="windowText" lastClr="000000"/>
                </a:solidFill>
                <a:latin typeface="Times New Roman"/>
                <a:cs typeface="Times New Roman"/>
              </a:rPr>
              <a:t>carbon</a:t>
            </a:r>
            <a:r>
              <a:rPr sz="3600" kern="0" dirty="0">
                <a:solidFill>
                  <a:sysClr val="windowText" lastClr="000000"/>
                </a:solidFill>
                <a:latin typeface="Times New Roman"/>
                <a:cs typeface="Times New Roman"/>
              </a:rPr>
              <a:t>	</a:t>
            </a:r>
            <a:r>
              <a:rPr sz="3600" kern="0" spc="163" dirty="0">
                <a:solidFill>
                  <a:sysClr val="windowText" lastClr="000000"/>
                </a:solidFill>
                <a:latin typeface="Times New Roman"/>
                <a:cs typeface="Times New Roman"/>
              </a:rPr>
              <a:t>atom</a:t>
            </a:r>
            <a:r>
              <a:rPr sz="3600" kern="0" dirty="0">
                <a:solidFill>
                  <a:sysClr val="windowText" lastClr="000000"/>
                </a:solidFill>
                <a:latin typeface="Times New Roman"/>
                <a:cs typeface="Times New Roman"/>
              </a:rPr>
              <a:t>	</a:t>
            </a:r>
            <a:r>
              <a:rPr sz="3600" kern="0" spc="63" dirty="0">
                <a:solidFill>
                  <a:sysClr val="windowText" lastClr="000000"/>
                </a:solidFill>
                <a:latin typeface="Times New Roman"/>
                <a:cs typeface="Times New Roman"/>
              </a:rPr>
              <a:t>triple-</a:t>
            </a:r>
            <a:r>
              <a:rPr sz="3600" kern="0" spc="136" dirty="0">
                <a:solidFill>
                  <a:sysClr val="windowText" lastClr="000000"/>
                </a:solidFill>
                <a:latin typeface="Times New Roman"/>
                <a:cs typeface="Times New Roman"/>
              </a:rPr>
              <a:t>bonded </a:t>
            </a:r>
            <a:r>
              <a:rPr sz="3600" kern="0" spc="167" dirty="0">
                <a:solidFill>
                  <a:sysClr val="windowText" lastClr="000000"/>
                </a:solidFill>
                <a:latin typeface="Times New Roman"/>
                <a:cs typeface="Times New Roman"/>
              </a:rPr>
              <a:t>to</a:t>
            </a:r>
            <a:r>
              <a:rPr sz="3600" kern="0" dirty="0">
                <a:solidFill>
                  <a:sysClr val="windowText" lastClr="000000"/>
                </a:solidFill>
                <a:latin typeface="Times New Roman"/>
                <a:cs typeface="Times New Roman"/>
              </a:rPr>
              <a:t>	</a:t>
            </a:r>
            <a:r>
              <a:rPr sz="3600" kern="0" spc="157" dirty="0">
                <a:solidFill>
                  <a:sysClr val="windowText" lastClr="000000"/>
                </a:solidFill>
                <a:latin typeface="Times New Roman"/>
                <a:cs typeface="Times New Roman"/>
              </a:rPr>
              <a:t>a</a:t>
            </a:r>
            <a:r>
              <a:rPr sz="3600" kern="0" dirty="0">
                <a:solidFill>
                  <a:sysClr val="windowText" lastClr="000000"/>
                </a:solidFill>
                <a:latin typeface="Times New Roman"/>
                <a:cs typeface="Times New Roman"/>
              </a:rPr>
              <a:t>	</a:t>
            </a:r>
            <a:r>
              <a:rPr sz="3600" kern="0" spc="97" dirty="0">
                <a:solidFill>
                  <a:sysClr val="windowText" lastClr="000000"/>
                </a:solidFill>
                <a:latin typeface="Times New Roman"/>
                <a:cs typeface="Times New Roman"/>
              </a:rPr>
              <a:t>nitrogen</a:t>
            </a:r>
            <a:r>
              <a:rPr sz="3600" kern="0" dirty="0">
                <a:solidFill>
                  <a:sysClr val="windowText" lastClr="000000"/>
                </a:solidFill>
                <a:latin typeface="Times New Roman"/>
                <a:cs typeface="Times New Roman"/>
              </a:rPr>
              <a:t>	</a:t>
            </a:r>
            <a:r>
              <a:rPr sz="3600" kern="0" spc="147" dirty="0">
                <a:solidFill>
                  <a:sysClr val="windowText" lastClr="000000"/>
                </a:solidFill>
                <a:latin typeface="Times New Roman"/>
                <a:cs typeface="Times New Roman"/>
              </a:rPr>
              <a:t>atom.</a:t>
            </a:r>
            <a:r>
              <a:rPr sz="3600" kern="0" dirty="0">
                <a:solidFill>
                  <a:sysClr val="windowText" lastClr="000000"/>
                </a:solidFill>
                <a:latin typeface="Times New Roman"/>
                <a:cs typeface="Times New Roman"/>
              </a:rPr>
              <a:t>	</a:t>
            </a:r>
            <a:r>
              <a:rPr sz="3600" kern="0" spc="163" dirty="0">
                <a:solidFill>
                  <a:sysClr val="windowText" lastClr="000000"/>
                </a:solidFill>
                <a:latin typeface="Times New Roman"/>
                <a:cs typeface="Times New Roman"/>
              </a:rPr>
              <a:t>In</a:t>
            </a:r>
            <a:r>
              <a:rPr sz="3600" kern="0" dirty="0">
                <a:solidFill>
                  <a:sysClr val="windowText" lastClr="000000"/>
                </a:solidFill>
                <a:latin typeface="Times New Roman"/>
                <a:cs typeface="Times New Roman"/>
              </a:rPr>
              <a:t>	</a:t>
            </a:r>
            <a:r>
              <a:rPr sz="3600" kern="0" spc="83" dirty="0">
                <a:solidFill>
                  <a:sysClr val="windowText" lastClr="000000"/>
                </a:solidFill>
                <a:latin typeface="Times New Roman"/>
                <a:cs typeface="Times New Roman"/>
              </a:rPr>
              <a:t>inorganic</a:t>
            </a:r>
            <a:r>
              <a:rPr sz="3600" kern="0" dirty="0">
                <a:solidFill>
                  <a:sysClr val="windowText" lastClr="000000"/>
                </a:solidFill>
                <a:latin typeface="Times New Roman"/>
                <a:cs typeface="Times New Roman"/>
              </a:rPr>
              <a:t>	</a:t>
            </a:r>
            <a:r>
              <a:rPr sz="3600" kern="0" spc="47" dirty="0">
                <a:solidFill>
                  <a:sysClr val="windowText" lastClr="000000"/>
                </a:solidFill>
                <a:latin typeface="Times New Roman"/>
                <a:cs typeface="Times New Roman"/>
              </a:rPr>
              <a:t>cyanides,</a:t>
            </a:r>
            <a:r>
              <a:rPr sz="3600" kern="0" dirty="0">
                <a:solidFill>
                  <a:sysClr val="windowText" lastClr="000000"/>
                </a:solidFill>
                <a:latin typeface="Times New Roman"/>
                <a:cs typeface="Times New Roman"/>
              </a:rPr>
              <a:t>	</a:t>
            </a:r>
            <a:r>
              <a:rPr sz="3600" kern="0" spc="93" dirty="0">
                <a:solidFill>
                  <a:sysClr val="windowText" lastClr="000000"/>
                </a:solidFill>
                <a:latin typeface="Times New Roman"/>
                <a:cs typeface="Times New Roman"/>
              </a:rPr>
              <a:t>the</a:t>
            </a:r>
            <a:r>
              <a:rPr sz="3600" kern="0" dirty="0">
                <a:solidFill>
                  <a:sysClr val="windowText" lastClr="000000"/>
                </a:solidFill>
                <a:latin typeface="Times New Roman"/>
                <a:cs typeface="Times New Roman"/>
              </a:rPr>
              <a:t>	</a:t>
            </a:r>
            <a:r>
              <a:rPr sz="3600" kern="0" spc="57" dirty="0">
                <a:solidFill>
                  <a:sysClr val="windowText" lastClr="000000"/>
                </a:solidFill>
                <a:latin typeface="Times New Roman"/>
                <a:cs typeface="Times New Roman"/>
              </a:rPr>
              <a:t>cyanide </a:t>
            </a:r>
            <a:r>
              <a:rPr sz="3600" kern="0" spc="136" dirty="0">
                <a:solidFill>
                  <a:sysClr val="windowText" lastClr="000000"/>
                </a:solidFill>
                <a:latin typeface="Times New Roman"/>
                <a:cs typeface="Times New Roman"/>
              </a:rPr>
              <a:t>group</a:t>
            </a:r>
            <a:r>
              <a:rPr sz="3600" kern="0" dirty="0">
                <a:solidFill>
                  <a:sysClr val="windowText" lastClr="000000"/>
                </a:solidFill>
                <a:latin typeface="Times New Roman"/>
                <a:cs typeface="Times New Roman"/>
              </a:rPr>
              <a:t>	is </a:t>
            </a:r>
            <a:r>
              <a:rPr sz="3600" kern="0" spc="90" dirty="0">
                <a:solidFill>
                  <a:sysClr val="windowText" lastClr="000000"/>
                </a:solidFill>
                <a:latin typeface="Times New Roman"/>
                <a:cs typeface="Times New Roman"/>
              </a:rPr>
              <a:t>present</a:t>
            </a:r>
            <a:r>
              <a:rPr sz="3600" kern="0" dirty="0">
                <a:solidFill>
                  <a:sysClr val="windowText" lastClr="000000"/>
                </a:solidFill>
                <a:latin typeface="Times New Roman"/>
                <a:cs typeface="Times New Roman"/>
              </a:rPr>
              <a:t> </a:t>
            </a:r>
            <a:r>
              <a:rPr sz="3600" kern="0" spc="90" dirty="0">
                <a:solidFill>
                  <a:sysClr val="windowText" lastClr="000000"/>
                </a:solidFill>
                <a:latin typeface="Times New Roman"/>
                <a:cs typeface="Times New Roman"/>
              </a:rPr>
              <a:t>as</a:t>
            </a:r>
            <a:r>
              <a:rPr sz="3600" kern="0" dirty="0">
                <a:solidFill>
                  <a:sysClr val="windowText" lastClr="000000"/>
                </a:solidFill>
                <a:latin typeface="Times New Roman"/>
                <a:cs typeface="Times New Roman"/>
              </a:rPr>
              <a:t> </a:t>
            </a:r>
            <a:r>
              <a:rPr sz="3600" kern="0" spc="110" dirty="0">
                <a:solidFill>
                  <a:sysClr val="windowText" lastClr="000000"/>
                </a:solidFill>
                <a:latin typeface="Times New Roman"/>
                <a:cs typeface="Times New Roman"/>
              </a:rPr>
              <a:t>the</a:t>
            </a:r>
            <a:r>
              <a:rPr sz="3600" kern="0" spc="3" dirty="0">
                <a:solidFill>
                  <a:sysClr val="windowText" lastClr="000000"/>
                </a:solidFill>
                <a:latin typeface="Times New Roman"/>
                <a:cs typeface="Times New Roman"/>
              </a:rPr>
              <a:t> </a:t>
            </a:r>
            <a:r>
              <a:rPr sz="3600" kern="0" spc="63" dirty="0">
                <a:solidFill>
                  <a:sysClr val="windowText" lastClr="000000"/>
                </a:solidFill>
                <a:latin typeface="Times New Roman"/>
                <a:cs typeface="Times New Roman"/>
              </a:rPr>
              <a:t>cyanide</a:t>
            </a:r>
            <a:r>
              <a:rPr sz="3600" kern="0" dirty="0">
                <a:solidFill>
                  <a:sysClr val="windowText" lastClr="000000"/>
                </a:solidFill>
                <a:latin typeface="Times New Roman"/>
                <a:cs typeface="Times New Roman"/>
              </a:rPr>
              <a:t> </a:t>
            </a:r>
            <a:r>
              <a:rPr sz="3600" kern="0" spc="140" dirty="0">
                <a:solidFill>
                  <a:sysClr val="windowText" lastClr="000000"/>
                </a:solidFill>
                <a:latin typeface="Times New Roman"/>
                <a:cs typeface="Times New Roman"/>
              </a:rPr>
              <a:t>anion</a:t>
            </a:r>
            <a:r>
              <a:rPr sz="3600" kern="0" dirty="0">
                <a:solidFill>
                  <a:sysClr val="windowText" lastClr="000000"/>
                </a:solidFill>
                <a:latin typeface="Times New Roman"/>
                <a:cs typeface="Times New Roman"/>
              </a:rPr>
              <a:t> </a:t>
            </a:r>
            <a:r>
              <a:rPr sz="3600" kern="0" spc="397" dirty="0">
                <a:solidFill>
                  <a:sysClr val="windowText" lastClr="000000"/>
                </a:solidFill>
                <a:cs typeface="Calibri"/>
              </a:rPr>
              <a:t>⁻</a:t>
            </a:r>
            <a:r>
              <a:rPr sz="3600" kern="0" spc="397" dirty="0">
                <a:solidFill>
                  <a:sysClr val="windowText" lastClr="000000"/>
                </a:solidFill>
                <a:latin typeface="Times New Roman"/>
                <a:cs typeface="Times New Roman"/>
              </a:rPr>
              <a:t>C</a:t>
            </a:r>
            <a:r>
              <a:rPr sz="3600" kern="0" spc="397" dirty="0">
                <a:solidFill>
                  <a:sysClr val="windowText" lastClr="000000"/>
                </a:solidFill>
                <a:latin typeface="Arial"/>
                <a:cs typeface="Arial"/>
              </a:rPr>
              <a:t>≡</a:t>
            </a:r>
            <a:r>
              <a:rPr sz="3600" kern="0" spc="397" dirty="0">
                <a:solidFill>
                  <a:sysClr val="windowText" lastClr="000000"/>
                </a:solidFill>
                <a:latin typeface="Times New Roman"/>
                <a:cs typeface="Times New Roman"/>
              </a:rPr>
              <a:t>N.</a:t>
            </a:r>
            <a:r>
              <a:rPr sz="3600" kern="0" spc="3" dirty="0">
                <a:solidFill>
                  <a:sysClr val="windowText" lastClr="000000"/>
                </a:solidFill>
                <a:latin typeface="Times New Roman"/>
                <a:cs typeface="Times New Roman"/>
              </a:rPr>
              <a:t> </a:t>
            </a:r>
            <a:r>
              <a:rPr sz="3600" kern="0" spc="83" dirty="0">
                <a:solidFill>
                  <a:sysClr val="windowText" lastClr="000000"/>
                </a:solidFill>
                <a:latin typeface="Times New Roman"/>
                <a:cs typeface="Times New Roman"/>
              </a:rPr>
              <a:t>This</a:t>
            </a:r>
            <a:r>
              <a:rPr sz="3600" kern="0" dirty="0">
                <a:solidFill>
                  <a:sysClr val="windowText" lastClr="000000"/>
                </a:solidFill>
                <a:latin typeface="Times New Roman"/>
                <a:cs typeface="Times New Roman"/>
              </a:rPr>
              <a:t> </a:t>
            </a:r>
            <a:r>
              <a:rPr sz="3600" kern="0" spc="140" dirty="0">
                <a:solidFill>
                  <a:sysClr val="windowText" lastClr="000000"/>
                </a:solidFill>
                <a:latin typeface="Times New Roman"/>
                <a:cs typeface="Times New Roman"/>
              </a:rPr>
              <a:t>anion</a:t>
            </a:r>
            <a:r>
              <a:rPr sz="3600" kern="0" dirty="0">
                <a:solidFill>
                  <a:sysClr val="windowText" lastClr="000000"/>
                </a:solidFill>
                <a:latin typeface="Times New Roman"/>
                <a:cs typeface="Times New Roman"/>
              </a:rPr>
              <a:t> </a:t>
            </a:r>
            <a:r>
              <a:rPr sz="3600" kern="0" spc="-17" dirty="0">
                <a:solidFill>
                  <a:sysClr val="windowText" lastClr="000000"/>
                </a:solidFill>
                <a:latin typeface="Times New Roman"/>
                <a:cs typeface="Times New Roman"/>
              </a:rPr>
              <a:t>is </a:t>
            </a:r>
            <a:r>
              <a:rPr sz="3600" kern="0" spc="40" dirty="0">
                <a:solidFill>
                  <a:sysClr val="windowText" lastClr="000000"/>
                </a:solidFill>
                <a:latin typeface="Times New Roman"/>
                <a:cs typeface="Times New Roman"/>
              </a:rPr>
              <a:t>extremely</a:t>
            </a:r>
            <a:r>
              <a:rPr sz="3600" kern="0" spc="23" dirty="0">
                <a:solidFill>
                  <a:sysClr val="windowText" lastClr="000000"/>
                </a:solidFill>
                <a:latin typeface="Times New Roman"/>
                <a:cs typeface="Times New Roman"/>
              </a:rPr>
              <a:t> </a:t>
            </a:r>
            <a:r>
              <a:rPr sz="3600" kern="0" spc="107" dirty="0">
                <a:solidFill>
                  <a:sysClr val="windowText" lastClr="000000"/>
                </a:solidFill>
                <a:latin typeface="Times New Roman"/>
                <a:cs typeface="Times New Roman"/>
              </a:rPr>
              <a:t>poisonous.</a:t>
            </a:r>
            <a:r>
              <a:rPr sz="3600" kern="0" spc="27" dirty="0">
                <a:solidFill>
                  <a:sysClr val="windowText" lastClr="000000"/>
                </a:solidFill>
                <a:latin typeface="Times New Roman"/>
                <a:cs typeface="Times New Roman"/>
              </a:rPr>
              <a:t> </a:t>
            </a:r>
            <a:r>
              <a:rPr sz="3600" kern="0" spc="73" dirty="0">
                <a:solidFill>
                  <a:sysClr val="windowText" lastClr="000000"/>
                </a:solidFill>
                <a:latin typeface="Times New Roman"/>
                <a:cs typeface="Times New Roman"/>
              </a:rPr>
              <a:t>Wikipedia</a:t>
            </a:r>
            <a:endParaRPr sz="3600" kern="0">
              <a:solidFill>
                <a:sysClr val="windowText" lastClr="000000"/>
              </a:solidFill>
              <a:latin typeface="Times New Roman"/>
              <a:cs typeface="Times New Roman"/>
            </a:endParaRPr>
          </a:p>
          <a:p>
            <a:pPr marL="8467">
              <a:lnSpc>
                <a:spcPts val="4150"/>
              </a:lnSpc>
            </a:pPr>
            <a:r>
              <a:rPr sz="3600" kern="0" spc="150" dirty="0">
                <a:solidFill>
                  <a:sysClr val="windowText" lastClr="000000"/>
                </a:solidFill>
                <a:latin typeface="Times New Roman"/>
                <a:cs typeface="Times New Roman"/>
              </a:rPr>
              <a:t>Formula:</a:t>
            </a:r>
            <a:r>
              <a:rPr sz="3600" kern="0" spc="10" dirty="0">
                <a:solidFill>
                  <a:sysClr val="windowText" lastClr="000000"/>
                </a:solidFill>
                <a:latin typeface="Times New Roman"/>
                <a:cs typeface="Times New Roman"/>
              </a:rPr>
              <a:t> </a:t>
            </a:r>
            <a:r>
              <a:rPr sz="3600" b="1" kern="0" spc="140" dirty="0">
                <a:solidFill>
                  <a:srgbClr val="006FBF"/>
                </a:solidFill>
                <a:latin typeface="Times New Roman"/>
                <a:cs typeface="Times New Roman"/>
              </a:rPr>
              <a:t>CN−</a:t>
            </a:r>
            <a:endParaRPr sz="3600" kern="0">
              <a:solidFill>
                <a:sysClr val="windowText" lastClr="000000"/>
              </a:solidFill>
              <a:latin typeface="Times New Roman"/>
              <a:cs typeface="Times New Roman"/>
            </a:endParaRPr>
          </a:p>
          <a:p>
            <a:pPr marL="8467">
              <a:lnSpc>
                <a:spcPts val="4310"/>
              </a:lnSpc>
              <a:tabLst>
                <a:tab pos="1356004" algn="l"/>
                <a:tab pos="2551134" algn="l"/>
                <a:tab pos="3703929" algn="l"/>
              </a:tabLst>
            </a:pPr>
            <a:r>
              <a:rPr sz="3600" kern="0" spc="167" dirty="0">
                <a:solidFill>
                  <a:sysClr val="windowText" lastClr="000000"/>
                </a:solidFill>
                <a:latin typeface="Times New Roman"/>
                <a:cs typeface="Times New Roman"/>
              </a:rPr>
              <a:t>Molar</a:t>
            </a:r>
            <a:r>
              <a:rPr sz="3600" kern="0" dirty="0">
                <a:solidFill>
                  <a:sysClr val="windowText" lastClr="000000"/>
                </a:solidFill>
                <a:latin typeface="Times New Roman"/>
                <a:cs typeface="Times New Roman"/>
              </a:rPr>
              <a:t>	</a:t>
            </a:r>
            <a:r>
              <a:rPr sz="3600" kern="0" spc="47" dirty="0">
                <a:solidFill>
                  <a:sysClr val="windowText" lastClr="000000"/>
                </a:solidFill>
                <a:latin typeface="Times New Roman"/>
                <a:cs typeface="Times New Roman"/>
              </a:rPr>
              <a:t>mass:</a:t>
            </a:r>
            <a:r>
              <a:rPr sz="3600" kern="0" dirty="0">
                <a:solidFill>
                  <a:sysClr val="windowText" lastClr="000000"/>
                </a:solidFill>
                <a:latin typeface="Times New Roman"/>
                <a:cs typeface="Times New Roman"/>
              </a:rPr>
              <a:t>	</a:t>
            </a:r>
            <a:r>
              <a:rPr sz="3600" kern="0" spc="-7" dirty="0">
                <a:solidFill>
                  <a:sysClr val="windowText" lastClr="000000"/>
                </a:solidFill>
                <a:latin typeface="Times New Roman"/>
                <a:cs typeface="Times New Roman"/>
              </a:rPr>
              <a:t>26.02</a:t>
            </a:r>
            <a:r>
              <a:rPr sz="3600" kern="0" dirty="0">
                <a:solidFill>
                  <a:sysClr val="windowText" lastClr="000000"/>
                </a:solidFill>
                <a:latin typeface="Times New Roman"/>
                <a:cs typeface="Times New Roman"/>
              </a:rPr>
              <a:t>	</a:t>
            </a:r>
            <a:r>
              <a:rPr sz="3600" kern="0" spc="57" dirty="0">
                <a:solidFill>
                  <a:sysClr val="windowText" lastClr="000000"/>
                </a:solidFill>
                <a:latin typeface="Times New Roman"/>
                <a:cs typeface="Times New Roman"/>
              </a:rPr>
              <a:t>g/mol</a:t>
            </a:r>
            <a:endParaRPr sz="3600" kern="0">
              <a:solidFill>
                <a:sysClr val="windowText" lastClr="000000"/>
              </a:solidFill>
              <a:latin typeface="Times New Roman"/>
              <a:cs typeface="Times New Roman"/>
            </a:endParaRPr>
          </a:p>
        </p:txBody>
      </p:sp>
      <p:pic>
        <p:nvPicPr>
          <p:cNvPr id="3" name="object 3"/>
          <p:cNvPicPr/>
          <p:nvPr/>
        </p:nvPicPr>
        <p:blipFill>
          <a:blip r:embed="rId2" cstate="print"/>
          <a:stretch>
            <a:fillRect/>
          </a:stretch>
        </p:blipFill>
        <p:spPr>
          <a:xfrm>
            <a:off x="9772649" y="133351"/>
            <a:ext cx="2419349" cy="1752599"/>
          </a:xfrm>
          <a:prstGeom prst="rect">
            <a:avLst/>
          </a:prstGeom>
        </p:spPr>
      </p:pic>
    </p:spTree>
    <p:extLst>
      <p:ext uri="{BB962C8B-B14F-4D97-AF65-F5344CB8AC3E}">
        <p14:creationId xmlns:p14="http://schemas.microsoft.com/office/powerpoint/2010/main" val="1460538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304" y="147535"/>
            <a:ext cx="5356860" cy="562547"/>
          </a:xfrm>
          <a:prstGeom prst="rect">
            <a:avLst/>
          </a:prstGeom>
        </p:spPr>
        <p:txBody>
          <a:bodyPr vert="horz" wrap="square" lIns="0" tIns="8467" rIns="0" bIns="0" rtlCol="0">
            <a:spAutoFit/>
          </a:bodyPr>
          <a:lstStyle/>
          <a:p>
            <a:pPr marL="8467">
              <a:spcBef>
                <a:spcPts val="67"/>
              </a:spcBef>
              <a:tabLst>
                <a:tab pos="1865723" algn="l"/>
                <a:tab pos="2332683" algn="l"/>
                <a:tab pos="3028255" algn="l"/>
              </a:tabLst>
            </a:pPr>
            <a:r>
              <a:rPr sz="3600" b="1" spc="-7" dirty="0">
                <a:solidFill>
                  <a:srgbClr val="006FBF"/>
                </a:solidFill>
              </a:rPr>
              <a:t>Cyanides</a:t>
            </a:r>
            <a:r>
              <a:rPr sz="3600" b="1" dirty="0">
                <a:solidFill>
                  <a:srgbClr val="006FBF"/>
                </a:solidFill>
              </a:rPr>
              <a:t>	</a:t>
            </a:r>
            <a:r>
              <a:rPr sz="3600" b="1" spc="-17" dirty="0">
                <a:solidFill>
                  <a:srgbClr val="006FBF"/>
                </a:solidFill>
              </a:rPr>
              <a:t>in</a:t>
            </a:r>
            <a:r>
              <a:rPr sz="3600" b="1" dirty="0">
                <a:solidFill>
                  <a:srgbClr val="006FBF"/>
                </a:solidFill>
              </a:rPr>
              <a:t>	</a:t>
            </a:r>
            <a:r>
              <a:rPr sz="3600" b="1" spc="-17" dirty="0">
                <a:solidFill>
                  <a:srgbClr val="006FBF"/>
                </a:solidFill>
              </a:rPr>
              <a:t>the</a:t>
            </a:r>
            <a:r>
              <a:rPr sz="3600" b="1" dirty="0">
                <a:solidFill>
                  <a:srgbClr val="006FBF"/>
                </a:solidFill>
              </a:rPr>
              <a:t>	</a:t>
            </a:r>
            <a:r>
              <a:rPr sz="3600" b="1" spc="-123" dirty="0">
                <a:solidFill>
                  <a:srgbClr val="006FBF"/>
                </a:solidFill>
              </a:rPr>
              <a:t>environment</a:t>
            </a:r>
            <a:endParaRPr sz="3600"/>
          </a:p>
        </p:txBody>
      </p:sp>
      <p:sp>
        <p:nvSpPr>
          <p:cNvPr id="3" name="object 3"/>
          <p:cNvSpPr txBox="1"/>
          <p:nvPr/>
        </p:nvSpPr>
        <p:spPr>
          <a:xfrm>
            <a:off x="221304" y="1442935"/>
            <a:ext cx="11327130" cy="1506823"/>
          </a:xfrm>
          <a:prstGeom prst="rect">
            <a:avLst/>
          </a:prstGeom>
        </p:spPr>
        <p:txBody>
          <a:bodyPr vert="horz" wrap="square" lIns="0" tIns="19050" rIns="0" bIns="0" rtlCol="0">
            <a:spAutoFit/>
          </a:bodyPr>
          <a:lstStyle/>
          <a:p>
            <a:pPr marL="8467" marR="3387">
              <a:lnSpc>
                <a:spcPts val="2853"/>
              </a:lnSpc>
              <a:spcBef>
                <a:spcPts val="150"/>
              </a:spcBef>
            </a:pPr>
            <a:r>
              <a:rPr sz="2400" kern="0" spc="76" dirty="0">
                <a:solidFill>
                  <a:sysClr val="windowText" lastClr="000000"/>
                </a:solidFill>
                <a:latin typeface="Times New Roman"/>
                <a:cs typeface="Times New Roman"/>
              </a:rPr>
              <a:t>Low</a:t>
            </a:r>
            <a:r>
              <a:rPr sz="2400" kern="0" spc="-3" dirty="0">
                <a:solidFill>
                  <a:sysClr val="windowText" lastClr="000000"/>
                </a:solidFill>
                <a:latin typeface="Times New Roman"/>
                <a:cs typeface="Times New Roman"/>
              </a:rPr>
              <a:t> </a:t>
            </a:r>
            <a:r>
              <a:rPr sz="2400" kern="0" dirty="0">
                <a:solidFill>
                  <a:sysClr val="windowText" lastClr="000000"/>
                </a:solidFill>
                <a:latin typeface="Times New Roman"/>
                <a:cs typeface="Times New Roman"/>
              </a:rPr>
              <a:t>levels</a:t>
            </a:r>
            <a:r>
              <a:rPr sz="2400" kern="0" spc="-3"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of</a:t>
            </a:r>
            <a:r>
              <a:rPr sz="2400" kern="0" spc="-3" dirty="0">
                <a:solidFill>
                  <a:sysClr val="windowText" lastClr="000000"/>
                </a:solidFill>
                <a:latin typeface="Times New Roman"/>
                <a:cs typeface="Times New Roman"/>
              </a:rPr>
              <a:t> </a:t>
            </a:r>
            <a:r>
              <a:rPr sz="2400" kern="0" spc="37" dirty="0">
                <a:solidFill>
                  <a:sysClr val="windowText" lastClr="000000"/>
                </a:solidFill>
                <a:latin typeface="Times New Roman"/>
                <a:cs typeface="Times New Roman"/>
              </a:rPr>
              <a:t>cyanides</a:t>
            </a:r>
            <a:r>
              <a:rPr sz="2400" kern="0" spc="-3"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are</a:t>
            </a:r>
            <a:r>
              <a:rPr sz="2400" kern="0" dirty="0">
                <a:solidFill>
                  <a:sysClr val="windowText" lastClr="000000"/>
                </a:solidFill>
                <a:latin typeface="Times New Roman"/>
                <a:cs typeface="Times New Roman"/>
              </a:rPr>
              <a:t> </a:t>
            </a:r>
            <a:r>
              <a:rPr sz="2400" kern="0" spc="93" dirty="0">
                <a:solidFill>
                  <a:sysClr val="windowText" lastClr="000000"/>
                </a:solidFill>
                <a:latin typeface="Times New Roman"/>
                <a:cs typeface="Times New Roman"/>
              </a:rPr>
              <a:t>found</a:t>
            </a:r>
            <a:r>
              <a:rPr sz="2400" kern="0" spc="-3"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in</a:t>
            </a:r>
            <a:r>
              <a:rPr sz="2400" kern="0" spc="-3" dirty="0">
                <a:solidFill>
                  <a:sysClr val="windowText" lastClr="000000"/>
                </a:solidFill>
                <a:latin typeface="Times New Roman"/>
                <a:cs typeface="Times New Roman"/>
              </a:rPr>
              <a:t> </a:t>
            </a:r>
            <a:r>
              <a:rPr sz="2400" kern="0" spc="97" dirty="0">
                <a:solidFill>
                  <a:sysClr val="windowText" lastClr="000000"/>
                </a:solidFill>
                <a:latin typeface="Times New Roman"/>
                <a:cs typeface="Times New Roman"/>
              </a:rPr>
              <a:t>nature</a:t>
            </a:r>
            <a:r>
              <a:rPr sz="2400" kern="0" spc="-3"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in</a:t>
            </a:r>
            <a:r>
              <a:rPr sz="2400" kern="0" spc="-3" dirty="0">
                <a:solidFill>
                  <a:sysClr val="windowText" lastClr="000000"/>
                </a:solidFill>
                <a:latin typeface="Times New Roman"/>
                <a:cs typeface="Times New Roman"/>
              </a:rPr>
              <a:t> </a:t>
            </a:r>
            <a:r>
              <a:rPr sz="2400" kern="0" spc="87" dirty="0">
                <a:solidFill>
                  <a:sysClr val="windowText" lastClr="000000"/>
                </a:solidFill>
                <a:latin typeface="Times New Roman"/>
                <a:cs typeface="Times New Roman"/>
              </a:rPr>
              <a:t>products</a:t>
            </a:r>
            <a:r>
              <a:rPr sz="2400" kern="0" spc="-3" dirty="0">
                <a:solidFill>
                  <a:sysClr val="windowText" lastClr="000000"/>
                </a:solidFill>
                <a:latin typeface="Times New Roman"/>
                <a:cs typeface="Times New Roman"/>
              </a:rPr>
              <a:t> </a:t>
            </a:r>
            <a:r>
              <a:rPr sz="2400" kern="0" dirty="0">
                <a:solidFill>
                  <a:sysClr val="windowText" lastClr="000000"/>
                </a:solidFill>
                <a:latin typeface="Times New Roman"/>
                <a:cs typeface="Times New Roman"/>
              </a:rPr>
              <a:t>we</a:t>
            </a:r>
            <a:r>
              <a:rPr sz="2400" kern="0" spc="-3" dirty="0">
                <a:solidFill>
                  <a:sysClr val="windowText" lastClr="000000"/>
                </a:solidFill>
                <a:latin typeface="Times New Roman"/>
                <a:cs typeface="Times New Roman"/>
              </a:rPr>
              <a:t> </a:t>
            </a:r>
            <a:r>
              <a:rPr sz="2400" kern="0" spc="60" dirty="0">
                <a:solidFill>
                  <a:sysClr val="windowText" lastClr="000000"/>
                </a:solidFill>
                <a:latin typeface="Times New Roman"/>
                <a:cs typeface="Times New Roman"/>
              </a:rPr>
              <a:t>commonly</a:t>
            </a:r>
            <a:r>
              <a:rPr sz="2400" kern="0" spc="-3" dirty="0">
                <a:solidFill>
                  <a:sysClr val="windowText" lastClr="000000"/>
                </a:solidFill>
                <a:latin typeface="Times New Roman"/>
                <a:cs typeface="Times New Roman"/>
              </a:rPr>
              <a:t> </a:t>
            </a:r>
            <a:r>
              <a:rPr sz="2400" kern="0" spc="76" dirty="0">
                <a:solidFill>
                  <a:sysClr val="windowText" lastClr="000000"/>
                </a:solidFill>
                <a:latin typeface="Times New Roman"/>
                <a:cs typeface="Times New Roman"/>
              </a:rPr>
              <a:t>eat</a:t>
            </a:r>
            <a:r>
              <a:rPr sz="2400" kern="0"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spc="-3" dirty="0">
                <a:solidFill>
                  <a:sysClr val="windowText" lastClr="000000"/>
                </a:solidFill>
                <a:latin typeface="Times New Roman"/>
                <a:cs typeface="Times New Roman"/>
              </a:rPr>
              <a:t> </a:t>
            </a:r>
            <a:r>
              <a:rPr sz="2400" kern="0" spc="20" dirty="0">
                <a:solidFill>
                  <a:sysClr val="windowText" lastClr="000000"/>
                </a:solidFill>
                <a:latin typeface="Times New Roman"/>
                <a:cs typeface="Times New Roman"/>
              </a:rPr>
              <a:t>use. </a:t>
            </a:r>
            <a:r>
              <a:rPr sz="2400" kern="0" spc="53" dirty="0">
                <a:solidFill>
                  <a:sysClr val="windowText" lastClr="000000"/>
                </a:solidFill>
                <a:latin typeface="Times New Roman"/>
                <a:cs typeface="Times New Roman"/>
              </a:rPr>
              <a:t>Cyanides</a:t>
            </a:r>
            <a:r>
              <a:rPr sz="2400" kern="0"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can</a:t>
            </a:r>
            <a:r>
              <a:rPr sz="2400" kern="0" spc="7" dirty="0">
                <a:solidFill>
                  <a:sysClr val="windowText" lastClr="000000"/>
                </a:solidFill>
                <a:latin typeface="Times New Roman"/>
                <a:cs typeface="Times New Roman"/>
              </a:rPr>
              <a:t> </a:t>
            </a:r>
            <a:r>
              <a:rPr sz="2400" kern="0" spc="47" dirty="0">
                <a:solidFill>
                  <a:sysClr val="windowText" lastClr="000000"/>
                </a:solidFill>
                <a:latin typeface="Times New Roman"/>
                <a:cs typeface="Times New Roman"/>
              </a:rPr>
              <a:t>be</a:t>
            </a:r>
            <a:r>
              <a:rPr sz="2400" kern="0" spc="10" dirty="0">
                <a:solidFill>
                  <a:sysClr val="windowText" lastClr="000000"/>
                </a:solidFill>
                <a:latin typeface="Times New Roman"/>
                <a:cs typeface="Times New Roman"/>
              </a:rPr>
              <a:t> </a:t>
            </a:r>
            <a:r>
              <a:rPr sz="2400" kern="0" spc="83" dirty="0">
                <a:solidFill>
                  <a:sysClr val="windowText" lastClr="000000"/>
                </a:solidFill>
                <a:latin typeface="Times New Roman"/>
                <a:cs typeface="Times New Roman"/>
              </a:rPr>
              <a:t>produced</a:t>
            </a:r>
            <a:r>
              <a:rPr sz="2400" kern="0" spc="7" dirty="0">
                <a:solidFill>
                  <a:sysClr val="windowText" lastClr="000000"/>
                </a:solidFill>
                <a:latin typeface="Times New Roman"/>
                <a:cs typeface="Times New Roman"/>
              </a:rPr>
              <a:t> </a:t>
            </a:r>
            <a:r>
              <a:rPr sz="2400" kern="0" spc="60" dirty="0">
                <a:solidFill>
                  <a:sysClr val="windowText" lastClr="000000"/>
                </a:solidFill>
                <a:latin typeface="Times New Roman"/>
                <a:cs typeface="Times New Roman"/>
              </a:rPr>
              <a:t>by</a:t>
            </a:r>
            <a:r>
              <a:rPr sz="2400" kern="0" spc="10" dirty="0">
                <a:solidFill>
                  <a:sysClr val="windowText" lastClr="000000"/>
                </a:solidFill>
                <a:latin typeface="Times New Roman"/>
                <a:cs typeface="Times New Roman"/>
              </a:rPr>
              <a:t> </a:t>
            </a:r>
            <a:r>
              <a:rPr sz="2400" kern="0" spc="60" dirty="0">
                <a:solidFill>
                  <a:sysClr val="windowText" lastClr="000000"/>
                </a:solidFill>
                <a:latin typeface="Times New Roman"/>
                <a:cs typeface="Times New Roman"/>
              </a:rPr>
              <a:t>certain</a:t>
            </a:r>
            <a:r>
              <a:rPr sz="2400" kern="0" spc="7"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bacteria,</a:t>
            </a:r>
            <a:r>
              <a:rPr sz="2400" kern="0" spc="10" dirty="0">
                <a:solidFill>
                  <a:sysClr val="windowText" lastClr="000000"/>
                </a:solidFill>
                <a:latin typeface="Times New Roman"/>
                <a:cs typeface="Times New Roman"/>
              </a:rPr>
              <a:t> </a:t>
            </a:r>
            <a:r>
              <a:rPr sz="2400" kern="0" spc="40" dirty="0">
                <a:solidFill>
                  <a:sysClr val="windowText" lastClr="000000"/>
                </a:solidFill>
                <a:latin typeface="Times New Roman"/>
                <a:cs typeface="Times New Roman"/>
              </a:rPr>
              <a:t>fungi</a:t>
            </a:r>
            <a:r>
              <a:rPr sz="2400" kern="0" spc="7"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spc="10" dirty="0">
                <a:solidFill>
                  <a:sysClr val="windowText" lastClr="000000"/>
                </a:solidFill>
                <a:latin typeface="Times New Roman"/>
                <a:cs typeface="Times New Roman"/>
              </a:rPr>
              <a:t> </a:t>
            </a:r>
            <a:r>
              <a:rPr sz="2400" kern="0" spc="40" dirty="0">
                <a:solidFill>
                  <a:sysClr val="windowText" lastClr="000000"/>
                </a:solidFill>
                <a:latin typeface="Times New Roman"/>
                <a:cs typeface="Times New Roman"/>
              </a:rPr>
              <a:t>algae.</a:t>
            </a:r>
            <a:r>
              <a:rPr sz="2400" kern="0" spc="7"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Cyanides</a:t>
            </a:r>
            <a:r>
              <a:rPr sz="2400" kern="0" spc="10" dirty="0">
                <a:solidFill>
                  <a:sysClr val="windowText" lastClr="000000"/>
                </a:solidFill>
                <a:latin typeface="Times New Roman"/>
                <a:cs typeface="Times New Roman"/>
              </a:rPr>
              <a:t> </a:t>
            </a:r>
            <a:r>
              <a:rPr sz="2400" kern="0" spc="73" dirty="0">
                <a:solidFill>
                  <a:sysClr val="windowText" lastClr="000000"/>
                </a:solidFill>
                <a:latin typeface="Times New Roman"/>
                <a:cs typeface="Times New Roman"/>
              </a:rPr>
              <a:t>are</a:t>
            </a:r>
            <a:r>
              <a:rPr sz="2400" kern="0" spc="7"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also</a:t>
            </a:r>
            <a:r>
              <a:rPr sz="2400" kern="0" spc="10" dirty="0">
                <a:solidFill>
                  <a:sysClr val="windowText" lastClr="000000"/>
                </a:solidFill>
                <a:latin typeface="Times New Roman"/>
                <a:cs typeface="Times New Roman"/>
              </a:rPr>
              <a:t> </a:t>
            </a:r>
            <a:r>
              <a:rPr sz="2400" kern="0" spc="87" dirty="0">
                <a:solidFill>
                  <a:sysClr val="windowText" lastClr="000000"/>
                </a:solidFill>
                <a:latin typeface="Times New Roman"/>
                <a:cs typeface="Times New Roman"/>
              </a:rPr>
              <a:t>found </a:t>
            </a:r>
            <a:r>
              <a:rPr sz="2400" kern="0" spc="50" dirty="0">
                <a:solidFill>
                  <a:sysClr val="windowText" lastClr="000000"/>
                </a:solidFill>
                <a:latin typeface="Times New Roman"/>
                <a:cs typeface="Times New Roman"/>
              </a:rPr>
              <a:t>in</a:t>
            </a:r>
            <a:r>
              <a:rPr sz="2400" kern="0" spc="7" dirty="0">
                <a:solidFill>
                  <a:sysClr val="windowText" lastClr="000000"/>
                </a:solidFill>
                <a:latin typeface="Times New Roman"/>
                <a:cs typeface="Times New Roman"/>
              </a:rPr>
              <a:t> </a:t>
            </a:r>
            <a:r>
              <a:rPr sz="2400" kern="0" spc="43" dirty="0">
                <a:solidFill>
                  <a:sysClr val="windowText" lastClr="000000"/>
                </a:solidFill>
                <a:latin typeface="Times New Roman"/>
                <a:cs typeface="Times New Roman"/>
              </a:rPr>
              <a:t>cigarette</a:t>
            </a:r>
            <a:r>
              <a:rPr sz="2400" kern="0" spc="7" dirty="0">
                <a:solidFill>
                  <a:sysClr val="windowText" lastClr="000000"/>
                </a:solidFill>
                <a:latin typeface="Times New Roman"/>
                <a:cs typeface="Times New Roman"/>
              </a:rPr>
              <a:t> </a:t>
            </a:r>
            <a:r>
              <a:rPr sz="2400" kern="0" spc="57" dirty="0">
                <a:solidFill>
                  <a:sysClr val="windowText" lastClr="000000"/>
                </a:solidFill>
                <a:latin typeface="Times New Roman"/>
                <a:cs typeface="Times New Roman"/>
              </a:rPr>
              <a:t>smoke,</a:t>
            </a:r>
            <a:r>
              <a:rPr sz="2400" kern="0" spc="10"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in</a:t>
            </a:r>
            <a:r>
              <a:rPr sz="2400" kern="0" spc="7" dirty="0">
                <a:solidFill>
                  <a:sysClr val="windowText" lastClr="000000"/>
                </a:solidFill>
                <a:latin typeface="Times New Roman"/>
                <a:cs typeface="Times New Roman"/>
              </a:rPr>
              <a:t> </a:t>
            </a:r>
            <a:r>
              <a:rPr sz="2400" kern="0" dirty="0">
                <a:solidFill>
                  <a:sysClr val="windowText" lastClr="000000"/>
                </a:solidFill>
                <a:latin typeface="Times New Roman"/>
                <a:cs typeface="Times New Roman"/>
              </a:rPr>
              <a:t>vehicle</a:t>
            </a:r>
            <a:r>
              <a:rPr sz="2400" kern="0" spc="10" dirty="0">
                <a:solidFill>
                  <a:sysClr val="windowText" lastClr="000000"/>
                </a:solidFill>
                <a:latin typeface="Times New Roman"/>
                <a:cs typeface="Times New Roman"/>
              </a:rPr>
              <a:t> </a:t>
            </a:r>
            <a:r>
              <a:rPr sz="2400" kern="0" spc="63" dirty="0">
                <a:solidFill>
                  <a:sysClr val="windowText" lastClr="000000"/>
                </a:solidFill>
                <a:latin typeface="Times New Roman"/>
                <a:cs typeface="Times New Roman"/>
              </a:rPr>
              <a:t>exhaust,</a:t>
            </a:r>
            <a:r>
              <a:rPr sz="2400" kern="0" spc="7"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spc="10"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in</a:t>
            </a:r>
            <a:r>
              <a:rPr sz="2400" kern="0" spc="7"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foods</a:t>
            </a:r>
            <a:r>
              <a:rPr sz="2400" kern="0" spc="10" dirty="0">
                <a:solidFill>
                  <a:sysClr val="windowText" lastClr="000000"/>
                </a:solidFill>
                <a:latin typeface="Times New Roman"/>
                <a:cs typeface="Times New Roman"/>
              </a:rPr>
              <a:t> </a:t>
            </a:r>
            <a:r>
              <a:rPr sz="2400" kern="0" spc="50" dirty="0">
                <a:solidFill>
                  <a:sysClr val="windowText" lastClr="000000"/>
                </a:solidFill>
                <a:latin typeface="Times New Roman"/>
                <a:cs typeface="Times New Roman"/>
              </a:rPr>
              <a:t>such</a:t>
            </a:r>
            <a:r>
              <a:rPr sz="2400" kern="0" spc="7" dirty="0">
                <a:solidFill>
                  <a:sysClr val="windowText" lastClr="000000"/>
                </a:solidFill>
                <a:latin typeface="Times New Roman"/>
                <a:cs typeface="Times New Roman"/>
              </a:rPr>
              <a:t> </a:t>
            </a:r>
            <a:r>
              <a:rPr sz="2400" kern="0" spc="60" dirty="0">
                <a:solidFill>
                  <a:sysClr val="windowText" lastClr="000000"/>
                </a:solidFill>
                <a:latin typeface="Times New Roman"/>
                <a:cs typeface="Times New Roman"/>
              </a:rPr>
              <a:t>as</a:t>
            </a:r>
            <a:r>
              <a:rPr sz="2400" kern="0" spc="7" dirty="0">
                <a:solidFill>
                  <a:sysClr val="windowText" lastClr="000000"/>
                </a:solidFill>
                <a:latin typeface="Times New Roman"/>
                <a:cs typeface="Times New Roman"/>
              </a:rPr>
              <a:t> </a:t>
            </a:r>
            <a:r>
              <a:rPr sz="2400" kern="0" spc="60" dirty="0">
                <a:solidFill>
                  <a:sysClr val="windowText" lastClr="000000"/>
                </a:solidFill>
                <a:latin typeface="Times New Roman"/>
                <a:cs typeface="Times New Roman"/>
              </a:rPr>
              <a:t>spinach,</a:t>
            </a:r>
            <a:r>
              <a:rPr sz="2400" kern="0" spc="10" dirty="0">
                <a:solidFill>
                  <a:sysClr val="windowText" lastClr="000000"/>
                </a:solidFill>
                <a:latin typeface="Times New Roman"/>
                <a:cs typeface="Times New Roman"/>
              </a:rPr>
              <a:t> </a:t>
            </a:r>
            <a:r>
              <a:rPr sz="2400" kern="0" spc="117" dirty="0">
                <a:solidFill>
                  <a:sysClr val="windowText" lastClr="000000"/>
                </a:solidFill>
                <a:latin typeface="Times New Roman"/>
                <a:cs typeface="Times New Roman"/>
              </a:rPr>
              <a:t>bamboo</a:t>
            </a:r>
            <a:r>
              <a:rPr sz="2400" kern="0" spc="7"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shoots, </a:t>
            </a:r>
            <a:r>
              <a:rPr sz="2400" kern="0" spc="73" dirty="0">
                <a:solidFill>
                  <a:sysClr val="windowText" lastClr="000000"/>
                </a:solidFill>
                <a:latin typeface="Times New Roman"/>
                <a:cs typeface="Times New Roman"/>
              </a:rPr>
              <a:t>almonds,</a:t>
            </a:r>
            <a:r>
              <a:rPr sz="2400" kern="0" spc="7" dirty="0">
                <a:solidFill>
                  <a:sysClr val="windowText" lastClr="000000"/>
                </a:solidFill>
                <a:latin typeface="Times New Roman"/>
                <a:cs typeface="Times New Roman"/>
              </a:rPr>
              <a:t> </a:t>
            </a:r>
            <a:r>
              <a:rPr sz="2400" kern="0" spc="43" dirty="0">
                <a:solidFill>
                  <a:sysClr val="windowText" lastClr="000000"/>
                </a:solidFill>
                <a:latin typeface="Times New Roman"/>
                <a:cs typeface="Times New Roman"/>
              </a:rPr>
              <a:t>lima</a:t>
            </a:r>
            <a:r>
              <a:rPr sz="2400" kern="0" spc="7" dirty="0">
                <a:solidFill>
                  <a:sysClr val="windowText" lastClr="000000"/>
                </a:solidFill>
                <a:latin typeface="Times New Roman"/>
                <a:cs typeface="Times New Roman"/>
              </a:rPr>
              <a:t> </a:t>
            </a:r>
            <a:r>
              <a:rPr sz="2400" kern="0" spc="63" dirty="0">
                <a:solidFill>
                  <a:sysClr val="windowText" lastClr="000000"/>
                </a:solidFill>
                <a:latin typeface="Times New Roman"/>
                <a:cs typeface="Times New Roman"/>
              </a:rPr>
              <a:t>beans,</a:t>
            </a:r>
            <a:r>
              <a:rPr sz="2400" kern="0" spc="7" dirty="0">
                <a:solidFill>
                  <a:sysClr val="windowText" lastClr="000000"/>
                </a:solidFill>
                <a:latin typeface="Times New Roman"/>
                <a:cs typeface="Times New Roman"/>
              </a:rPr>
              <a:t> </a:t>
            </a:r>
            <a:r>
              <a:rPr sz="2400" kern="0" spc="67" dirty="0">
                <a:solidFill>
                  <a:sysClr val="windowText" lastClr="000000"/>
                </a:solidFill>
                <a:latin typeface="Times New Roman"/>
                <a:cs typeface="Times New Roman"/>
              </a:rPr>
              <a:t>fruit</a:t>
            </a:r>
            <a:r>
              <a:rPr sz="2400" kern="0" spc="7" dirty="0">
                <a:solidFill>
                  <a:sysClr val="windowText" lastClr="000000"/>
                </a:solidFill>
                <a:latin typeface="Times New Roman"/>
                <a:cs typeface="Times New Roman"/>
              </a:rPr>
              <a:t> </a:t>
            </a:r>
            <a:r>
              <a:rPr sz="2400" kern="0" spc="53" dirty="0">
                <a:solidFill>
                  <a:sysClr val="windowText" lastClr="000000"/>
                </a:solidFill>
                <a:latin typeface="Times New Roman"/>
                <a:cs typeface="Times New Roman"/>
              </a:rPr>
              <a:t>pits</a:t>
            </a:r>
            <a:r>
              <a:rPr sz="2400" kern="0" spc="10" dirty="0">
                <a:solidFill>
                  <a:sysClr val="windowText" lastClr="000000"/>
                </a:solidFill>
                <a:latin typeface="Times New Roman"/>
                <a:cs typeface="Times New Roman"/>
              </a:rPr>
              <a:t> </a:t>
            </a:r>
            <a:r>
              <a:rPr sz="2400" kern="0" spc="120" dirty="0">
                <a:solidFill>
                  <a:sysClr val="windowText" lastClr="000000"/>
                </a:solidFill>
                <a:latin typeface="Times New Roman"/>
                <a:cs typeface="Times New Roman"/>
              </a:rPr>
              <a:t>and</a:t>
            </a:r>
            <a:r>
              <a:rPr sz="2400" kern="0" spc="7" dirty="0">
                <a:solidFill>
                  <a:sysClr val="windowText" lastClr="000000"/>
                </a:solidFill>
                <a:latin typeface="Times New Roman"/>
                <a:cs typeface="Times New Roman"/>
              </a:rPr>
              <a:t> </a:t>
            </a:r>
            <a:r>
              <a:rPr sz="2400" kern="0" spc="70" dirty="0">
                <a:solidFill>
                  <a:sysClr val="windowText" lastClr="000000"/>
                </a:solidFill>
                <a:latin typeface="Times New Roman"/>
                <a:cs typeface="Times New Roman"/>
              </a:rPr>
              <a:t>tapioca.</a:t>
            </a:r>
            <a:endParaRPr sz="2400" kern="0">
              <a:solidFill>
                <a:sysClr val="windowText" lastClr="000000"/>
              </a:solidFill>
              <a:latin typeface="Times New Roman"/>
              <a:cs typeface="Times New Roman"/>
            </a:endParaRPr>
          </a:p>
        </p:txBody>
      </p:sp>
      <p:pic>
        <p:nvPicPr>
          <p:cNvPr id="4" name="object 4"/>
          <p:cNvPicPr/>
          <p:nvPr/>
        </p:nvPicPr>
        <p:blipFill>
          <a:blip r:embed="rId2" cstate="print"/>
          <a:stretch>
            <a:fillRect/>
          </a:stretch>
        </p:blipFill>
        <p:spPr>
          <a:xfrm>
            <a:off x="9196461" y="4426707"/>
            <a:ext cx="2324099" cy="1974849"/>
          </a:xfrm>
          <a:prstGeom prst="rect">
            <a:avLst/>
          </a:prstGeom>
        </p:spPr>
      </p:pic>
      <p:pic>
        <p:nvPicPr>
          <p:cNvPr id="5" name="object 5"/>
          <p:cNvPicPr/>
          <p:nvPr/>
        </p:nvPicPr>
        <p:blipFill>
          <a:blip r:embed="rId3" cstate="print"/>
          <a:stretch>
            <a:fillRect/>
          </a:stretch>
        </p:blipFill>
        <p:spPr>
          <a:xfrm>
            <a:off x="4514265" y="4795544"/>
            <a:ext cx="2628899" cy="1746249"/>
          </a:xfrm>
          <a:prstGeom prst="rect">
            <a:avLst/>
          </a:prstGeom>
        </p:spPr>
      </p:pic>
      <p:pic>
        <p:nvPicPr>
          <p:cNvPr id="6" name="object 6"/>
          <p:cNvPicPr/>
          <p:nvPr/>
        </p:nvPicPr>
        <p:blipFill>
          <a:blip r:embed="rId4" cstate="print"/>
          <a:stretch>
            <a:fillRect/>
          </a:stretch>
        </p:blipFill>
        <p:spPr>
          <a:xfrm>
            <a:off x="564656" y="4700420"/>
            <a:ext cx="2069669" cy="1755506"/>
          </a:xfrm>
          <a:prstGeom prst="rect">
            <a:avLst/>
          </a:prstGeom>
        </p:spPr>
      </p:pic>
    </p:spTree>
    <p:extLst>
      <p:ext uri="{BB962C8B-B14F-4D97-AF65-F5344CB8AC3E}">
        <p14:creationId xmlns:p14="http://schemas.microsoft.com/office/powerpoint/2010/main" val="4044446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08320" y="0"/>
            <a:ext cx="6583679" cy="4292598"/>
          </a:xfrm>
          <a:prstGeom prst="rect">
            <a:avLst/>
          </a:prstGeom>
        </p:spPr>
      </p:pic>
      <p:sp>
        <p:nvSpPr>
          <p:cNvPr id="3" name="object 3"/>
          <p:cNvSpPr txBox="1">
            <a:spLocks noGrp="1"/>
          </p:cNvSpPr>
          <p:nvPr>
            <p:ph type="title"/>
          </p:nvPr>
        </p:nvSpPr>
        <p:spPr>
          <a:xfrm>
            <a:off x="357293" y="236757"/>
            <a:ext cx="2906607" cy="624103"/>
          </a:xfrm>
          <a:prstGeom prst="rect">
            <a:avLst/>
          </a:prstGeom>
        </p:spPr>
        <p:txBody>
          <a:bodyPr vert="horz" wrap="square" lIns="0" tIns="8467" rIns="0" bIns="0" rtlCol="0">
            <a:spAutoFit/>
          </a:bodyPr>
          <a:lstStyle/>
          <a:p>
            <a:pPr marL="8467">
              <a:spcBef>
                <a:spcPts val="67"/>
              </a:spcBef>
              <a:tabLst>
                <a:tab pos="1368282" algn="l"/>
                <a:tab pos="2140904" algn="l"/>
              </a:tabLst>
            </a:pPr>
            <a:r>
              <a:rPr sz="4000" b="1" spc="-7" dirty="0">
                <a:solidFill>
                  <a:srgbClr val="006FBF"/>
                </a:solidFill>
              </a:rPr>
              <a:t>Using</a:t>
            </a:r>
            <a:r>
              <a:rPr sz="4000" b="1" dirty="0">
                <a:solidFill>
                  <a:srgbClr val="006FBF"/>
                </a:solidFill>
              </a:rPr>
              <a:t>	</a:t>
            </a:r>
            <a:r>
              <a:rPr sz="4000" b="1" spc="70" dirty="0">
                <a:solidFill>
                  <a:srgbClr val="006FBF"/>
                </a:solidFill>
              </a:rPr>
              <a:t>Na</a:t>
            </a:r>
            <a:r>
              <a:rPr sz="4000" b="1" dirty="0">
                <a:solidFill>
                  <a:srgbClr val="006FBF"/>
                </a:solidFill>
              </a:rPr>
              <a:t>	</a:t>
            </a:r>
            <a:r>
              <a:rPr sz="4000" b="1" spc="53" dirty="0">
                <a:solidFill>
                  <a:srgbClr val="006FBF"/>
                </a:solidFill>
              </a:rPr>
              <a:t>CN</a:t>
            </a:r>
            <a:endParaRPr sz="4000"/>
          </a:p>
        </p:txBody>
      </p:sp>
      <p:sp>
        <p:nvSpPr>
          <p:cNvPr id="4" name="object 4"/>
          <p:cNvSpPr txBox="1"/>
          <p:nvPr/>
        </p:nvSpPr>
        <p:spPr>
          <a:xfrm>
            <a:off x="357293" y="871757"/>
            <a:ext cx="4877647" cy="4809864"/>
          </a:xfrm>
          <a:prstGeom prst="rect">
            <a:avLst/>
          </a:prstGeom>
        </p:spPr>
        <p:txBody>
          <a:bodyPr vert="horz" wrap="square" lIns="0" tIns="13547" rIns="0" bIns="0" rtlCol="0">
            <a:spAutoFit/>
          </a:bodyPr>
          <a:lstStyle/>
          <a:p>
            <a:pPr marL="8467" marR="3387">
              <a:lnSpc>
                <a:spcPts val="3354"/>
              </a:lnSpc>
              <a:spcBef>
                <a:spcPts val="107"/>
              </a:spcBef>
              <a:tabLst>
                <a:tab pos="371282" algn="l"/>
                <a:tab pos="763732" algn="l"/>
                <a:tab pos="782359" algn="l"/>
                <a:tab pos="838242" algn="l"/>
                <a:tab pos="1019438" algn="l"/>
                <a:tab pos="1185816" algn="l"/>
                <a:tab pos="1212064" algn="l"/>
                <a:tab pos="1330603" algn="l"/>
                <a:tab pos="1397493" algn="l"/>
                <a:tab pos="1446179" algn="l"/>
                <a:tab pos="1574879" algn="l"/>
                <a:tab pos="1734060" algn="l"/>
                <a:tab pos="1808147" algn="l"/>
                <a:tab pos="2046072" algn="l"/>
                <a:tab pos="2361048" algn="l"/>
                <a:tab pos="2382638" algn="l"/>
                <a:tab pos="2430902" algn="l"/>
                <a:tab pos="2553251" algn="l"/>
                <a:tab pos="2582462" algn="l"/>
                <a:tab pos="2683220" algn="l"/>
                <a:tab pos="2839015" algn="l"/>
                <a:tab pos="2852986" algn="l"/>
                <a:tab pos="2935117" algn="l"/>
                <a:tab pos="2982109" algn="l"/>
                <a:tab pos="3004547" algn="l"/>
                <a:tab pos="3201830" algn="l"/>
                <a:tab pos="3398267" algn="l"/>
                <a:tab pos="3490134" algn="l"/>
                <a:tab pos="3815271" algn="l"/>
                <a:tab pos="4015941" algn="l"/>
              </a:tabLst>
            </a:pPr>
            <a:r>
              <a:rPr sz="2800" kern="0" spc="80" dirty="0">
                <a:solidFill>
                  <a:sysClr val="windowText" lastClr="000000"/>
                </a:solidFill>
                <a:latin typeface="Times New Roman"/>
                <a:cs typeface="Times New Roman"/>
              </a:rPr>
              <a:t>A</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process</a:t>
            </a:r>
            <a:r>
              <a:rPr sz="2800" kern="0" dirty="0">
                <a:solidFill>
                  <a:sysClr val="windowText" lastClr="000000"/>
                </a:solidFill>
                <a:latin typeface="Times New Roman"/>
                <a:cs typeface="Times New Roman"/>
              </a:rPr>
              <a:t>	</a:t>
            </a:r>
            <a:r>
              <a:rPr sz="2800" kern="0" spc="27" dirty="0">
                <a:solidFill>
                  <a:sysClr val="windowText" lastClr="000000"/>
                </a:solidFill>
                <a:latin typeface="Times New Roman"/>
                <a:cs typeface="Times New Roman"/>
              </a:rPr>
              <a:t>called</a:t>
            </a:r>
            <a:r>
              <a:rPr sz="2800" kern="0" spc="700" dirty="0">
                <a:solidFill>
                  <a:sysClr val="windowText" lastClr="000000"/>
                </a:solidFill>
                <a:latin typeface="Times New Roman"/>
                <a:cs typeface="Times New Roman"/>
              </a:rPr>
              <a:t> </a:t>
            </a:r>
            <a:r>
              <a:rPr sz="2800" kern="0" spc="93" dirty="0">
                <a:solidFill>
                  <a:sysClr val="windowText" lastClr="000000"/>
                </a:solidFill>
                <a:latin typeface="Times New Roman"/>
                <a:cs typeface="Times New Roman"/>
              </a:rPr>
              <a:t>“Cyanidation”,</a:t>
            </a:r>
            <a:r>
              <a:rPr sz="2800" kern="0" dirty="0">
                <a:solidFill>
                  <a:sysClr val="windowText" lastClr="000000"/>
                </a:solidFill>
                <a:latin typeface="Times New Roman"/>
                <a:cs typeface="Times New Roman"/>
              </a:rPr>
              <a:t>			</a:t>
            </a:r>
            <a:r>
              <a:rPr sz="2800" kern="0" spc="-679" dirty="0">
                <a:solidFill>
                  <a:sysClr val="windowText" lastClr="000000"/>
                </a:solidFill>
                <a:latin typeface="Times New Roman"/>
                <a:cs typeface="Times New Roman"/>
              </a:rPr>
              <a:t> </a:t>
            </a:r>
            <a:r>
              <a:rPr sz="2800" kern="0" spc="133" dirty="0">
                <a:solidFill>
                  <a:sysClr val="windowText" lastClr="000000"/>
                </a:solidFill>
                <a:latin typeface="Times New Roman"/>
                <a:cs typeface="Times New Roman"/>
              </a:rPr>
              <a:t>or</a:t>
            </a:r>
            <a:r>
              <a:rPr sz="2800" kern="0" dirty="0">
                <a:solidFill>
                  <a:sysClr val="windowText" lastClr="000000"/>
                </a:solidFill>
                <a:latin typeface="Times New Roman"/>
                <a:cs typeface="Times New Roman"/>
              </a:rPr>
              <a:t>		</a:t>
            </a:r>
            <a:r>
              <a:rPr sz="2800" kern="0" spc="-679"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cyanide </a:t>
            </a:r>
            <a:r>
              <a:rPr sz="2800" kern="0" spc="37" dirty="0">
                <a:solidFill>
                  <a:sysClr val="windowText" lastClr="000000"/>
                </a:solidFill>
                <a:latin typeface="Times New Roman"/>
                <a:cs typeface="Times New Roman"/>
              </a:rPr>
              <a:t>leaching,</a:t>
            </a:r>
            <a:r>
              <a:rPr sz="2800" kern="0" dirty="0">
                <a:solidFill>
                  <a:sysClr val="windowText" lastClr="000000"/>
                </a:solidFill>
                <a:latin typeface="Times New Roman"/>
                <a:cs typeface="Times New Roman"/>
              </a:rPr>
              <a:t>		</a:t>
            </a:r>
            <a:r>
              <a:rPr sz="2800" kern="0" spc="76" dirty="0">
                <a:solidFill>
                  <a:sysClr val="windowText" lastClr="000000"/>
                </a:solidFill>
                <a:latin typeface="Times New Roman"/>
                <a:cs typeface="Times New Roman"/>
              </a:rPr>
              <a:t>has</a:t>
            </a:r>
            <a:r>
              <a:rPr sz="2800" kern="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been</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the</a:t>
            </a:r>
            <a:r>
              <a:rPr sz="2800" kern="0" dirty="0">
                <a:solidFill>
                  <a:sysClr val="windowText" lastClr="000000"/>
                </a:solidFill>
                <a:latin typeface="Times New Roman"/>
                <a:cs typeface="Times New Roman"/>
              </a:rPr>
              <a:t>	</a:t>
            </a:r>
            <a:r>
              <a:rPr sz="2800" kern="0" spc="110" dirty="0">
                <a:solidFill>
                  <a:sysClr val="windowText" lastClr="000000"/>
                </a:solidFill>
                <a:latin typeface="Times New Roman"/>
                <a:cs typeface="Times New Roman"/>
              </a:rPr>
              <a:t>dominant </a:t>
            </a:r>
            <a:r>
              <a:rPr sz="2800" kern="0" spc="47" dirty="0">
                <a:solidFill>
                  <a:sysClr val="windowText" lastClr="000000"/>
                </a:solidFill>
                <a:latin typeface="Times New Roman"/>
                <a:cs typeface="Times New Roman"/>
              </a:rPr>
              <a:t>gold</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extraction</a:t>
            </a:r>
            <a:r>
              <a:rPr sz="2800" kern="0"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technology</a:t>
            </a:r>
            <a:r>
              <a:rPr sz="2800" kern="0" spc="70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since</a:t>
            </a:r>
            <a:r>
              <a:rPr sz="2800" kern="0" dirty="0">
                <a:solidFill>
                  <a:sysClr val="windowText" lastClr="000000"/>
                </a:solidFill>
                <a:latin typeface="Times New Roman"/>
                <a:cs typeface="Times New Roman"/>
              </a:rPr>
              <a:t>			</a:t>
            </a:r>
            <a:r>
              <a:rPr sz="2800" kern="0" spc="73" dirty="0">
                <a:solidFill>
                  <a:sysClr val="windowText" lastClr="000000"/>
                </a:solidFill>
                <a:latin typeface="Times New Roman"/>
                <a:cs typeface="Times New Roman"/>
              </a:rPr>
              <a:t>the</a:t>
            </a:r>
            <a:r>
              <a:rPr sz="2800" kern="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1970s.</a:t>
            </a:r>
            <a:r>
              <a:rPr sz="2800" kern="0" dirty="0">
                <a:solidFill>
                  <a:sysClr val="windowText" lastClr="000000"/>
                </a:solidFill>
                <a:latin typeface="Times New Roman"/>
                <a:cs typeface="Times New Roman"/>
              </a:rPr>
              <a:t>			</a:t>
            </a:r>
            <a:r>
              <a:rPr sz="2800" kern="0" spc="123" dirty="0">
                <a:solidFill>
                  <a:sysClr val="windowText" lastClr="000000"/>
                </a:solidFill>
                <a:latin typeface="Times New Roman"/>
                <a:cs typeface="Times New Roman"/>
              </a:rPr>
              <a:t>In</a:t>
            </a:r>
            <a:r>
              <a:rPr sz="2800" kern="0" dirty="0">
                <a:solidFill>
                  <a:sysClr val="windowText" lastClr="000000"/>
                </a:solidFill>
                <a:latin typeface="Times New Roman"/>
                <a:cs typeface="Times New Roman"/>
              </a:rPr>
              <a:t>		</a:t>
            </a:r>
            <a:r>
              <a:rPr sz="2800" kern="0" spc="47" dirty="0">
                <a:solidFill>
                  <a:sysClr val="windowText" lastClr="000000"/>
                </a:solidFill>
                <a:latin typeface="Times New Roman"/>
                <a:cs typeface="Times New Roman"/>
              </a:rPr>
              <a:t>this</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process </a:t>
            </a:r>
            <a:r>
              <a:rPr sz="2800" kern="0" spc="73" dirty="0">
                <a:solidFill>
                  <a:sysClr val="windowText" lastClr="000000"/>
                </a:solidFill>
                <a:latin typeface="Times New Roman"/>
                <a:cs typeface="Times New Roman"/>
              </a:rPr>
              <a:t>sodium</a:t>
            </a:r>
            <a:r>
              <a:rPr sz="2800" kern="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cyanide,</a:t>
            </a:r>
            <a:r>
              <a:rPr sz="2800" kern="0" dirty="0">
                <a:solidFill>
                  <a:sysClr val="windowText" lastClr="000000"/>
                </a:solidFill>
                <a:latin typeface="Times New Roman"/>
                <a:cs typeface="Times New Roman"/>
              </a:rPr>
              <a:t>	</a:t>
            </a:r>
            <a:r>
              <a:rPr sz="2800" kern="0" spc="40" dirty="0">
                <a:solidFill>
                  <a:sysClr val="windowText" lastClr="000000"/>
                </a:solidFill>
                <a:latin typeface="Times New Roman"/>
                <a:cs typeface="Times New Roman"/>
              </a:rPr>
              <a:t>in</a:t>
            </a:r>
            <a:r>
              <a:rPr sz="2800" kern="0" dirty="0">
                <a:solidFill>
                  <a:sysClr val="windowText" lastClr="000000"/>
                </a:solidFill>
                <a:latin typeface="Times New Roman"/>
                <a:cs typeface="Times New Roman"/>
              </a:rPr>
              <a:t>		</a:t>
            </a:r>
            <a:r>
              <a:rPr sz="2800" kern="0" spc="113" dirty="0">
                <a:solidFill>
                  <a:sysClr val="windowText" lastClr="000000"/>
                </a:solidFill>
                <a:latin typeface="Times New Roman"/>
                <a:cs typeface="Times New Roman"/>
              </a:rPr>
              <a:t>a</a:t>
            </a:r>
            <a:r>
              <a:rPr sz="2800" kern="0" dirty="0">
                <a:solidFill>
                  <a:sysClr val="windowText" lastClr="000000"/>
                </a:solidFill>
                <a:latin typeface="Times New Roman"/>
                <a:cs typeface="Times New Roman"/>
              </a:rPr>
              <a:t>	</a:t>
            </a:r>
            <a:r>
              <a:rPr sz="2800" kern="0" spc="53" dirty="0">
                <a:solidFill>
                  <a:sysClr val="windowText" lastClr="000000"/>
                </a:solidFill>
                <a:latin typeface="Times New Roman"/>
                <a:cs typeface="Times New Roman"/>
              </a:rPr>
              <a:t>dilute </a:t>
            </a:r>
            <a:r>
              <a:rPr sz="2800" kern="0" spc="73" dirty="0">
                <a:solidFill>
                  <a:sysClr val="windowText" lastClr="000000"/>
                </a:solidFill>
                <a:latin typeface="Times New Roman"/>
                <a:cs typeface="Times New Roman"/>
              </a:rPr>
              <a:t>solution</a:t>
            </a:r>
            <a:r>
              <a:rPr sz="2800" kern="0" dirty="0">
                <a:solidFill>
                  <a:sysClr val="windowText" lastClr="000000"/>
                </a:solidFill>
                <a:latin typeface="Times New Roman"/>
                <a:cs typeface="Times New Roman"/>
              </a:rPr>
              <a:t>	</a:t>
            </a:r>
            <a:r>
              <a:rPr sz="2800" kern="0" spc="53" dirty="0">
                <a:solidFill>
                  <a:sysClr val="windowText" lastClr="000000"/>
                </a:solidFill>
                <a:latin typeface="Times New Roman"/>
                <a:cs typeface="Times New Roman"/>
              </a:rPr>
              <a:t>of</a:t>
            </a:r>
            <a:r>
              <a:rPr sz="2800" kern="0" dirty="0">
                <a:solidFill>
                  <a:sysClr val="windowText" lastClr="000000"/>
                </a:solidFill>
                <a:latin typeface="Times New Roman"/>
                <a:cs typeface="Times New Roman"/>
              </a:rPr>
              <a:t>	</a:t>
            </a:r>
            <a:r>
              <a:rPr sz="2800" kern="0" spc="70" dirty="0">
                <a:solidFill>
                  <a:sysClr val="windowText" lastClr="000000"/>
                </a:solidFill>
                <a:latin typeface="Times New Roman"/>
                <a:cs typeface="Times New Roman"/>
              </a:rPr>
              <a:t>ranging</a:t>
            </a:r>
            <a:r>
              <a:rPr sz="2800" kern="0" dirty="0">
                <a:solidFill>
                  <a:sysClr val="windowText" lastClr="000000"/>
                </a:solidFill>
                <a:latin typeface="Times New Roman"/>
                <a:cs typeface="Times New Roman"/>
              </a:rPr>
              <a:t>		</a:t>
            </a:r>
            <a:r>
              <a:rPr sz="2800" kern="0" spc="80" dirty="0">
                <a:solidFill>
                  <a:sysClr val="windowText" lastClr="000000"/>
                </a:solidFill>
                <a:latin typeface="Times New Roman"/>
                <a:cs typeface="Times New Roman"/>
              </a:rPr>
              <a:t>from</a:t>
            </a:r>
            <a:r>
              <a:rPr sz="2800" kern="0" dirty="0">
                <a:solidFill>
                  <a:sysClr val="windowText" lastClr="000000"/>
                </a:solidFill>
                <a:latin typeface="Times New Roman"/>
                <a:cs typeface="Times New Roman"/>
              </a:rPr>
              <a:t>	</a:t>
            </a:r>
            <a:r>
              <a:rPr sz="2800" kern="0" spc="-17" dirty="0">
                <a:solidFill>
                  <a:sysClr val="windowText" lastClr="000000"/>
                </a:solidFill>
                <a:latin typeface="Times New Roman"/>
                <a:cs typeface="Times New Roman"/>
              </a:rPr>
              <a:t>100 </a:t>
            </a:r>
            <a:r>
              <a:rPr sz="2800" kern="0" spc="110" dirty="0">
                <a:solidFill>
                  <a:sysClr val="windowText" lastClr="000000"/>
                </a:solidFill>
                <a:latin typeface="Times New Roman"/>
                <a:cs typeface="Times New Roman"/>
              </a:rPr>
              <a:t>ppm</a:t>
            </a:r>
            <a:r>
              <a:rPr sz="2800" kern="0" dirty="0">
                <a:solidFill>
                  <a:sysClr val="windowText" lastClr="000000"/>
                </a:solidFill>
                <a:latin typeface="Times New Roman"/>
                <a:cs typeface="Times New Roman"/>
              </a:rPr>
              <a:t>		</a:t>
            </a:r>
            <a:r>
              <a:rPr sz="2800" kern="0" spc="130" dirty="0">
                <a:solidFill>
                  <a:sysClr val="windowText" lastClr="000000"/>
                </a:solidFill>
                <a:latin typeface="Times New Roman"/>
                <a:cs typeface="Times New Roman"/>
              </a:rPr>
              <a:t>to</a:t>
            </a:r>
            <a:r>
              <a:rPr sz="2800" kern="0" dirty="0">
                <a:solidFill>
                  <a:sysClr val="windowText" lastClr="000000"/>
                </a:solidFill>
                <a:latin typeface="Times New Roman"/>
                <a:cs typeface="Times New Roman"/>
              </a:rPr>
              <a:t>	</a:t>
            </a:r>
            <a:r>
              <a:rPr sz="2800" kern="0" spc="-17" dirty="0">
                <a:solidFill>
                  <a:sysClr val="windowText" lastClr="000000"/>
                </a:solidFill>
                <a:latin typeface="Times New Roman"/>
                <a:cs typeface="Times New Roman"/>
              </a:rPr>
              <a:t>500</a:t>
            </a:r>
            <a:r>
              <a:rPr sz="2800" kern="0" dirty="0">
                <a:solidFill>
                  <a:sysClr val="windowText" lastClr="000000"/>
                </a:solidFill>
                <a:latin typeface="Times New Roman"/>
                <a:cs typeface="Times New Roman"/>
              </a:rPr>
              <a:t>		</a:t>
            </a:r>
            <a:r>
              <a:rPr sz="2800" kern="0" spc="110" dirty="0">
                <a:solidFill>
                  <a:sysClr val="windowText" lastClr="000000"/>
                </a:solidFill>
                <a:latin typeface="Times New Roman"/>
                <a:cs typeface="Times New Roman"/>
              </a:rPr>
              <a:t>ppm</a:t>
            </a:r>
            <a:r>
              <a:rPr sz="2800" kern="0" dirty="0">
                <a:solidFill>
                  <a:sysClr val="windowText" lastClr="000000"/>
                </a:solidFill>
                <a:latin typeface="Times New Roman"/>
                <a:cs typeface="Times New Roman"/>
              </a:rPr>
              <a:t>		</a:t>
            </a:r>
            <a:r>
              <a:rPr sz="2800" kern="0" spc="123" dirty="0">
                <a:solidFill>
                  <a:sysClr val="windowText" lastClr="000000"/>
                </a:solidFill>
                <a:latin typeface="Times New Roman"/>
                <a:cs typeface="Times New Roman"/>
              </a:rPr>
              <a:t>or</a:t>
            </a:r>
            <a:r>
              <a:rPr sz="2800" kern="0" dirty="0">
                <a:solidFill>
                  <a:sysClr val="windowText" lastClr="000000"/>
                </a:solidFill>
                <a:latin typeface="Times New Roman"/>
                <a:cs typeface="Times New Roman"/>
              </a:rPr>
              <a:t>			</a:t>
            </a:r>
            <a:r>
              <a:rPr sz="2800" kern="0" spc="-7" dirty="0">
                <a:solidFill>
                  <a:sysClr val="windowText" lastClr="000000"/>
                </a:solidFill>
                <a:latin typeface="Times New Roman"/>
                <a:cs typeface="Times New Roman"/>
              </a:rPr>
              <a:t>0.01%</a:t>
            </a:r>
            <a:r>
              <a:rPr sz="2800" kern="0" dirty="0">
                <a:solidFill>
                  <a:sysClr val="windowText" lastClr="000000"/>
                </a:solidFill>
                <a:latin typeface="Times New Roman"/>
                <a:cs typeface="Times New Roman"/>
              </a:rPr>
              <a:t>	</a:t>
            </a:r>
            <a:r>
              <a:rPr sz="2800" kern="0" spc="130" dirty="0">
                <a:solidFill>
                  <a:sysClr val="windowText" lastClr="000000"/>
                </a:solidFill>
                <a:latin typeface="Times New Roman"/>
                <a:cs typeface="Times New Roman"/>
              </a:rPr>
              <a:t>to </a:t>
            </a:r>
            <a:r>
              <a:rPr sz="2800" kern="0" spc="-7" dirty="0">
                <a:solidFill>
                  <a:sysClr val="windowText" lastClr="000000"/>
                </a:solidFill>
                <a:latin typeface="Times New Roman"/>
                <a:cs typeface="Times New Roman"/>
              </a:rPr>
              <a:t>0.05%</a:t>
            </a:r>
            <a:r>
              <a:rPr sz="2800" kern="0" dirty="0">
                <a:solidFill>
                  <a:sysClr val="windowText" lastClr="000000"/>
                </a:solidFill>
                <a:latin typeface="Times New Roman"/>
                <a:cs typeface="Times New Roman"/>
              </a:rPr>
              <a:t>	</a:t>
            </a:r>
            <a:r>
              <a:rPr sz="2800" kern="0" spc="43" dirty="0">
                <a:solidFill>
                  <a:sysClr val="windowText" lastClr="000000"/>
                </a:solidFill>
                <a:latin typeface="Times New Roman"/>
                <a:cs typeface="Times New Roman"/>
              </a:rPr>
              <a:t>cyanide,</a:t>
            </a:r>
            <a:r>
              <a:rPr sz="2800" kern="0" dirty="0">
                <a:solidFill>
                  <a:sysClr val="windowText" lastClr="000000"/>
                </a:solidFill>
                <a:latin typeface="Times New Roman"/>
                <a:cs typeface="Times New Roman"/>
              </a:rPr>
              <a:t>	</a:t>
            </a:r>
            <a:r>
              <a:rPr sz="2800" kern="0" spc="-17" dirty="0">
                <a:solidFill>
                  <a:sysClr val="windowText" lastClr="000000"/>
                </a:solidFill>
                <a:latin typeface="Times New Roman"/>
                <a:cs typeface="Times New Roman"/>
              </a:rPr>
              <a:t>is</a:t>
            </a:r>
            <a:r>
              <a:rPr sz="2800" kern="0" dirty="0">
                <a:solidFill>
                  <a:sysClr val="windowText" lastClr="000000"/>
                </a:solidFill>
                <a:latin typeface="Times New Roman"/>
                <a:cs typeface="Times New Roman"/>
              </a:rPr>
              <a:t>	</a:t>
            </a:r>
            <a:r>
              <a:rPr sz="2800" kern="0" spc="57" dirty="0">
                <a:solidFill>
                  <a:sysClr val="windowText" lastClr="000000"/>
                </a:solidFill>
                <a:latin typeface="Times New Roman"/>
                <a:cs typeface="Times New Roman"/>
              </a:rPr>
              <a:t>used</a:t>
            </a:r>
            <a:r>
              <a:rPr sz="2800" kern="0" spc="7" dirty="0">
                <a:solidFill>
                  <a:sysClr val="windowText" lastClr="000000"/>
                </a:solidFill>
                <a:latin typeface="Times New Roman"/>
                <a:cs typeface="Times New Roman"/>
              </a:rPr>
              <a:t> </a:t>
            </a:r>
            <a:r>
              <a:rPr sz="2800" kern="0" spc="130" dirty="0">
                <a:solidFill>
                  <a:sysClr val="windowText" lastClr="000000"/>
                </a:solidFill>
                <a:latin typeface="Times New Roman"/>
                <a:cs typeface="Times New Roman"/>
              </a:rPr>
              <a:t>to </a:t>
            </a:r>
            <a:r>
              <a:rPr sz="2800" kern="0" dirty="0">
                <a:solidFill>
                  <a:sysClr val="windowText" lastClr="000000"/>
                </a:solidFill>
                <a:latin typeface="Times New Roman"/>
                <a:cs typeface="Times New Roman"/>
              </a:rPr>
              <a:t>selectively</a:t>
            </a:r>
            <a:r>
              <a:rPr sz="2800" kern="0" spc="43" dirty="0">
                <a:solidFill>
                  <a:sysClr val="windowText" lastClr="000000"/>
                </a:solidFill>
                <a:latin typeface="Times New Roman"/>
                <a:cs typeface="Times New Roman"/>
              </a:rPr>
              <a:t> </a:t>
            </a:r>
            <a:r>
              <a:rPr sz="2800" kern="0" dirty="0">
                <a:solidFill>
                  <a:sysClr val="windowText" lastClr="000000"/>
                </a:solidFill>
                <a:latin typeface="Times New Roman"/>
                <a:cs typeface="Times New Roman"/>
              </a:rPr>
              <a:t>dissolve</a:t>
            </a:r>
            <a:r>
              <a:rPr sz="2800" kern="0" spc="47" dirty="0">
                <a:solidFill>
                  <a:sysClr val="windowText" lastClr="000000"/>
                </a:solidFill>
                <a:latin typeface="Times New Roman"/>
                <a:cs typeface="Times New Roman"/>
              </a:rPr>
              <a:t> </a:t>
            </a:r>
            <a:r>
              <a:rPr sz="2800" kern="0" spc="63" dirty="0">
                <a:solidFill>
                  <a:sysClr val="windowText" lastClr="000000"/>
                </a:solidFill>
                <a:latin typeface="Times New Roman"/>
                <a:cs typeface="Times New Roman"/>
              </a:rPr>
              <a:t>gold</a:t>
            </a:r>
            <a:r>
              <a:rPr sz="2800" kern="0" spc="47" dirty="0">
                <a:solidFill>
                  <a:sysClr val="windowText" lastClr="000000"/>
                </a:solidFill>
                <a:latin typeface="Times New Roman"/>
                <a:cs typeface="Times New Roman"/>
              </a:rPr>
              <a:t> </a:t>
            </a:r>
            <a:r>
              <a:rPr sz="2800" kern="0" spc="80" dirty="0">
                <a:solidFill>
                  <a:sysClr val="windowText" lastClr="000000"/>
                </a:solidFill>
                <a:latin typeface="Times New Roman"/>
                <a:cs typeface="Times New Roman"/>
              </a:rPr>
              <a:t>from </a:t>
            </a:r>
            <a:r>
              <a:rPr sz="2800" kern="0" spc="63" dirty="0">
                <a:solidFill>
                  <a:sysClr val="windowText" lastClr="000000"/>
                </a:solidFill>
                <a:latin typeface="Times New Roman"/>
                <a:cs typeface="Times New Roman"/>
              </a:rPr>
              <a:t>ore.</a:t>
            </a:r>
            <a:endParaRPr sz="2800"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616877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6265" y="718743"/>
            <a:ext cx="10338223" cy="2196328"/>
          </a:xfrm>
          <a:prstGeom prst="rect">
            <a:avLst/>
          </a:prstGeom>
        </p:spPr>
        <p:txBody>
          <a:bodyPr vert="horz" wrap="square" lIns="0" tIns="16087" rIns="0" bIns="0" rtlCol="0">
            <a:spAutoFit/>
          </a:bodyPr>
          <a:lstStyle/>
          <a:p>
            <a:pPr marL="8467" marR="3387" algn="just">
              <a:lnSpc>
                <a:spcPts val="3354"/>
              </a:lnSpc>
              <a:spcBef>
                <a:spcPts val="127"/>
              </a:spcBef>
            </a:pPr>
            <a:r>
              <a:rPr spc="120" dirty="0"/>
              <a:t>A</a:t>
            </a:r>
            <a:r>
              <a:rPr spc="-17" dirty="0"/>
              <a:t> </a:t>
            </a:r>
            <a:r>
              <a:rPr b="1" spc="-80" dirty="0">
                <a:solidFill>
                  <a:srgbClr val="006FBF"/>
                </a:solidFill>
              </a:rPr>
              <a:t>sodium</a:t>
            </a:r>
            <a:r>
              <a:rPr b="1" spc="-17" dirty="0">
                <a:solidFill>
                  <a:srgbClr val="006FBF"/>
                </a:solidFill>
              </a:rPr>
              <a:t> </a:t>
            </a:r>
            <a:r>
              <a:rPr b="1" spc="-47" dirty="0">
                <a:solidFill>
                  <a:srgbClr val="006FBF"/>
                </a:solidFill>
              </a:rPr>
              <a:t>cyanide</a:t>
            </a:r>
            <a:r>
              <a:rPr b="1" spc="-17" dirty="0">
                <a:solidFill>
                  <a:srgbClr val="006FBF"/>
                </a:solidFill>
              </a:rPr>
              <a:t> </a:t>
            </a:r>
            <a:r>
              <a:rPr spc="80" dirty="0"/>
              <a:t>solution</a:t>
            </a:r>
            <a:r>
              <a:rPr spc="-17" dirty="0"/>
              <a:t> </a:t>
            </a:r>
            <a:r>
              <a:rPr dirty="0"/>
              <a:t>is</a:t>
            </a:r>
            <a:r>
              <a:rPr spc="-13" dirty="0"/>
              <a:t> </a:t>
            </a:r>
            <a:r>
              <a:rPr spc="73" dirty="0"/>
              <a:t>commonly</a:t>
            </a:r>
            <a:r>
              <a:rPr spc="-17" dirty="0"/>
              <a:t> </a:t>
            </a:r>
            <a:r>
              <a:rPr spc="57" dirty="0"/>
              <a:t>used</a:t>
            </a:r>
            <a:r>
              <a:rPr spc="-17" dirty="0"/>
              <a:t> </a:t>
            </a:r>
            <a:r>
              <a:rPr spc="147" dirty="0"/>
              <a:t>to</a:t>
            </a:r>
            <a:r>
              <a:rPr spc="-17" dirty="0"/>
              <a:t> </a:t>
            </a:r>
            <a:r>
              <a:rPr spc="40" dirty="0"/>
              <a:t>leach</a:t>
            </a:r>
            <a:r>
              <a:rPr spc="-17" dirty="0"/>
              <a:t> </a:t>
            </a:r>
            <a:r>
              <a:rPr spc="63" dirty="0"/>
              <a:t>gold</a:t>
            </a:r>
            <a:r>
              <a:rPr spc="-13" dirty="0"/>
              <a:t> </a:t>
            </a:r>
            <a:r>
              <a:rPr spc="93" dirty="0"/>
              <a:t>from</a:t>
            </a:r>
            <a:r>
              <a:rPr spc="-17" dirty="0"/>
              <a:t> </a:t>
            </a:r>
            <a:r>
              <a:rPr spc="63" dirty="0"/>
              <a:t>ore. </a:t>
            </a:r>
            <a:r>
              <a:rPr spc="73" dirty="0"/>
              <a:t>There</a:t>
            </a:r>
            <a:r>
              <a:rPr spc="3" dirty="0"/>
              <a:t> </a:t>
            </a:r>
            <a:r>
              <a:rPr spc="90" dirty="0"/>
              <a:t>are</a:t>
            </a:r>
            <a:r>
              <a:rPr spc="7" dirty="0"/>
              <a:t> </a:t>
            </a:r>
            <a:r>
              <a:rPr spc="90" dirty="0"/>
              <a:t>two</a:t>
            </a:r>
            <a:r>
              <a:rPr spc="7" dirty="0"/>
              <a:t> </a:t>
            </a:r>
            <a:r>
              <a:rPr spc="47" dirty="0"/>
              <a:t>types</a:t>
            </a:r>
            <a:r>
              <a:rPr spc="7" dirty="0"/>
              <a:t> </a:t>
            </a:r>
            <a:r>
              <a:rPr spc="63" dirty="0"/>
              <a:t>of</a:t>
            </a:r>
            <a:r>
              <a:rPr spc="7" dirty="0"/>
              <a:t> </a:t>
            </a:r>
            <a:r>
              <a:rPr spc="33" dirty="0"/>
              <a:t>leaching:</a:t>
            </a:r>
            <a:r>
              <a:rPr spc="7" dirty="0"/>
              <a:t> </a:t>
            </a:r>
            <a:r>
              <a:rPr spc="130" dirty="0"/>
              <a:t>Heap</a:t>
            </a:r>
            <a:r>
              <a:rPr spc="7" dirty="0"/>
              <a:t> </a:t>
            </a:r>
            <a:r>
              <a:rPr spc="33" dirty="0"/>
              <a:t>leaching:</a:t>
            </a:r>
            <a:r>
              <a:rPr spc="7" dirty="0"/>
              <a:t> </a:t>
            </a:r>
            <a:r>
              <a:rPr spc="140" dirty="0"/>
              <a:t>In</a:t>
            </a:r>
            <a:r>
              <a:rPr spc="7" dirty="0"/>
              <a:t> </a:t>
            </a:r>
            <a:r>
              <a:rPr spc="90" dirty="0"/>
              <a:t>the</a:t>
            </a:r>
            <a:r>
              <a:rPr spc="7" dirty="0"/>
              <a:t> </a:t>
            </a:r>
            <a:r>
              <a:rPr spc="90" dirty="0"/>
              <a:t>open,</a:t>
            </a:r>
            <a:r>
              <a:rPr spc="7" dirty="0"/>
              <a:t> </a:t>
            </a:r>
            <a:r>
              <a:rPr spc="43" dirty="0"/>
              <a:t>cyanide </a:t>
            </a:r>
            <a:r>
              <a:rPr spc="80" dirty="0"/>
              <a:t>solution</a:t>
            </a:r>
            <a:r>
              <a:rPr dirty="0"/>
              <a:t> is </a:t>
            </a:r>
            <a:r>
              <a:rPr spc="73" dirty="0"/>
              <a:t>sprayed</a:t>
            </a:r>
            <a:r>
              <a:rPr dirty="0"/>
              <a:t> </a:t>
            </a:r>
            <a:r>
              <a:rPr spc="63" dirty="0"/>
              <a:t>over</a:t>
            </a:r>
            <a:r>
              <a:rPr dirty="0"/>
              <a:t> </a:t>
            </a:r>
            <a:r>
              <a:rPr spc="63" dirty="0"/>
              <a:t>huge</a:t>
            </a:r>
            <a:r>
              <a:rPr spc="3" dirty="0"/>
              <a:t> </a:t>
            </a:r>
            <a:r>
              <a:rPr spc="76" dirty="0"/>
              <a:t>heaps</a:t>
            </a:r>
            <a:r>
              <a:rPr dirty="0"/>
              <a:t> </a:t>
            </a:r>
            <a:r>
              <a:rPr spc="63" dirty="0"/>
              <a:t>of</a:t>
            </a:r>
            <a:r>
              <a:rPr dirty="0"/>
              <a:t> </a:t>
            </a:r>
            <a:r>
              <a:rPr spc="67" dirty="0"/>
              <a:t>crushed</a:t>
            </a:r>
            <a:r>
              <a:rPr dirty="0"/>
              <a:t> </a:t>
            </a:r>
            <a:r>
              <a:rPr spc="83" dirty="0"/>
              <a:t>ore</a:t>
            </a:r>
            <a:r>
              <a:rPr dirty="0"/>
              <a:t> </a:t>
            </a:r>
            <a:r>
              <a:rPr spc="87" dirty="0"/>
              <a:t>spread</a:t>
            </a:r>
            <a:r>
              <a:rPr spc="3" dirty="0"/>
              <a:t> </a:t>
            </a:r>
            <a:r>
              <a:rPr spc="143" dirty="0"/>
              <a:t>atop</a:t>
            </a:r>
            <a:r>
              <a:rPr dirty="0"/>
              <a:t> </a:t>
            </a:r>
            <a:r>
              <a:rPr spc="76" dirty="0"/>
              <a:t>giant </a:t>
            </a:r>
            <a:r>
              <a:rPr spc="43" dirty="0"/>
              <a:t>collection</a:t>
            </a:r>
            <a:r>
              <a:rPr spc="17" dirty="0"/>
              <a:t> </a:t>
            </a:r>
            <a:r>
              <a:rPr spc="93" dirty="0"/>
              <a:t>pads.</a:t>
            </a:r>
            <a:r>
              <a:rPr spc="17" dirty="0"/>
              <a:t> </a:t>
            </a:r>
            <a:r>
              <a:rPr spc="87" dirty="0"/>
              <a:t>The</a:t>
            </a:r>
            <a:r>
              <a:rPr spc="17" dirty="0"/>
              <a:t> </a:t>
            </a:r>
            <a:r>
              <a:rPr spc="50" dirty="0"/>
              <a:t>cyanide</a:t>
            </a:r>
            <a:r>
              <a:rPr spc="17" dirty="0"/>
              <a:t> </a:t>
            </a:r>
            <a:r>
              <a:rPr dirty="0"/>
              <a:t>dissolves</a:t>
            </a:r>
            <a:r>
              <a:rPr spc="17" dirty="0"/>
              <a:t> </a:t>
            </a:r>
            <a:r>
              <a:rPr spc="90" dirty="0"/>
              <a:t>the</a:t>
            </a:r>
            <a:r>
              <a:rPr spc="20" dirty="0"/>
              <a:t> </a:t>
            </a:r>
            <a:r>
              <a:rPr spc="63" dirty="0"/>
              <a:t>gold</a:t>
            </a:r>
            <a:r>
              <a:rPr spc="17" dirty="0"/>
              <a:t> </a:t>
            </a:r>
            <a:r>
              <a:rPr spc="93" dirty="0"/>
              <a:t>from</a:t>
            </a:r>
            <a:r>
              <a:rPr spc="17" dirty="0"/>
              <a:t> </a:t>
            </a:r>
            <a:r>
              <a:rPr spc="90" dirty="0"/>
              <a:t>the</a:t>
            </a:r>
            <a:r>
              <a:rPr spc="17" dirty="0"/>
              <a:t> </a:t>
            </a:r>
            <a:r>
              <a:rPr spc="83" dirty="0"/>
              <a:t>ore</a:t>
            </a:r>
            <a:r>
              <a:rPr spc="17" dirty="0"/>
              <a:t> </a:t>
            </a:r>
            <a:r>
              <a:rPr spc="100" dirty="0"/>
              <a:t>into</a:t>
            </a:r>
            <a:r>
              <a:rPr spc="17" dirty="0"/>
              <a:t> </a:t>
            </a:r>
            <a:r>
              <a:rPr spc="73" dirty="0"/>
              <a:t>the </a:t>
            </a:r>
            <a:r>
              <a:rPr spc="80" dirty="0"/>
              <a:t>solution</a:t>
            </a:r>
            <a:r>
              <a:rPr spc="7" dirty="0"/>
              <a:t> </a:t>
            </a:r>
            <a:r>
              <a:rPr spc="70" dirty="0"/>
              <a:t>as</a:t>
            </a:r>
            <a:r>
              <a:rPr spc="10" dirty="0"/>
              <a:t> </a:t>
            </a:r>
            <a:r>
              <a:rPr spc="63" dirty="0"/>
              <a:t>it</a:t>
            </a:r>
            <a:r>
              <a:rPr spc="7" dirty="0"/>
              <a:t> </a:t>
            </a:r>
            <a:r>
              <a:rPr spc="37" dirty="0"/>
              <a:t>trickles</a:t>
            </a:r>
            <a:r>
              <a:rPr spc="10" dirty="0"/>
              <a:t> </a:t>
            </a:r>
            <a:r>
              <a:rPr spc="120" dirty="0"/>
              <a:t>through</a:t>
            </a:r>
            <a:r>
              <a:rPr spc="7" dirty="0"/>
              <a:t> </a:t>
            </a:r>
            <a:r>
              <a:rPr spc="90" dirty="0"/>
              <a:t>the</a:t>
            </a:r>
            <a:r>
              <a:rPr spc="10" dirty="0"/>
              <a:t> </a:t>
            </a:r>
            <a:r>
              <a:rPr spc="83" dirty="0"/>
              <a:t>heap.</a:t>
            </a:r>
          </a:p>
        </p:txBody>
      </p:sp>
      <p:pic>
        <p:nvPicPr>
          <p:cNvPr id="3" name="object 3"/>
          <p:cNvPicPr/>
          <p:nvPr/>
        </p:nvPicPr>
        <p:blipFill>
          <a:blip r:embed="rId2" cstate="print"/>
          <a:stretch>
            <a:fillRect/>
          </a:stretch>
        </p:blipFill>
        <p:spPr>
          <a:xfrm>
            <a:off x="976992" y="3708853"/>
            <a:ext cx="6667499" cy="2343149"/>
          </a:xfrm>
          <a:prstGeom prst="rect">
            <a:avLst/>
          </a:prstGeom>
        </p:spPr>
      </p:pic>
      <p:pic>
        <p:nvPicPr>
          <p:cNvPr id="4" name="object 4"/>
          <p:cNvPicPr/>
          <p:nvPr/>
        </p:nvPicPr>
        <p:blipFill>
          <a:blip r:embed="rId3" cstate="print"/>
          <a:stretch>
            <a:fillRect/>
          </a:stretch>
        </p:blipFill>
        <p:spPr>
          <a:xfrm>
            <a:off x="8197397" y="3708853"/>
            <a:ext cx="3371849" cy="2197099"/>
          </a:xfrm>
          <a:prstGeom prst="rect">
            <a:avLst/>
          </a:prstGeom>
        </p:spPr>
      </p:pic>
    </p:spTree>
    <p:extLst>
      <p:ext uri="{BB962C8B-B14F-4D97-AF65-F5344CB8AC3E}">
        <p14:creationId xmlns:p14="http://schemas.microsoft.com/office/powerpoint/2010/main" val="229801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9237" y="0"/>
            <a:ext cx="10286999" cy="6689271"/>
          </a:xfrm>
          <a:prstGeom prst="rect">
            <a:avLst/>
          </a:prstGeom>
        </p:spPr>
      </p:pic>
    </p:spTree>
    <p:extLst>
      <p:ext uri="{BB962C8B-B14F-4D97-AF65-F5344CB8AC3E}">
        <p14:creationId xmlns:p14="http://schemas.microsoft.com/office/powerpoint/2010/main" val="2687656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01891" y="1"/>
            <a:ext cx="9512299" cy="6857999"/>
          </a:xfrm>
          <a:prstGeom prst="rect">
            <a:avLst/>
          </a:prstGeom>
        </p:spPr>
      </p:pic>
    </p:spTree>
    <p:extLst>
      <p:ext uri="{BB962C8B-B14F-4D97-AF65-F5344CB8AC3E}">
        <p14:creationId xmlns:p14="http://schemas.microsoft.com/office/powerpoint/2010/main" val="4054387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2C8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493</TotalTime>
  <Words>318</Words>
  <Application>Microsoft Office PowerPoint</Application>
  <PresentationFormat>Widescreen</PresentationFormat>
  <Paragraphs>48</Paragraphs>
  <Slides>27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宋体</vt:lpstr>
      <vt:lpstr>Arial</vt:lpstr>
      <vt:lpstr>Arial Black</vt:lpstr>
      <vt:lpstr>Arial MT</vt:lpstr>
      <vt:lpstr>Calibri</vt:lpstr>
      <vt:lpstr>Calibri Light</vt:lpstr>
      <vt:lpstr>Times New Roman</vt:lpstr>
      <vt:lpstr>Office Theme</vt:lpstr>
      <vt:lpstr>6_Office Theme</vt:lpstr>
      <vt:lpstr>12_Office Theme</vt:lpstr>
      <vt:lpstr>PowerPoint Presentation</vt:lpstr>
      <vt:lpstr>     Sodium Cyanide     Hazards to birds and wildlife</vt:lpstr>
      <vt:lpstr>PowerPoint Presentation</vt:lpstr>
      <vt:lpstr>PowerPoint Presentation</vt:lpstr>
      <vt:lpstr>Cyanides in the environment</vt:lpstr>
      <vt:lpstr>Using Na CN</vt:lpstr>
      <vt:lpstr>A sodium cyanide solution is commonly used to leach gold from ore. There are two types of leaching: Heap leaching: In the open, cyanide solution is sprayed over huge heaps of crushed ore spread atop giant collection pads. The cyanide dissolves the gold from the ore into the solution as it trickles through the heap.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Baia Mare Gold Mine Cyanide Spill: Causes, Impacts and Liability</vt:lpstr>
      <vt:lpstr>The cyanide was carried in the water by the river systems to other countries.</vt:lpstr>
      <vt:lpstr>PowerPoint Presentation</vt:lpstr>
      <vt:lpstr>The Hungarian Ministry for   the Environment, stated on  February 14th that: "Besides the  ecological  damage, the cyanide  pollution in the river Tisza  meant also significant threat to  the  human health, because in  the upper  part of the Tisza the cyanide concentration was 100 times more than the limit value for drinking water.“</vt:lpstr>
      <vt:lpstr>PowerPoint Presentation</vt:lpstr>
      <vt:lpstr>To date, little is known about the long term environmental impacts of the incident. However, toxic and bio-accumulative substances, such as heavy metals, are common in wastes from mining activities.</vt:lpstr>
      <vt:lpstr>PowerPoint Presentation</vt:lpstr>
      <vt:lpstr>PowerPoint Presentation</vt:lpstr>
      <vt:lpstr>PowerPoint Presentation</vt:lpstr>
      <vt:lpstr>PowerPoint Presentation</vt:lpstr>
      <vt:lpstr>However,  operator's  certification under  the ICMC is difficult because of the limited data and potentially serious under-estimation  of the death counts. This  is due to observational skill and monitoring frequency, the small size of the  carcasses, large extent of tailings facilities, carcasses loss by; entombment in tailings, sink, or taken by scavenging wildlife.</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Diagnostic Exercise</dc:title>
  <dc:creator>Microsoft account</dc:creator>
  <cp:lastModifiedBy>Maher</cp:lastModifiedBy>
  <cp:revision>56</cp:revision>
  <dcterms:created xsi:type="dcterms:W3CDTF">2024-03-03T09:53:35Z</dcterms:created>
  <dcterms:modified xsi:type="dcterms:W3CDTF">2024-11-17T19:27:32Z</dcterms:modified>
</cp:coreProperties>
</file>