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Raleway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Prata" charset="0"/>
      <p:regular r:id="rId17"/>
    </p:embeddedFont>
  </p:embeddedFontLst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7" d="100"/>
          <a:sy n="57" d="100"/>
        </p:scale>
        <p:origin x="-756" y="-20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664075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567112" cy="7318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B565F2-27AC-42E9-AA88-7F66C9545DF1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664075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13896975"/>
            <a:ext cx="3567112" cy="7302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0F2510-430D-49FD-AC59-B8EC35EBD9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029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77547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البحث العلمي بالذكاء الاصطناعي</a:t>
            </a:r>
            <a:endParaRPr lang="en-US" sz="6150" dirty="0">
              <a:solidFill>
                <a:schemeClr val="accent4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57414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لقد أدى ظهور الذكاء الاصطناعي إلى ثورة في مجال البحث العلمي، مما يفتح آفاقًا جديدة لتحليل البيانات، وتجميع المعلومات، وكتابة البحوث بشكل فعال وكفاءة.</a:t>
            </a:r>
            <a:endParaRPr lang="en-US" sz="2800" b="1" dirty="0"/>
          </a:p>
        </p:txBody>
      </p:sp>
      <p:sp>
        <p:nvSpPr>
          <p:cNvPr id="7" name="Text 3"/>
          <p:cNvSpPr/>
          <p:nvPr/>
        </p:nvSpPr>
        <p:spPr>
          <a:xfrm>
            <a:off x="1103785" y="6488319"/>
            <a:ext cx="201763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ar-IQ" sz="3200" b="1" dirty="0" smtClean="0">
                <a:solidFill>
                  <a:schemeClr val="accent4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اعداد </a:t>
            </a:r>
            <a:endParaRPr lang="en-US" sz="3200" b="1" dirty="0" smtClean="0">
              <a:solidFill>
                <a:schemeClr val="accent4"/>
              </a:solidFill>
              <a:latin typeface="Raleway Bold" pitchFamily="34" charset="0"/>
              <a:ea typeface="Raleway Bold" pitchFamily="34" charset="-122"/>
              <a:cs typeface="Raleway Bold" pitchFamily="34" charset="-120"/>
            </a:endParaRPr>
          </a:p>
          <a:p>
            <a:pPr marL="0" indent="0" algn="ctr">
              <a:lnSpc>
                <a:spcPts val="3100"/>
              </a:lnSpc>
              <a:buNone/>
            </a:pPr>
            <a:r>
              <a:rPr lang="en-US" sz="3200" b="1" dirty="0" smtClean="0">
                <a:solidFill>
                  <a:schemeClr val="accent4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    </a:t>
            </a:r>
            <a:r>
              <a:rPr lang="en-US" sz="3200" b="1" dirty="0" err="1" smtClean="0">
                <a:solidFill>
                  <a:schemeClr val="accent4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مصطفى</a:t>
            </a:r>
            <a:r>
              <a:rPr lang="en-US" sz="3200" b="1" dirty="0" smtClean="0">
                <a:solidFill>
                  <a:schemeClr val="accent4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 </a:t>
            </a:r>
            <a:r>
              <a:rPr lang="en-US" sz="3200" b="1" dirty="0">
                <a:solidFill>
                  <a:schemeClr val="accent4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قاسم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9771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تعريف الذكاء الاصطناعي وأهميته في البحث العلمي</a:t>
            </a:r>
            <a:endParaRPr lang="en-US" sz="4450" b="1" dirty="0">
              <a:solidFill>
                <a:schemeClr val="accent4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55543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الذكاء الاصطناعي (AI) هو قدرة الكمبيوتر على محاكاة القدرات البشرية، مثل التعلم وحل المشكلات والتفكير. يلعب دورًا أساسيًا في تحسين البحث العلمي من خلال تقديم أدوات قوية للباحثين.</a:t>
            </a:r>
            <a:endParaRPr lang="en-US" sz="2800" b="1" dirty="0"/>
          </a:p>
        </p:txBody>
      </p:sp>
      <p:sp>
        <p:nvSpPr>
          <p:cNvPr id="5" name="Shape 2"/>
          <p:cNvSpPr/>
          <p:nvPr/>
        </p:nvSpPr>
        <p:spPr>
          <a:xfrm>
            <a:off x="793790" y="415444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6" name="Text 3"/>
          <p:cNvSpPr/>
          <p:nvPr/>
        </p:nvSpPr>
        <p:spPr>
          <a:xfrm>
            <a:off x="990243" y="4239458"/>
            <a:ext cx="1173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4154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تحليل البيانات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1530906" y="464486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يستخدم AI لتحليل كميات هائلة من البيانات، مما يساعد على اكتشاف الأنماط وإجراء توقعات دقيقة.</a:t>
            </a:r>
            <a:endParaRPr lang="en-US" sz="2800" b="1" dirty="0"/>
          </a:p>
        </p:txBody>
      </p:sp>
      <p:sp>
        <p:nvSpPr>
          <p:cNvPr id="9" name="Shape 6"/>
          <p:cNvSpPr/>
          <p:nvPr/>
        </p:nvSpPr>
        <p:spPr>
          <a:xfrm>
            <a:off x="4685467" y="415444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0" name="Text 7"/>
          <p:cNvSpPr/>
          <p:nvPr/>
        </p:nvSpPr>
        <p:spPr>
          <a:xfrm>
            <a:off x="4836319" y="4239458"/>
            <a:ext cx="2085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4154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أتمتة المهام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5422583" y="464486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يمكن لـ AI أتمتة مهام البحث الروتينية، مثل جمع البيانات وتنظيمها وتلخيصها.</a:t>
            </a:r>
            <a:endParaRPr lang="en-US" sz="2400" b="1" dirty="0"/>
          </a:p>
        </p:txBody>
      </p:sp>
      <p:sp>
        <p:nvSpPr>
          <p:cNvPr id="13" name="Shape 10"/>
          <p:cNvSpPr/>
          <p:nvPr/>
        </p:nvSpPr>
        <p:spPr>
          <a:xfrm>
            <a:off x="793790" y="657844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4" name="Text 11"/>
          <p:cNvSpPr/>
          <p:nvPr/>
        </p:nvSpPr>
        <p:spPr>
          <a:xfrm>
            <a:off x="943451" y="6663452"/>
            <a:ext cx="21097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530906" y="6578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دقة عالية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30906" y="706886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يوفر AI تحليلات دقيقة وموضوعية، مما يقلل من التحيز البشري في البحث.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2749"/>
            <a:ext cx="122398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استخدامات الذكاء الاصطناعي في جمع البيانات وتحليلها</a:t>
            </a:r>
            <a:endParaRPr lang="en-US" sz="4450" dirty="0">
              <a:solidFill>
                <a:schemeClr val="accent4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15515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يمكن لـ AI المساعدة في جمع البيانات من مصادر متعددة، مثل الإنترنت والمنشورات العلمية وقواعد البيانات. كما يمكن تحليل هذه البيانات بسرعة وكفاءة باستخدام تقنيات التعلم الآلي.</a:t>
            </a:r>
            <a:endParaRPr lang="en-US" sz="2800" b="1" dirty="0"/>
          </a:p>
        </p:txBody>
      </p:sp>
      <p:sp>
        <p:nvSpPr>
          <p:cNvPr id="4" name="Text 2"/>
          <p:cNvSpPr/>
          <p:nvPr/>
        </p:nvSpPr>
        <p:spPr>
          <a:xfrm>
            <a:off x="793790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جمع البيانات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94407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يمكن لـ AI استخراج البيانات من مواقع الويب، مثل الصحف والمجلات العلمية.</a:t>
            </a:r>
            <a:endParaRPr lang="en-US" sz="2800" b="1" dirty="0"/>
          </a:p>
        </p:txBody>
      </p:sp>
      <p:sp>
        <p:nvSpPr>
          <p:cNvPr id="6" name="Text 4"/>
          <p:cNvSpPr/>
          <p:nvPr/>
        </p:nvSpPr>
        <p:spPr>
          <a:xfrm>
            <a:off x="5332928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تنظيف البيانات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494407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يمكن لـ AI تنظيف البيانات الخام وإزالة التكرارات والمعلومات غير الصحيحة.</a:t>
            </a:r>
            <a:endParaRPr lang="en-US" sz="2800" b="1" dirty="0"/>
          </a:p>
        </p:txBody>
      </p:sp>
      <p:sp>
        <p:nvSpPr>
          <p:cNvPr id="8" name="Text 6"/>
          <p:cNvSpPr/>
          <p:nvPr/>
        </p:nvSpPr>
        <p:spPr>
          <a:xfrm>
            <a:off x="9872067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تحليل البيانات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494407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يمكن لـ AI تحديد الأنماط والاتجاهات في البيانات، مما يساعد على صياغة فرضيات علمية.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184" y="589359"/>
            <a:ext cx="7646432" cy="1337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تطبيقات الذكاء الاصطناعي في كتابة البحوث العلمية</a:t>
            </a:r>
            <a:endParaRPr lang="en-US" sz="4200" dirty="0">
              <a:solidFill>
                <a:schemeClr val="accent4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235184" y="2247305"/>
            <a:ext cx="7646432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يمكن لـ AI مساعدة الباحثين في كتابة البحوث العلمية بطرق مختلفة، من صياغة الفقرات إلى تحسين جودة النص وتنظيمه.</a:t>
            </a:r>
            <a:endParaRPr lang="en-US" sz="2800" b="1" dirty="0"/>
          </a:p>
        </p:txBody>
      </p:sp>
      <p:sp>
        <p:nvSpPr>
          <p:cNvPr id="5" name="Shape 2"/>
          <p:cNvSpPr/>
          <p:nvPr/>
        </p:nvSpPr>
        <p:spPr>
          <a:xfrm>
            <a:off x="6540818" y="3172539"/>
            <a:ext cx="30480" cy="4467582"/>
          </a:xfrm>
          <a:prstGeom prst="roundRect">
            <a:avLst>
              <a:gd name="adj" fmla="val 105291"/>
            </a:avLst>
          </a:prstGeom>
          <a:solidFill>
            <a:srgbClr val="535455"/>
          </a:solidFill>
          <a:ln/>
        </p:spPr>
      </p:sp>
      <p:sp>
        <p:nvSpPr>
          <p:cNvPr id="6" name="Shape 3"/>
          <p:cNvSpPr/>
          <p:nvPr/>
        </p:nvSpPr>
        <p:spPr>
          <a:xfrm>
            <a:off x="6766262" y="3638550"/>
            <a:ext cx="748784" cy="30480"/>
          </a:xfrm>
          <a:prstGeom prst="roundRect">
            <a:avLst>
              <a:gd name="adj" fmla="val 105291"/>
            </a:avLst>
          </a:prstGeom>
          <a:solidFill>
            <a:srgbClr val="535455"/>
          </a:solidFill>
          <a:ln/>
        </p:spPr>
      </p:sp>
      <p:sp>
        <p:nvSpPr>
          <p:cNvPr id="7" name="Shape 4"/>
          <p:cNvSpPr/>
          <p:nvPr/>
        </p:nvSpPr>
        <p:spPr>
          <a:xfrm>
            <a:off x="6315373" y="3413165"/>
            <a:ext cx="481370" cy="481370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8" name="Text 5"/>
          <p:cNvSpPr/>
          <p:nvPr/>
        </p:nvSpPr>
        <p:spPr>
          <a:xfrm>
            <a:off x="6500634" y="3493413"/>
            <a:ext cx="110728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500" dirty="0"/>
          </a:p>
        </p:txBody>
      </p:sp>
      <p:sp>
        <p:nvSpPr>
          <p:cNvPr id="9" name="Text 6"/>
          <p:cNvSpPr/>
          <p:nvPr/>
        </p:nvSpPr>
        <p:spPr>
          <a:xfrm>
            <a:off x="7732752" y="3386376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إعداد المخطط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7732752" y="3848933"/>
            <a:ext cx="6148864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يساعد AI على تنظيم الأفكار وتحديد هيكل البحث العلمي.</a:t>
            </a:r>
            <a:endParaRPr lang="en-US" sz="2800" b="1" dirty="0"/>
          </a:p>
        </p:txBody>
      </p:sp>
      <p:sp>
        <p:nvSpPr>
          <p:cNvPr id="11" name="Shape 8"/>
          <p:cNvSpPr/>
          <p:nvPr/>
        </p:nvSpPr>
        <p:spPr>
          <a:xfrm>
            <a:off x="6766262" y="5084921"/>
            <a:ext cx="748784" cy="30480"/>
          </a:xfrm>
          <a:prstGeom prst="roundRect">
            <a:avLst>
              <a:gd name="adj" fmla="val 105291"/>
            </a:avLst>
          </a:prstGeom>
          <a:solidFill>
            <a:srgbClr val="535455"/>
          </a:solidFill>
          <a:ln/>
        </p:spPr>
      </p:sp>
      <p:sp>
        <p:nvSpPr>
          <p:cNvPr id="12" name="Shape 9"/>
          <p:cNvSpPr/>
          <p:nvPr/>
        </p:nvSpPr>
        <p:spPr>
          <a:xfrm>
            <a:off x="6315373" y="4859536"/>
            <a:ext cx="481370" cy="481370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3" name="Text 10"/>
          <p:cNvSpPr/>
          <p:nvPr/>
        </p:nvSpPr>
        <p:spPr>
          <a:xfrm>
            <a:off x="6457652" y="4939784"/>
            <a:ext cx="196810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7732752" y="4832747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صياغة النص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7732752" y="5295305"/>
            <a:ext cx="6148864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يمكن لـ AI صياغة الفقرات والجمال وإعادة صياغة النص لجعله أكثر وضوحًا.</a:t>
            </a:r>
            <a:endParaRPr lang="en-US" sz="2800" b="1" dirty="0"/>
          </a:p>
        </p:txBody>
      </p:sp>
      <p:sp>
        <p:nvSpPr>
          <p:cNvPr id="16" name="Shape 13"/>
          <p:cNvSpPr/>
          <p:nvPr/>
        </p:nvSpPr>
        <p:spPr>
          <a:xfrm>
            <a:off x="6766262" y="6873597"/>
            <a:ext cx="748784" cy="30480"/>
          </a:xfrm>
          <a:prstGeom prst="roundRect">
            <a:avLst>
              <a:gd name="adj" fmla="val 105291"/>
            </a:avLst>
          </a:prstGeom>
          <a:solidFill>
            <a:srgbClr val="535455"/>
          </a:solidFill>
          <a:ln/>
        </p:spPr>
      </p:sp>
      <p:sp>
        <p:nvSpPr>
          <p:cNvPr id="17" name="Shape 14"/>
          <p:cNvSpPr/>
          <p:nvPr/>
        </p:nvSpPr>
        <p:spPr>
          <a:xfrm>
            <a:off x="6315373" y="6648212"/>
            <a:ext cx="481370" cy="481370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8" name="Text 15"/>
          <p:cNvSpPr/>
          <p:nvPr/>
        </p:nvSpPr>
        <p:spPr>
          <a:xfrm>
            <a:off x="6456581" y="6728460"/>
            <a:ext cx="198953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500" dirty="0"/>
          </a:p>
        </p:txBody>
      </p:sp>
      <p:sp>
        <p:nvSpPr>
          <p:cNvPr id="19" name="Text 16"/>
          <p:cNvSpPr/>
          <p:nvPr/>
        </p:nvSpPr>
        <p:spPr>
          <a:xfrm>
            <a:off x="7732752" y="6621423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التدقيق اللغوي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7732752" y="7083981"/>
            <a:ext cx="6148864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يمكن لـ AI تصحيح الأخطاء اللغوية والنحوية والإملائية.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839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406" y="2543651"/>
            <a:ext cx="8145661" cy="521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25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تلخيص البحوث باستخدام أدوات الذكاء الاصطناعي</a:t>
            </a:r>
            <a:endParaRPr lang="en-US" sz="3250" b="1" dirty="0">
              <a:solidFill>
                <a:schemeClr val="accent4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583406" y="3314700"/>
            <a:ext cx="13463587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يمكن لـ AI تلخيص البحوث العلمية بشكل دقيق ومختصر، مما يساعد على فهم المحتوى الأساسي للبحث بسرعة وكفاءة.</a:t>
            </a:r>
            <a:endParaRPr lang="en-US" sz="2800" b="1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6" y="3768923"/>
            <a:ext cx="833557" cy="133361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66994" y="3935611"/>
            <a:ext cx="2369820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التعرف على الكلمات الرئيسية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666994" y="4296013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يقوم AI بتحديد الكلمات الرئيسية في البحث.</a:t>
            </a:r>
            <a:endParaRPr lang="en-US" sz="28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06" y="5102543"/>
            <a:ext cx="833557" cy="133361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666994" y="5269230"/>
            <a:ext cx="2322076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استخراج المعلومات الرئيسية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1666994" y="5629632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يقوم AI باستخراج المعلومات الرئيسية من البحث.</a:t>
            </a:r>
            <a:endParaRPr lang="en-US" sz="24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06" y="6436162"/>
            <a:ext cx="833557" cy="133361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666994" y="6602849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تلخيص المحتوى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1666994" y="6963251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يقوم AI بإنشاء ملخص موجز للبحث.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6625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430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توثيق المصادر والمراجع بدقة باستخدام التقنيات الذكية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83202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يؤكد AI على أهمية توثيق المصادر والمراجع بشكل صحيح، مما يضمن دقة البحث وسلامة المعلومات.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3812977"/>
            <a:ext cx="7556421" cy="3342322"/>
          </a:xfrm>
          <a:prstGeom prst="roundRect">
            <a:avLst>
              <a:gd name="adj" fmla="val 101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01410" y="3820597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28224" y="396430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التقنية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4802624" y="396430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الوظيفة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9" name="Shape 6"/>
          <p:cNvSpPr/>
          <p:nvPr/>
        </p:nvSpPr>
        <p:spPr>
          <a:xfrm>
            <a:off x="801410" y="4470916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793790" y="457688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الاستشهادات التلقائية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5037059" y="4614624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توفير استشهادات تلقائية </a:t>
            </a:r>
            <a:r>
              <a:rPr lang="en-US" sz="2800" b="1" dirty="0" err="1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في</a:t>
            </a:r>
            <a:r>
              <a:rPr lang="en-US" sz="2800" b="1" dirty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النص</a:t>
            </a:r>
            <a:r>
              <a:rPr lang="en-US" sz="2800" b="1" dirty="0" smtClean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.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2" name="Shape 9"/>
          <p:cNvSpPr/>
          <p:nvPr/>
        </p:nvSpPr>
        <p:spPr>
          <a:xfrm>
            <a:off x="801410" y="5137860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28224" y="5264944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التحقق من صحة المصادر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4802624" y="5264944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التأكد من وجود جميع المصادر وتوثيقها بشكل صحيح.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01410" y="6134457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28224" y="663481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إنشاء قوائم المراجع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7" name="Text 14"/>
          <p:cNvSpPr/>
          <p:nvPr/>
        </p:nvSpPr>
        <p:spPr>
          <a:xfrm>
            <a:off x="4802624" y="645961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إنشاء قوائم المراجع وفقًا لأسلوب معين.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4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79" y="498991"/>
            <a:ext cx="787384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أمثلة على بحوث علمية أنجزت باستخدام الذكاء الاصطناعي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35079" y="1905119"/>
            <a:ext cx="78738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هناك العديد من البحوث العلمية التي تم إنجازها بنجاح باستخدام الذكاء الاصطناعي، مما أدى إلى اكتشافات جديدة وإنجازات هامة.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9" y="2689741"/>
            <a:ext cx="453628" cy="4536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5079" y="3324820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اكتشاف الأدوية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635079" y="3717131"/>
            <a:ext cx="787384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اكتشاف الأدوية الجديدة لعلاج الأمراض.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79" y="4551759"/>
            <a:ext cx="453628" cy="45362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35079" y="5186839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تغير المناخ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635079" y="5579150"/>
            <a:ext cx="787384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فهم وتحليل تأثير تغير المناخ على البيئة.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79" y="6413778"/>
            <a:ext cx="453628" cy="45362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35079" y="7048857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العلوم الفلكية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635079" y="7441168"/>
            <a:ext cx="787384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اكتشاف الكواكب الجديدة والنجوم البعيدة.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4359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تحديات وحلول استخدام الذكاء الاصطناعي في البحث العلمي</a:t>
            </a:r>
            <a:endParaRPr lang="en-US" sz="4450" dirty="0">
              <a:solidFill>
                <a:schemeClr val="accent4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290131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على الرغم من فوائد الذكاء الاصطناعي في البحث العلمي، هناك تحديات يجب التغلب عليها، مثل ضمان دقة البيانات والخصوصية.</a:t>
            </a:r>
            <a:endParaRPr lang="en-US" sz="2800" b="1" dirty="0"/>
          </a:p>
        </p:txBody>
      </p:sp>
      <p:sp>
        <p:nvSpPr>
          <p:cNvPr id="5" name="Shape 2"/>
          <p:cNvSpPr/>
          <p:nvPr/>
        </p:nvSpPr>
        <p:spPr>
          <a:xfrm>
            <a:off x="6280190" y="3898896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3A3B3C"/>
          </a:solidFill>
          <a:ln/>
        </p:spPr>
      </p:sp>
      <p:sp>
        <p:nvSpPr>
          <p:cNvPr id="6" name="Text 3"/>
          <p:cNvSpPr/>
          <p:nvPr/>
        </p:nvSpPr>
        <p:spPr>
          <a:xfrm>
            <a:off x="6507004" y="41090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دقة البيانات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6507004" y="4599503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ضمان دقة البيانات المستخدمة في AI أمر حيوي.</a:t>
            </a:r>
            <a:endParaRPr lang="en-US" sz="2400" b="1" dirty="0"/>
          </a:p>
        </p:txBody>
      </p:sp>
      <p:sp>
        <p:nvSpPr>
          <p:cNvPr id="8" name="Shape 5"/>
          <p:cNvSpPr/>
          <p:nvPr/>
        </p:nvSpPr>
        <p:spPr>
          <a:xfrm>
            <a:off x="10171867" y="3882271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3A3B3C"/>
          </a:solidFill>
          <a:ln/>
        </p:spPr>
      </p:sp>
      <p:sp>
        <p:nvSpPr>
          <p:cNvPr id="9" name="Text 6"/>
          <p:cNvSpPr/>
          <p:nvPr/>
        </p:nvSpPr>
        <p:spPr>
          <a:xfrm>
            <a:off x="10398681" y="41090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الخصوصية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10398681" y="4599503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حماية البيانات الشخصية المستخدمة في البحث.</a:t>
            </a:r>
            <a:endParaRPr lang="en-US" sz="2400" b="1" dirty="0"/>
          </a:p>
        </p:txBody>
      </p:sp>
      <p:sp>
        <p:nvSpPr>
          <p:cNvPr id="11" name="Shape 8"/>
          <p:cNvSpPr/>
          <p:nvPr/>
        </p:nvSpPr>
        <p:spPr>
          <a:xfrm>
            <a:off x="6280190" y="5778937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3A3B3C"/>
          </a:solidFill>
          <a:ln/>
        </p:spPr>
      </p:sp>
      <p:sp>
        <p:nvSpPr>
          <p:cNvPr id="12" name="Text 9"/>
          <p:cNvSpPr/>
          <p:nvPr/>
        </p:nvSpPr>
        <p:spPr>
          <a:xfrm>
            <a:off x="10586680" y="60057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التفسير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6507004" y="6496169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فهم كيفية عمل خوارزميات AI وتفسير نتائجها.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3420"/>
            <a:ext cx="69438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الخلاصة والتوصيات المستقبلية</a:t>
            </a:r>
            <a:endParaRPr lang="en-US" sz="4450" b="1" dirty="0">
              <a:solidFill>
                <a:schemeClr val="accent4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85582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يُعدّ الذكاء الاصطناعي أداة قوية لتحسين البحث العلمي، ولكن ينبغي الحرص على استخدامها بشكل مسؤول وأخلاقي.</a:t>
            </a:r>
            <a:endParaRPr lang="en-US" sz="2800" b="1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73881"/>
            <a:ext cx="6351270" cy="39253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66827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التعليم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7173158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تدريب الطلاب على مهارات البحث العلمي باستخدام AI.</a:t>
            </a:r>
            <a:endParaRPr lang="en-US" sz="2400" b="1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2473881"/>
            <a:ext cx="6351389" cy="392537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85221" y="66827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4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التعاون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9" name="Text 5"/>
          <p:cNvSpPr/>
          <p:nvPr/>
        </p:nvSpPr>
        <p:spPr>
          <a:xfrm>
            <a:off x="7485221" y="7173158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تشجيع التعاون بين الباحثين من خلال منصات AI.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562</Words>
  <Application>Microsoft Office PowerPoint</Application>
  <PresentationFormat>مخصص</PresentationFormat>
  <Paragraphs>83</Paragraphs>
  <Slides>9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Raleway</vt:lpstr>
      <vt:lpstr>Calibri</vt:lpstr>
      <vt:lpstr>Prata</vt:lpstr>
      <vt:lpstr>Raleway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Maher</cp:lastModifiedBy>
  <cp:revision>9</cp:revision>
  <dcterms:created xsi:type="dcterms:W3CDTF">2024-10-12T20:14:20Z</dcterms:created>
  <dcterms:modified xsi:type="dcterms:W3CDTF">2024-10-12T20:45:16Z</dcterms:modified>
</cp:coreProperties>
</file>