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3" r:id="rId1"/>
  </p:sldMasterIdLst>
  <p:notesMasterIdLst>
    <p:notesMasterId r:id="rId22"/>
  </p:notesMasterIdLst>
  <p:sldIdLst>
    <p:sldId id="256" r:id="rId2"/>
    <p:sldId id="403" r:id="rId3"/>
    <p:sldId id="404" r:id="rId4"/>
    <p:sldId id="405" r:id="rId5"/>
    <p:sldId id="406" r:id="rId6"/>
    <p:sldId id="411" r:id="rId7"/>
    <p:sldId id="394" r:id="rId8"/>
    <p:sldId id="407" r:id="rId9"/>
    <p:sldId id="395" r:id="rId10"/>
    <p:sldId id="268" r:id="rId11"/>
    <p:sldId id="269" r:id="rId12"/>
    <p:sldId id="388" r:id="rId13"/>
    <p:sldId id="273" r:id="rId14"/>
    <p:sldId id="408" r:id="rId15"/>
    <p:sldId id="389" r:id="rId16"/>
    <p:sldId id="409" r:id="rId17"/>
    <p:sldId id="390" r:id="rId18"/>
    <p:sldId id="392" r:id="rId19"/>
    <p:sldId id="277" r:id="rId20"/>
    <p:sldId id="410" r:id="rId21"/>
  </p:sldIdLst>
  <p:sldSz cx="18288000" cy="10287000"/>
  <p:notesSz cx="6858000" cy="9144000"/>
  <p:embeddedFontLst>
    <p:embeddedFont>
      <p:font typeface="Helvetica World" panose="020B0604020202020204" charset="-128"/>
      <p:regular r:id="rId23"/>
    </p:embeddedFont>
    <p:embeddedFont>
      <p:font typeface="Arabic Typesetting" panose="03020402040406030203" pitchFamily="66" charset="-78"/>
      <p:regular r:id="rId24"/>
    </p:embeddedFont>
    <p:embeddedFont>
      <p:font typeface="Corbel" panose="020B0503020204020204" pitchFamily="34" charset="0"/>
      <p:regular r:id="rId25"/>
      <p:bold r:id="rId26"/>
      <p:italic r:id="rId27"/>
      <p:boldItalic r:id="rId28"/>
    </p:embeddedFont>
    <p:embeddedFont>
      <p:font typeface="Open Sans Bold Italics" panose="020B0604020202020204" charset="0"/>
      <p:regular r:id="rId29"/>
    </p:embeddedFont>
    <p:embeddedFont>
      <p:font typeface="Tw Cen MT" panose="020B0602020104020603" pitchFamily="34" charset="0"/>
      <p:regular r:id="rId30"/>
      <p:bold r:id="rId31"/>
      <p:italic r:id="rId32"/>
      <p:boldItalic r:id="rId33"/>
    </p:embeddedFont>
  </p:embeddedFontLst>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256" autoAdjust="0"/>
  </p:normalViewPr>
  <p:slideViewPr>
    <p:cSldViewPr>
      <p:cViewPr varScale="1">
        <p:scale>
          <a:sx n="55" d="100"/>
          <a:sy n="55" d="100"/>
        </p:scale>
        <p:origin x="6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9758-B271-4C8C-98CD-3D6448967FBC}"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54931-CA16-40EB-B112-CE65A0E4B2E6}" type="slidenum">
              <a:rPr lang="en-US" smtClean="0"/>
              <a:t>‹#›</a:t>
            </a:fld>
            <a:endParaRPr lang="en-US"/>
          </a:p>
        </p:txBody>
      </p:sp>
    </p:spTree>
    <p:extLst>
      <p:ext uri="{BB962C8B-B14F-4D97-AF65-F5344CB8AC3E}">
        <p14:creationId xmlns:p14="http://schemas.microsoft.com/office/powerpoint/2010/main" val="363508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54931-CA16-40EB-B112-CE65A0E4B2E6}" type="slidenum">
              <a:rPr lang="en-US" smtClean="0"/>
              <a:t>1</a:t>
            </a:fld>
            <a:endParaRPr lang="en-US"/>
          </a:p>
        </p:txBody>
      </p:sp>
    </p:spTree>
    <p:extLst>
      <p:ext uri="{BB962C8B-B14F-4D97-AF65-F5344CB8AC3E}">
        <p14:creationId xmlns:p14="http://schemas.microsoft.com/office/powerpoint/2010/main" val="273087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54931-CA16-40EB-B112-CE65A0E4B2E6}" type="slidenum">
              <a:rPr lang="en-US" smtClean="0"/>
              <a:t>10</a:t>
            </a:fld>
            <a:endParaRPr lang="en-US"/>
          </a:p>
        </p:txBody>
      </p:sp>
    </p:spTree>
    <p:extLst>
      <p:ext uri="{BB962C8B-B14F-4D97-AF65-F5344CB8AC3E}">
        <p14:creationId xmlns:p14="http://schemas.microsoft.com/office/powerpoint/2010/main" val="1795491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626518" y="1951178"/>
            <a:ext cx="13034964" cy="3763820"/>
          </a:xfrm>
        </p:spPr>
        <p:txBody>
          <a:bodyPr anchor="b">
            <a:normAutofit/>
          </a:bodyPr>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2626518" y="5829301"/>
            <a:ext cx="13034964" cy="2057399"/>
          </a:xfrm>
        </p:spPr>
        <p:txBody>
          <a:bodyPr>
            <a:normAutofit/>
          </a:bodyPr>
          <a:lstStyle>
            <a:lvl1pPr marL="0" indent="0" algn="ctr">
              <a:buNone/>
              <a:defRPr sz="3300">
                <a:solidFill>
                  <a:schemeClr val="bg1">
                    <a:lumMod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17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91" y="6434061"/>
            <a:ext cx="15546648" cy="1217415"/>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77116" y="1047392"/>
            <a:ext cx="14733798" cy="4821204"/>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61" y="7663092"/>
            <a:ext cx="15546678" cy="1023708"/>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969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914399"/>
            <a:ext cx="15546678" cy="5140868"/>
          </a:xfrm>
        </p:spPr>
        <p:txBody>
          <a:bodyPr anchor="ct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307232"/>
            <a:ext cx="15546678" cy="2379570"/>
          </a:xfrm>
        </p:spPr>
        <p:txBody>
          <a:bodyPr anchor="ct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230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2169318" y="914400"/>
            <a:ext cx="13954128" cy="4489356"/>
          </a:xfrm>
        </p:spPr>
        <p:txBody>
          <a:bodyPr anchor="ctr"/>
          <a:lstStyle>
            <a:lvl1pP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415048"/>
            <a:ext cx="13128449" cy="89218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370661" y="6559195"/>
            <a:ext cx="15546678" cy="2131580"/>
          </a:xfrm>
        </p:spPr>
        <p:txBody>
          <a:bodyPr anchor="ctr">
            <a:normAutofit/>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3" name="TextBox 12"/>
          <p:cNvSpPr txBox="1"/>
          <p:nvPr/>
        </p:nvSpPr>
        <p:spPr>
          <a:xfrm>
            <a:off x="1502232" y="1131249"/>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000" dirty="0">
                <a:solidFill>
                  <a:schemeClr val="tx1"/>
                </a:solidFill>
                <a:effectLst/>
              </a:rPr>
              <a:t>“</a:t>
            </a:r>
          </a:p>
        </p:txBody>
      </p:sp>
      <p:sp>
        <p:nvSpPr>
          <p:cNvPr id="14" name="TextBox 13"/>
          <p:cNvSpPr txBox="1"/>
          <p:nvPr/>
        </p:nvSpPr>
        <p:spPr>
          <a:xfrm>
            <a:off x="15836337" y="4490367"/>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197907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3208082"/>
            <a:ext cx="15546678" cy="3767753"/>
          </a:xfrm>
        </p:spPr>
        <p:txBody>
          <a:bodyPr anchor="b"/>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1370663" y="6993503"/>
            <a:ext cx="15546678" cy="1710966"/>
          </a:xfrm>
        </p:spPr>
        <p:txBody>
          <a:bodyPr anchor="t"/>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8455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5" name="Title 1"/>
          <p:cNvSpPr>
            <a:spLocks noGrp="1"/>
          </p:cNvSpPr>
          <p:nvPr>
            <p:ph type="title"/>
          </p:nvPr>
        </p:nvSpPr>
        <p:spPr>
          <a:xfrm>
            <a:off x="1370661" y="914400"/>
            <a:ext cx="15546678" cy="2407641"/>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70661" y="3550640"/>
            <a:ext cx="4948464"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370661" y="4415033"/>
            <a:ext cx="4948464"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678584" y="3550640"/>
            <a:ext cx="493728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662023" y="4415033"/>
            <a:ext cx="4955027"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959947" y="3550640"/>
            <a:ext cx="4957392" cy="864393"/>
          </a:xfrm>
        </p:spPr>
        <p:txBody>
          <a:bodyPr anchor="b">
            <a:noAutofit/>
          </a:bodyPr>
          <a:lstStyle>
            <a:lvl1pPr marL="0" indent="0" algn="ctr">
              <a:lnSpc>
                <a:spcPct val="85000"/>
              </a:lnSpc>
              <a:buNone/>
              <a:defRPr sz="36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959947" y="4415033"/>
            <a:ext cx="4957392" cy="4271768"/>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6485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30" name="Title 1"/>
          <p:cNvSpPr>
            <a:spLocks noGrp="1"/>
          </p:cNvSpPr>
          <p:nvPr>
            <p:ph type="title"/>
          </p:nvPr>
        </p:nvSpPr>
        <p:spPr>
          <a:xfrm>
            <a:off x="1370661" y="916158"/>
            <a:ext cx="15546678" cy="240588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70662" y="6307230"/>
            <a:ext cx="4944614"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370662" y="3550640"/>
            <a:ext cx="4944614" cy="2286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1" name="Text Placeholder 3"/>
          <p:cNvSpPr>
            <a:spLocks noGrp="1"/>
          </p:cNvSpPr>
          <p:nvPr>
            <p:ph type="body" sz="half" idx="18"/>
          </p:nvPr>
        </p:nvSpPr>
        <p:spPr>
          <a:xfrm>
            <a:off x="1370662" y="7171623"/>
            <a:ext cx="4944614" cy="1515177"/>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664139" y="6307230"/>
            <a:ext cx="495274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662022" y="3550640"/>
            <a:ext cx="4955028"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19"/>
          </p:nvPr>
        </p:nvSpPr>
        <p:spPr>
          <a:xfrm>
            <a:off x="6662022" y="7171621"/>
            <a:ext cx="4955028" cy="1515179"/>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959948" y="6307230"/>
            <a:ext cx="4951022" cy="864393"/>
          </a:xfrm>
        </p:spPr>
        <p:txBody>
          <a:bodyPr anchor="b">
            <a:noAutofit/>
          </a:bodyPr>
          <a:lstStyle>
            <a:lvl1pPr marL="0" indent="0" algn="ctr">
              <a:lnSpc>
                <a:spcPct val="85000"/>
              </a:lnSpc>
              <a:buNone/>
              <a:defRPr sz="33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959947" y="3550640"/>
            <a:ext cx="4957392" cy="2286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7" name="Text Placeholder 3"/>
          <p:cNvSpPr>
            <a:spLocks noGrp="1"/>
          </p:cNvSpPr>
          <p:nvPr>
            <p:ph type="body" sz="half" idx="20"/>
          </p:nvPr>
        </p:nvSpPr>
        <p:spPr>
          <a:xfrm>
            <a:off x="11959760" y="7171618"/>
            <a:ext cx="4957580" cy="1515182"/>
          </a:xfrm>
        </p:spPr>
        <p:txBody>
          <a:bodyPr anchor="t">
            <a:normAutofit/>
          </a:bodyPr>
          <a:lstStyle>
            <a:lvl1pPr marL="0" indent="0" algn="ctr">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5920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1370663" y="3550640"/>
            <a:ext cx="15546678" cy="51361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303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Vertical Title 1"/>
          <p:cNvSpPr>
            <a:spLocks noGrp="1"/>
          </p:cNvSpPr>
          <p:nvPr>
            <p:ph type="title" orient="vert"/>
          </p:nvPr>
        </p:nvSpPr>
        <p:spPr>
          <a:xfrm>
            <a:off x="13087350" y="914402"/>
            <a:ext cx="3829989" cy="77723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1370663" y="914402"/>
            <a:ext cx="11488086" cy="777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61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155457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068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1" y="1242845"/>
            <a:ext cx="15527628" cy="4105229"/>
          </a:xfrm>
        </p:spPr>
        <p:txBody>
          <a:bodyPr anchor="b">
            <a:normAutofit/>
          </a:bodyP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370661" y="5486186"/>
            <a:ext cx="15527628" cy="2052275"/>
          </a:xfrm>
        </p:spPr>
        <p:txBody>
          <a:bodyPr>
            <a:normAutofit/>
          </a:bodyPr>
          <a:lstStyle>
            <a:lvl1pPr marL="0" indent="0" algn="ctr">
              <a:buNone/>
              <a:defRPr sz="3000">
                <a:solidFill>
                  <a:schemeClr val="bg1">
                    <a:lumMod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94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1370661" y="3550639"/>
            <a:ext cx="7659039"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9258300" y="3550639"/>
            <a:ext cx="7658100" cy="51361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4" name="Title 1"/>
          <p:cNvSpPr>
            <a:spLocks noGrp="1"/>
          </p:cNvSpPr>
          <p:nvPr>
            <p:ph type="title"/>
          </p:nvPr>
        </p:nvSpPr>
        <p:spPr>
          <a:xfrm>
            <a:off x="1370663" y="927776"/>
            <a:ext cx="15546677" cy="239426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19492" y="3556527"/>
            <a:ext cx="7310211"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Content Placeholder 3"/>
          <p:cNvSpPr>
            <a:spLocks noGrp="1"/>
          </p:cNvSpPr>
          <p:nvPr>
            <p:ph sz="quarter" idx="13"/>
          </p:nvPr>
        </p:nvSpPr>
        <p:spPr>
          <a:xfrm>
            <a:off x="1370662" y="4576519"/>
            <a:ext cx="7659041"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594635" y="3556527"/>
            <a:ext cx="7322706" cy="1019991"/>
          </a:xfrm>
        </p:spPr>
        <p:txBody>
          <a:bodyPr anchor="b">
            <a:noAutofit/>
          </a:bodyPr>
          <a:lstStyle>
            <a:lvl1pPr marL="0" indent="0">
              <a:lnSpc>
                <a:spcPct val="85000"/>
              </a:lnSpc>
              <a:buNone/>
              <a:defRPr sz="3900" b="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3" name="Content Placeholder 5"/>
          <p:cNvSpPr>
            <a:spLocks noGrp="1"/>
          </p:cNvSpPr>
          <p:nvPr>
            <p:ph sz="quarter" idx="14"/>
          </p:nvPr>
        </p:nvSpPr>
        <p:spPr>
          <a:xfrm>
            <a:off x="9258301" y="4576519"/>
            <a:ext cx="7658102" cy="411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986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646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878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3" y="914400"/>
            <a:ext cx="5903532" cy="3034878"/>
          </a:xfrm>
        </p:spPr>
        <p:txBody>
          <a:bodyPr anchor="b"/>
          <a:lstStyle>
            <a:lvl1pPr algn="ctr">
              <a:defRPr sz="4800"/>
            </a:lvl1pPr>
          </a:lstStyle>
          <a:p>
            <a:r>
              <a:rPr lang="en-US"/>
              <a:t>Click to edit Master title style</a:t>
            </a:r>
            <a:endParaRPr lang="en-US" dirty="0"/>
          </a:p>
        </p:txBody>
      </p:sp>
      <p:sp>
        <p:nvSpPr>
          <p:cNvPr id="10" name="Content Placeholder 2"/>
          <p:cNvSpPr>
            <a:spLocks noGrp="1"/>
          </p:cNvSpPr>
          <p:nvPr>
            <p:ph sz="quarter" idx="13"/>
          </p:nvPr>
        </p:nvSpPr>
        <p:spPr>
          <a:xfrm>
            <a:off x="7617094" y="914401"/>
            <a:ext cx="9300245" cy="7772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70662" y="3949278"/>
            <a:ext cx="5903534" cy="4737522"/>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728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p:nvPr>
        </p:nvSpPr>
        <p:spPr>
          <a:xfrm>
            <a:off x="1370662" y="914400"/>
            <a:ext cx="8902454" cy="3034881"/>
          </a:xfrm>
        </p:spPr>
        <p:txBody>
          <a:bodyPr anchor="b"/>
          <a:lstStyle>
            <a:lvl1pPr algn="ct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37205" y="914402"/>
            <a:ext cx="4883037" cy="77724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370692" y="3949278"/>
            <a:ext cx="8902424" cy="4737521"/>
          </a:xfrm>
        </p:spPr>
        <p:txBody>
          <a:bodyPr/>
          <a:lstStyle>
            <a:lvl1pPr marL="0" indent="0" algn="ctr">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16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370663" y="927776"/>
            <a:ext cx="15546677" cy="23942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0663" y="3550640"/>
            <a:ext cx="15546678" cy="51361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8106" y="8824913"/>
            <a:ext cx="4114800" cy="547688"/>
          </a:xfrm>
          <a:prstGeom prst="rect">
            <a:avLst/>
          </a:prstGeom>
        </p:spPr>
        <p:txBody>
          <a:bodyPr vert="horz" lIns="91440" tIns="45720" rIns="91440" bIns="45720" rtlCol="0" anchor="ctr"/>
          <a:lstStyle>
            <a:lvl1pPr algn="r">
              <a:defRPr sz="1500">
                <a:solidFill>
                  <a:schemeClr val="tx1"/>
                </a:solidFill>
              </a:defRPr>
            </a:lvl1pPr>
          </a:lstStyle>
          <a:p>
            <a:fld id="{1D8BD707-D9CF-40AE-B4C6-C98DA3205C09}" type="datetimeFigureOut">
              <a:rPr lang="en-US" smtClean="0"/>
              <a:pPr/>
              <a:t>10/5/2024</a:t>
            </a:fld>
            <a:endParaRPr lang="en-US"/>
          </a:p>
        </p:txBody>
      </p:sp>
      <p:sp>
        <p:nvSpPr>
          <p:cNvPr id="5" name="Footer Placeholder 4"/>
          <p:cNvSpPr>
            <a:spLocks noGrp="1"/>
          </p:cNvSpPr>
          <p:nvPr>
            <p:ph type="ftr" sz="quarter" idx="3"/>
          </p:nvPr>
        </p:nvSpPr>
        <p:spPr>
          <a:xfrm>
            <a:off x="1370662" y="8824913"/>
            <a:ext cx="10009331" cy="547688"/>
          </a:xfrm>
          <a:prstGeom prst="rect">
            <a:avLst/>
          </a:prstGeom>
        </p:spPr>
        <p:txBody>
          <a:bodyPr vert="horz" lIns="91440" tIns="45720" rIns="91440" bIns="45720" rtlCol="0" anchor="ctr"/>
          <a:lstStyle>
            <a:lvl1pPr algn="l">
              <a:defRPr sz="1500">
                <a:solidFill>
                  <a:schemeClr val="tx1"/>
                </a:solidFill>
              </a:defRPr>
            </a:lvl1pPr>
          </a:lstStyle>
          <a:p>
            <a:endParaRPr lang="en-US"/>
          </a:p>
        </p:txBody>
      </p:sp>
      <p:sp>
        <p:nvSpPr>
          <p:cNvPr id="6" name="Slide Number Placeholder 5"/>
          <p:cNvSpPr>
            <a:spLocks noGrp="1"/>
          </p:cNvSpPr>
          <p:nvPr>
            <p:ph type="sldNum" sz="quarter" idx="4"/>
          </p:nvPr>
        </p:nvSpPr>
        <p:spPr>
          <a:xfrm>
            <a:off x="15771017" y="8824913"/>
            <a:ext cx="1146323" cy="547688"/>
          </a:xfrm>
          <a:prstGeom prst="rect">
            <a:avLst/>
          </a:prstGeom>
        </p:spPr>
        <p:txBody>
          <a:bodyPr vert="horz" lIns="91440" tIns="45720" rIns="91440" bIns="45720" rtlCol="0" anchor="ctr"/>
          <a:lstStyle>
            <a:lvl1pPr algn="r">
              <a:defRPr sz="15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9810830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1371600" rtl="0" eaLnBrk="1" latinLnBrk="0" hangingPunct="1">
        <a:lnSpc>
          <a:spcPct val="90000"/>
        </a:lnSpc>
        <a:spcBef>
          <a:spcPct val="0"/>
        </a:spcBef>
        <a:buNone/>
        <a:defRPr sz="5400" kern="1200" cap="all" baseline="0">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tx1"/>
        </a:buClr>
        <a:buFont typeface="Arial" panose="020B0604020202020204" pitchFamily="34" charset="0"/>
        <a:buChar char="•"/>
        <a:defRPr sz="3000" kern="1200" cap="all" baseline="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tx1"/>
        </a:buClr>
        <a:buFont typeface="Arial" panose="020B0604020202020204" pitchFamily="34" charset="0"/>
        <a:buChar char="•"/>
        <a:defRPr sz="2700" kern="1200" cap="all"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tx1"/>
        </a:buClr>
        <a:buFont typeface="Arial" panose="020B0604020202020204" pitchFamily="34" charset="0"/>
        <a:buChar char="•"/>
        <a:defRPr sz="2400" kern="1200" cap="all" baseline="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tx1"/>
        </a:buClr>
        <a:buFont typeface="Arial" panose="020B0604020202020204" pitchFamily="34" charset="0"/>
        <a:buChar char="•"/>
        <a:defRPr sz="2100" kern="1200" cap="all"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log.zamn.app/%d8%a7%d9%84%d8%aa%d8%b9%d9%84%d9%8a%d9%85-%d8%a7%d9%84%d8%a5%d9%84%d9%83%d8%aa%d8%b1%d9%88%d9%86%d9%8a/" TargetMode="External"/><Relationship Id="rId2" Type="http://schemas.openxmlformats.org/officeDocument/2006/relationships/hyperlink" Target="https://blog.zamn.app/%d8%a7%d9%84%d8%af%d9%88%d8%b1%d8%a7%d8%aa-%d8%a7%d9%84%d8%aa%d8%af%d8%b1%d9%8a%d8%a8%d9%8a%d8%a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rot="10800000">
            <a:off x="9753600" y="4325"/>
            <a:ext cx="8499987" cy="10287003"/>
          </a:xfrm>
          <a:prstGeom prst="rect">
            <a:avLst/>
          </a:prstGeom>
        </p:spPr>
        <p:style>
          <a:lnRef idx="1">
            <a:schemeClr val="accent1"/>
          </a:lnRef>
          <a:fillRef idx="3">
            <a:schemeClr val="accent1"/>
          </a:fillRef>
          <a:effectRef idx="2">
            <a:schemeClr val="accent1"/>
          </a:effectRef>
          <a:fontRef idx="minor">
            <a:schemeClr val="lt1"/>
          </a:fontRef>
        </p:style>
        <p:txBody>
          <a:bodyPr lIns="50800" tIns="50800" rIns="50800" bIns="50800" rtlCol="0" anchor="ctr"/>
          <a:lstStyle/>
          <a:p>
            <a:pPr algn="ctr">
              <a:lnSpc>
                <a:spcPts val="2100"/>
              </a:lnSpc>
            </a:pPr>
            <a:endParaRPr/>
          </a:p>
        </p:txBody>
      </p:sp>
      <p:sp>
        <p:nvSpPr>
          <p:cNvPr id="11" name="Freeform 11"/>
          <p:cNvSpPr/>
          <p:nvPr/>
        </p:nvSpPr>
        <p:spPr>
          <a:xfrm>
            <a:off x="9723783" y="0"/>
            <a:ext cx="3489251" cy="10291328"/>
          </a:xfrm>
          <a:custGeom>
            <a:avLst/>
            <a:gdLst/>
            <a:ahLst/>
            <a:cxnLst/>
            <a:rect l="l" t="t" r="r" b="b"/>
            <a:pathLst>
              <a:path w="2321764" h="10193110">
                <a:moveTo>
                  <a:pt x="0" y="0"/>
                </a:moveTo>
                <a:lnTo>
                  <a:pt x="2321764" y="0"/>
                </a:lnTo>
                <a:lnTo>
                  <a:pt x="2321764" y="10193110"/>
                </a:lnTo>
                <a:lnTo>
                  <a:pt x="0" y="10193110"/>
                </a:lnTo>
                <a:lnTo>
                  <a:pt x="0" y="0"/>
                </a:lnTo>
                <a:close/>
              </a:path>
            </a:pathLst>
          </a:custGeom>
          <a:blipFill>
            <a:blip r:embed="rId3">
              <a:alphaModFix amt="59000"/>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12" name="Freeform 12"/>
          <p:cNvSpPr/>
          <p:nvPr/>
        </p:nvSpPr>
        <p:spPr>
          <a:xfrm>
            <a:off x="648298" y="6896100"/>
            <a:ext cx="558219" cy="657432"/>
          </a:xfrm>
          <a:custGeom>
            <a:avLst/>
            <a:gdLst/>
            <a:ahLst/>
            <a:cxnLst/>
            <a:rect l="l" t="t" r="r" b="b"/>
            <a:pathLst>
              <a:path w="558219" h="657432">
                <a:moveTo>
                  <a:pt x="0" y="0"/>
                </a:moveTo>
                <a:lnTo>
                  <a:pt x="558219" y="0"/>
                </a:lnTo>
                <a:lnTo>
                  <a:pt x="558219" y="657432"/>
                </a:lnTo>
                <a:lnTo>
                  <a:pt x="0" y="6574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TextBox 17"/>
          <p:cNvSpPr txBox="1"/>
          <p:nvPr/>
        </p:nvSpPr>
        <p:spPr>
          <a:xfrm>
            <a:off x="34413" y="2420759"/>
            <a:ext cx="9591889" cy="3933769"/>
          </a:xfrm>
          <a:prstGeom prst="rect">
            <a:avLst/>
          </a:prstGeom>
        </p:spPr>
        <p:txBody>
          <a:bodyPr lIns="0" tIns="0" rIns="0" bIns="0" rtlCol="0" anchor="t">
            <a:spAutoFit/>
          </a:bodyPr>
          <a:lstStyle/>
          <a:p>
            <a:pPr algn="ctr" rtl="1">
              <a:lnSpc>
                <a:spcPts val="9939"/>
              </a:lnSpc>
            </a:pPr>
            <a:r>
              <a:rPr lang="ar-SA" sz="115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المنصات التعليمية و التدريبية ودورها في تطوير المهارات الناعمة والصلبة</a:t>
            </a:r>
            <a:endParaRPr lang="en-US" sz="11500"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18" name="TextBox 18"/>
          <p:cNvSpPr txBox="1"/>
          <p:nvPr/>
        </p:nvSpPr>
        <p:spPr>
          <a:xfrm>
            <a:off x="648298" y="6690943"/>
            <a:ext cx="8364118" cy="1939185"/>
          </a:xfrm>
          <a:prstGeom prst="rect">
            <a:avLst/>
          </a:prstGeom>
        </p:spPr>
        <p:txBody>
          <a:bodyPr wrap="square" lIns="0" tIns="0" rIns="0" bIns="0" rtlCol="0" anchor="t">
            <a:spAutoFit/>
          </a:bodyPr>
          <a:lstStyle/>
          <a:p>
            <a:pPr algn="ctr">
              <a:lnSpc>
                <a:spcPts val="7805"/>
              </a:lnSpc>
            </a:pPr>
            <a:r>
              <a:rPr lang="ar-SA" sz="5575" dirty="0">
                <a:solidFill>
                  <a:srgbClr val="000000"/>
                </a:solidFill>
                <a:cs typeface="Helvetica World"/>
              </a:rPr>
              <a:t>اعداد : </a:t>
            </a:r>
            <a:r>
              <a:rPr lang="ar-SA" sz="5575" dirty="0" err="1">
                <a:solidFill>
                  <a:srgbClr val="000000"/>
                </a:solidFill>
                <a:cs typeface="Helvetica World"/>
              </a:rPr>
              <a:t>م.م</a:t>
            </a:r>
            <a:r>
              <a:rPr lang="ar-SA" sz="5575" dirty="0">
                <a:solidFill>
                  <a:srgbClr val="000000"/>
                </a:solidFill>
                <a:cs typeface="Helvetica World"/>
              </a:rPr>
              <a:t> منى حميد محسن</a:t>
            </a:r>
            <a:endParaRPr lang="en-US" sz="5575" dirty="0">
              <a:solidFill>
                <a:srgbClr val="000000"/>
              </a:solidFill>
              <a:cs typeface="Helvetica World"/>
            </a:endParaRPr>
          </a:p>
          <a:p>
            <a:pPr algn="ctr">
              <a:lnSpc>
                <a:spcPts val="7805"/>
              </a:lnSpc>
            </a:pPr>
            <a:endParaRPr lang="en-US" sz="5575" dirty="0">
              <a:solidFill>
                <a:srgbClr val="000000"/>
              </a:solidFill>
              <a:cs typeface="Helvetica World"/>
            </a:endParaRPr>
          </a:p>
        </p:txBody>
      </p:sp>
      <p:sp>
        <p:nvSpPr>
          <p:cNvPr id="19" name="TextBox 19"/>
          <p:cNvSpPr txBox="1"/>
          <p:nvPr/>
        </p:nvSpPr>
        <p:spPr>
          <a:xfrm>
            <a:off x="2514600" y="7662192"/>
            <a:ext cx="3812460" cy="717588"/>
          </a:xfrm>
          <a:prstGeom prst="rect">
            <a:avLst/>
          </a:prstGeom>
        </p:spPr>
        <p:txBody>
          <a:bodyPr wrap="square" lIns="0" tIns="0" rIns="0" bIns="0" rtlCol="0" anchor="t">
            <a:spAutoFit/>
          </a:bodyPr>
          <a:lstStyle/>
          <a:p>
            <a:pPr algn="ctr">
              <a:lnSpc>
                <a:spcPts val="5968"/>
              </a:lnSpc>
            </a:pPr>
            <a:r>
              <a:rPr lang="en-US" sz="4263" dirty="0">
                <a:solidFill>
                  <a:srgbClr val="000000"/>
                </a:solidFill>
                <a:latin typeface="Open Sans Bold Italics"/>
              </a:rPr>
              <a:t>2024-2023</a:t>
            </a:r>
          </a:p>
        </p:txBody>
      </p:sp>
      <p:pic>
        <p:nvPicPr>
          <p:cNvPr id="5" name="Picture 4">
            <a:extLst>
              <a:ext uri="{FF2B5EF4-FFF2-40B4-BE49-F238E27FC236}">
                <a16:creationId xmlns:a16="http://schemas.microsoft.com/office/drawing/2014/main" id="{772C7CD0-1366-173E-5F41-71887ED0E2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1800" y="2861538"/>
            <a:ext cx="7850188" cy="4381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spd="slow" p14:dur="2000" advTm="9949"/>
    </mc:Choice>
    <mc:Fallback xmlns="">
      <p:transition spd="slow" advTm="994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2895600" y="0"/>
            <a:ext cx="13253936" cy="3318208"/>
            <a:chOff x="0" y="0"/>
            <a:chExt cx="736505" cy="184389"/>
          </a:xfrm>
        </p:grpSpPr>
        <p:sp>
          <p:nvSpPr>
            <p:cNvPr id="3" name="Freeform 3"/>
            <p:cNvSpPr/>
            <p:nvPr/>
          </p:nvSpPr>
          <p:spPr>
            <a:xfrm>
              <a:off x="0" y="0"/>
              <a:ext cx="736505" cy="184389"/>
            </a:xfrm>
            <a:custGeom>
              <a:avLst/>
              <a:gdLst/>
              <a:ahLst/>
              <a:cxnLst/>
              <a:rect l="l" t="t" r="r" b="b"/>
              <a:pathLst>
                <a:path w="736505" h="184389">
                  <a:moveTo>
                    <a:pt x="203200" y="0"/>
                  </a:moveTo>
                  <a:lnTo>
                    <a:pt x="533305" y="0"/>
                  </a:lnTo>
                  <a:lnTo>
                    <a:pt x="736505" y="184389"/>
                  </a:lnTo>
                  <a:lnTo>
                    <a:pt x="0" y="184389"/>
                  </a:lnTo>
                  <a:lnTo>
                    <a:pt x="203200" y="0"/>
                  </a:lnTo>
                  <a:close/>
                </a:path>
              </a:pathLst>
            </a:custGeom>
          </p:spPr>
          <p:style>
            <a:lnRef idx="0">
              <a:schemeClr val="accent1"/>
            </a:lnRef>
            <a:fillRef idx="3">
              <a:schemeClr val="accent1"/>
            </a:fillRef>
            <a:effectRef idx="3">
              <a:schemeClr val="accent1"/>
            </a:effectRef>
            <a:fontRef idx="minor">
              <a:schemeClr val="lt1"/>
            </a:fontRef>
          </p:style>
        </p:sp>
        <p:sp>
          <p:nvSpPr>
            <p:cNvPr id="4" name="TextBox 4"/>
            <p:cNvSpPr txBox="1"/>
            <p:nvPr/>
          </p:nvSpPr>
          <p:spPr>
            <a:xfrm>
              <a:off x="127000" y="-38100"/>
              <a:ext cx="482505" cy="222489"/>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4836268" y="102644"/>
            <a:ext cx="9372600" cy="1814279"/>
          </a:xfrm>
          <a:prstGeom prst="rect">
            <a:avLst/>
          </a:prstGeom>
        </p:spPr>
        <p:txBody>
          <a:bodyPr wrap="square" lIns="0" tIns="0" rIns="0" bIns="0" rtlCol="0" anchor="t">
            <a:spAutoFit/>
          </a:bodyPr>
          <a:lstStyle/>
          <a:p>
            <a:pPr algn="ctr">
              <a:lnSpc>
                <a:spcPts val="7279"/>
              </a:lnSpc>
            </a:pPr>
            <a:r>
              <a:rPr lang="ar-SA" sz="5199" dirty="0">
                <a:solidFill>
                  <a:schemeClr val="tx2"/>
                </a:solidFill>
                <a:latin typeface="Calibri" panose="020F0502020204030204" pitchFamily="34" charset="0"/>
                <a:cs typeface="Calibri" panose="020F0502020204030204" pitchFamily="34" charset="0"/>
              </a:rPr>
              <a:t>دور المنصات التعليمية والتدريبية في تطوير المهارات </a:t>
            </a:r>
            <a:endParaRPr lang="en-US" sz="5199" dirty="0">
              <a:solidFill>
                <a:schemeClr val="tx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26DBB75-0E4A-63D5-02AE-1BBF265EBE40}"/>
              </a:ext>
            </a:extLst>
          </p:cNvPr>
          <p:cNvSpPr txBox="1"/>
          <p:nvPr/>
        </p:nvSpPr>
        <p:spPr>
          <a:xfrm>
            <a:off x="533400" y="2095500"/>
            <a:ext cx="16840199" cy="62478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1" fontAlgn="base"/>
            <a:r>
              <a:rPr lang="ar-SA" sz="4000" b="1" i="0" dirty="0">
                <a:solidFill>
                  <a:schemeClr val="tx2"/>
                </a:solidFill>
                <a:effectLst>
                  <a:outerShdw blurRad="38100" dist="38100" dir="2700000" algn="tl">
                    <a:srgbClr val="000000">
                      <a:alpha val="43137"/>
                    </a:srgbClr>
                  </a:outerShdw>
                </a:effectLst>
                <a:highlight>
                  <a:srgbClr val="FFFFFF"/>
                </a:highlight>
                <a:latin typeface="Calibri" panose="020F0502020204030204" pitchFamily="34" charset="0"/>
                <a:cs typeface="Calibri" panose="020F0502020204030204" pitchFamily="34" charset="0"/>
              </a:rPr>
              <a:t>ما المقصود المنصات التعليمية ؟</a:t>
            </a:r>
          </a:p>
          <a:p>
            <a:pPr algn="just" rtl="1" fontAlgn="base"/>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     يشير إلى الأنظمة المتاحة عبر الإنترنت التي تسهل تقديم المحتوى التعليمي والتفاعل بين المعلمين والمتعلمين في بيئة افتراضية.</a:t>
            </a:r>
          </a:p>
          <a:p>
            <a:pPr algn="just" rtl="1" fontAlgn="base"/>
            <a:endParaRPr lang="ar-SA" sz="4000" b="0" i="0" dirty="0">
              <a:solidFill>
                <a:srgbClr val="334155"/>
              </a:solidFill>
              <a:effectLst/>
              <a:highlight>
                <a:srgbClr val="FFFFFF"/>
              </a:highlight>
              <a:latin typeface="Calibri" panose="020F0502020204030204" pitchFamily="34" charset="0"/>
              <a:cs typeface="Calibri" panose="020F0502020204030204" pitchFamily="34" charset="0"/>
            </a:endParaRPr>
          </a:p>
          <a:p>
            <a:pPr algn="just" rtl="1" fontAlgn="base"/>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إذ جاءت المنصات التعليمية وليدة التوجه الجارف نحو تبنى التكنولوجيا واستغلالها في المشهد التعليمي، مدفوعة بالتقدم التكنولوجي والحاجة المتزايدة إلى تعليم مرن ويسهل الوصول إليه.</a:t>
            </a:r>
          </a:p>
          <a:p>
            <a:pPr algn="just" rtl="1" fontAlgn="base"/>
            <a:endParaRPr lang="ar-SA" sz="4000" b="0" i="0" dirty="0">
              <a:solidFill>
                <a:srgbClr val="334155"/>
              </a:solidFill>
              <a:effectLst/>
              <a:highlight>
                <a:srgbClr val="FFFFFF"/>
              </a:highlight>
              <a:latin typeface="Calibri" panose="020F0502020204030204" pitchFamily="34" charset="0"/>
              <a:cs typeface="Calibri" panose="020F0502020204030204" pitchFamily="34" charset="0"/>
            </a:endParaRPr>
          </a:p>
          <a:p>
            <a:pPr algn="just" rtl="1" fontAlgn="base"/>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وتتميز المنصات التعليمية بعدد لا يحصى من الميزات، بما في ذلك تقديم المحتوى، وأدوات التقييم، ومساحات التعاون، وآليات تقديم الملاحظات الدقيقة المستمرة، فتتضافر هذه الميزات في إنشاء تجربة تعليمية ثرية وجذابة</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77ADCD9-F59C-D802-6E36-63B4A7EC93E5}"/>
              </a:ext>
            </a:extLst>
          </p:cNvPr>
          <p:cNvSpPr txBox="1"/>
          <p:nvPr/>
        </p:nvSpPr>
        <p:spPr>
          <a:xfrm>
            <a:off x="495300" y="266700"/>
            <a:ext cx="17297400" cy="7294305"/>
          </a:xfrm>
          <a:prstGeom prst="rect">
            <a:avLst/>
          </a:prstGeom>
          <a:noFill/>
        </p:spPr>
        <p:txBody>
          <a:bodyPr wrap="square">
            <a:spAutoFit/>
          </a:bodyPr>
          <a:lstStyle/>
          <a:p>
            <a:pPr algn="just" rtl="1" fontAlgn="base"/>
            <a:r>
              <a:rPr lang="ar-SA" sz="3600" b="1" i="0" dirty="0">
                <a:effectLst/>
                <a:highlight>
                  <a:srgbClr val="FFFFFF"/>
                </a:highlight>
                <a:latin typeface="Calibri" panose="020F0502020204030204" pitchFamily="34" charset="0"/>
                <a:cs typeface="Calibri" panose="020F0502020204030204" pitchFamily="34" charset="0"/>
              </a:rPr>
              <a:t>أهداف المنصات التعليمية؟</a:t>
            </a:r>
          </a:p>
          <a:p>
            <a:pPr algn="just" rtl="1" fontAlgn="base"/>
            <a:r>
              <a:rPr lang="ar-SA" sz="3600" b="0" i="0" dirty="0">
                <a:solidFill>
                  <a:srgbClr val="334155"/>
                </a:solidFill>
                <a:effectLst/>
                <a:highlight>
                  <a:srgbClr val="FFFFFF"/>
                </a:highlight>
                <a:latin typeface="Calibri" panose="020F0502020204030204" pitchFamily="34" charset="0"/>
                <a:cs typeface="Calibri" panose="020F0502020204030204" pitchFamily="34" charset="0"/>
              </a:rPr>
              <a:t>تدور مميزات المنصات التعليمية حول الارتقاء بعملية التعلم ككل وتكثير الثمار المرجوة من تجربة التعلم قدر الإمكان، فتستهدف المنصات التعليمية تعزيز إمكانية الوصول للمحتوى التعليمي والحرص على شمولية التجربة التعليمية، وتوفير تجربة تعليمية مخصصة، وتسهيل التعلم التعاوني، والتقييم المستمر والملاحظات.</a:t>
            </a:r>
          </a:p>
          <a:p>
            <a:pPr algn="just" rtl="1" fontAlgn="base"/>
            <a:r>
              <a:rPr lang="ar-SA" sz="3600" b="0" i="0" dirty="0">
                <a:solidFill>
                  <a:srgbClr val="334155"/>
                </a:solidFill>
                <a:effectLst/>
                <a:highlight>
                  <a:srgbClr val="FFFFFF"/>
                </a:highlight>
                <a:latin typeface="Calibri" panose="020F0502020204030204" pitchFamily="34" charset="0"/>
                <a:cs typeface="Calibri" panose="020F0502020204030204" pitchFamily="34" charset="0"/>
              </a:rPr>
              <a:t> </a:t>
            </a:r>
          </a:p>
          <a:p>
            <a:pPr algn="just" rtl="1" fontAlgn="base"/>
            <a:r>
              <a:rPr lang="ar-SA" sz="3600" b="1" i="0" dirty="0">
                <a:effectLst/>
                <a:highlight>
                  <a:srgbClr val="FFFFFF"/>
                </a:highlight>
                <a:latin typeface="Calibri" panose="020F0502020204030204" pitchFamily="34" charset="0"/>
                <a:cs typeface="Calibri" panose="020F0502020204030204" pitchFamily="34" charset="0"/>
              </a:rPr>
              <a:t>1. تعزيز إمكانية الوصول للمحتوى التعليمي</a:t>
            </a:r>
          </a:p>
          <a:p>
            <a:pPr algn="just" rtl="1" fontAlgn="base"/>
            <a:r>
              <a:rPr lang="ar-SA" sz="3600" b="0" i="0" dirty="0">
                <a:solidFill>
                  <a:srgbClr val="334155"/>
                </a:solidFill>
                <a:effectLst/>
                <a:highlight>
                  <a:srgbClr val="FFFFFF"/>
                </a:highlight>
                <a:latin typeface="Calibri" panose="020F0502020204030204" pitchFamily="34" charset="0"/>
                <a:cs typeface="Calibri" panose="020F0502020204030204" pitchFamily="34" charset="0"/>
              </a:rPr>
              <a:t>أحد الأهداف الأساسية للمنصات التعليمية هو تجاوز قيود الحواجز الجغرافية وجعل التعليم في متناول جمهور أوسع، عن طريق تقديم دورات عبر الإنترنت، تعمل هذه المنصات على تمكين المتعلمين الذين قد يواجهون قيودًا في البيئات التعليمية التقليدية، مثل ذوي الإعاقات الجسدية أو أولئك الذين يقطنون في مناطق نائية.</a:t>
            </a:r>
          </a:p>
          <a:p>
            <a:pPr algn="just" rtl="1" fontAlgn="base"/>
            <a:endParaRPr lang="ar-SA" sz="3600" b="0" i="0" dirty="0">
              <a:solidFill>
                <a:srgbClr val="334155"/>
              </a:solidFill>
              <a:effectLst/>
              <a:highlight>
                <a:srgbClr val="FFFFFF"/>
              </a:highlight>
              <a:latin typeface="Calibri" panose="020F0502020204030204" pitchFamily="34" charset="0"/>
              <a:cs typeface="Calibri" panose="020F0502020204030204" pitchFamily="34" charset="0"/>
            </a:endParaRPr>
          </a:p>
          <a:p>
            <a:pPr algn="just" rtl="1" fontAlgn="base"/>
            <a:r>
              <a:rPr lang="ar-SA" sz="3600" b="1" i="0" dirty="0">
                <a:effectLst/>
                <a:highlight>
                  <a:srgbClr val="FFFFFF"/>
                </a:highlight>
                <a:latin typeface="Calibri" panose="020F0502020204030204" pitchFamily="34" charset="0"/>
                <a:cs typeface="Calibri" panose="020F0502020204030204" pitchFamily="34" charset="0"/>
              </a:rPr>
              <a:t>2. توفير تجربة تعلم مخصصة</a:t>
            </a:r>
          </a:p>
          <a:p>
            <a:pPr algn="just" rtl="1" fontAlgn="base"/>
            <a:r>
              <a:rPr lang="ar-SA" sz="3600" b="0" i="0" dirty="0">
                <a:solidFill>
                  <a:srgbClr val="334155"/>
                </a:solidFill>
                <a:effectLst/>
                <a:highlight>
                  <a:srgbClr val="FFFFFF"/>
                </a:highlight>
                <a:latin typeface="Calibri" panose="020F0502020204030204" pitchFamily="34" charset="0"/>
                <a:cs typeface="Calibri" panose="020F0502020204030204" pitchFamily="34" charset="0"/>
              </a:rPr>
              <a:t>تهدف المنصات التعليمية إلى توفير تجربة تعليمية مخصصة من خلال تقديم محتوى موجه لمعالجة أوجه القصور عند كل طالب ومتعلم، والاهتمام بإنشاء تقييمات تراعي الفروق الفردية في أنماط التعلم.</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C1572F-DF55-0687-5856-8B9605097A54}"/>
              </a:ext>
            </a:extLst>
          </p:cNvPr>
          <p:cNvSpPr txBox="1"/>
          <p:nvPr/>
        </p:nvSpPr>
        <p:spPr>
          <a:xfrm>
            <a:off x="762000" y="571361"/>
            <a:ext cx="16840200" cy="784830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3</a:t>
            </a:r>
            <a:r>
              <a:rPr kumimoji="0" lang="ar-SA" sz="36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 تسهيل التعلم التعاوني</a:t>
            </a: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يعد التعاون جانبًا رئيسيًا للتعليم الحديث، وقد تم تصميم المنصات التعليمية لتسهيل تجارب التعلم التعاوني وزيادة مشاركة الزملاء مع بعضهم بعضًا.</a:t>
            </a:r>
          </a:p>
          <a:p>
            <a:pPr marL="0" marR="0" lvl="0" indent="0" algn="just" defTabSz="457200" rtl="1" eaLnBrk="1" fontAlgn="base"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4. دقة التقييم المستمر والملاحظات</a:t>
            </a: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تعطي المنصات التعليمية الأولوية للتقييم المستمر والملاحظات الدقيقة التي تعالج جوانب شتى وتظهر أوجه القصور الحقيقية، والابتعاد عن التقييمات التقليدية التي تركز على الامتحانات الروتينية فقط.</a:t>
            </a:r>
          </a:p>
          <a:p>
            <a:pPr marL="0" marR="0" lvl="0" indent="0" algn="just" defTabSz="457200" rtl="1" eaLnBrk="1" fontAlgn="base" latinLnBrk="0" hangingPunct="1">
              <a:lnSpc>
                <a:spcPct val="100000"/>
              </a:lnSpc>
              <a:spcBef>
                <a:spcPts val="0"/>
              </a:spcBef>
              <a:spcAft>
                <a:spcPts val="0"/>
              </a:spcAft>
              <a:buClrTx/>
              <a:buSzTx/>
              <a:buFontTx/>
              <a:buNone/>
              <a:tabLst/>
              <a:defRPr/>
            </a:pPr>
            <a:endParaRPr lang="ar-SA" sz="3600" dirty="0">
              <a:solidFill>
                <a:srgbClr val="334155"/>
              </a:solidFill>
              <a:highlight>
                <a:srgbClr val="FFFFFF"/>
              </a:highlight>
              <a:latin typeface="Calibri" panose="020F0502020204030204" pitchFamily="34" charset="0"/>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r" defTabSz="457200" rtl="0" eaLnBrk="1" fontAlgn="base"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5. التطوير المهني للمعلمين</a:t>
            </a:r>
          </a:p>
          <a:p>
            <a:pPr marL="0" marR="0" lvl="0" indent="0" algn="r" defTabSz="457200" rtl="0"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بالإضافة إلى الأهداف التي تتمحور حول الطالب، تلبي المنصات التعليمية أيضًا هدف التطوير المهني للمعلمين.</a:t>
            </a:r>
          </a:p>
          <a:p>
            <a:pPr marL="0" marR="0" lvl="0" indent="0" algn="r" defTabSz="457200" rtl="0"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إذ إن الدورات التدريبية عبر الإنترنت والندوات والمساحات التعاونية المتاحة للمعلمين تعمل على تعزيز مهاراتهم وإبقائهم على اطلاع بأحدث الاتجاهات التربوية والتقدم التكنولوجي</a:t>
            </a:r>
          </a:p>
        </p:txBody>
      </p:sp>
    </p:spTree>
    <p:extLst>
      <p:ext uri="{BB962C8B-B14F-4D97-AF65-F5344CB8AC3E}">
        <p14:creationId xmlns:p14="http://schemas.microsoft.com/office/powerpoint/2010/main" val="233468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8C173B-237C-C5E9-2C58-280E2F984A99}"/>
              </a:ext>
            </a:extLst>
          </p:cNvPr>
          <p:cNvSpPr txBox="1"/>
          <p:nvPr/>
        </p:nvSpPr>
        <p:spPr>
          <a:xfrm>
            <a:off x="838200" y="952500"/>
            <a:ext cx="16992600" cy="741741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fontAlgn="base"/>
            <a:r>
              <a:rPr lang="ar-SA" sz="4400" b="1" i="0" dirty="0">
                <a:effectLst>
                  <a:outerShdw blurRad="38100" dist="38100" dir="2700000" algn="tl">
                    <a:srgbClr val="000000">
                      <a:alpha val="43137"/>
                    </a:srgbClr>
                  </a:outerShdw>
                </a:effectLst>
                <a:highlight>
                  <a:srgbClr val="FFFFFF"/>
                </a:highlight>
                <a:latin typeface="Calibri" panose="020F0502020204030204" pitchFamily="34" charset="0"/>
                <a:cs typeface="Calibri" panose="020F0502020204030204" pitchFamily="34" charset="0"/>
              </a:rPr>
              <a:t>أبرز أنواع المنصات التعليمية والتدريبية ؟</a:t>
            </a:r>
          </a:p>
          <a:p>
            <a:pPr algn="just" rtl="1" fontAlgn="base"/>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تتفرع أنواع المنصات التعليمية الإلكترونية بحسب المراد من ورائها والمقصود منها، وسنتناول فيما يلي أبرز أنواع المنصات التعليمية والتدريبية على الساحة حاليًا، بدءًا من منصات نظام إدارة التعليم، مرورًا بالمنصات الأشهر وهي منصات الدورات الضخمة المفتوحة عبر الإنترنت، ومنصات التعلم الافتراضية التي يزداد سوقها عامًا تلو العام.</a:t>
            </a:r>
          </a:p>
          <a:p>
            <a:pPr algn="just" rtl="1" fontAlgn="base"/>
            <a:endParaRPr lang="ar-SA" sz="4000" b="0" i="0" dirty="0">
              <a:solidFill>
                <a:srgbClr val="334155"/>
              </a:solidFill>
              <a:effectLst/>
              <a:highlight>
                <a:srgbClr val="FFFFFF"/>
              </a:highlight>
              <a:latin typeface="Calibri" panose="020F0502020204030204" pitchFamily="34" charset="0"/>
              <a:cs typeface="Calibri" panose="020F0502020204030204" pitchFamily="34" charset="0"/>
            </a:endParaRPr>
          </a:p>
          <a:p>
            <a:pPr algn="just" rtl="1" fontAlgn="base"/>
            <a:r>
              <a:rPr lang="ar-SA" sz="4000" b="1" i="0" dirty="0">
                <a:effectLst/>
                <a:highlight>
                  <a:srgbClr val="FFFFFF"/>
                </a:highlight>
                <a:latin typeface="Calibri" panose="020F0502020204030204" pitchFamily="34" charset="0"/>
                <a:cs typeface="Calibri" panose="020F0502020204030204" pitchFamily="34" charset="0"/>
              </a:rPr>
              <a:t>1. منصات نظم إدارة التعلم (</a:t>
            </a:r>
            <a:r>
              <a:rPr lang="en-US" sz="4000" b="1" i="0" dirty="0">
                <a:effectLst/>
                <a:highlight>
                  <a:srgbClr val="FFFFFF"/>
                </a:highlight>
                <a:latin typeface="Calibri" panose="020F0502020204030204" pitchFamily="34" charset="0"/>
                <a:cs typeface="Calibri" panose="020F0502020204030204" pitchFamily="34" charset="0"/>
              </a:rPr>
              <a:t>LMS</a:t>
            </a:r>
            <a:r>
              <a:rPr lang="ar-SA" sz="4000" b="1" i="0" dirty="0">
                <a:effectLst/>
                <a:highlight>
                  <a:srgbClr val="FFFFFF"/>
                </a:highlight>
                <a:latin typeface="Calibri" panose="020F0502020204030204" pitchFamily="34" charset="0"/>
                <a:cs typeface="Calibri" panose="020F0502020204030204" pitchFamily="34" charset="0"/>
              </a:rPr>
              <a:t> )</a:t>
            </a:r>
            <a:endParaRPr lang="en-US" sz="4000" b="1" i="0" dirty="0">
              <a:effectLst/>
              <a:highlight>
                <a:srgbClr val="FFFFFF"/>
              </a:highlight>
              <a:latin typeface="Calibri" panose="020F0502020204030204" pitchFamily="34" charset="0"/>
              <a:cs typeface="Calibri" panose="020F0502020204030204" pitchFamily="34" charset="0"/>
            </a:endParaRPr>
          </a:p>
          <a:p>
            <a:pPr algn="just" rtl="1" fontAlgn="base"/>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منصات نظم إدارة التعلم (</a:t>
            </a:r>
            <a:r>
              <a:rPr lang="en-US" sz="4000" b="0" i="0" dirty="0">
                <a:solidFill>
                  <a:srgbClr val="4D5156"/>
                </a:solidFill>
                <a:effectLst/>
                <a:highlight>
                  <a:srgbClr val="FFFFFF"/>
                </a:highlight>
                <a:latin typeface="Arial" panose="020B0604020202020204" pitchFamily="34" charset="0"/>
              </a:rPr>
              <a:t>Learning Management System</a:t>
            </a:r>
            <a:r>
              <a:rPr lang="ar-SA" sz="4000" b="0" i="0" dirty="0">
                <a:solidFill>
                  <a:srgbClr val="334155"/>
                </a:solidFill>
                <a:effectLst/>
                <a:highlight>
                  <a:srgbClr val="FFFFFF"/>
                </a:highlight>
                <a:latin typeface="Calibri" panose="020F0502020204030204" pitchFamily="34" charset="0"/>
                <a:cs typeface="Calibri" panose="020F0502020204030204" pitchFamily="34" charset="0"/>
              </a:rPr>
              <a:t> ) أي نظام إدارة التعلم  و هي منصات شاملة مصممة لإدارة المحتوى التعليمي وتقديمه. تلك المنصات تهيئ بيئة رقمية متكاملة لإدارة المحتوى التعليمي، والتواصل بين المعلم والطلاب، وتنظيم الاختبارات والتقارير. ومن أبر منصاتها هذا النوع:</a:t>
            </a:r>
          </a:p>
          <a:p>
            <a:pPr algn="just" rtl="1" fontAlgn="base"/>
            <a:endParaRPr lang="ar-SA" sz="3200" b="0" i="0" dirty="0">
              <a:solidFill>
                <a:srgbClr val="334155"/>
              </a:solidFill>
              <a:effectLst/>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53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C7198B-8CB1-063C-E259-C04FD2E607CB}"/>
              </a:ext>
            </a:extLst>
          </p:cNvPr>
          <p:cNvSpPr txBox="1"/>
          <p:nvPr/>
        </p:nvSpPr>
        <p:spPr>
          <a:xfrm>
            <a:off x="1447800" y="2171700"/>
            <a:ext cx="15697200" cy="563231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457200" rtl="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منصة </a:t>
            </a:r>
            <a:r>
              <a:rPr kumimoji="0" lang="ar-SA" sz="4000" b="1" i="0" u="none" strike="noStrike" kern="1200" cap="none" spc="0" normalizeH="0" baseline="0" noProof="0" dirty="0" err="1">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موودل</a:t>
            </a:r>
            <a:r>
              <a:rPr kumimoji="0" lang="ar-SA" sz="4000" b="1"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Moodle</a:t>
            </a:r>
            <a:r>
              <a:rPr kumimoji="0" lang="en-US"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وهي منصة تعليمية مفتوحة المصدر تم اعتمادها على نطاق واسع للتعلم الإلكتروني غير المتزامن. وتتيح للمعلمين إمكانية إنشاء </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hlinkClick r:id="rId2"/>
              </a:rPr>
              <a:t>دورات تدريبية</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ومشاركة الموارد وتقييم التقدم الذي يحرزه الطلاب. وتشتمل منظومة المنصة على مجموعة متنوعة من أساليب التعلم.</a:t>
            </a:r>
          </a:p>
          <a:p>
            <a:pPr marL="0" marR="0" lvl="0" indent="0" algn="just" defTabSz="457200" rtl="1"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ar-SA" sz="4000" b="1"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كانفا </a:t>
            </a:r>
            <a:r>
              <a:rPr kumimoji="0" lang="en-US" sz="4000" b="1"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Canvas</a:t>
            </a:r>
            <a:r>
              <a:rPr kumimoji="0" lang="en-US"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نظام طورته شركة </a:t>
            </a:r>
            <a:r>
              <a:rPr kumimoji="0" lang="ar-SA" sz="4000" b="0" i="0" u="none" strike="noStrike" kern="1200" cap="none" spc="0" normalizeH="0" baseline="0" noProof="0" dirty="0" err="1">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انستراكشر</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لتكنولوجيا التعليم، وهو نظام إدارة تعلم (</a:t>
            </a:r>
            <a:r>
              <a:rPr kumimoji="0" lang="en-US"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LMS </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 غني بميزات تصميم التجارب التعليمية ويدعم التعلم غير المتزامن. إن واجهته البسيطة وما يوفره من تكامل الوسائط المتعددة والتوافق مع الأجهزة المحمولة تجعله خيارًا شائعًا للمعلمين الذين يبحثون عن حل شامل </a:t>
            </a:r>
            <a:r>
              <a:rPr kumimoji="0" lang="ar-SA" sz="4000" b="0" i="0" u="sng"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hlinkClick r:id="rId3"/>
              </a:rPr>
              <a:t>للتعليم الإلكتروني</a:t>
            </a:r>
            <a:r>
              <a:rPr kumimoji="0" lang="ar-SA" sz="40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63276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DC5EF-6DC8-98A6-8D63-A93457111406}"/>
              </a:ext>
            </a:extLst>
          </p:cNvPr>
          <p:cNvSpPr txBox="1"/>
          <p:nvPr/>
        </p:nvSpPr>
        <p:spPr>
          <a:xfrm>
            <a:off x="419100" y="342900"/>
            <a:ext cx="17449800" cy="3046988"/>
          </a:xfrm>
          <a:prstGeom prst="rect">
            <a:avLst/>
          </a:prstGeom>
          <a:noFill/>
        </p:spPr>
        <p:txBody>
          <a:bodyPr wrap="square">
            <a:spAutoFit/>
          </a:bodyPr>
          <a:lstStyle/>
          <a:p>
            <a:pPr algn="just" rtl="1" fontAlgn="base"/>
            <a:r>
              <a:rPr lang="ar-SA" sz="3200" b="1" i="0" dirty="0">
                <a:effectLst/>
                <a:highlight>
                  <a:srgbClr val="FFFFFF"/>
                </a:highlight>
                <a:latin typeface="Calibri" panose="020F0502020204030204" pitchFamily="34" charset="0"/>
                <a:cs typeface="Calibri" panose="020F0502020204030204" pitchFamily="34" charset="0"/>
              </a:rPr>
              <a:t>2) منصات الدورات الضخمة المفتوحة عبر الإنترنت </a:t>
            </a:r>
            <a:r>
              <a:rPr lang="en-US" sz="3200" b="1" i="0" dirty="0">
                <a:effectLst/>
                <a:highlight>
                  <a:srgbClr val="FFFFFF"/>
                </a:highlight>
                <a:latin typeface="Calibri" panose="020F0502020204030204" pitchFamily="34" charset="0"/>
                <a:cs typeface="Calibri" panose="020F0502020204030204" pitchFamily="34" charset="0"/>
              </a:rPr>
              <a:t>MOOCs</a:t>
            </a:r>
            <a:r>
              <a:rPr lang="ar-SA" sz="3200" b="1" i="0" dirty="0">
                <a:effectLst/>
                <a:highlight>
                  <a:srgbClr val="FFFFFF"/>
                </a:highlight>
                <a:latin typeface="Calibri" panose="020F0502020204030204" pitchFamily="34" charset="0"/>
                <a:cs typeface="Calibri" panose="020F0502020204030204" pitchFamily="34" charset="0"/>
              </a:rPr>
              <a:t>.</a:t>
            </a:r>
            <a:endParaRPr lang="en-US" sz="3200" b="1" i="0" dirty="0">
              <a:effectLst/>
              <a:highlight>
                <a:srgbClr val="FFFFFF"/>
              </a:highlight>
              <a:latin typeface="Calibri" panose="020F0502020204030204" pitchFamily="34" charset="0"/>
              <a:cs typeface="Calibri" panose="020F0502020204030204" pitchFamily="34" charset="0"/>
            </a:endParaRPr>
          </a:p>
          <a:p>
            <a:pPr algn="just" rtl="1" fontAlgn="base"/>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اكتسبت منصات الدورات الضخمة المفتوحة عبر الإنترنت شعبية هائلة لأنها توفر المحتوى بشكل مجاني أو بأسعار ميسورة على الإنترنت، مما ييسر وصول الطلاب إلى دورات عالية الجودة مقدمة من المؤسسات المرموقة في جميع أنحاء العالم. فمنصات مثل </a:t>
            </a:r>
            <a:r>
              <a:rPr lang="ar-SA" sz="3200" b="0" i="0" dirty="0" err="1">
                <a:solidFill>
                  <a:srgbClr val="334155"/>
                </a:solidFill>
                <a:effectLst/>
                <a:highlight>
                  <a:srgbClr val="FFFFFF"/>
                </a:highlight>
                <a:latin typeface="Calibri" panose="020F0502020204030204" pitchFamily="34" charset="0"/>
                <a:cs typeface="Calibri" panose="020F0502020204030204" pitchFamily="34" charset="0"/>
              </a:rPr>
              <a:t>كورسيرا</a:t>
            </a:r>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 </a:t>
            </a:r>
            <a:r>
              <a:rPr lang="en-US" sz="3200" b="0" i="0" dirty="0">
                <a:solidFill>
                  <a:srgbClr val="334155"/>
                </a:solidFill>
                <a:effectLst/>
                <a:highlight>
                  <a:srgbClr val="FFFFFF"/>
                </a:highlight>
                <a:latin typeface="Calibri" panose="020F0502020204030204" pitchFamily="34" charset="0"/>
                <a:cs typeface="Calibri" panose="020F0502020204030204" pitchFamily="34" charset="0"/>
              </a:rPr>
              <a:t>Coursera </a:t>
            </a:r>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 </a:t>
            </a:r>
            <a:r>
              <a:rPr lang="ar-SA" sz="3200" b="0" i="0" dirty="0" err="1">
                <a:solidFill>
                  <a:srgbClr val="334155"/>
                </a:solidFill>
                <a:effectLst/>
                <a:highlight>
                  <a:srgbClr val="FFFFFF"/>
                </a:highlight>
                <a:latin typeface="Calibri" panose="020F0502020204030204" pitchFamily="34" charset="0"/>
                <a:cs typeface="Calibri" panose="020F0502020204030204" pitchFamily="34" charset="0"/>
              </a:rPr>
              <a:t>وإيديكس</a:t>
            </a:r>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 </a:t>
            </a:r>
            <a:r>
              <a:rPr lang="en-US" sz="3200" b="0" i="0" dirty="0">
                <a:solidFill>
                  <a:srgbClr val="334155"/>
                </a:solidFill>
                <a:effectLst/>
                <a:highlight>
                  <a:srgbClr val="FFFFFF"/>
                </a:highlight>
                <a:latin typeface="Calibri" panose="020F0502020204030204" pitchFamily="34" charset="0"/>
                <a:cs typeface="Calibri" panose="020F0502020204030204" pitchFamily="34" charset="0"/>
              </a:rPr>
              <a:t>edX </a:t>
            </a:r>
            <a:r>
              <a:rPr lang="ar-SA" sz="3200" b="0" i="0" dirty="0" err="1">
                <a:solidFill>
                  <a:srgbClr val="334155"/>
                </a:solidFill>
                <a:effectLst/>
                <a:highlight>
                  <a:srgbClr val="FFFFFF"/>
                </a:highlight>
                <a:latin typeface="Calibri" panose="020F0502020204030204" pitchFamily="34" charset="0"/>
                <a:cs typeface="Calibri" panose="020F0502020204030204" pitchFamily="34" charset="0"/>
              </a:rPr>
              <a:t>ويوداسيتي</a:t>
            </a:r>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 </a:t>
            </a:r>
            <a:r>
              <a:rPr lang="en-US" sz="3200" b="0" i="0" dirty="0">
                <a:solidFill>
                  <a:srgbClr val="334155"/>
                </a:solidFill>
                <a:effectLst/>
                <a:highlight>
                  <a:srgbClr val="FFFFFF"/>
                </a:highlight>
                <a:latin typeface="Calibri" panose="020F0502020204030204" pitchFamily="34" charset="0"/>
                <a:cs typeface="Calibri" panose="020F0502020204030204" pitchFamily="34" charset="0"/>
              </a:rPr>
              <a:t>Udacity </a:t>
            </a:r>
            <a:r>
              <a:rPr lang="ar-SA" sz="3200" b="0" i="0" dirty="0">
                <a:solidFill>
                  <a:srgbClr val="334155"/>
                </a:solidFill>
                <a:effectLst/>
                <a:highlight>
                  <a:srgbClr val="FFFFFF"/>
                </a:highlight>
                <a:latin typeface="Calibri" panose="020F0502020204030204" pitchFamily="34" charset="0"/>
                <a:cs typeface="Calibri" panose="020F0502020204030204" pitchFamily="34" charset="0"/>
              </a:rPr>
              <a:t>تقدم مجموعة متنوعة من الدورات التدريبية، مما يجعل التعليم في متناول الجمهور العالمي، وغالبًا ما تشتمل الدورات الضخمة على الإنترنت على عناصر تفاعلية مثل منتديات المناقشة، وتقييمات الأقران، والمشاريع العملية، مما يخلق تجربة تعليمية جذابة.</a:t>
            </a:r>
          </a:p>
        </p:txBody>
      </p:sp>
      <p:pic>
        <p:nvPicPr>
          <p:cNvPr id="6" name="Picture 5">
            <a:extLst>
              <a:ext uri="{FF2B5EF4-FFF2-40B4-BE49-F238E27FC236}">
                <a16:creationId xmlns:a16="http://schemas.microsoft.com/office/drawing/2014/main" id="{77A6B075-EBD6-1115-3B65-B6EFB0321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181862"/>
            <a:ext cx="8086725" cy="5430501"/>
          </a:xfrm>
          <a:prstGeom prst="rect">
            <a:avLst/>
          </a:prstGeom>
        </p:spPr>
      </p:pic>
    </p:spTree>
    <p:extLst>
      <p:ext uri="{BB962C8B-B14F-4D97-AF65-F5344CB8AC3E}">
        <p14:creationId xmlns:p14="http://schemas.microsoft.com/office/powerpoint/2010/main" val="186743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8EC56-B41B-7B7A-E29D-D7813153B511}"/>
              </a:ext>
            </a:extLst>
          </p:cNvPr>
          <p:cNvSpPr txBox="1"/>
          <p:nvPr/>
        </p:nvSpPr>
        <p:spPr>
          <a:xfrm>
            <a:off x="381000" y="422593"/>
            <a:ext cx="17754600" cy="7848302"/>
          </a:xfrm>
          <a:prstGeom prst="rect">
            <a:avLst/>
          </a:prstGeom>
          <a:noFill/>
        </p:spPr>
        <p:txBody>
          <a:bodyPr wrap="square">
            <a:spAutoFit/>
          </a:bodyPr>
          <a:lstStyle/>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3. منصات التعلم الافتراضية </a:t>
            </a: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المنصات التي توفر بيئات التعلم الافتراضية تستفيد من التكنولوجيا الحديثة لإنشاء تجارب تعليمية جذابة ومثمرة، وهو توجه جديد لم ينتشر بعد في عالمنا العربي، لكن مستقبله واعد. غالبًا ما تُستخدم تقنيات الواقع الافتراضي (</a:t>
            </a:r>
            <a:r>
              <a:rPr kumimoji="0" lang="en-US"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VR) </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أو الواقع المعزز </a:t>
            </a:r>
            <a:r>
              <a:rPr kumimoji="0" lang="en-US"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AR </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لمحاكاة سيناريوهات العالم الحقيقي، مما يوفر فرصًا تعليمية عملية في بيئة رقمية يمكن التحكم فيها.</a:t>
            </a:r>
          </a:p>
          <a:p>
            <a:pPr marL="0" marR="0" lvl="0" indent="0" algn="just" defTabSz="457200" rtl="1" eaLnBrk="1" fontAlgn="base" latinLnBrk="0" hangingPunct="1">
              <a:lnSpc>
                <a:spcPct val="100000"/>
              </a:lnSpc>
              <a:spcBef>
                <a:spcPts val="0"/>
              </a:spcBef>
              <a:spcAft>
                <a:spcPts val="0"/>
              </a:spcAft>
              <a:buClrTx/>
              <a:buSzTx/>
              <a:buFontTx/>
              <a:buNone/>
              <a:tabLst/>
              <a:defRPr/>
            </a:pPr>
            <a:endParaRPr lang="ar-SA" sz="3600" dirty="0">
              <a:solidFill>
                <a:srgbClr val="334155"/>
              </a:solidFill>
              <a:highlight>
                <a:srgbClr val="FFFFFF"/>
              </a:highlight>
              <a:latin typeface="Calibri" panose="020F0502020204030204" pitchFamily="34" charset="0"/>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endParaRPr lang="ar-SA" sz="3600" dirty="0">
              <a:solidFill>
                <a:srgbClr val="334155"/>
              </a:solidFill>
              <a:highlight>
                <a:srgbClr val="FFFFFF"/>
              </a:highlight>
              <a:latin typeface="Calibri" panose="020F0502020204030204" pitchFamily="34" charset="0"/>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rPr>
              <a:t>4. المنصات التعليمية التفاعلية</a:t>
            </a:r>
          </a:p>
          <a:p>
            <a:pPr marL="0" marR="0" lvl="0" indent="0" algn="just" defTabSz="457200" rtl="1" eaLnBrk="1" fontAlgn="base"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المنصات التعليمية التفاعلية تدمج عناصر اللعب في التجربة التعليمية لجعل عملية التعلم أكثر جاذبية ومتعة. منصات مثل كاهوت! </a:t>
            </a:r>
            <a:r>
              <a:rPr kumimoji="0" lang="en-US"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Kahoot! </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و </a:t>
            </a:r>
            <a:r>
              <a:rPr kumimoji="0" lang="ar-SA" sz="3600" b="0" i="0" u="none" strike="noStrike" kern="1200" cap="none" spc="0" normalizeH="0" baseline="0" noProof="0" dirty="0" err="1">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كويزيز</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Quizizz </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تُحول التقييمات التقليدية إلى ألعاب تفاعلية، مما يعزز المشاركة النشطة وترسيخ المعلومات. كما تستخدم بعض المنصات الذكاء الاصطناعي</a:t>
            </a:r>
            <a:r>
              <a:rPr kumimoji="0" lang="en-US"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AI </a:t>
            </a:r>
            <a:r>
              <a:rPr kumimoji="0" lang="ar-SA" sz="3600" b="0" i="0" u="none" strike="noStrike" kern="1200" cap="none" spc="0" normalizeH="0" baseline="0" noProof="0" dirty="0">
                <a:ln>
                  <a:noFill/>
                </a:ln>
                <a:solidFill>
                  <a:srgbClr val="334155"/>
                </a:solidFill>
                <a:effectLst/>
                <a:highlight>
                  <a:srgbClr val="FFFFFF"/>
                </a:highlight>
                <a:uLnTx/>
                <a:uFillTx/>
                <a:latin typeface="Calibri" panose="020F0502020204030204" pitchFamily="34" charset="0"/>
                <a:ea typeface="+mn-ea"/>
                <a:cs typeface="Calibri" panose="020F0502020204030204" pitchFamily="34" charset="0"/>
              </a:rPr>
              <a:t>لتكييف المحتوى بناءً على أساليب التعلم الفردية والتقدم. ويضمن هذا النهج الشخصي حصول المتعلمين على محتوى مستهدف بحسب قدرات معينة، مما يزيد من كفاءة عملية التعلم .</a:t>
            </a:r>
          </a:p>
        </p:txBody>
      </p:sp>
    </p:spTree>
    <p:extLst>
      <p:ext uri="{BB962C8B-B14F-4D97-AF65-F5344CB8AC3E}">
        <p14:creationId xmlns:p14="http://schemas.microsoft.com/office/powerpoint/2010/main" val="1099136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A6B49B-F221-55AF-DE1B-488679CFDA2E}"/>
              </a:ext>
            </a:extLst>
          </p:cNvPr>
          <p:cNvSpPr txBox="1"/>
          <p:nvPr/>
        </p:nvSpPr>
        <p:spPr>
          <a:xfrm>
            <a:off x="685800" y="800100"/>
            <a:ext cx="16916400" cy="3416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fontAlgn="base"/>
            <a:r>
              <a:rPr lang="ar-SA" sz="3600" b="1" i="0" dirty="0">
                <a:effectLst/>
                <a:highlight>
                  <a:srgbClr val="FFFFFF"/>
                </a:highlight>
                <a:latin typeface="Calibri" panose="020F0502020204030204" pitchFamily="34" charset="0"/>
                <a:cs typeface="Calibri" panose="020F0502020204030204" pitchFamily="34" charset="0"/>
              </a:rPr>
              <a:t>5. منصات التدريب عبر الإنترنت للموظفين</a:t>
            </a:r>
          </a:p>
          <a:p>
            <a:pPr algn="r" fontAlgn="base"/>
            <a:r>
              <a:rPr lang="ar-SA" sz="3600" b="0" i="0" dirty="0">
                <a:solidFill>
                  <a:srgbClr val="334155"/>
                </a:solidFill>
                <a:effectLst/>
                <a:highlight>
                  <a:srgbClr val="FFFFFF"/>
                </a:highlight>
                <a:latin typeface="Calibri" panose="020F0502020204030204" pitchFamily="34" charset="0"/>
                <a:cs typeface="Calibri" panose="020F0502020204030204" pitchFamily="34" charset="0"/>
              </a:rPr>
              <a:t>تستخدم المؤسسات  هذه المنصات للتأكد من أن موظفيها أو المرشحين لشغل مناصب فيها يتمتعون بالمعارف اللازمة التي تُمكنهم من أداء مهماتهم على أكمل وجه. فهي تُمكّن أصحاب الأعمال والإدارة من التحقق مما إذا كان جميع العاملين متفاهمين ولديهم الخبرة اللازمة. وبالإمكان إعداد برامج التعلم بحسب احتياجات كل فئة أو كل شخص حتى، وفقًا للمنصب والخبرة وسرعة التعلم المفضلة لكل عامل.</a:t>
            </a:r>
          </a:p>
          <a:p>
            <a:br>
              <a:rPr lang="ar-SA" dirty="0"/>
            </a:br>
            <a:endParaRPr lang="en-US" dirty="0"/>
          </a:p>
        </p:txBody>
      </p:sp>
      <p:pic>
        <p:nvPicPr>
          <p:cNvPr id="5" name="Picture 4">
            <a:extLst>
              <a:ext uri="{FF2B5EF4-FFF2-40B4-BE49-F238E27FC236}">
                <a16:creationId xmlns:a16="http://schemas.microsoft.com/office/drawing/2014/main" id="{A2CE47D2-673A-4FE7-15F5-1A62D443D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762500"/>
            <a:ext cx="14306550" cy="5045508"/>
          </a:xfrm>
          <a:prstGeom prst="rect">
            <a:avLst/>
          </a:prstGeom>
          <a:ln>
            <a:noFill/>
          </a:ln>
          <a:effectLst>
            <a:softEdge rad="112500"/>
          </a:effectLst>
        </p:spPr>
      </p:pic>
    </p:spTree>
    <p:extLst>
      <p:ext uri="{BB962C8B-B14F-4D97-AF65-F5344CB8AC3E}">
        <p14:creationId xmlns:p14="http://schemas.microsoft.com/office/powerpoint/2010/main" val="226330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5A166B-9A13-43EF-1010-AB1E77D14E76}"/>
              </a:ext>
            </a:extLst>
          </p:cNvPr>
          <p:cNvSpPr txBox="1"/>
          <p:nvPr/>
        </p:nvSpPr>
        <p:spPr>
          <a:xfrm>
            <a:off x="3276600" y="342900"/>
            <a:ext cx="13030200" cy="2554545"/>
          </a:xfrm>
          <a:prstGeom prst="rect">
            <a:avLst/>
          </a:prstGeom>
          <a:noFill/>
        </p:spPr>
        <p:txBody>
          <a:bodyPr wrap="square">
            <a:spAutoFit/>
          </a:bodyPr>
          <a:lstStyle/>
          <a:p>
            <a:pPr algn="ctr" fontAlgn="base"/>
            <a:r>
              <a:rPr lang="ar-SA" sz="3200" b="1" i="0" dirty="0">
                <a:effectLst/>
                <a:highlight>
                  <a:srgbClr val="FFFF00"/>
                </a:highlight>
                <a:latin typeface="Calibri" panose="020F0502020204030204" pitchFamily="34" charset="0"/>
                <a:cs typeface="Calibri" panose="020F0502020204030204" pitchFamily="34" charset="0"/>
              </a:rPr>
              <a:t>جوجل </a:t>
            </a:r>
            <a:r>
              <a:rPr lang="ar-SA" sz="3200" b="1" i="0" dirty="0" err="1">
                <a:effectLst/>
                <a:highlight>
                  <a:srgbClr val="FFFF00"/>
                </a:highlight>
                <a:latin typeface="Calibri" panose="020F0502020204030204" pitchFamily="34" charset="0"/>
                <a:cs typeface="Calibri" panose="020F0502020204030204" pitchFamily="34" charset="0"/>
              </a:rPr>
              <a:t>كلاسروم</a:t>
            </a:r>
            <a:r>
              <a:rPr lang="ar-SA" sz="3200" b="1" i="0" dirty="0">
                <a:effectLst/>
                <a:highlight>
                  <a:srgbClr val="FFFF00"/>
                </a:highlight>
                <a:latin typeface="Calibri" panose="020F0502020204030204" pitchFamily="34" charset="0"/>
                <a:cs typeface="Calibri" panose="020F0502020204030204" pitchFamily="34" charset="0"/>
              </a:rPr>
              <a:t> </a:t>
            </a:r>
            <a:r>
              <a:rPr lang="en-US" sz="3200" b="1" i="0" dirty="0">
                <a:effectLst/>
                <a:highlight>
                  <a:srgbClr val="FFFF00"/>
                </a:highlight>
                <a:latin typeface="Calibri" panose="020F0502020204030204" pitchFamily="34" charset="0"/>
                <a:cs typeface="Calibri" panose="020F0502020204030204" pitchFamily="34" charset="0"/>
              </a:rPr>
              <a:t>Google Classroom </a:t>
            </a:r>
          </a:p>
          <a:p>
            <a:pPr algn="ctr" fontAlgn="base"/>
            <a:r>
              <a:rPr lang="ar-SA" sz="3200" b="0" i="0" dirty="0">
                <a:solidFill>
                  <a:srgbClr val="334155"/>
                </a:solidFill>
                <a:effectLst/>
                <a:highlight>
                  <a:srgbClr val="FFFF00"/>
                </a:highlight>
                <a:latin typeface="Calibri" panose="020F0502020204030204" pitchFamily="34" charset="0"/>
                <a:cs typeface="Calibri" panose="020F0502020204030204" pitchFamily="34" charset="0"/>
              </a:rPr>
              <a:t>جوجل </a:t>
            </a:r>
            <a:r>
              <a:rPr lang="ar-SA" sz="3200" b="0" i="0" dirty="0" err="1">
                <a:solidFill>
                  <a:srgbClr val="334155"/>
                </a:solidFill>
                <a:effectLst/>
                <a:highlight>
                  <a:srgbClr val="FFFF00"/>
                </a:highlight>
                <a:latin typeface="Calibri" panose="020F0502020204030204" pitchFamily="34" charset="0"/>
                <a:cs typeface="Calibri" panose="020F0502020204030204" pitchFamily="34" charset="0"/>
              </a:rPr>
              <a:t>كلاسروم</a:t>
            </a:r>
            <a:r>
              <a:rPr lang="ar-SA" sz="3200" b="0" i="0" dirty="0">
                <a:solidFill>
                  <a:srgbClr val="334155"/>
                </a:solidFill>
                <a:effectLst/>
                <a:highlight>
                  <a:srgbClr val="FFFF00"/>
                </a:highlight>
                <a:latin typeface="Calibri" panose="020F0502020204030204" pitchFamily="34" charset="0"/>
                <a:cs typeface="Calibri" panose="020F0502020204030204" pitchFamily="34" charset="0"/>
              </a:rPr>
              <a:t> </a:t>
            </a:r>
            <a:r>
              <a:rPr lang="en-US" sz="3200" b="0" i="0" dirty="0">
                <a:solidFill>
                  <a:srgbClr val="334155"/>
                </a:solidFill>
                <a:effectLst/>
                <a:highlight>
                  <a:srgbClr val="FFFF00"/>
                </a:highlight>
                <a:latin typeface="Calibri" panose="020F0502020204030204" pitchFamily="34" charset="0"/>
                <a:cs typeface="Calibri" panose="020F0502020204030204" pitchFamily="34" charset="0"/>
              </a:rPr>
              <a:t>Google Classroom </a:t>
            </a:r>
            <a:r>
              <a:rPr lang="ar-SA" sz="3200" b="0" i="0" dirty="0">
                <a:solidFill>
                  <a:srgbClr val="334155"/>
                </a:solidFill>
                <a:effectLst/>
                <a:highlight>
                  <a:srgbClr val="FFFF00"/>
                </a:highlight>
                <a:latin typeface="Calibri" panose="020F0502020204030204" pitchFamily="34" charset="0"/>
                <a:cs typeface="Calibri" panose="020F0502020204030204" pitchFamily="34" charset="0"/>
              </a:rPr>
              <a:t>جزء من مجموعة مساحة عمل جوجل التعليمية </a:t>
            </a:r>
            <a:r>
              <a:rPr lang="en-US" sz="3200" b="0" i="0" dirty="0">
                <a:solidFill>
                  <a:srgbClr val="334155"/>
                </a:solidFill>
                <a:effectLst/>
                <a:highlight>
                  <a:srgbClr val="FFFF00"/>
                </a:highlight>
                <a:latin typeface="Calibri" panose="020F0502020204030204" pitchFamily="34" charset="0"/>
                <a:cs typeface="Calibri" panose="020F0502020204030204" pitchFamily="34" charset="0"/>
              </a:rPr>
              <a:t>Google Workspace for Education، </a:t>
            </a:r>
            <a:r>
              <a:rPr lang="ar-SA" sz="3200" b="0" i="0" dirty="0">
                <a:solidFill>
                  <a:srgbClr val="334155"/>
                </a:solidFill>
                <a:effectLst/>
                <a:highlight>
                  <a:srgbClr val="FFFF00"/>
                </a:highlight>
                <a:latin typeface="Calibri" panose="020F0502020204030204" pitchFamily="34" charset="0"/>
                <a:cs typeface="Calibri" panose="020F0502020204030204" pitchFamily="34" charset="0"/>
              </a:rPr>
              <a:t>وهي خدمة توفر منصة للمعلمين والطلاب يمكنهم من خلالها التعاون بسلاسة. أسس الموقع في عام 2014، وقد اكتسب شعبية بسبب واجهته سهلة الاستخدام وتكامله مع أدوات جوجل الأخرى.</a:t>
            </a:r>
          </a:p>
        </p:txBody>
      </p:sp>
      <p:sp>
        <p:nvSpPr>
          <p:cNvPr id="5" name="TextBox 4">
            <a:extLst>
              <a:ext uri="{FF2B5EF4-FFF2-40B4-BE49-F238E27FC236}">
                <a16:creationId xmlns:a16="http://schemas.microsoft.com/office/drawing/2014/main" id="{C4E6B83F-27B7-8FB0-A824-30DE6CB8FAEF}"/>
              </a:ext>
            </a:extLst>
          </p:cNvPr>
          <p:cNvSpPr txBox="1"/>
          <p:nvPr/>
        </p:nvSpPr>
        <p:spPr>
          <a:xfrm>
            <a:off x="2514600" y="7200900"/>
            <a:ext cx="13639800" cy="2554545"/>
          </a:xfrm>
          <a:prstGeom prst="rect">
            <a:avLst/>
          </a:prstGeom>
          <a:noFill/>
        </p:spPr>
        <p:txBody>
          <a:bodyPr wrap="square">
            <a:spAutoFit/>
          </a:bodyPr>
          <a:lstStyle/>
          <a:p>
            <a:pPr algn="ctr" fontAlgn="base"/>
            <a:r>
              <a:rPr lang="ar-SA" sz="4000" b="1" i="0" dirty="0">
                <a:effectLst/>
                <a:highlight>
                  <a:srgbClr val="FFFF00"/>
                </a:highlight>
                <a:latin typeface="Calibri" panose="020F0502020204030204" pitchFamily="34" charset="0"/>
                <a:cs typeface="Calibri" panose="020F0502020204030204" pitchFamily="34" charset="0"/>
              </a:rPr>
              <a:t>زووم </a:t>
            </a:r>
            <a:r>
              <a:rPr lang="en-US" sz="4000" b="1" i="0" dirty="0">
                <a:effectLst/>
                <a:highlight>
                  <a:srgbClr val="FFFF00"/>
                </a:highlight>
                <a:latin typeface="Calibri" panose="020F0502020204030204" pitchFamily="34" charset="0"/>
                <a:cs typeface="Calibri" panose="020F0502020204030204" pitchFamily="34" charset="0"/>
              </a:rPr>
              <a:t>Zoom </a:t>
            </a:r>
          </a:p>
          <a:p>
            <a:pPr algn="ctr" fontAlgn="base"/>
            <a:r>
              <a:rPr lang="ar-SA" sz="4000" b="0" i="0" dirty="0">
                <a:solidFill>
                  <a:srgbClr val="334155"/>
                </a:solidFill>
                <a:effectLst/>
                <a:highlight>
                  <a:srgbClr val="FFFF00"/>
                </a:highlight>
                <a:latin typeface="Calibri" panose="020F0502020204030204" pitchFamily="34" charset="0"/>
                <a:cs typeface="Calibri" panose="020F0502020204030204" pitchFamily="34" charset="0"/>
              </a:rPr>
              <a:t>أصبح برنامج زووم </a:t>
            </a:r>
            <a:r>
              <a:rPr lang="en-US" sz="4000" b="0" i="0" dirty="0">
                <a:solidFill>
                  <a:srgbClr val="334155"/>
                </a:solidFill>
                <a:effectLst/>
                <a:highlight>
                  <a:srgbClr val="FFFF00"/>
                </a:highlight>
                <a:latin typeface="Calibri" panose="020F0502020204030204" pitchFamily="34" charset="0"/>
                <a:cs typeface="Calibri" panose="020F0502020204030204" pitchFamily="34" charset="0"/>
              </a:rPr>
              <a:t>Zoom، </a:t>
            </a:r>
            <a:r>
              <a:rPr lang="ar-SA" sz="4000" b="0" i="0" dirty="0">
                <a:solidFill>
                  <a:srgbClr val="334155"/>
                </a:solidFill>
                <a:effectLst/>
                <a:highlight>
                  <a:srgbClr val="FFFF00"/>
                </a:highlight>
                <a:latin typeface="Calibri" panose="020F0502020204030204" pitchFamily="34" charset="0"/>
                <a:cs typeface="Calibri" panose="020F0502020204030204" pitchFamily="34" charset="0"/>
              </a:rPr>
              <a:t>الذي تم تصميمه في البداية لاجتماعات العمل، أداة متكاملة للفصول الدراسية الافتراضية. إن واجهته سهلة الاستخدام وميزاته القوية جعلت منه منصة مثالية للتعلم المتزامن عبر الإنترنت.</a:t>
            </a:r>
          </a:p>
        </p:txBody>
      </p:sp>
      <p:pic>
        <p:nvPicPr>
          <p:cNvPr id="7" name="Picture 6">
            <a:extLst>
              <a:ext uri="{FF2B5EF4-FFF2-40B4-BE49-F238E27FC236}">
                <a16:creationId xmlns:a16="http://schemas.microsoft.com/office/drawing/2014/main" id="{3F06408D-8437-4679-4E88-A57CD9D16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56602"/>
            <a:ext cx="15087600" cy="3857625"/>
          </a:xfrm>
          <a:prstGeom prst="rect">
            <a:avLst/>
          </a:prstGeom>
          <a:ln>
            <a:noFill/>
          </a:ln>
          <a:effectLst>
            <a:softEdge rad="112500"/>
          </a:effectLst>
        </p:spPr>
      </p:pic>
    </p:spTree>
    <p:extLst>
      <p:ext uri="{BB962C8B-B14F-4D97-AF65-F5344CB8AC3E}">
        <p14:creationId xmlns:p14="http://schemas.microsoft.com/office/powerpoint/2010/main" val="2391585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78526-7D6E-1333-443D-57C9DD3D6820}"/>
              </a:ext>
            </a:extLst>
          </p:cNvPr>
          <p:cNvSpPr txBox="1"/>
          <p:nvPr/>
        </p:nvSpPr>
        <p:spPr>
          <a:xfrm>
            <a:off x="2251014" y="955601"/>
            <a:ext cx="14053131"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متطلبات الدمج الناجح للتقنيات في العملية التعليمية </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3" name="Oval 2">
            <a:extLst>
              <a:ext uri="{FF2B5EF4-FFF2-40B4-BE49-F238E27FC236}">
                <a16:creationId xmlns:a16="http://schemas.microsoft.com/office/drawing/2014/main" id="{9DA26293-8ED2-6549-8BF2-80A6D2EE5233}"/>
              </a:ext>
            </a:extLst>
          </p:cNvPr>
          <p:cNvSpPr/>
          <p:nvPr/>
        </p:nvSpPr>
        <p:spPr>
          <a:xfrm>
            <a:off x="754596" y="2527041"/>
            <a:ext cx="3048000" cy="26670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الموظفون المهرة </a:t>
            </a:r>
            <a:endParaRPr kumimoji="0" lang="en-US" sz="40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4" name="Oval 3">
            <a:extLst>
              <a:ext uri="{FF2B5EF4-FFF2-40B4-BE49-F238E27FC236}">
                <a16:creationId xmlns:a16="http://schemas.microsoft.com/office/drawing/2014/main" id="{683ED6AF-8A5D-1DBC-1076-3C1508A4F103}"/>
              </a:ext>
            </a:extLst>
          </p:cNvPr>
          <p:cNvSpPr/>
          <p:nvPr/>
        </p:nvSpPr>
        <p:spPr>
          <a:xfrm>
            <a:off x="14465351" y="5829300"/>
            <a:ext cx="3048000" cy="2667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وجود اطار للمنهج الدراسي </a:t>
            </a:r>
            <a:endParaRPr kumimoji="0" lang="en-US" sz="4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5" name="Oval 4">
            <a:extLst>
              <a:ext uri="{FF2B5EF4-FFF2-40B4-BE49-F238E27FC236}">
                <a16:creationId xmlns:a16="http://schemas.microsoft.com/office/drawing/2014/main" id="{CCDDA467-A844-B176-4B69-51C1C6B5B190}"/>
              </a:ext>
            </a:extLst>
          </p:cNvPr>
          <p:cNvSpPr/>
          <p:nvPr/>
        </p:nvSpPr>
        <p:spPr>
          <a:xfrm>
            <a:off x="14249400" y="2665404"/>
            <a:ext cx="3048000" cy="2667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الرؤية المشتركة </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6" name="Oval 5">
            <a:extLst>
              <a:ext uri="{FF2B5EF4-FFF2-40B4-BE49-F238E27FC236}">
                <a16:creationId xmlns:a16="http://schemas.microsoft.com/office/drawing/2014/main" id="{17D0CAAD-4A15-6583-8C95-81C63940E5AB}"/>
              </a:ext>
            </a:extLst>
          </p:cNvPr>
          <p:cNvSpPr/>
          <p:nvPr/>
        </p:nvSpPr>
        <p:spPr>
          <a:xfrm>
            <a:off x="7655787" y="5842151"/>
            <a:ext cx="3048000" cy="2667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التقييم </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7" name="Oval 6">
            <a:extLst>
              <a:ext uri="{FF2B5EF4-FFF2-40B4-BE49-F238E27FC236}">
                <a16:creationId xmlns:a16="http://schemas.microsoft.com/office/drawing/2014/main" id="{C2DCCBF7-185B-6EC1-D668-336547E42271}"/>
              </a:ext>
            </a:extLst>
          </p:cNvPr>
          <p:cNvSpPr/>
          <p:nvPr/>
        </p:nvSpPr>
        <p:spPr>
          <a:xfrm>
            <a:off x="4151265" y="2527041"/>
            <a:ext cx="3048000" cy="2667000"/>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Corbel" panose="020B0503020204020204" pitchFamily="34" charset="0"/>
                <a:ea typeface="+mn-ea"/>
                <a:cs typeface="Arial" panose="020B0604020202020204" pitchFamily="34" charset="0"/>
              </a:rPr>
              <a:t>التمويل الكافي والثابت</a:t>
            </a:r>
            <a:endParaRPr kumimoji="0" lang="en-US" sz="4000" b="1"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
        <p:nvSpPr>
          <p:cNvPr id="8" name="Oval 7">
            <a:extLst>
              <a:ext uri="{FF2B5EF4-FFF2-40B4-BE49-F238E27FC236}">
                <a16:creationId xmlns:a16="http://schemas.microsoft.com/office/drawing/2014/main" id="{4AB6F48F-D603-C262-8F16-68BE52D9FD98}"/>
              </a:ext>
            </a:extLst>
          </p:cNvPr>
          <p:cNvSpPr/>
          <p:nvPr/>
        </p:nvSpPr>
        <p:spPr>
          <a:xfrm>
            <a:off x="7620000" y="2527041"/>
            <a:ext cx="3048000" cy="26670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وضوح خطة التنفيذ</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9" name="Oval 8">
            <a:extLst>
              <a:ext uri="{FF2B5EF4-FFF2-40B4-BE49-F238E27FC236}">
                <a16:creationId xmlns:a16="http://schemas.microsoft.com/office/drawing/2014/main" id="{97631B03-CC90-F562-0E40-304DA7ABF18E}"/>
              </a:ext>
            </a:extLst>
          </p:cNvPr>
          <p:cNvSpPr/>
          <p:nvPr/>
        </p:nvSpPr>
        <p:spPr>
          <a:xfrm>
            <a:off x="11151206" y="5829300"/>
            <a:ext cx="3048000" cy="2667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طرق التعلم المتحورة حول الطالب</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10" name="Oval 9">
            <a:extLst>
              <a:ext uri="{FF2B5EF4-FFF2-40B4-BE49-F238E27FC236}">
                <a16:creationId xmlns:a16="http://schemas.microsoft.com/office/drawing/2014/main" id="{C57C771D-3E12-F1AD-8CA8-98FCEE4DDB5E}"/>
              </a:ext>
            </a:extLst>
          </p:cNvPr>
          <p:cNvSpPr/>
          <p:nvPr/>
        </p:nvSpPr>
        <p:spPr>
          <a:xfrm>
            <a:off x="11044372" y="2665404"/>
            <a:ext cx="3048000" cy="2667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القيادة الملهمة </a:t>
            </a:r>
            <a:endPar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11" name="Oval 10">
            <a:extLst>
              <a:ext uri="{FF2B5EF4-FFF2-40B4-BE49-F238E27FC236}">
                <a16:creationId xmlns:a16="http://schemas.microsoft.com/office/drawing/2014/main" id="{4046CC83-63BC-CB19-6B17-965CB577FFC3}"/>
              </a:ext>
            </a:extLst>
          </p:cNvPr>
          <p:cNvSpPr/>
          <p:nvPr/>
        </p:nvSpPr>
        <p:spPr>
          <a:xfrm>
            <a:off x="4112857" y="5842151"/>
            <a:ext cx="3048000" cy="2667000"/>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الوصول العادل </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
        <p:nvSpPr>
          <p:cNvPr id="12" name="Oval 11">
            <a:extLst>
              <a:ext uri="{FF2B5EF4-FFF2-40B4-BE49-F238E27FC236}">
                <a16:creationId xmlns:a16="http://schemas.microsoft.com/office/drawing/2014/main" id="{0A3AD10B-A9C5-08F2-AADD-494308216E2C}"/>
              </a:ext>
            </a:extLst>
          </p:cNvPr>
          <p:cNvSpPr/>
          <p:nvPr/>
        </p:nvSpPr>
        <p:spPr>
          <a:xfrm>
            <a:off x="718501" y="5860198"/>
            <a:ext cx="3048000" cy="2667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Arial" panose="020B0604020202020204" pitchFamily="34" charset="0"/>
              </a:rPr>
              <a:t>السياسات الداعمة</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82769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B035E-D16B-7D49-FF6F-FB190F0542E8}"/>
              </a:ext>
            </a:extLst>
          </p:cNvPr>
          <p:cNvSpPr txBox="1"/>
          <p:nvPr/>
        </p:nvSpPr>
        <p:spPr>
          <a:xfrm>
            <a:off x="5029200" y="495300"/>
            <a:ext cx="9144000" cy="98488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4000" b="1" i="0" u="none" strike="noStrike" kern="1200" normalizeH="0" baseline="0" noProof="0" dirty="0">
                <a:ln w="9525">
                  <a:solidFill>
                    <a:schemeClr val="bg1"/>
                  </a:solidFill>
                  <a:prstDash val="solid"/>
                </a:ln>
                <a:solidFill>
                  <a:schemeClr val="tx1"/>
                </a:solidFill>
                <a:highlight>
                  <a:srgbClr val="FFFFFF"/>
                </a:highlight>
                <a:uLnTx/>
                <a:uFillTx/>
                <a:latin typeface="Calibri" panose="020F0502020204030204" pitchFamily="34" charset="0"/>
                <a:ea typeface="+mn-ea"/>
                <a:cs typeface="Calibri" panose="020F0502020204030204" pitchFamily="34" charset="0"/>
              </a:rPr>
              <a:t>المهارات الناعمة</a:t>
            </a:r>
            <a:br>
              <a:rPr kumimoji="0" lang="ar-SA" sz="1800" b="1" i="0" u="none" strike="noStrike" kern="1200" normalizeH="0" baseline="0" noProof="0" dirty="0">
                <a:ln w="9525">
                  <a:solidFill>
                    <a:schemeClr val="bg1"/>
                  </a:solidFill>
                  <a:prstDash val="solid"/>
                </a:ln>
                <a:solidFill>
                  <a:schemeClr val="tx1"/>
                </a:solidFill>
                <a:uLnTx/>
                <a:uFillTx/>
                <a:latin typeface="Tw Cen MT" panose="020B0602020104020603"/>
                <a:ea typeface="+mn-ea"/>
                <a:cs typeface="Arial" panose="020B0604020202020204" pitchFamily="34" charset="0"/>
              </a:rPr>
            </a:br>
            <a:endParaRPr kumimoji="0" lang="en-US" sz="1800" b="1" i="0" u="none" strike="noStrike" kern="1200" normalizeH="0" baseline="0" noProof="0" dirty="0">
              <a:ln w="9525">
                <a:solidFill>
                  <a:schemeClr val="bg1"/>
                </a:solidFill>
                <a:prstDash val="solid"/>
              </a:ln>
              <a:solidFill>
                <a:schemeClr val="tx1"/>
              </a:solidFill>
              <a:uLnTx/>
              <a:uFillTx/>
              <a:latin typeface="Tw Cen MT" panose="020B0602020104020603"/>
              <a:ea typeface="+mn-ea"/>
            </a:endParaRPr>
          </a:p>
        </p:txBody>
      </p:sp>
      <p:sp>
        <p:nvSpPr>
          <p:cNvPr id="5" name="TextBox 4">
            <a:extLst>
              <a:ext uri="{FF2B5EF4-FFF2-40B4-BE49-F238E27FC236}">
                <a16:creationId xmlns:a16="http://schemas.microsoft.com/office/drawing/2014/main" id="{2A8E1FDE-CA09-ECE6-49FB-23626D20A2D3}"/>
              </a:ext>
            </a:extLst>
          </p:cNvPr>
          <p:cNvSpPr txBox="1"/>
          <p:nvPr/>
        </p:nvSpPr>
        <p:spPr>
          <a:xfrm>
            <a:off x="1295400" y="1775406"/>
            <a:ext cx="16306800" cy="2308324"/>
          </a:xfrm>
          <a:prstGeom prst="rect">
            <a:avLst/>
          </a:prstGeom>
          <a:noFill/>
        </p:spPr>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highlight>
                <a:srgbClr val="FFFFFF"/>
              </a:highlight>
              <a:uLnTx/>
              <a:uFillTx/>
              <a:latin typeface="Calibri" panose="020F0502020204030204" pitchFamily="34" charset="0"/>
              <a:ea typeface="+mn-ea"/>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ar-SA" sz="3600" dirty="0">
                <a:solidFill>
                  <a:prstClr val="black"/>
                </a:solidFill>
                <a:highlight>
                  <a:srgbClr val="00FFFF"/>
                </a:highlight>
                <a:latin typeface="Calibri" panose="020F0502020204030204" pitchFamily="34" charset="0"/>
                <a:cs typeface="Calibri" panose="020F0502020204030204" pitchFamily="34" charset="0"/>
              </a:rPr>
              <a:t>هي مجموعة من المواقف والمهارات والقيم التي ت</a:t>
            </a:r>
            <a:r>
              <a:rPr lang="ar-IQ" sz="3600" dirty="0">
                <a:solidFill>
                  <a:prstClr val="black"/>
                </a:solidFill>
                <a:highlight>
                  <a:srgbClr val="00FFFF"/>
                </a:highlight>
                <a:latin typeface="Calibri" panose="020F0502020204030204" pitchFamily="34" charset="0"/>
                <a:cs typeface="Calibri" panose="020F0502020204030204" pitchFamily="34" charset="0"/>
              </a:rPr>
              <a:t>مك</a:t>
            </a:r>
            <a:r>
              <a:rPr lang="ar-SA" sz="3600" dirty="0">
                <a:solidFill>
                  <a:prstClr val="black"/>
                </a:solidFill>
                <a:highlight>
                  <a:srgbClr val="00FFFF"/>
                </a:highlight>
                <a:latin typeface="Calibri" panose="020F0502020204030204" pitchFamily="34" charset="0"/>
                <a:cs typeface="Calibri" panose="020F0502020204030204" pitchFamily="34" charset="0"/>
              </a:rPr>
              <a:t>ن الممارسين من العمل بفاعلية والمساهمة الإيجابية لمؤسساتهم </a:t>
            </a:r>
            <a:r>
              <a:rPr lang="ar-IQ" sz="3600" dirty="0">
                <a:solidFill>
                  <a:prstClr val="black"/>
                </a:solidFill>
                <a:highlight>
                  <a:srgbClr val="00FFFF"/>
                </a:highlight>
                <a:latin typeface="Calibri" panose="020F0502020204030204" pitchFamily="34" charset="0"/>
                <a:cs typeface="Calibri" panose="020F0502020204030204" pitchFamily="34" charset="0"/>
              </a:rPr>
              <a:t>ف</a:t>
            </a:r>
            <a:r>
              <a:rPr lang="ar-SA" sz="3600" dirty="0">
                <a:solidFill>
                  <a:prstClr val="black"/>
                </a:solidFill>
                <a:highlight>
                  <a:srgbClr val="00FFFF"/>
                </a:highlight>
                <a:latin typeface="Calibri" panose="020F0502020204030204" pitchFamily="34" charset="0"/>
                <a:cs typeface="Calibri" panose="020F0502020204030204" pitchFamily="34" charset="0"/>
              </a:rPr>
              <a:t>هذه الكفايات تتراوح ما بين كونه</a:t>
            </a:r>
            <a:r>
              <a:rPr lang="ar-IQ" sz="3600" dirty="0">
                <a:solidFill>
                  <a:prstClr val="black"/>
                </a:solidFill>
                <a:highlight>
                  <a:srgbClr val="00FFFF"/>
                </a:highlight>
                <a:latin typeface="Calibri" panose="020F0502020204030204" pitchFamily="34" charset="0"/>
                <a:cs typeface="Calibri" panose="020F0502020204030204" pitchFamily="34" charset="0"/>
              </a:rPr>
              <a:t>م</a:t>
            </a:r>
            <a:r>
              <a:rPr lang="ar-SA" sz="3600" dirty="0">
                <a:solidFill>
                  <a:prstClr val="black"/>
                </a:solidFill>
                <a:highlight>
                  <a:srgbClr val="00FFFF"/>
                </a:highlight>
                <a:latin typeface="Calibri" panose="020F0502020204030204" pitchFamily="34" charset="0"/>
                <a:cs typeface="Calibri" panose="020F0502020204030204" pitchFamily="34" charset="0"/>
              </a:rPr>
              <a:t> محاورين أقوياء تمكنهم من إضافة قيمة مرنة وإيجابية في بيئة دائمة التغيير .</a:t>
            </a:r>
            <a:endParaRPr kumimoji="0" lang="ar-SA" sz="36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D7406013-1821-BB95-A274-196D7D572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807765"/>
            <a:ext cx="15621000" cy="4457700"/>
          </a:xfrm>
          <a:prstGeom prst="rect">
            <a:avLst/>
          </a:prstGeom>
          <a:ln>
            <a:noFill/>
          </a:ln>
          <a:effectLst>
            <a:softEdge rad="112500"/>
          </a:effectLst>
        </p:spPr>
      </p:pic>
    </p:spTree>
    <p:extLst>
      <p:ext uri="{BB962C8B-B14F-4D97-AF65-F5344CB8AC3E}">
        <p14:creationId xmlns:p14="http://schemas.microsoft.com/office/powerpoint/2010/main" val="3414005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A4E27700-70EC-1DB7-3715-3B204D3DC55A}"/>
              </a:ext>
            </a:extLst>
          </p:cNvPr>
          <p:cNvSpPr/>
          <p:nvPr/>
        </p:nvSpPr>
        <p:spPr>
          <a:xfrm>
            <a:off x="20782" y="2434947"/>
            <a:ext cx="18288000" cy="7852053"/>
          </a:xfrm>
          <a:custGeom>
            <a:avLst/>
            <a:gdLst/>
            <a:ahLst/>
            <a:cxnLst/>
            <a:rect l="l" t="t" r="r" b="b"/>
            <a:pathLst>
              <a:path w="19103447" h="9757053">
                <a:moveTo>
                  <a:pt x="0" y="0"/>
                </a:moveTo>
                <a:lnTo>
                  <a:pt x="19103448" y="0"/>
                </a:lnTo>
                <a:lnTo>
                  <a:pt x="19103448" y="9757053"/>
                </a:lnTo>
                <a:lnTo>
                  <a:pt x="0" y="9757053"/>
                </a:lnTo>
                <a:lnTo>
                  <a:pt x="0" y="0"/>
                </a:lnTo>
                <a:close/>
              </a:path>
            </a:pathLst>
          </a:custGeom>
          <a:blipFill>
            <a:blip r:embed="rId2">
              <a:alphaModFix amt="92000"/>
            </a:blip>
            <a:stretch>
              <a:fillRect r="-14774" b="-99999"/>
            </a:stretch>
          </a:blipFill>
        </p:spPr>
      </p:sp>
      <p:sp>
        <p:nvSpPr>
          <p:cNvPr id="4" name="TextBox 3">
            <a:extLst>
              <a:ext uri="{FF2B5EF4-FFF2-40B4-BE49-F238E27FC236}">
                <a16:creationId xmlns:a16="http://schemas.microsoft.com/office/drawing/2014/main" id="{0CF81F93-18D8-8B44-546B-44769177EA82}"/>
              </a:ext>
            </a:extLst>
          </p:cNvPr>
          <p:cNvSpPr txBox="1"/>
          <p:nvPr/>
        </p:nvSpPr>
        <p:spPr>
          <a:xfrm>
            <a:off x="3886200" y="3314700"/>
            <a:ext cx="9144000" cy="2747483"/>
          </a:xfrm>
          <a:prstGeom prst="rect">
            <a:avLst/>
          </a:prstGeom>
          <a:noFill/>
        </p:spPr>
        <p:txBody>
          <a:bodyPr wrap="square">
            <a:spAutoFit/>
          </a:bodyPr>
          <a:lstStyle/>
          <a:p>
            <a:pPr marL="0" marR="0" lvl="0" indent="0" algn="ctr" defTabSz="914400" rtl="0" eaLnBrk="1" fontAlgn="auto" latinLnBrk="0" hangingPunct="1">
              <a:lnSpc>
                <a:spcPts val="22131"/>
              </a:lnSpc>
              <a:spcBef>
                <a:spcPct val="0"/>
              </a:spcBef>
              <a:spcAft>
                <a:spcPts val="0"/>
              </a:spcAft>
              <a:buClrTx/>
              <a:buSzTx/>
              <a:buFontTx/>
              <a:buNone/>
              <a:tabLst/>
              <a:defRPr/>
            </a:pPr>
            <a:r>
              <a:rPr kumimoji="0" lang="en-US" sz="15808" b="0" i="0" u="none" strike="noStrike" kern="1200" cap="none" spc="0" normalizeH="0" baseline="0" noProof="0">
                <a:ln>
                  <a:noFill/>
                </a:ln>
                <a:solidFill>
                  <a:srgbClr val="5881FF"/>
                </a:solidFill>
                <a:effectLst/>
                <a:uLnTx/>
                <a:uFillTx/>
                <a:latin typeface="Calibri"/>
                <a:ea typeface="+mn-ea"/>
                <a:cs typeface="Helvetica World"/>
              </a:rPr>
              <a:t>لاصغائكم </a:t>
            </a:r>
            <a:endParaRPr kumimoji="0" lang="en-US" sz="15808" b="0" i="0" u="none" strike="noStrike" kern="1200" cap="none" spc="0" normalizeH="0" baseline="0" noProof="0" dirty="0">
              <a:ln>
                <a:noFill/>
              </a:ln>
              <a:solidFill>
                <a:srgbClr val="5881FF"/>
              </a:solidFill>
              <a:effectLst/>
              <a:uLnTx/>
              <a:uFillTx/>
              <a:latin typeface="Calibri"/>
              <a:ea typeface="+mn-ea"/>
              <a:cs typeface="Helvetica World"/>
            </a:endParaRPr>
          </a:p>
        </p:txBody>
      </p:sp>
      <p:sp>
        <p:nvSpPr>
          <p:cNvPr id="6" name="TextBox 5">
            <a:extLst>
              <a:ext uri="{FF2B5EF4-FFF2-40B4-BE49-F238E27FC236}">
                <a16:creationId xmlns:a16="http://schemas.microsoft.com/office/drawing/2014/main" id="{055A7D01-2318-B811-BA35-0CBD15BECA18}"/>
              </a:ext>
            </a:extLst>
          </p:cNvPr>
          <p:cNvSpPr txBox="1"/>
          <p:nvPr/>
        </p:nvSpPr>
        <p:spPr>
          <a:xfrm>
            <a:off x="4267200" y="1061205"/>
            <a:ext cx="9157854" cy="2747483"/>
          </a:xfrm>
          <a:prstGeom prst="rect">
            <a:avLst/>
          </a:prstGeom>
          <a:noFill/>
        </p:spPr>
        <p:txBody>
          <a:bodyPr wrap="square">
            <a:spAutoFit/>
          </a:bodyPr>
          <a:lstStyle/>
          <a:p>
            <a:pPr marL="0" marR="0" lvl="0" indent="0" algn="ctr" defTabSz="914400" rtl="0" eaLnBrk="1" fontAlgn="auto" latinLnBrk="0" hangingPunct="1">
              <a:lnSpc>
                <a:spcPts val="22131"/>
              </a:lnSpc>
              <a:spcBef>
                <a:spcPct val="0"/>
              </a:spcBef>
              <a:spcAft>
                <a:spcPts val="0"/>
              </a:spcAft>
              <a:buClrTx/>
              <a:buSzTx/>
              <a:buFontTx/>
              <a:buNone/>
              <a:tabLst/>
              <a:defRPr/>
            </a:pPr>
            <a:r>
              <a:rPr kumimoji="0" lang="en-US" sz="15808" b="0" i="0" u="none" strike="noStrike" kern="1200" cap="none" spc="0" normalizeH="0" baseline="0" noProof="0" dirty="0">
                <a:ln>
                  <a:noFill/>
                </a:ln>
                <a:solidFill>
                  <a:srgbClr val="E474BA"/>
                </a:solidFill>
                <a:effectLst/>
                <a:uLnTx/>
                <a:uFillTx/>
                <a:latin typeface="Calibri"/>
                <a:ea typeface="+mn-ea"/>
                <a:cs typeface="Helvetica World"/>
              </a:rPr>
              <a:t>شكرا</a:t>
            </a:r>
          </a:p>
        </p:txBody>
      </p:sp>
    </p:spTree>
    <p:extLst>
      <p:ext uri="{BB962C8B-B14F-4D97-AF65-F5344CB8AC3E}">
        <p14:creationId xmlns:p14="http://schemas.microsoft.com/office/powerpoint/2010/main" val="330531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4AC68-540B-5E3D-3657-FEB2BE3B6539}"/>
              </a:ext>
            </a:extLst>
          </p:cNvPr>
          <p:cNvSpPr txBox="1"/>
          <p:nvPr/>
        </p:nvSpPr>
        <p:spPr>
          <a:xfrm>
            <a:off x="9333672" y="1943100"/>
            <a:ext cx="8162926" cy="618630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فالمهارات الناعمة مرتبطة بشكل أساسي بالسمات الشخصية والاجتماعية </a:t>
            </a:r>
            <a:r>
              <a:rPr kumimoji="0" lang="ar-IQ"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للفرد </a:t>
            </a:r>
            <a:r>
              <a:rPr kumimoji="0" lang="ar-SA"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كما انها مرتبطة بشكل أساسي في الاتصالات والود والعلاقات مع الاخرين ، فهي الطريقة المثالية لتقديم نفسك للأخرين وهي ذات صلة كبيرة بشخصية الانسان وسلوكه وتصرفاته في المواقف التي يمر بها في مكان العمل ومن اهم المهارات المرنة : </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(الاتصال والتواصل ، إدارة الوقت ، القيادة ، العمل ضمن الفريق ، التخطيط ، التفاوض ، اتخاذ القرارات وحل المشكلات </a:t>
            </a:r>
            <a:r>
              <a:rPr kumimoji="0" lang="ar-IQ" sz="36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rPr>
              <a:t>.</a:t>
            </a:r>
            <a:endParaRPr kumimoji="0" lang="ar-SA" sz="36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F4747EBC-147A-F119-B2D9-E335B2BA801A}"/>
              </a:ext>
            </a:extLst>
          </p:cNvPr>
          <p:cNvPicPr>
            <a:picLocks noChangeAspect="1"/>
          </p:cNvPicPr>
          <p:nvPr/>
        </p:nvPicPr>
        <p:blipFill rotWithShape="1">
          <a:blip r:embed="rId2">
            <a:extLst>
              <a:ext uri="{28A0092B-C50C-407E-A947-70E740481C1C}">
                <a14:useLocalDpi xmlns:a14="http://schemas.microsoft.com/office/drawing/2010/main" val="0"/>
              </a:ext>
            </a:extLst>
          </a:blip>
          <a:srcRect l="889" b="16192"/>
          <a:stretch/>
        </p:blipFill>
        <p:spPr>
          <a:xfrm>
            <a:off x="457200" y="1333499"/>
            <a:ext cx="8497129" cy="7959507"/>
          </a:xfrm>
          <a:prstGeom prst="rect">
            <a:avLst/>
          </a:prstGeom>
          <a:ln>
            <a:noFill/>
          </a:ln>
          <a:effectLst>
            <a:softEdge rad="112500"/>
          </a:effectLst>
        </p:spPr>
      </p:pic>
    </p:spTree>
    <p:extLst>
      <p:ext uri="{BB962C8B-B14F-4D97-AF65-F5344CB8AC3E}">
        <p14:creationId xmlns:p14="http://schemas.microsoft.com/office/powerpoint/2010/main" val="284739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76CC0B-D4E8-206A-44CD-A4C460DDD740}"/>
              </a:ext>
            </a:extLst>
          </p:cNvPr>
          <p:cNvSpPr txBox="1"/>
          <p:nvPr/>
        </p:nvSpPr>
        <p:spPr>
          <a:xfrm>
            <a:off x="10667999" y="876300"/>
            <a:ext cx="7270971" cy="72943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1"/>
            <a:r>
              <a:rPr lang="ar-SA" sz="3600" dirty="0">
                <a:solidFill>
                  <a:srgbClr val="222222"/>
                </a:solidFill>
                <a:highlight>
                  <a:srgbClr val="FFFF00"/>
                </a:highlight>
                <a:latin typeface="Calibri" panose="020F0502020204030204" pitchFamily="34" charset="0"/>
                <a:cs typeface="Calibri" panose="020F0502020204030204" pitchFamily="34" charset="0"/>
              </a:rPr>
              <a:t>و </a:t>
            </a:r>
            <a:r>
              <a:rPr lang="ar-SA" sz="3600" b="0" i="0" dirty="0">
                <a:solidFill>
                  <a:srgbClr val="222222"/>
                </a:solidFill>
                <a:effectLst/>
                <a:highlight>
                  <a:srgbClr val="FFFF00"/>
                </a:highlight>
                <a:latin typeface="Calibri" panose="020F0502020204030204" pitchFamily="34" charset="0"/>
                <a:cs typeface="Calibri" panose="020F0502020204030204" pitchFamily="34" charset="0"/>
              </a:rPr>
              <a:t>تشير المهارات الناعمة في التعليم إلى مجموعة من القدرات والصفات الشخصية التي يكتسبها المتعلمون خلال تجربتهم التعليمية، وتساعدهم في التفاعل مع المحيط التعليمي وتحقيق النجاح الأكاديمي والشخصي.</a:t>
            </a:r>
          </a:p>
          <a:p>
            <a:pPr algn="just" rtl="1"/>
            <a:endParaRPr lang="ar-SA" sz="3600" dirty="0">
              <a:solidFill>
                <a:srgbClr val="222222"/>
              </a:solidFill>
              <a:highlight>
                <a:srgbClr val="FFFF00"/>
              </a:highlight>
              <a:latin typeface="Calibri" panose="020F0502020204030204" pitchFamily="34" charset="0"/>
              <a:cs typeface="Calibri" panose="020F0502020204030204" pitchFamily="34" charset="0"/>
            </a:endParaRPr>
          </a:p>
          <a:p>
            <a:pPr algn="just" rtl="1"/>
            <a:endParaRPr lang="ar-SA" sz="3600" b="0" i="0" dirty="0">
              <a:solidFill>
                <a:srgbClr val="222222"/>
              </a:solidFill>
              <a:effectLst/>
              <a:highlight>
                <a:srgbClr val="FFFF00"/>
              </a:highlight>
              <a:latin typeface="Calibri" panose="020F0502020204030204" pitchFamily="34" charset="0"/>
              <a:cs typeface="Calibri" panose="020F0502020204030204" pitchFamily="34" charset="0"/>
            </a:endParaRPr>
          </a:p>
          <a:p>
            <a:pPr algn="just" rtl="1"/>
            <a:r>
              <a:rPr lang="ar-SA" sz="3600" b="0" i="0" dirty="0">
                <a:solidFill>
                  <a:srgbClr val="222222"/>
                </a:solidFill>
                <a:effectLst/>
                <a:highlight>
                  <a:srgbClr val="FFFF00"/>
                </a:highlight>
                <a:latin typeface="Calibri" panose="020F0502020204030204" pitchFamily="34" charset="0"/>
                <a:cs typeface="Calibri" panose="020F0502020204030204" pitchFamily="34" charset="0"/>
              </a:rPr>
              <a:t>تعتبر هذه المهارات جوهرية في بناء شخصيات المتعلمين وتجهيزهم للتحديات الأكاديمية والشخصية. فهي ليست مقتصرة فقط على النجاح في المواضيع الدراسية، بل تلعب أيضًا دورًا هامًا في تطوير الشخصية والإعداد للمشاركة الفعّالة في المجتمع وسوق العمل في المستقبل</a:t>
            </a:r>
            <a:r>
              <a:rPr lang="ar-SA" b="0" i="0" dirty="0">
                <a:solidFill>
                  <a:srgbClr val="222222"/>
                </a:solidFill>
                <a:effectLst/>
                <a:highlight>
                  <a:srgbClr val="FFFFFF"/>
                </a:highlight>
                <a:latin typeface="IBM Plex Sans Arabic"/>
              </a:rPr>
              <a:t>.</a:t>
            </a:r>
          </a:p>
        </p:txBody>
      </p:sp>
      <p:pic>
        <p:nvPicPr>
          <p:cNvPr id="7" name="Picture 6">
            <a:extLst>
              <a:ext uri="{FF2B5EF4-FFF2-40B4-BE49-F238E27FC236}">
                <a16:creationId xmlns:a16="http://schemas.microsoft.com/office/drawing/2014/main" id="{183137DB-A94E-A902-9DB7-E4ED36EBC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29" y="419100"/>
            <a:ext cx="9836592" cy="9586913"/>
          </a:xfrm>
          <a:prstGeom prst="rect">
            <a:avLst/>
          </a:prstGeom>
        </p:spPr>
      </p:pic>
    </p:spTree>
    <p:extLst>
      <p:ext uri="{BB962C8B-B14F-4D97-AF65-F5344CB8AC3E}">
        <p14:creationId xmlns:p14="http://schemas.microsoft.com/office/powerpoint/2010/main" val="393589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7C7163-3B7C-A157-A62A-FAA8CD3C3187}"/>
              </a:ext>
            </a:extLst>
          </p:cNvPr>
          <p:cNvSpPr txBox="1"/>
          <p:nvPr/>
        </p:nvSpPr>
        <p:spPr>
          <a:xfrm>
            <a:off x="609600" y="419100"/>
            <a:ext cx="17068800" cy="727000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rtl="1"/>
            <a:r>
              <a:rPr lang="ar-SA" sz="3600" b="1" i="0" dirty="0">
                <a:solidFill>
                  <a:srgbClr val="FF0000"/>
                </a:solidFill>
                <a:effectLst/>
                <a:highlight>
                  <a:srgbClr val="00FFFF"/>
                </a:highlight>
                <a:latin typeface="Calibri" panose="020F0502020204030204" pitchFamily="34" charset="0"/>
                <a:cs typeface="Calibri" panose="020F0502020204030204" pitchFamily="34" charset="0"/>
              </a:rPr>
              <a:t>كيف يمكن للمؤسسات التعليمية تعزيز  المهارات الناعمة لدى المتعلمين ؟</a:t>
            </a:r>
            <a:endParaRPr lang="ar-IQ" sz="3600" b="1" i="0" dirty="0">
              <a:solidFill>
                <a:srgbClr val="FF0000"/>
              </a:solidFill>
              <a:effectLst/>
              <a:highlight>
                <a:srgbClr val="00FFFF"/>
              </a:highlight>
              <a:latin typeface="Calibri" panose="020F0502020204030204" pitchFamily="34" charset="0"/>
              <a:cs typeface="Calibri" panose="020F0502020204030204" pitchFamily="34" charset="0"/>
            </a:endParaRPr>
          </a:p>
          <a:p>
            <a:pPr algn="ctr" rtl="1"/>
            <a:endParaRPr lang="ar-SA" sz="3600" b="1" i="0" dirty="0">
              <a:solidFill>
                <a:srgbClr val="FF0000"/>
              </a:solidFill>
              <a:effectLst/>
              <a:highlight>
                <a:srgbClr val="C0C0C0"/>
              </a:highlight>
              <a:latin typeface="Calibri" panose="020F0502020204030204" pitchFamily="34" charset="0"/>
              <a:cs typeface="Calibri" panose="020F0502020204030204" pitchFamily="34" charset="0"/>
            </a:endParaRPr>
          </a:p>
          <a:p>
            <a:pPr algn="just" rtl="1"/>
            <a:r>
              <a:rPr lang="ar-SA" sz="4000" b="0" i="0" dirty="0">
                <a:solidFill>
                  <a:srgbClr val="22222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لغرض تنمية المهارات الناعمة في التعليم لدى المتعلمين، يمكن للمؤسسات التعليمية اتباع الخطوات التالية:</a:t>
            </a:r>
          </a:p>
          <a:p>
            <a:pPr algn="just" rtl="1">
              <a:lnSpc>
                <a:spcPct val="150000"/>
              </a:lnSpc>
              <a:buFont typeface="Arial" panose="020B0604020202020204" pitchFamily="34" charset="0"/>
              <a:buChar char="•"/>
            </a:pPr>
            <a:r>
              <a:rPr lang="ar-SA" sz="3600" b="0" i="0" dirty="0">
                <a:solidFill>
                  <a:srgbClr val="222222"/>
                </a:solidFill>
                <a:effectLst/>
                <a:latin typeface="Calibri" panose="020F0502020204030204" pitchFamily="34" charset="0"/>
                <a:cs typeface="Calibri" panose="020F0502020204030204" pitchFamily="34" charset="0"/>
              </a:rPr>
              <a:t>تضمين المهارات الناعمة في المناهج بطريقة تحقق التكامل والتوازن بين المحتوى التعليمي واكتساب هذه المهارات من خلال أنشطة ومشاريع تعليمية تشجع على تطبيق هذه المهارات.</a:t>
            </a:r>
          </a:p>
          <a:p>
            <a:pPr algn="just" rtl="1">
              <a:lnSpc>
                <a:spcPct val="150000"/>
              </a:lnSpc>
              <a:buFont typeface="Arial" panose="020B0604020202020204" pitchFamily="34" charset="0"/>
              <a:buChar char="•"/>
            </a:pPr>
            <a:r>
              <a:rPr lang="ar-SA" sz="3600" b="0" i="0" dirty="0">
                <a:solidFill>
                  <a:srgbClr val="222222"/>
                </a:solidFill>
                <a:effectLst/>
                <a:latin typeface="Calibri" panose="020F0502020204030204" pitchFamily="34" charset="0"/>
                <a:cs typeface="Calibri" panose="020F0502020204030204" pitchFamily="34" charset="0"/>
              </a:rPr>
              <a:t>توفير برامج وورشات تدريبية خاصة لتطوير المهارات الناعمة لدى المتعلمين.</a:t>
            </a:r>
          </a:p>
          <a:p>
            <a:pPr algn="just" rtl="1">
              <a:lnSpc>
                <a:spcPct val="150000"/>
              </a:lnSpc>
              <a:buFont typeface="Arial" panose="020B0604020202020204" pitchFamily="34" charset="0"/>
              <a:buChar char="•"/>
            </a:pPr>
            <a:r>
              <a:rPr lang="ar-SA" sz="3600" b="0" i="0" dirty="0">
                <a:solidFill>
                  <a:srgbClr val="222222"/>
                </a:solidFill>
                <a:effectLst/>
                <a:latin typeface="Calibri" panose="020F0502020204030204" pitchFamily="34" charset="0"/>
                <a:cs typeface="Calibri" panose="020F0502020204030204" pitchFamily="34" charset="0"/>
              </a:rPr>
              <a:t>استخدام تقنيات التعلم النشط كالمناقشات والمشاريع الجماعية والألعاب التعليمية التفاعلية.</a:t>
            </a:r>
          </a:p>
          <a:p>
            <a:pPr algn="just" rtl="1">
              <a:lnSpc>
                <a:spcPct val="150000"/>
              </a:lnSpc>
              <a:buFont typeface="Arial" panose="020B0604020202020204" pitchFamily="34" charset="0"/>
              <a:buChar char="•"/>
            </a:pPr>
            <a:r>
              <a:rPr lang="ar-SA" sz="3600" b="0" i="0" dirty="0">
                <a:solidFill>
                  <a:srgbClr val="222222"/>
                </a:solidFill>
                <a:effectLst/>
                <a:latin typeface="Calibri" panose="020F0502020204030204" pitchFamily="34" charset="0"/>
                <a:cs typeface="Calibri" panose="020F0502020204030204" pitchFamily="34" charset="0"/>
              </a:rPr>
              <a:t>تحفيز المتعلمين على تعزيز الإحساس بالمسؤولية وإدارة المشاريع الخاصة بهم، مما يساهم في تطوير مهارات القيادة والتحكم في الذات.</a:t>
            </a:r>
          </a:p>
        </p:txBody>
      </p:sp>
    </p:spTree>
    <p:extLst>
      <p:ext uri="{BB962C8B-B14F-4D97-AF65-F5344CB8AC3E}">
        <p14:creationId xmlns:p14="http://schemas.microsoft.com/office/powerpoint/2010/main" val="9973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EAD7B-79E2-E410-1D23-F498D096E201}"/>
              </a:ext>
            </a:extLst>
          </p:cNvPr>
          <p:cNvSpPr txBox="1"/>
          <p:nvPr/>
        </p:nvSpPr>
        <p:spPr>
          <a:xfrm>
            <a:off x="1447800" y="647700"/>
            <a:ext cx="15773400" cy="507523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36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تكامل التقييم الشخصي عبر دمج تقنيات التقييم الشخصي لتقديم ردود فعل بناءة حول تطور المهارات الناعمة للمتعلمين وتحديد المجالات التي يمكن تحسينها</a:t>
            </a:r>
            <a:r>
              <a:rPr kumimoji="0" lang="ar-IQ" sz="36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a:t>
            </a:r>
            <a:endParaRPr kumimoji="0" lang="ar-SA" sz="36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endParaRPr>
          </a:p>
          <a:p>
            <a:pPr marL="0" marR="0" lvl="0" indent="0" algn="just"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36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التحفيز وتكريم المتعلمين على إنجازاتهم عند تحقيق نجاحات في تطوير المهارات الناعمة في التعليم ، مما يعزز رغبتهم في المزيد من التعلم.</a:t>
            </a:r>
          </a:p>
          <a:p>
            <a:pPr marL="0" marR="0" lvl="0" indent="0" algn="just" defTabSz="457200" rtl="1"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ar-SA" sz="36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الشراكة مع الأهل، والتواصل الفعّال مع أولياء الأمور لتوعيتهم بأهمية تنمية المهارات الناعمة في التعليم وتشجيعهم على دعم هذه التنمية في المنزل</a:t>
            </a:r>
            <a:r>
              <a:rPr kumimoji="0" lang="ar-SA" sz="4000" b="0" i="0" u="none" strike="noStrike" kern="1200" cap="none" spc="0" normalizeH="0" baseline="0" noProof="0" dirty="0">
                <a:ln>
                  <a:noFill/>
                </a:ln>
                <a:solidFill>
                  <a:srgbClr val="222222"/>
                </a:solidFill>
                <a:effectLst/>
                <a:uLnTx/>
                <a:uFillTx/>
                <a:latin typeface="Calibri" panose="020F0502020204030204" pitchFamily="34" charset="0"/>
                <a:ea typeface="+mn-ea"/>
                <a:cs typeface="Calibri" panose="020F0502020204030204" pitchFamily="34" charset="0"/>
              </a:rPr>
              <a:t>.</a:t>
            </a:r>
          </a:p>
        </p:txBody>
      </p:sp>
      <p:pic>
        <p:nvPicPr>
          <p:cNvPr id="5" name="Picture 4">
            <a:extLst>
              <a:ext uri="{FF2B5EF4-FFF2-40B4-BE49-F238E27FC236}">
                <a16:creationId xmlns:a16="http://schemas.microsoft.com/office/drawing/2014/main" id="{5384050C-BEFA-7D1D-22E8-99159949F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6134100"/>
            <a:ext cx="9286876" cy="4000500"/>
          </a:xfrm>
          <a:prstGeom prst="rect">
            <a:avLst/>
          </a:prstGeom>
        </p:spPr>
      </p:pic>
    </p:spTree>
    <p:extLst>
      <p:ext uri="{BB962C8B-B14F-4D97-AF65-F5344CB8AC3E}">
        <p14:creationId xmlns:p14="http://schemas.microsoft.com/office/powerpoint/2010/main" val="317740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B035E-D16B-7D49-FF6F-FB190F0542E8}"/>
              </a:ext>
            </a:extLst>
          </p:cNvPr>
          <p:cNvSpPr txBox="1"/>
          <p:nvPr/>
        </p:nvSpPr>
        <p:spPr>
          <a:xfrm>
            <a:off x="4876800" y="571500"/>
            <a:ext cx="9144000" cy="98488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ar-SA" sz="4000" b="1" i="0" dirty="0">
                <a:ln w="0"/>
                <a:gradFill>
                  <a:gsLst>
                    <a:gs pos="21000">
                      <a:srgbClr val="53575C"/>
                    </a:gs>
                    <a:gs pos="88000">
                      <a:srgbClr val="C5C7CA"/>
                    </a:gs>
                  </a:gsLst>
                  <a:lin ang="5400000"/>
                </a:gradFill>
                <a:highlight>
                  <a:srgbClr val="FFFFFF"/>
                </a:highlight>
                <a:latin typeface="Calibri" panose="020F0502020204030204" pitchFamily="34" charset="0"/>
                <a:cs typeface="Calibri" panose="020F0502020204030204" pitchFamily="34" charset="0"/>
              </a:rPr>
              <a:t>المهارات الصلبة</a:t>
            </a:r>
            <a:br>
              <a:rPr lang="ar-SA" b="1" dirty="0">
                <a:ln w="0"/>
                <a:gradFill>
                  <a:gsLst>
                    <a:gs pos="21000">
                      <a:srgbClr val="53575C"/>
                    </a:gs>
                    <a:gs pos="88000">
                      <a:srgbClr val="C5C7CA"/>
                    </a:gs>
                  </a:gsLst>
                  <a:lin ang="5400000"/>
                </a:gradFill>
              </a:rPr>
            </a:br>
            <a:endParaRPr lang="en-US" b="1" dirty="0">
              <a:ln w="0"/>
              <a:gradFill>
                <a:gsLst>
                  <a:gs pos="21000">
                    <a:srgbClr val="53575C"/>
                  </a:gs>
                  <a:gs pos="88000">
                    <a:srgbClr val="C5C7CA"/>
                  </a:gs>
                </a:gsLst>
                <a:lin ang="5400000"/>
              </a:gradFill>
            </a:endParaRPr>
          </a:p>
        </p:txBody>
      </p:sp>
      <p:sp>
        <p:nvSpPr>
          <p:cNvPr id="5" name="TextBox 4">
            <a:extLst>
              <a:ext uri="{FF2B5EF4-FFF2-40B4-BE49-F238E27FC236}">
                <a16:creationId xmlns:a16="http://schemas.microsoft.com/office/drawing/2014/main" id="{2A8E1FDE-CA09-ECE6-49FB-23626D20A2D3}"/>
              </a:ext>
            </a:extLst>
          </p:cNvPr>
          <p:cNvSpPr txBox="1"/>
          <p:nvPr/>
        </p:nvSpPr>
        <p:spPr>
          <a:xfrm>
            <a:off x="1295400" y="1775406"/>
            <a:ext cx="16306800" cy="5632311"/>
          </a:xfrm>
          <a:prstGeom prst="rect">
            <a:avLst/>
          </a:prstGeom>
          <a:noFill/>
        </p:spPr>
        <p:txBody>
          <a:bodyPr wrap="square">
            <a:spAutoFit/>
          </a:bodyPr>
          <a:lstStyle/>
          <a:p>
            <a:pPr algn="just" rtl="1"/>
            <a:r>
              <a:rPr lang="ar-SA" sz="3600" b="1" i="0" dirty="0">
                <a:solidFill>
                  <a:srgbClr val="40464A"/>
                </a:solidFill>
                <a:effectLst/>
                <a:highlight>
                  <a:srgbClr val="FFFFFF"/>
                </a:highlight>
                <a:latin typeface="Calibri" panose="020F0502020204030204" pitchFamily="34" charset="0"/>
                <a:cs typeface="Calibri" panose="020F0502020204030204" pitchFamily="34" charset="0"/>
              </a:rPr>
              <a:t>المهارات الصلبة (المهنية )</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 هي </a:t>
            </a:r>
            <a:r>
              <a:rPr lang="ar-IQ" sz="3600" i="0" dirty="0">
                <a:solidFill>
                  <a:srgbClr val="40464A"/>
                </a:solidFill>
                <a:effectLst/>
                <a:highlight>
                  <a:srgbClr val="FFFFFF"/>
                </a:highlight>
                <a:latin typeface="Calibri" panose="020F0502020204030204" pitchFamily="34" charset="0"/>
                <a:cs typeface="Calibri" panose="020F0502020204030204" pitchFamily="34" charset="0"/>
              </a:rPr>
              <a:t>" </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القدرات المكتسبة والمعززة عن طريق التعليم والممارسة والتكرار وتنبع أهميتها انها تزيد من إنتاجية وكفاءة الافراد في العمل ، وبالتالي تحسن رضا المستفيدين من الخدمات المقدمة </a:t>
            </a:r>
            <a:r>
              <a:rPr lang="ar-IQ" sz="3600" i="0" dirty="0">
                <a:solidFill>
                  <a:srgbClr val="40464A"/>
                </a:solidFill>
                <a:effectLst/>
                <a:highlight>
                  <a:srgbClr val="FFFFFF"/>
                </a:highlight>
                <a:latin typeface="Calibri" panose="020F0502020204030204" pitchFamily="34" charset="0"/>
                <a:cs typeface="Calibri" panose="020F0502020204030204" pitchFamily="34" charset="0"/>
              </a:rPr>
              <a:t>" .</a:t>
            </a:r>
          </a:p>
          <a:p>
            <a:pPr algn="just" rtl="1"/>
            <a:r>
              <a:rPr lang="ar-IQ" sz="3600" i="0" dirty="0">
                <a:solidFill>
                  <a:srgbClr val="40464A"/>
                </a:solidFill>
                <a:effectLst/>
                <a:highlight>
                  <a:srgbClr val="FFFFFF"/>
                </a:highlight>
                <a:latin typeface="Calibri" panose="020F0502020204030204" pitchFamily="34" charset="0"/>
                <a:cs typeface="Calibri" panose="020F0502020204030204" pitchFamily="34" charset="0"/>
              </a:rPr>
              <a:t>أو </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هي </a:t>
            </a:r>
            <a:r>
              <a:rPr lang="ar-IQ" sz="3600" i="0" dirty="0">
                <a:solidFill>
                  <a:srgbClr val="40464A"/>
                </a:solidFill>
                <a:effectLst/>
                <a:highlight>
                  <a:srgbClr val="FFFFFF"/>
                </a:highlight>
                <a:latin typeface="Calibri" panose="020F0502020204030204" pitchFamily="34" charset="0"/>
                <a:cs typeface="Calibri" panose="020F0502020204030204" pitchFamily="34" charset="0"/>
              </a:rPr>
              <a:t>" </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المؤهلات العلمية والمعرفية والمهارات المهنية الأساسية التي يتقنها الفرد من خلال دراسته الاكاديمية او البرامج التدريبية المهنية المتعلقة باختصاص عمله </a:t>
            </a:r>
            <a:r>
              <a:rPr lang="ar-IQ" sz="3600" i="0" dirty="0">
                <a:solidFill>
                  <a:srgbClr val="40464A"/>
                </a:solidFill>
                <a:effectLst/>
                <a:highlight>
                  <a:srgbClr val="FFFFFF"/>
                </a:highlight>
                <a:latin typeface="Calibri" panose="020F0502020204030204" pitchFamily="34" charset="0"/>
                <a:cs typeface="Calibri" panose="020F0502020204030204" pitchFamily="34" charset="0"/>
              </a:rPr>
              <a:t>"</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 </a:t>
            </a:r>
            <a:r>
              <a:rPr lang="ar-IQ" sz="3600" i="0" dirty="0">
                <a:solidFill>
                  <a:srgbClr val="40464A"/>
                </a:solidFill>
                <a:effectLst/>
                <a:highlight>
                  <a:srgbClr val="FFFFFF"/>
                </a:highlight>
                <a:latin typeface="Calibri" panose="020F0502020204030204" pitchFamily="34" charset="0"/>
                <a:cs typeface="Calibri" panose="020F0502020204030204" pitchFamily="34" charset="0"/>
              </a:rPr>
              <a:t>.</a:t>
            </a:r>
            <a:r>
              <a:rPr lang="ar-SA" sz="3600" i="0" dirty="0">
                <a:solidFill>
                  <a:srgbClr val="40464A"/>
                </a:solidFill>
                <a:effectLst/>
                <a:highlight>
                  <a:srgbClr val="FFFFFF"/>
                </a:highlight>
                <a:latin typeface="Calibri" panose="020F0502020204030204" pitchFamily="34" charset="0"/>
                <a:cs typeface="Calibri" panose="020F0502020204030204" pitchFamily="34" charset="0"/>
              </a:rPr>
              <a:t> </a:t>
            </a:r>
            <a:endParaRPr lang="ar-IQ" sz="3600" i="0" dirty="0">
              <a:solidFill>
                <a:srgbClr val="40464A"/>
              </a:solidFill>
              <a:effectLst/>
              <a:highlight>
                <a:srgbClr val="FFFFFF"/>
              </a:highlight>
              <a:latin typeface="Calibri" panose="020F0502020204030204" pitchFamily="34" charset="0"/>
              <a:cs typeface="Calibri" panose="020F0502020204030204" pitchFamily="34" charset="0"/>
            </a:endParaRPr>
          </a:p>
          <a:p>
            <a:pPr algn="ctr" rtl="1"/>
            <a:r>
              <a:rPr lang="ar-SA" sz="3600" i="0" dirty="0">
                <a:solidFill>
                  <a:srgbClr val="40464A"/>
                </a:solidFill>
                <a:effectLst/>
                <a:highlight>
                  <a:srgbClr val="00FFFF"/>
                </a:highlight>
                <a:latin typeface="Calibri" panose="020F0502020204030204" pitchFamily="34" charset="0"/>
                <a:cs typeface="Calibri" panose="020F0502020204030204" pitchFamily="34" charset="0"/>
              </a:rPr>
              <a:t>ومع ذلك فأن المهارات الصلبة لا تودي وحدها الى النجاح ولكن يحتاج الفرد الى المهارات الناعمة لكي تصبح مكملا مع بعضها .</a:t>
            </a:r>
          </a:p>
          <a:p>
            <a:pPr algn="just" rtl="1"/>
            <a:endParaRPr lang="ar-SA" sz="3600" b="1" i="0" dirty="0">
              <a:solidFill>
                <a:srgbClr val="40464A"/>
              </a:solidFill>
              <a:effectLst/>
              <a:highlight>
                <a:srgbClr val="FFFFFF"/>
              </a:highlight>
              <a:latin typeface="Calibri" panose="020F0502020204030204" pitchFamily="34" charset="0"/>
              <a:cs typeface="Calibri" panose="020F0502020204030204" pitchFamily="34" charset="0"/>
            </a:endParaRPr>
          </a:p>
          <a:p>
            <a:pPr algn="ctr" rtl="1"/>
            <a:r>
              <a:rPr lang="ar-SA" sz="3600" b="1" dirty="0">
                <a:solidFill>
                  <a:srgbClr val="40464A"/>
                </a:solidFill>
                <a:highlight>
                  <a:srgbClr val="FFFF00"/>
                </a:highlight>
                <a:latin typeface="Calibri" panose="020F0502020204030204" pitchFamily="34" charset="0"/>
                <a:cs typeface="Calibri" panose="020F0502020204030204" pitchFamily="34" charset="0"/>
              </a:rPr>
              <a:t>ويمكن ان نستخلص من ذلك ان المهارات الناعمة ليست ملموسة بنفس القدر للمهارات الصلبة ولذلك فهي اصعب في التدريس من المهارات الصلبة .</a:t>
            </a:r>
          </a:p>
        </p:txBody>
      </p:sp>
    </p:spTree>
    <p:extLst>
      <p:ext uri="{BB962C8B-B14F-4D97-AF65-F5344CB8AC3E}">
        <p14:creationId xmlns:p14="http://schemas.microsoft.com/office/powerpoint/2010/main" val="305410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D3D95B-178E-8BD5-5B31-212F7F5D74BF}"/>
              </a:ext>
            </a:extLst>
          </p:cNvPr>
          <p:cNvSpPr txBox="1"/>
          <p:nvPr/>
        </p:nvSpPr>
        <p:spPr>
          <a:xfrm>
            <a:off x="838200" y="1943100"/>
            <a:ext cx="17145000" cy="4401205"/>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a:ln>
                  <a:noFill/>
                </a:ln>
                <a:solidFill>
                  <a:srgbClr val="40464A"/>
                </a:solidFill>
                <a:effectLst/>
                <a:highlight>
                  <a:srgbClr val="00FF00"/>
                </a:highlight>
                <a:uLnTx/>
                <a:uFillTx/>
                <a:latin typeface="Calibri" panose="020F0502020204030204" pitchFamily="34" charset="0"/>
                <a:ea typeface="+mn-ea"/>
                <a:cs typeface="Calibri" panose="020F0502020204030204" pitchFamily="34" charset="0"/>
              </a:rPr>
              <a:t>فالمهارات الصلبة تركز على القدرات والمهارات العلمية بينما تركز المهارات الناعمة على السلوكيات والمهارات الشخصية ، لذا فان أصحاب سوق العمل يركزون</a:t>
            </a:r>
            <a:r>
              <a:rPr kumimoji="0" lang="ar-IQ" sz="4000" b="1" i="0" u="none" strike="noStrike" kern="1200" cap="none" spc="0" normalizeH="0" baseline="0" noProof="0" dirty="0">
                <a:ln>
                  <a:noFill/>
                </a:ln>
                <a:solidFill>
                  <a:srgbClr val="40464A"/>
                </a:solidFill>
                <a:effectLst/>
                <a:highlight>
                  <a:srgbClr val="00FF00"/>
                </a:highlight>
                <a:uLnTx/>
                <a:uFillTx/>
                <a:latin typeface="Calibri" panose="020F0502020204030204" pitchFamily="34" charset="0"/>
                <a:ea typeface="+mn-ea"/>
                <a:cs typeface="Calibri" panose="020F0502020204030204" pitchFamily="34" charset="0"/>
              </a:rPr>
              <a:t> عند</a:t>
            </a:r>
            <a:r>
              <a:rPr kumimoji="0" lang="ar-SA" sz="4000" b="1" i="0" u="none" strike="noStrike" kern="1200" cap="none" spc="0" normalizeH="0" baseline="0" noProof="0" dirty="0">
                <a:ln>
                  <a:noFill/>
                </a:ln>
                <a:solidFill>
                  <a:srgbClr val="40464A"/>
                </a:solidFill>
                <a:effectLst/>
                <a:highlight>
                  <a:srgbClr val="00FF00"/>
                </a:highlight>
                <a:uLnTx/>
                <a:uFillTx/>
                <a:latin typeface="Calibri" panose="020F0502020204030204" pitchFamily="34" charset="0"/>
                <a:ea typeface="+mn-ea"/>
                <a:cs typeface="Calibri" panose="020F0502020204030204" pitchFamily="34" charset="0"/>
              </a:rPr>
              <a:t> اختياراتهم للمتقدمين للعمل على ذوي المهارات الشخصية اكثر من تركيزهم على المهارات الصلبة .</a:t>
            </a:r>
          </a:p>
          <a:p>
            <a:pPr marL="0" marR="0" lvl="0" indent="0" algn="ctr" defTabSz="457200" rtl="1" eaLnBrk="1" fontAlgn="auto" latinLnBrk="0" hangingPunct="1">
              <a:lnSpc>
                <a:spcPct val="100000"/>
              </a:lnSpc>
              <a:spcBef>
                <a:spcPts val="0"/>
              </a:spcBef>
              <a:spcAft>
                <a:spcPts val="0"/>
              </a:spcAft>
              <a:buClrTx/>
              <a:buSzTx/>
              <a:buFontTx/>
              <a:buNone/>
              <a:tabLst/>
              <a:defRPr/>
            </a:pPr>
            <a:endParaRPr lang="ar-SA" sz="4000" b="1" dirty="0">
              <a:solidFill>
                <a:srgbClr val="40464A"/>
              </a:solidFill>
              <a:highlight>
                <a:srgbClr val="00FF00"/>
              </a:highlight>
              <a:latin typeface="Calibri" panose="020F0502020204030204" pitchFamily="34" charset="0"/>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ar-SA" sz="4000" b="1" i="0" u="none" strike="noStrike" kern="1200" cap="none" spc="0" normalizeH="0" baseline="0" noProof="0" dirty="0">
              <a:ln>
                <a:noFill/>
              </a:ln>
              <a:solidFill>
                <a:srgbClr val="40464A"/>
              </a:solidFill>
              <a:effectLst/>
              <a:highlight>
                <a:srgbClr val="00FF00"/>
              </a:highlight>
              <a:uLnTx/>
              <a:uFillTx/>
              <a:latin typeface="Calibri" panose="020F0502020204030204" pitchFamily="34" charset="0"/>
              <a:ea typeface="+mn-ea"/>
              <a:cs typeface="Calibri" panose="020F050202020403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lang="ar-SA" sz="4000" b="1" dirty="0">
                <a:solidFill>
                  <a:srgbClr val="40464A"/>
                </a:solidFill>
                <a:highlight>
                  <a:srgbClr val="00FF00"/>
                </a:highlight>
                <a:latin typeface="Calibri" panose="020F0502020204030204" pitchFamily="34" charset="0"/>
                <a:cs typeface="Calibri" panose="020F0502020204030204" pitchFamily="34" charset="0"/>
              </a:rPr>
              <a:t>وعلى ذلك فإن المهارات الصلبة تشير الى القدرة على أداء مهام وظيفية معينة بينما تشير المهارات الناعمة الى الجودة في تنفيذ تلك المهام .</a:t>
            </a:r>
            <a:endParaRPr kumimoji="0" lang="ar-SA" sz="4000" b="1" i="0" u="none" strike="noStrike" kern="1200" cap="none" spc="0" normalizeH="0" baseline="0" noProof="0" dirty="0">
              <a:ln>
                <a:noFill/>
              </a:ln>
              <a:solidFill>
                <a:srgbClr val="40464A"/>
              </a:solidFill>
              <a:effectLst/>
              <a:highlight>
                <a:srgbClr val="00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4352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AD5C2A-260E-2CA5-2689-0AFF8E1C7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7830800" cy="10287000"/>
          </a:xfrm>
          <a:prstGeom prst="rect">
            <a:avLst/>
          </a:prstGeom>
        </p:spPr>
      </p:pic>
    </p:spTree>
    <p:extLst>
      <p:ext uri="{BB962C8B-B14F-4D97-AF65-F5344CB8AC3E}">
        <p14:creationId xmlns:p14="http://schemas.microsoft.com/office/powerpoint/2010/main" val="25403769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D70391FC-70DB-4F00-9BC4-3196D27D5DB0}"/>
  <p:tag name="ISPRING_RESOURCE_FOLDER" val="C:\Users\Muna\Desktop\حقيبة\المجموعة الثانية\"/>
  <p:tag name="ISPRING_PRESENTATION_PATH" val="C:\Users\Muna\Desktop\حقيبة\المجموعة الثانية.pptx"/>
  <p:tag name="ISPRING_PROJECT_VERSION" val="9.32"/>
  <p:tag name="ISPRING_PROJECT_FOLDER_UPDA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1088</TotalTime>
  <Words>1529</Words>
  <Application>Microsoft Office PowerPoint</Application>
  <PresentationFormat>Custom</PresentationFormat>
  <Paragraphs>99</Paragraphs>
  <Slides>20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Arabic Typesetting</vt:lpstr>
      <vt:lpstr>Open Sans Bold Italics</vt:lpstr>
      <vt:lpstr>IBM Plex Sans Arabic</vt:lpstr>
      <vt:lpstr>Arial</vt:lpstr>
      <vt:lpstr>Calibri</vt:lpstr>
      <vt:lpstr>Helvetica World</vt:lpstr>
      <vt:lpstr>Corbel</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إضافة عنوان فرعي</dc:title>
  <cp:lastModifiedBy>Muna</cp:lastModifiedBy>
  <cp:revision>32</cp:revision>
  <dcterms:created xsi:type="dcterms:W3CDTF">2006-08-16T00:00:00Z</dcterms:created>
  <dcterms:modified xsi:type="dcterms:W3CDTF">2024-10-05T17:02:03Z</dcterms:modified>
  <dc:identifier>DAF3PDXB1l0</dc:identifier>
</cp:coreProperties>
</file>