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57" r:id="rId5"/>
    <p:sldId id="271" r:id="rId6"/>
    <p:sldId id="268" r:id="rId7"/>
    <p:sldId id="269" r:id="rId8"/>
    <p:sldId id="270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C57793-B4B9-4F24-BEF9-A32E6AEC2DA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A71B52D-3836-4262-9938-FB142C393F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057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IQ" sz="4000" b="1" dirty="0" smtClean="0">
                <a:solidFill>
                  <a:srgbClr val="FF0000"/>
                </a:solidFill>
              </a:rPr>
              <a:t>السلامة المهنية </a:t>
            </a:r>
            <a:br>
              <a:rPr lang="ar-IQ" sz="4000" b="1" dirty="0" smtClean="0">
                <a:solidFill>
                  <a:srgbClr val="FF0000"/>
                </a:solidFill>
              </a:rPr>
            </a:br>
            <a:r>
              <a:rPr lang="ar-IQ" sz="4000" b="1" dirty="0" smtClean="0">
                <a:solidFill>
                  <a:srgbClr val="FF0000"/>
                </a:solidFill>
              </a:rPr>
              <a:t>شروطها وكيفية التعامل معها</a:t>
            </a:r>
            <a:br>
              <a:rPr lang="ar-IQ" sz="4000" b="1" dirty="0" smtClean="0">
                <a:solidFill>
                  <a:srgbClr val="FF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98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ar-IQ" sz="2400" b="1" dirty="0">
              <a:solidFill>
                <a:schemeClr val="tx1"/>
              </a:solidFill>
            </a:endParaRPr>
          </a:p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ا م د جاسم عيدان قاسم الموسوي </a:t>
            </a:r>
          </a:p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فرع الصحة العامة </a:t>
            </a:r>
          </a:p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كلية الطب البيطري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endParaRPr lang="ar-IQ" sz="3200" dirty="0" smtClean="0"/>
          </a:p>
          <a:p>
            <a:pPr algn="r" rtl="1"/>
            <a:r>
              <a:rPr lang="ar-IQ" sz="3200" b="1" dirty="0" smtClean="0">
                <a:solidFill>
                  <a:srgbClr val="FF0000"/>
                </a:solidFill>
              </a:rPr>
              <a:t>ولكي تتحقق الشروط </a:t>
            </a:r>
            <a:r>
              <a:rPr lang="ar-IQ" sz="3200" b="1" dirty="0" err="1" smtClean="0">
                <a:solidFill>
                  <a:srgbClr val="FF0000"/>
                </a:solidFill>
              </a:rPr>
              <a:t>السابقه</a:t>
            </a:r>
            <a:r>
              <a:rPr lang="ar-IQ" sz="3200" b="1" dirty="0" smtClean="0">
                <a:solidFill>
                  <a:srgbClr val="FF0000"/>
                </a:solidFill>
              </a:rPr>
              <a:t> لابد من توفر المقومات </a:t>
            </a:r>
            <a:r>
              <a:rPr lang="ar-IQ" sz="3200" b="1" dirty="0" err="1" smtClean="0">
                <a:solidFill>
                  <a:srgbClr val="FF0000"/>
                </a:solidFill>
              </a:rPr>
              <a:t>التالیة</a:t>
            </a:r>
            <a:r>
              <a:rPr lang="ar-IQ" sz="3200" b="1" dirty="0" smtClean="0">
                <a:solidFill>
                  <a:srgbClr val="FF0000"/>
                </a:solidFill>
              </a:rPr>
              <a:t> -:</a:t>
            </a:r>
          </a:p>
          <a:p>
            <a:pPr algn="r" rtl="1"/>
            <a:r>
              <a:rPr lang="ar-IQ" sz="3200" dirty="0" smtClean="0"/>
              <a:t>1 -</a:t>
            </a:r>
            <a:r>
              <a:rPr lang="ar-IQ" sz="3200" dirty="0" err="1" smtClean="0"/>
              <a:t>التخطیط</a:t>
            </a:r>
            <a:r>
              <a:rPr lang="ar-IQ" sz="3200" dirty="0" smtClean="0"/>
              <a:t> الفني </a:t>
            </a:r>
            <a:r>
              <a:rPr lang="ar-IQ" sz="3200" dirty="0" err="1" smtClean="0"/>
              <a:t>السلیم</a:t>
            </a:r>
            <a:r>
              <a:rPr lang="ar-IQ" sz="3200" dirty="0" smtClean="0"/>
              <a:t> </a:t>
            </a:r>
            <a:r>
              <a:rPr lang="ar-IQ" sz="3200" dirty="0" err="1" smtClean="0"/>
              <a:t>والھادف</a:t>
            </a:r>
            <a:r>
              <a:rPr lang="ar-IQ" sz="3200" dirty="0" smtClean="0"/>
              <a:t> لأسس </a:t>
            </a:r>
            <a:r>
              <a:rPr lang="ar-IQ" sz="3200" dirty="0" err="1" smtClean="0"/>
              <a:t>الوقایة</a:t>
            </a:r>
            <a:r>
              <a:rPr lang="ar-IQ" sz="3200" dirty="0" smtClean="0"/>
              <a:t> في </a:t>
            </a:r>
            <a:r>
              <a:rPr lang="ar-IQ" sz="3200" dirty="0" err="1" smtClean="0"/>
              <a:t>المنشات</a:t>
            </a:r>
            <a:r>
              <a:rPr lang="ar-IQ" sz="3200" dirty="0" smtClean="0"/>
              <a:t>.</a:t>
            </a:r>
          </a:p>
          <a:p>
            <a:pPr algn="r" rtl="1"/>
            <a:r>
              <a:rPr lang="ar-IQ" sz="3200" dirty="0" smtClean="0"/>
              <a:t>2-التشریع الخاص إلى </a:t>
            </a:r>
            <a:r>
              <a:rPr lang="ar-IQ" sz="3200" dirty="0" err="1" smtClean="0"/>
              <a:t>تنفیذ</a:t>
            </a:r>
            <a:r>
              <a:rPr lang="ar-IQ" sz="3200" dirty="0" smtClean="0"/>
              <a:t> </a:t>
            </a:r>
            <a:r>
              <a:rPr lang="ar-IQ" sz="3200" dirty="0" err="1" smtClean="0"/>
              <a:t>ھذا</a:t>
            </a:r>
            <a:r>
              <a:rPr lang="ar-IQ" sz="3200" dirty="0" smtClean="0"/>
              <a:t> </a:t>
            </a:r>
            <a:r>
              <a:rPr lang="ar-IQ" sz="3200" dirty="0" err="1" smtClean="0"/>
              <a:t>التخطیط</a:t>
            </a:r>
            <a:r>
              <a:rPr lang="ar-IQ" sz="3200" dirty="0" smtClean="0"/>
              <a:t> الفني</a:t>
            </a:r>
          </a:p>
          <a:p>
            <a:pPr algn="r" rtl="1"/>
            <a:r>
              <a:rPr lang="ar-IQ" sz="3200" dirty="0" smtClean="0"/>
              <a:t>3 -</a:t>
            </a:r>
            <a:r>
              <a:rPr lang="ar-IQ" sz="3200" dirty="0" err="1" smtClean="0"/>
              <a:t>التنفیذ</a:t>
            </a:r>
            <a:r>
              <a:rPr lang="ar-IQ" sz="3200" dirty="0" smtClean="0"/>
              <a:t> المبنى على الأسس </a:t>
            </a:r>
            <a:r>
              <a:rPr lang="ar-IQ" sz="3200" dirty="0" err="1" smtClean="0"/>
              <a:t>العلمیة</a:t>
            </a:r>
            <a:r>
              <a:rPr lang="ar-IQ" sz="3200" dirty="0" smtClean="0"/>
              <a:t> </a:t>
            </a:r>
            <a:r>
              <a:rPr lang="ar-IQ" sz="3200" dirty="0" err="1" smtClean="0"/>
              <a:t>السلیمة</a:t>
            </a:r>
            <a:r>
              <a:rPr lang="ar-IQ" sz="3200" dirty="0" smtClean="0"/>
              <a:t> عند </a:t>
            </a:r>
            <a:r>
              <a:rPr lang="ar-IQ" sz="3200" dirty="0" err="1" smtClean="0"/>
              <a:t>عملیات</a:t>
            </a:r>
            <a:r>
              <a:rPr lang="ar-IQ" sz="3200" dirty="0" smtClean="0"/>
              <a:t> الإنشاء مع </a:t>
            </a:r>
            <a:r>
              <a:rPr lang="ar-IQ" sz="3200" dirty="0" err="1" smtClean="0"/>
              <a:t>توفیر</a:t>
            </a:r>
            <a:r>
              <a:rPr lang="ar-IQ" sz="3200" dirty="0" smtClean="0"/>
              <a:t> </a:t>
            </a:r>
            <a:r>
              <a:rPr lang="ar-IQ" sz="3200" dirty="0" err="1" smtClean="0"/>
              <a:t>الأجھزة</a:t>
            </a:r>
            <a:r>
              <a:rPr lang="ar-IQ" sz="3200" dirty="0"/>
              <a:t> </a:t>
            </a:r>
            <a:r>
              <a:rPr lang="ar-IQ" sz="3200" dirty="0" err="1" smtClean="0"/>
              <a:t>الفنیة</a:t>
            </a:r>
            <a:r>
              <a:rPr lang="ar-IQ" sz="3200" dirty="0" smtClean="0"/>
              <a:t> المتخصصة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942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14848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IQ" dirty="0" smtClean="0"/>
              <a:t>الامراض </a:t>
            </a:r>
            <a:r>
              <a:rPr lang="ar-IQ" dirty="0" err="1" smtClean="0"/>
              <a:t>المھنیة</a:t>
            </a:r>
            <a:r>
              <a:rPr lang="ar-IQ" dirty="0" smtClean="0"/>
              <a:t> </a:t>
            </a:r>
            <a:r>
              <a:rPr lang="en-US" dirty="0" smtClean="0"/>
              <a:t>diseases Occupational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57508" cy="35089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3200" dirty="0" err="1" smtClean="0"/>
              <a:t>ھي</a:t>
            </a:r>
            <a:r>
              <a:rPr lang="ar-IQ" sz="3200" dirty="0" smtClean="0"/>
              <a:t> أمراض محددة، ناتجة عن </a:t>
            </a:r>
            <a:r>
              <a:rPr lang="ar-IQ" sz="3200" dirty="0" err="1" smtClean="0"/>
              <a:t>التأثیر</a:t>
            </a:r>
            <a:r>
              <a:rPr lang="ar-IQ" sz="3200" dirty="0" smtClean="0"/>
              <a:t> المباشر او غير المباشر </a:t>
            </a:r>
            <a:r>
              <a:rPr lang="ar-IQ" sz="3200" dirty="0" err="1" smtClean="0"/>
              <a:t>للعملیات</a:t>
            </a:r>
            <a:r>
              <a:rPr lang="ar-IQ" sz="3200" dirty="0" smtClean="0"/>
              <a:t> المختبرية </a:t>
            </a:r>
          </a:p>
          <a:p>
            <a:pPr algn="r" rtl="1"/>
            <a:r>
              <a:rPr lang="ar-IQ" sz="3200" dirty="0" smtClean="0"/>
              <a:t>مما ينتج عنها خسائر بشرية ومادية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56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1484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b="1" dirty="0" smtClean="0"/>
              <a:t>السلامة </a:t>
            </a:r>
            <a:r>
              <a:rPr lang="ar-IQ" b="1" dirty="0" err="1" smtClean="0"/>
              <a:t>الأحیائیة</a:t>
            </a: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 </a:t>
            </a:r>
            <a:r>
              <a:rPr lang="en-US" b="1" dirty="0" smtClean="0"/>
              <a:t>Biosafety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33708" cy="350897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dirty="0" smtClean="0">
                <a:solidFill>
                  <a:srgbClr val="0070C0"/>
                </a:solidFill>
              </a:rPr>
              <a:t>  السلامة </a:t>
            </a:r>
            <a:r>
              <a:rPr lang="ar-IQ" sz="3200" b="1" dirty="0" err="1" smtClean="0">
                <a:solidFill>
                  <a:srgbClr val="0070C0"/>
                </a:solidFill>
              </a:rPr>
              <a:t>الأحیائیة</a:t>
            </a:r>
            <a:r>
              <a:rPr lang="ar-IQ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Biosafety</a:t>
            </a:r>
          </a:p>
          <a:p>
            <a:pPr algn="r" rtl="1"/>
            <a:r>
              <a:rPr lang="ar-IQ" sz="3200" dirty="0" smtClean="0"/>
              <a:t>هي الممارسات والإجراءات </a:t>
            </a:r>
            <a:r>
              <a:rPr lang="ar-IQ" sz="3200" dirty="0" err="1" smtClean="0"/>
              <a:t>الامنه</a:t>
            </a:r>
            <a:r>
              <a:rPr lang="ar-IQ" sz="3200" dirty="0" smtClean="0"/>
              <a:t> في استخدام المعدات لضمان ظروف آمنة عند العمل </a:t>
            </a:r>
          </a:p>
          <a:p>
            <a:pPr algn="r" rtl="1"/>
            <a:r>
              <a:rPr lang="ar-IQ" sz="3200" dirty="0" smtClean="0"/>
              <a:t>وكذلك التعامل مع المواد </a:t>
            </a:r>
            <a:r>
              <a:rPr lang="ar-IQ" sz="3200" dirty="0" err="1" smtClean="0"/>
              <a:t>البیولوجیة</a:t>
            </a:r>
            <a:r>
              <a:rPr lang="ar-IQ" sz="3200" dirty="0" smtClean="0"/>
              <a:t>،</a:t>
            </a: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183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IQ" dirty="0" err="1" smtClean="0"/>
              <a:t>اھداف</a:t>
            </a:r>
            <a:r>
              <a:rPr lang="ar-IQ" dirty="0" smtClean="0"/>
              <a:t> السلامة </a:t>
            </a:r>
            <a:r>
              <a:rPr lang="ar-IQ" dirty="0" err="1" smtClean="0"/>
              <a:t>الحیویة</a:t>
            </a:r>
            <a:r>
              <a:rPr lang="ar-IQ" dirty="0" smtClean="0"/>
              <a:t> </a:t>
            </a:r>
            <a:r>
              <a:rPr lang="ar-IQ" dirty="0" smtClean="0"/>
              <a:t> </a:t>
            </a:r>
            <a:br>
              <a:rPr lang="ar-IQ" dirty="0" smtClean="0"/>
            </a:br>
            <a:r>
              <a:rPr lang="en-US" dirty="0" smtClean="0"/>
              <a:t>objectives </a:t>
            </a:r>
            <a:r>
              <a:rPr lang="en-US" dirty="0" smtClean="0"/>
              <a:t>safety Biological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00200"/>
            <a:ext cx="8382000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en-US" sz="3200" dirty="0" smtClean="0"/>
              <a:t>1 </a:t>
            </a:r>
            <a:r>
              <a:rPr lang="ar-IQ" sz="3200" dirty="0" smtClean="0"/>
              <a:t>- </a:t>
            </a:r>
            <a:r>
              <a:rPr lang="ar-IQ" sz="3200" dirty="0" err="1" smtClean="0"/>
              <a:t>حمایة</a:t>
            </a:r>
            <a:r>
              <a:rPr lang="ar-IQ" sz="3200" dirty="0" smtClean="0"/>
              <a:t> </a:t>
            </a:r>
            <a:r>
              <a:rPr lang="ar-IQ" sz="3200" dirty="0" err="1" smtClean="0"/>
              <a:t>العاملین</a:t>
            </a:r>
            <a:r>
              <a:rPr lang="ar-IQ" sz="3200" dirty="0" smtClean="0"/>
              <a:t> من الاصابة </a:t>
            </a:r>
            <a:r>
              <a:rPr lang="ar-IQ" sz="3200" dirty="0" err="1" smtClean="0"/>
              <a:t>بالامراض</a:t>
            </a:r>
            <a:r>
              <a:rPr lang="ar-IQ" sz="3200" dirty="0" smtClean="0"/>
              <a:t> الناتجة العوامل </a:t>
            </a:r>
            <a:r>
              <a:rPr lang="ar-IQ" sz="3200" dirty="0" err="1" smtClean="0"/>
              <a:t>البیولوجیة</a:t>
            </a:r>
            <a:r>
              <a:rPr lang="ar-IQ" sz="3200" dirty="0" smtClean="0"/>
              <a:t> الخطرة</a:t>
            </a:r>
          </a:p>
          <a:p>
            <a:pPr algn="r" rtl="1"/>
            <a:endParaRPr lang="ar-IQ" sz="3200" dirty="0" smtClean="0"/>
          </a:p>
          <a:p>
            <a:pPr algn="r" rtl="1"/>
            <a:r>
              <a:rPr lang="ar-IQ" sz="3200" dirty="0" smtClean="0"/>
              <a:t>2- الحفاظ على  </a:t>
            </a:r>
            <a:r>
              <a:rPr lang="ar-IQ" sz="3200" dirty="0" err="1" smtClean="0"/>
              <a:t>بیئة</a:t>
            </a:r>
            <a:r>
              <a:rPr lang="ar-IQ" sz="3200" dirty="0" smtClean="0"/>
              <a:t> العمل بصورة  امنة من خلال اتباع شروط  السلامة المهنية </a:t>
            </a:r>
          </a:p>
          <a:p>
            <a:pPr algn="r" rtl="1"/>
            <a:r>
              <a:rPr lang="ar-IQ" sz="3200" dirty="0" smtClean="0"/>
              <a:t>3 -منع انتشار الملوثات </a:t>
            </a:r>
            <a:r>
              <a:rPr lang="ar-IQ" sz="3200" dirty="0" err="1" smtClean="0"/>
              <a:t>البیولوجیة</a:t>
            </a:r>
            <a:r>
              <a:rPr lang="ar-IQ" sz="3200" dirty="0" smtClean="0"/>
              <a:t> خارج مواقع العمل.</a:t>
            </a:r>
          </a:p>
          <a:p>
            <a:pPr algn="r" rtl="1"/>
            <a:r>
              <a:rPr lang="en-US" sz="3200" dirty="0" smtClean="0"/>
              <a:t>4 </a:t>
            </a:r>
            <a:r>
              <a:rPr lang="ar-IQ" sz="3200" dirty="0" smtClean="0"/>
              <a:t>- </a:t>
            </a:r>
            <a:r>
              <a:rPr lang="ar-IQ" sz="3200" dirty="0" err="1" smtClean="0"/>
              <a:t>السیطرة</a:t>
            </a:r>
            <a:r>
              <a:rPr lang="ar-IQ" sz="3200" dirty="0" smtClean="0"/>
              <a:t> على الملوثات </a:t>
            </a:r>
            <a:r>
              <a:rPr lang="ar-IQ" sz="3200" dirty="0" err="1" smtClean="0"/>
              <a:t>البیولوجیة</a:t>
            </a:r>
            <a:r>
              <a:rPr lang="ar-IQ" sz="3200" dirty="0" smtClean="0"/>
              <a:t> من خلال ادارة التخطيط الناجح </a:t>
            </a: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99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err="1" smtClean="0"/>
              <a:t>السیطرة</a:t>
            </a:r>
            <a:r>
              <a:rPr lang="ar-IQ" dirty="0" smtClean="0"/>
              <a:t> على المخاطر </a:t>
            </a:r>
            <a:r>
              <a:rPr lang="ar-IQ" dirty="0" err="1" smtClean="0"/>
              <a:t>البیولوجیة</a:t>
            </a:r>
            <a:r>
              <a:rPr lang="ar-IQ" dirty="0" smtClean="0"/>
              <a:t> </a:t>
            </a:r>
            <a:r>
              <a:rPr lang="en-US" dirty="0" smtClean="0"/>
              <a:t>hazards biological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 rtl="1"/>
            <a:r>
              <a:rPr lang="en-US" dirty="0" smtClean="0"/>
              <a:t>• </a:t>
            </a:r>
            <a:r>
              <a:rPr lang="ar-IQ" dirty="0" smtClean="0"/>
              <a:t>ممارسة النظافة </a:t>
            </a:r>
            <a:r>
              <a:rPr lang="ar-IQ" dirty="0" err="1" smtClean="0"/>
              <a:t>الشخصیة</a:t>
            </a:r>
            <a:r>
              <a:rPr lang="ar-IQ" dirty="0"/>
              <a:t> </a:t>
            </a:r>
            <a:r>
              <a:rPr lang="ar-IQ" dirty="0" err="1"/>
              <a:t>الجیدة</a:t>
            </a:r>
            <a:r>
              <a:rPr lang="ar-IQ" dirty="0"/>
              <a:t> (</a:t>
            </a:r>
            <a:r>
              <a:rPr lang="ar-IQ" dirty="0" smtClean="0"/>
              <a:t>مثل </a:t>
            </a:r>
            <a:r>
              <a:rPr lang="ar-IQ" dirty="0" err="1" smtClean="0"/>
              <a:t>الید</a:t>
            </a:r>
            <a:r>
              <a:rPr lang="ar-IQ" dirty="0" smtClean="0"/>
              <a:t> </a:t>
            </a:r>
            <a:r>
              <a:rPr lang="ar-IQ" dirty="0" err="1" smtClean="0"/>
              <a:t>العادیة</a:t>
            </a:r>
            <a:r>
              <a:rPr lang="ar-IQ" dirty="0" smtClean="0"/>
              <a:t> </a:t>
            </a:r>
            <a:r>
              <a:rPr lang="ar-IQ" dirty="0" err="1" smtClean="0"/>
              <a:t>والغسیل</a:t>
            </a:r>
            <a:r>
              <a:rPr lang="ar-IQ" dirty="0" smtClean="0"/>
              <a:t>) - </a:t>
            </a:r>
            <a:r>
              <a:rPr lang="ar-IQ" dirty="0" err="1" smtClean="0"/>
              <a:t>انھا</a:t>
            </a:r>
            <a:r>
              <a:rPr lang="ar-IQ" dirty="0" smtClean="0"/>
              <a:t> واحدة من أفضل الطرق لمنع انتقال العدوى.</a:t>
            </a:r>
          </a:p>
          <a:p>
            <a:pPr algn="r" rtl="1"/>
            <a:r>
              <a:rPr lang="ar-IQ" dirty="0" smtClean="0"/>
              <a:t>• حافظ على </a:t>
            </a:r>
            <a:r>
              <a:rPr lang="ar-IQ" dirty="0" err="1" smtClean="0"/>
              <a:t>التطعیمات</a:t>
            </a:r>
            <a:r>
              <a:rPr lang="ar-IQ" dirty="0" smtClean="0"/>
              <a:t> الخاصة بك.</a:t>
            </a:r>
          </a:p>
          <a:p>
            <a:pPr algn="r" rtl="1"/>
            <a:r>
              <a:rPr lang="ar-IQ" dirty="0" smtClean="0"/>
              <a:t>• التأكد من سلامة المعدات التي قد تؤوي الأخطار </a:t>
            </a:r>
            <a:r>
              <a:rPr lang="ar-IQ" dirty="0" err="1" smtClean="0"/>
              <a:t>البیولوجیة</a:t>
            </a:r>
            <a:r>
              <a:rPr lang="ar-IQ" dirty="0" smtClean="0"/>
              <a:t> (</a:t>
            </a:r>
            <a:r>
              <a:rPr lang="ar-IQ" b="1" dirty="0" smtClean="0">
                <a:solidFill>
                  <a:srgbClr val="0070C0"/>
                </a:solidFill>
              </a:rPr>
              <a:t>مثل المراوح، وأنظمة </a:t>
            </a:r>
            <a:r>
              <a:rPr lang="ar-IQ" b="1" dirty="0" err="1" smtClean="0">
                <a:solidFill>
                  <a:srgbClr val="0070C0"/>
                </a:solidFill>
              </a:rPr>
              <a:t>التھویة</a:t>
            </a:r>
            <a:r>
              <a:rPr lang="ar-IQ" dirty="0" smtClean="0"/>
              <a:t>) المحافظة بانتظام </a:t>
            </a:r>
            <a:r>
              <a:rPr lang="ar-IQ" dirty="0" err="1" smtClean="0"/>
              <a:t>وتنظیفھا</a:t>
            </a:r>
            <a:r>
              <a:rPr lang="ar-IQ" dirty="0" smtClean="0"/>
              <a:t> </a:t>
            </a:r>
            <a:r>
              <a:rPr lang="ar-IQ" dirty="0" err="1" smtClean="0"/>
              <a:t>وتعقیمھا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• </a:t>
            </a:r>
            <a:r>
              <a:rPr lang="ar-IQ" dirty="0" err="1" smtClean="0"/>
              <a:t>تنظیف</a:t>
            </a:r>
            <a:r>
              <a:rPr lang="ar-IQ" dirty="0" smtClean="0"/>
              <a:t> </a:t>
            </a:r>
            <a:r>
              <a:rPr lang="ar-IQ" dirty="0" err="1" smtClean="0"/>
              <a:t>وتطھیر</a:t>
            </a:r>
            <a:r>
              <a:rPr lang="ar-IQ" dirty="0" smtClean="0"/>
              <a:t> أسطح العمل في </a:t>
            </a:r>
            <a:r>
              <a:rPr lang="ar-IQ" dirty="0" err="1" smtClean="0"/>
              <a:t>كثیر</a:t>
            </a:r>
            <a:r>
              <a:rPr lang="ar-IQ" dirty="0" smtClean="0"/>
              <a:t> من </a:t>
            </a:r>
            <a:r>
              <a:rPr lang="ar-IQ" dirty="0" err="1" smtClean="0"/>
              <a:t>الأحیان</a:t>
            </a:r>
            <a:r>
              <a:rPr lang="ar-IQ" dirty="0" smtClean="0"/>
              <a:t>.</a:t>
            </a:r>
          </a:p>
          <a:p>
            <a:pPr algn="r" rtl="1"/>
            <a:r>
              <a:rPr lang="ar-IQ" dirty="0" smtClean="0"/>
              <a:t>• </a:t>
            </a:r>
            <a:r>
              <a:rPr lang="ar-IQ" dirty="0" err="1" smtClean="0"/>
              <a:t>تنظیف</a:t>
            </a:r>
            <a:r>
              <a:rPr lang="ar-IQ" dirty="0" smtClean="0"/>
              <a:t> البقع المتسربة على الفور.</a:t>
            </a:r>
          </a:p>
          <a:p>
            <a:pPr algn="r" rtl="1"/>
            <a:r>
              <a:rPr lang="ar-IQ" dirty="0" smtClean="0"/>
              <a:t>• معالجة والتخلص من </a:t>
            </a:r>
            <a:r>
              <a:rPr lang="ar-IQ" dirty="0" err="1" smtClean="0"/>
              <a:t>جمیع</a:t>
            </a:r>
            <a:r>
              <a:rPr lang="ar-IQ" dirty="0" smtClean="0"/>
              <a:t> </a:t>
            </a:r>
            <a:r>
              <a:rPr lang="ar-IQ" dirty="0" err="1" smtClean="0"/>
              <a:t>النفایات</a:t>
            </a:r>
            <a:r>
              <a:rPr lang="ar-IQ" dirty="0" smtClean="0"/>
              <a:t> </a:t>
            </a:r>
            <a:r>
              <a:rPr lang="ar-IQ" dirty="0" err="1" smtClean="0"/>
              <a:t>البیولوجیة</a:t>
            </a:r>
            <a:r>
              <a:rPr lang="ar-IQ" dirty="0" smtClean="0"/>
              <a:t> بأمان.</a:t>
            </a:r>
          </a:p>
          <a:p>
            <a:pPr algn="r" rtl="1"/>
            <a:r>
              <a:rPr lang="ar-IQ" dirty="0" smtClean="0"/>
              <a:t>• ارتداء معدات </a:t>
            </a:r>
            <a:r>
              <a:rPr lang="ar-IQ" dirty="0" err="1" smtClean="0"/>
              <a:t>الوقایة</a:t>
            </a:r>
            <a:r>
              <a:rPr lang="ar-IQ" dirty="0" smtClean="0"/>
              <a:t> </a:t>
            </a:r>
            <a:r>
              <a:rPr lang="ar-IQ" dirty="0" err="1" smtClean="0"/>
              <a:t>الشخصیة</a:t>
            </a:r>
            <a:r>
              <a:rPr lang="ar-IQ" dirty="0" smtClean="0"/>
              <a:t> (مثل القفازات، والأقنعة)،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01040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الطرق العامة </a:t>
            </a:r>
            <a:r>
              <a:rPr lang="ar-IQ" dirty="0" err="1" smtClean="0"/>
              <a:t>للسیطرة</a:t>
            </a:r>
            <a:r>
              <a:rPr lang="ar-IQ" dirty="0" smtClean="0"/>
              <a:t> على المخاطر </a:t>
            </a:r>
            <a:r>
              <a:rPr lang="ar-IQ" dirty="0" err="1" smtClean="0"/>
              <a:t>البایولوجیة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3623"/>
            <a:ext cx="7033708" cy="350897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/>
            <a:endParaRPr lang="ar-IQ" dirty="0" smtClean="0"/>
          </a:p>
          <a:p>
            <a:pPr algn="r" rtl="1"/>
            <a:r>
              <a:rPr lang="ar-IQ" sz="2800" dirty="0" smtClean="0"/>
              <a:t>اولا : - الاهتمام </a:t>
            </a:r>
            <a:r>
              <a:rPr lang="ar-IQ" sz="2800" dirty="0" err="1" smtClean="0"/>
              <a:t>بالتصامیم</a:t>
            </a:r>
            <a:r>
              <a:rPr lang="ar-IQ" sz="2800" dirty="0" smtClean="0"/>
              <a:t> </a:t>
            </a:r>
            <a:r>
              <a:rPr lang="ar-IQ" sz="2800" dirty="0" err="1" smtClean="0"/>
              <a:t>والتاثیثاث</a:t>
            </a:r>
            <a:r>
              <a:rPr lang="ar-IQ" sz="2800" dirty="0" smtClean="0"/>
              <a:t> في المختبر </a:t>
            </a:r>
            <a:endParaRPr lang="ar-IQ" sz="2800" dirty="0" smtClean="0"/>
          </a:p>
          <a:p>
            <a:pPr algn="r" rtl="1"/>
            <a:endParaRPr lang="ar-IQ" sz="2800" dirty="0" smtClean="0"/>
          </a:p>
          <a:p>
            <a:pPr algn="r" rtl="1"/>
            <a:r>
              <a:rPr lang="ar-IQ" sz="2800" dirty="0" err="1" smtClean="0"/>
              <a:t>ثانیا</a:t>
            </a:r>
            <a:r>
              <a:rPr lang="ar-IQ" sz="2800" dirty="0" smtClean="0"/>
              <a:t> – </a:t>
            </a:r>
            <a:r>
              <a:rPr lang="ar-IQ" sz="2800" dirty="0" err="1" smtClean="0"/>
              <a:t>تدریب</a:t>
            </a:r>
            <a:r>
              <a:rPr lang="ar-IQ" sz="2800" dirty="0" smtClean="0"/>
              <a:t> </a:t>
            </a:r>
            <a:r>
              <a:rPr lang="ar-IQ" sz="2800" dirty="0" err="1" smtClean="0"/>
              <a:t>وتاھیل</a:t>
            </a:r>
            <a:r>
              <a:rPr lang="ar-IQ" sz="2800" dirty="0" smtClean="0"/>
              <a:t> </a:t>
            </a:r>
            <a:r>
              <a:rPr lang="ar-IQ" sz="2800" dirty="0" err="1" smtClean="0"/>
              <a:t>العاملین</a:t>
            </a:r>
            <a:r>
              <a:rPr lang="ar-IQ" sz="2800" dirty="0" smtClean="0"/>
              <a:t> في المختبرات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4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err="1" smtClean="0">
                <a:solidFill>
                  <a:schemeClr val="tx1"/>
                </a:solidFill>
              </a:rPr>
              <a:t>النفایات</a:t>
            </a:r>
            <a:r>
              <a:rPr lang="ar-IQ" dirty="0" smtClean="0">
                <a:solidFill>
                  <a:schemeClr val="tx1"/>
                </a:solidFill>
              </a:rPr>
              <a:t> الخطرة  </a:t>
            </a:r>
            <a:r>
              <a:rPr lang="en-US" dirty="0" smtClean="0">
                <a:solidFill>
                  <a:schemeClr val="tx1"/>
                </a:solidFill>
              </a:rPr>
              <a:t>waste Hazardous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76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" indent="0" algn="r" rtl="1">
              <a:buNone/>
            </a:pPr>
            <a:r>
              <a:rPr lang="ar-IQ" sz="3200" b="1" dirty="0" smtClean="0">
                <a:solidFill>
                  <a:srgbClr val="FF0000"/>
                </a:solidFill>
              </a:rPr>
              <a:t>تعرف </a:t>
            </a:r>
            <a:r>
              <a:rPr lang="ar-IQ" sz="3200" b="1" dirty="0" err="1" smtClean="0">
                <a:solidFill>
                  <a:srgbClr val="FF0000"/>
                </a:solidFill>
              </a:rPr>
              <a:t>النفایات</a:t>
            </a:r>
            <a:r>
              <a:rPr lang="ar-IQ" sz="3200" b="1" dirty="0" smtClean="0">
                <a:solidFill>
                  <a:srgbClr val="FF0000"/>
                </a:solidFill>
              </a:rPr>
              <a:t> الخطرة </a:t>
            </a:r>
            <a:r>
              <a:rPr lang="ar-IQ" sz="3200" dirty="0" smtClean="0"/>
              <a:t>: </a:t>
            </a:r>
            <a:r>
              <a:rPr lang="ar-IQ" sz="3200" dirty="0" err="1" smtClean="0"/>
              <a:t>بأنھا</a:t>
            </a:r>
            <a:r>
              <a:rPr lang="ar-IQ" sz="3200" dirty="0" smtClean="0"/>
              <a:t> عبارة عن </a:t>
            </a:r>
            <a:r>
              <a:rPr lang="ar-IQ" sz="3200" dirty="0" err="1" smtClean="0"/>
              <a:t>نفایات</a:t>
            </a:r>
            <a:r>
              <a:rPr lang="ar-IQ" sz="3200" dirty="0" smtClean="0"/>
              <a:t> أو </a:t>
            </a:r>
            <a:r>
              <a:rPr lang="ar-IQ" sz="3200" dirty="0" err="1" smtClean="0"/>
              <a:t>خلیط</a:t>
            </a:r>
            <a:r>
              <a:rPr lang="ar-IQ" sz="3200" dirty="0" smtClean="0"/>
              <a:t> من النفايات توثر على صحة الإنسان أو الكائنات </a:t>
            </a:r>
            <a:r>
              <a:rPr lang="ar-IQ" sz="3200" dirty="0" err="1" smtClean="0"/>
              <a:t>الحیة</a:t>
            </a:r>
            <a:r>
              <a:rPr lang="ar-IQ" sz="3200" dirty="0" smtClean="0"/>
              <a:t> الأخرى سواء على المدى </a:t>
            </a:r>
            <a:r>
              <a:rPr lang="ar-IQ" sz="3200" dirty="0" err="1" smtClean="0"/>
              <a:t>القریب</a:t>
            </a:r>
            <a:r>
              <a:rPr lang="ar-IQ" sz="3200" dirty="0" smtClean="0"/>
              <a:t> أو </a:t>
            </a:r>
            <a:r>
              <a:rPr lang="ar-IQ" sz="3200" dirty="0" err="1" smtClean="0"/>
              <a:t>البعید</a:t>
            </a:r>
            <a:r>
              <a:rPr lang="ar-IQ" sz="3200" dirty="0" smtClean="0"/>
              <a:t>، </a:t>
            </a:r>
            <a:r>
              <a:rPr lang="ar-IQ" sz="3200" dirty="0" err="1" smtClean="0"/>
              <a:t>كونھا</a:t>
            </a:r>
            <a:r>
              <a:rPr lang="ar-IQ" sz="3200" dirty="0" smtClean="0"/>
              <a:t>-:</a:t>
            </a:r>
          </a:p>
          <a:p>
            <a:pPr algn="r" rtl="1"/>
            <a:r>
              <a:rPr lang="ar-IQ" sz="3200" dirty="0" smtClean="0"/>
              <a:t>أ- </a:t>
            </a:r>
            <a:r>
              <a:rPr lang="ar-IQ" sz="3200" dirty="0" err="1" smtClean="0"/>
              <a:t>غیر</a:t>
            </a:r>
            <a:r>
              <a:rPr lang="ar-IQ" sz="3200" dirty="0" smtClean="0"/>
              <a:t> قابلة للتحلل وتدوم لفترة طويلة في </a:t>
            </a:r>
            <a:r>
              <a:rPr lang="ar-IQ" sz="3200" dirty="0" err="1" smtClean="0"/>
              <a:t>الطبیعة</a:t>
            </a:r>
            <a:r>
              <a:rPr lang="ar-IQ" sz="3200" dirty="0" smtClean="0"/>
              <a:t> .</a:t>
            </a:r>
          </a:p>
          <a:p>
            <a:pPr algn="r" rtl="1"/>
            <a:endParaRPr lang="ar-IQ" sz="3200" dirty="0" smtClean="0"/>
          </a:p>
          <a:p>
            <a:pPr algn="r" rtl="1"/>
            <a:r>
              <a:rPr lang="ar-IQ" sz="3200" dirty="0" smtClean="0"/>
              <a:t>ب - أو </a:t>
            </a:r>
            <a:r>
              <a:rPr lang="ar-IQ" sz="3200" dirty="0" err="1" smtClean="0"/>
              <a:t>أنھا</a:t>
            </a:r>
            <a:r>
              <a:rPr lang="ar-IQ" sz="3200" dirty="0" smtClean="0"/>
              <a:t> قد تسبب آثارا تراكمية ضاره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51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8486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err="1" smtClean="0"/>
              <a:t>النفایات</a:t>
            </a:r>
            <a:r>
              <a:rPr lang="ar-IQ" dirty="0" smtClean="0"/>
              <a:t> </a:t>
            </a:r>
            <a:r>
              <a:rPr lang="ar-IQ" dirty="0" err="1" smtClean="0"/>
              <a:t>البیولوجیة</a:t>
            </a:r>
            <a:r>
              <a:rPr lang="ar-IQ" dirty="0" smtClean="0"/>
              <a:t> </a:t>
            </a:r>
            <a:r>
              <a:rPr lang="en-US" dirty="0" smtClean="0"/>
              <a:t>waste Biological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038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dirty="0" smtClean="0"/>
              <a:t>تضم </a:t>
            </a:r>
            <a:r>
              <a:rPr lang="ar-IQ" dirty="0" err="1" smtClean="0"/>
              <a:t>ھذه</a:t>
            </a:r>
            <a:r>
              <a:rPr lang="ar-IQ" dirty="0" smtClean="0"/>
              <a:t> المجموعة </a:t>
            </a:r>
            <a:r>
              <a:rPr lang="ar-IQ" b="1" dirty="0" err="1" smtClean="0">
                <a:solidFill>
                  <a:srgbClr val="0070C0"/>
                </a:solidFill>
              </a:rPr>
              <a:t>النفایات</a:t>
            </a:r>
            <a:r>
              <a:rPr lang="ar-IQ" b="1" dirty="0" smtClean="0">
                <a:solidFill>
                  <a:srgbClr val="0070C0"/>
                </a:solidFill>
              </a:rPr>
              <a:t> </a:t>
            </a:r>
            <a:r>
              <a:rPr lang="ar-IQ" b="1" dirty="0" err="1" smtClean="0">
                <a:solidFill>
                  <a:srgbClr val="0070C0"/>
                </a:solidFill>
              </a:rPr>
              <a:t>الطبیة</a:t>
            </a:r>
            <a:r>
              <a:rPr lang="ar-IQ" dirty="0" smtClean="0"/>
              <a:t> </a:t>
            </a:r>
            <a:r>
              <a:rPr lang="ar-IQ" dirty="0" err="1" smtClean="0"/>
              <a:t>والنفایات</a:t>
            </a:r>
            <a:r>
              <a:rPr lang="ar-IQ" dirty="0" smtClean="0"/>
              <a:t> الناتجة عن ا</a:t>
            </a:r>
            <a:r>
              <a:rPr lang="ar-IQ" b="1" dirty="0" smtClean="0">
                <a:solidFill>
                  <a:srgbClr val="0070C0"/>
                </a:solidFill>
              </a:rPr>
              <a:t>لأبحاث </a:t>
            </a:r>
            <a:r>
              <a:rPr lang="ar-IQ" b="1" dirty="0" err="1" smtClean="0">
                <a:solidFill>
                  <a:srgbClr val="0070C0"/>
                </a:solidFill>
              </a:rPr>
              <a:t>البیولوجیة</a:t>
            </a:r>
            <a:r>
              <a:rPr lang="ar-IQ" b="1" dirty="0" smtClean="0">
                <a:solidFill>
                  <a:srgbClr val="0070C0"/>
                </a:solidFill>
              </a:rPr>
              <a:t>،</a:t>
            </a:r>
          </a:p>
          <a:p>
            <a:pPr algn="r" rtl="1"/>
            <a:r>
              <a:rPr lang="ar-IQ" dirty="0" smtClean="0"/>
              <a:t>لذا </a:t>
            </a:r>
            <a:r>
              <a:rPr lang="ar-IQ" dirty="0" err="1" smtClean="0"/>
              <a:t>یجب</a:t>
            </a:r>
            <a:r>
              <a:rPr lang="ar-IQ" dirty="0" smtClean="0"/>
              <a:t> التعامل </a:t>
            </a:r>
            <a:r>
              <a:rPr lang="ar-IQ" dirty="0" err="1" smtClean="0"/>
              <a:t>معھا</a:t>
            </a:r>
            <a:r>
              <a:rPr lang="ar-IQ" dirty="0" smtClean="0"/>
              <a:t> </a:t>
            </a:r>
            <a:r>
              <a:rPr lang="ar-IQ" dirty="0" err="1" smtClean="0"/>
              <a:t>بعنایة</a:t>
            </a:r>
            <a:r>
              <a:rPr lang="ar-IQ" dirty="0" smtClean="0"/>
              <a:t> </a:t>
            </a:r>
            <a:r>
              <a:rPr lang="ar-IQ" dirty="0" err="1" smtClean="0"/>
              <a:t>كافیة</a:t>
            </a:r>
            <a:r>
              <a:rPr lang="ar-IQ" dirty="0" smtClean="0"/>
              <a:t> </a:t>
            </a:r>
          </a:p>
          <a:p>
            <a:pPr algn="r" rtl="1"/>
            <a:r>
              <a:rPr lang="ar-IQ" dirty="0"/>
              <a:t>و</a:t>
            </a:r>
            <a:r>
              <a:rPr lang="ar-IQ" dirty="0" smtClean="0"/>
              <a:t>لضمان عدم </a:t>
            </a:r>
            <a:r>
              <a:rPr lang="ar-IQ" dirty="0" err="1" smtClean="0"/>
              <a:t>تأثیرھا</a:t>
            </a:r>
            <a:r>
              <a:rPr lang="ar-IQ" dirty="0" smtClean="0"/>
              <a:t> على الصحة العامة، يجب </a:t>
            </a:r>
            <a:r>
              <a:rPr lang="ar-IQ" dirty="0" err="1" smtClean="0"/>
              <a:t>جمعھا</a:t>
            </a:r>
            <a:r>
              <a:rPr lang="ar-IQ" dirty="0" smtClean="0"/>
              <a:t> أو </a:t>
            </a:r>
            <a:r>
              <a:rPr lang="ar-IQ" dirty="0" err="1" smtClean="0"/>
              <a:t>نقلھا</a:t>
            </a:r>
            <a:r>
              <a:rPr lang="ar-IQ" dirty="0" smtClean="0"/>
              <a:t> </a:t>
            </a:r>
            <a:r>
              <a:rPr lang="ar-IQ" dirty="0" err="1" smtClean="0"/>
              <a:t>وتصریفھا</a:t>
            </a:r>
            <a:r>
              <a:rPr lang="ar-IQ" dirty="0" smtClean="0"/>
              <a:t>،</a:t>
            </a:r>
          </a:p>
          <a:p>
            <a:pPr algn="r" rtl="1"/>
            <a:r>
              <a:rPr lang="ar-IQ" dirty="0" err="1" smtClean="0"/>
              <a:t>ویمكن</a:t>
            </a:r>
            <a:r>
              <a:rPr lang="ar-IQ" dirty="0" smtClean="0"/>
              <a:t> </a:t>
            </a:r>
            <a:r>
              <a:rPr lang="ar-IQ" dirty="0" err="1" smtClean="0"/>
              <a:t>تجمیعھا</a:t>
            </a:r>
            <a:r>
              <a:rPr lang="ar-IQ" dirty="0" smtClean="0"/>
              <a:t> داخل  </a:t>
            </a:r>
            <a:r>
              <a:rPr lang="ar-IQ" b="1" dirty="0" err="1" smtClean="0">
                <a:solidFill>
                  <a:srgbClr val="0070C0"/>
                </a:solidFill>
              </a:rPr>
              <a:t>أكیاس</a:t>
            </a:r>
            <a:r>
              <a:rPr lang="ar-IQ" b="1" dirty="0" smtClean="0">
                <a:solidFill>
                  <a:srgbClr val="0070C0"/>
                </a:solidFill>
              </a:rPr>
              <a:t> </a:t>
            </a:r>
            <a:r>
              <a:rPr lang="ar-IQ" b="1" dirty="0" err="1" smtClean="0">
                <a:solidFill>
                  <a:srgbClr val="0070C0"/>
                </a:solidFill>
              </a:rPr>
              <a:t>ورقیة</a:t>
            </a:r>
            <a:r>
              <a:rPr lang="ar-IQ" b="1" dirty="0" smtClean="0">
                <a:solidFill>
                  <a:srgbClr val="0070C0"/>
                </a:solidFill>
              </a:rPr>
              <a:t> مبطنة بمادة </a:t>
            </a:r>
            <a:r>
              <a:rPr lang="ar-IQ" b="1" dirty="0" err="1" smtClean="0">
                <a:solidFill>
                  <a:srgbClr val="0070C0"/>
                </a:solidFill>
              </a:rPr>
              <a:t>شمعیة</a:t>
            </a:r>
            <a:r>
              <a:rPr lang="ar-IQ" dirty="0" smtClean="0"/>
              <a:t>، أو </a:t>
            </a:r>
            <a:r>
              <a:rPr lang="ar-IQ" b="1" dirty="0" smtClean="0">
                <a:solidFill>
                  <a:srgbClr val="0070C0"/>
                </a:solidFill>
              </a:rPr>
              <a:t>في </a:t>
            </a:r>
            <a:r>
              <a:rPr lang="ar-IQ" b="1" dirty="0" err="1" smtClean="0">
                <a:solidFill>
                  <a:srgbClr val="0070C0"/>
                </a:solidFill>
              </a:rPr>
              <a:t>أكیس</a:t>
            </a:r>
            <a:r>
              <a:rPr lang="ar-IQ" b="1" dirty="0" smtClean="0">
                <a:solidFill>
                  <a:srgbClr val="0070C0"/>
                </a:solidFill>
              </a:rPr>
              <a:t> </a:t>
            </a:r>
            <a:r>
              <a:rPr lang="ar-IQ" b="1" dirty="0" err="1" smtClean="0">
                <a:solidFill>
                  <a:srgbClr val="0070C0"/>
                </a:solidFill>
              </a:rPr>
              <a:t>بلاستیكیة</a:t>
            </a:r>
            <a:r>
              <a:rPr lang="ar-IQ" b="1" dirty="0" smtClean="0">
                <a:solidFill>
                  <a:srgbClr val="0070C0"/>
                </a:solidFill>
              </a:rPr>
              <a:t>، </a:t>
            </a:r>
            <a:r>
              <a:rPr lang="ar-IQ" dirty="0" err="1" smtClean="0"/>
              <a:t>ووضعھا</a:t>
            </a:r>
            <a:r>
              <a:rPr lang="ar-IQ" dirty="0" smtClean="0"/>
              <a:t> </a:t>
            </a:r>
            <a:r>
              <a:rPr lang="ar-IQ" b="1" dirty="0" smtClean="0"/>
              <a:t>داخل </a:t>
            </a:r>
            <a:r>
              <a:rPr lang="ar-IQ" b="1" dirty="0" err="1" smtClean="0"/>
              <a:t>أوعیة</a:t>
            </a:r>
            <a:r>
              <a:rPr lang="ar-IQ" b="1" dirty="0" smtClean="0"/>
              <a:t> </a:t>
            </a:r>
            <a:r>
              <a:rPr lang="ar-IQ" b="1" dirty="0" err="1" smtClean="0"/>
              <a:t>معدنیة</a:t>
            </a:r>
            <a:r>
              <a:rPr lang="ar-IQ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48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/>
              <a:t>طرق المعالجة والتصريف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64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2800" dirty="0" err="1" smtClean="0"/>
              <a:t>یجب</a:t>
            </a:r>
            <a:r>
              <a:rPr lang="ar-IQ" sz="2800" dirty="0" smtClean="0"/>
              <a:t> </a:t>
            </a:r>
            <a:r>
              <a:rPr lang="ar-IQ" sz="2800" dirty="0" err="1" smtClean="0"/>
              <a:t>التمییز</a:t>
            </a:r>
            <a:r>
              <a:rPr lang="ar-IQ" sz="2800" dirty="0" smtClean="0"/>
              <a:t> </a:t>
            </a:r>
            <a:r>
              <a:rPr lang="ar-IQ" sz="2800" dirty="0" err="1" smtClean="0"/>
              <a:t>بین</a:t>
            </a:r>
            <a:r>
              <a:rPr lang="ar-IQ" sz="2800" dirty="0" smtClean="0"/>
              <a:t> طرق معالجة </a:t>
            </a:r>
            <a:r>
              <a:rPr lang="ar-IQ" sz="2800" dirty="0" err="1" smtClean="0"/>
              <a:t>النفایات</a:t>
            </a:r>
            <a:r>
              <a:rPr lang="ar-IQ" sz="2800" dirty="0" smtClean="0"/>
              <a:t> وطرق </a:t>
            </a:r>
            <a:r>
              <a:rPr lang="ar-IQ" sz="2800" dirty="0" err="1" smtClean="0"/>
              <a:t>تصریفھا</a:t>
            </a:r>
            <a:r>
              <a:rPr lang="ar-IQ" sz="2800" dirty="0" smtClean="0"/>
              <a:t>، فالمعالجة </a:t>
            </a:r>
            <a:r>
              <a:rPr lang="ar-IQ" sz="2800" dirty="0" err="1" smtClean="0"/>
              <a:t>تھدف</a:t>
            </a:r>
            <a:r>
              <a:rPr lang="ar-IQ" sz="2800" dirty="0" smtClean="0"/>
              <a:t> إلى </a:t>
            </a:r>
            <a:r>
              <a:rPr lang="ar-IQ" sz="2800" dirty="0" err="1" smtClean="0"/>
              <a:t>تحویل</a:t>
            </a:r>
            <a:r>
              <a:rPr lang="ar-IQ" sz="2800" dirty="0" smtClean="0"/>
              <a:t> المواد الخطرة إلى مواد </a:t>
            </a:r>
            <a:r>
              <a:rPr lang="ar-IQ" sz="2800" dirty="0" err="1" smtClean="0"/>
              <a:t>غیر</a:t>
            </a:r>
            <a:r>
              <a:rPr lang="ar-IQ" sz="2800" dirty="0" smtClean="0"/>
              <a:t> ضارة أو أقل خطورة، أو </a:t>
            </a:r>
            <a:r>
              <a:rPr lang="ar-IQ" sz="2800" dirty="0" smtClean="0"/>
              <a:t>تغيير في </a:t>
            </a:r>
            <a:r>
              <a:rPr lang="ar-IQ" sz="2800" dirty="0" err="1" smtClean="0"/>
              <a:t>خواصھا</a:t>
            </a:r>
            <a:r>
              <a:rPr lang="ar-IQ" sz="2800" dirty="0" smtClean="0"/>
              <a:t> </a:t>
            </a:r>
            <a:r>
              <a:rPr lang="ar-IQ" sz="2800" dirty="0" err="1" smtClean="0"/>
              <a:t>الطبیعیة</a:t>
            </a:r>
            <a:r>
              <a:rPr lang="ar-IQ" sz="2800" dirty="0" smtClean="0"/>
              <a:t> </a:t>
            </a:r>
            <a:r>
              <a:rPr lang="ar-IQ" sz="2800" dirty="0" err="1" smtClean="0"/>
              <a:t>والفیزیائیة</a:t>
            </a:r>
            <a:r>
              <a:rPr lang="ar-IQ" sz="2800" dirty="0" smtClean="0"/>
              <a:t> من أجل </a:t>
            </a:r>
            <a:r>
              <a:rPr lang="ar-IQ" sz="2800" dirty="0" err="1" smtClean="0"/>
              <a:t>تسھیل</a:t>
            </a:r>
            <a:r>
              <a:rPr lang="ar-IQ" sz="2800" dirty="0" smtClean="0"/>
              <a:t> </a:t>
            </a:r>
            <a:r>
              <a:rPr lang="ar-IQ" sz="2800" dirty="0" err="1" smtClean="0"/>
              <a:t>عملیة</a:t>
            </a:r>
            <a:r>
              <a:rPr lang="ar-IQ" sz="2800" dirty="0" smtClean="0"/>
              <a:t> </a:t>
            </a:r>
            <a:r>
              <a:rPr lang="ar-IQ" sz="2800" dirty="0" err="1" smtClean="0"/>
              <a:t>تصریفھا</a:t>
            </a:r>
            <a:r>
              <a:rPr lang="ar-IQ" sz="2800" dirty="0" smtClean="0"/>
              <a:t> أو التخلص </a:t>
            </a:r>
            <a:r>
              <a:rPr lang="ar-IQ" sz="2800" dirty="0" err="1" smtClean="0"/>
              <a:t>منھا</a:t>
            </a:r>
            <a:r>
              <a:rPr lang="ar-IQ" sz="2800" dirty="0" smtClean="0"/>
              <a:t>. إ</a:t>
            </a:r>
          </a:p>
          <a:p>
            <a:pPr algn="r" rtl="1"/>
            <a:r>
              <a:rPr lang="ar-IQ" sz="2800" dirty="0" err="1" smtClean="0"/>
              <a:t>اختیار</a:t>
            </a:r>
            <a:r>
              <a:rPr lang="ar-IQ" sz="2800" dirty="0" smtClean="0"/>
              <a:t> طرق المعالجة </a:t>
            </a:r>
            <a:r>
              <a:rPr lang="ar-IQ" sz="2800" dirty="0" err="1" smtClean="0"/>
              <a:t>والتصریف</a:t>
            </a:r>
            <a:r>
              <a:rPr lang="ar-IQ" sz="2800" dirty="0" smtClean="0"/>
              <a:t> المناسبة </a:t>
            </a:r>
            <a:r>
              <a:rPr lang="ar-IQ" sz="2800" dirty="0" err="1" smtClean="0"/>
              <a:t>یعتمد</a:t>
            </a:r>
            <a:r>
              <a:rPr lang="ar-IQ" sz="2800" dirty="0" smtClean="0"/>
              <a:t> على</a:t>
            </a:r>
          </a:p>
          <a:p>
            <a:pPr marL="0" indent="0" algn="r" rtl="1">
              <a:buNone/>
            </a:pPr>
            <a:r>
              <a:rPr lang="ar-IQ" sz="2800" dirty="0" smtClean="0"/>
              <a:t>   نوع </a:t>
            </a:r>
            <a:r>
              <a:rPr lang="ar-IQ" sz="2800" dirty="0" err="1" smtClean="0"/>
              <a:t>النفایات</a:t>
            </a:r>
            <a:r>
              <a:rPr lang="ar-IQ" sz="2800" dirty="0" smtClean="0"/>
              <a:t> ودرجة </a:t>
            </a:r>
            <a:r>
              <a:rPr lang="ar-IQ" sz="2800" dirty="0" err="1" smtClean="0"/>
              <a:t>خطورتھا</a:t>
            </a:r>
            <a:r>
              <a:rPr lang="ar-IQ" sz="2800" dirty="0" smtClean="0"/>
              <a:t> </a:t>
            </a:r>
            <a:r>
              <a:rPr lang="ar-IQ" sz="2800" dirty="0" err="1" smtClean="0"/>
              <a:t>وكمیتھا</a:t>
            </a:r>
            <a:r>
              <a:rPr lang="ar-IQ" sz="2800" dirty="0" smtClean="0"/>
              <a:t>، </a:t>
            </a:r>
            <a:r>
              <a:rPr lang="ar-IQ" sz="2800" dirty="0" err="1" smtClean="0"/>
              <a:t>وفیما</a:t>
            </a:r>
            <a:r>
              <a:rPr lang="ar-IQ" sz="2800" dirty="0" smtClean="0"/>
              <a:t> </a:t>
            </a:r>
            <a:r>
              <a:rPr lang="ar-IQ" sz="2800" dirty="0" err="1" smtClean="0"/>
              <a:t>یلي</a:t>
            </a:r>
            <a:r>
              <a:rPr lang="ar-IQ" sz="2800" dirty="0" smtClean="0"/>
              <a:t> </a:t>
            </a:r>
            <a:r>
              <a:rPr lang="ar-IQ" sz="2800" dirty="0" smtClean="0"/>
              <a:t>                            بعض </a:t>
            </a:r>
            <a:r>
              <a:rPr lang="ar-IQ" sz="2800" dirty="0" err="1" smtClean="0"/>
              <a:t>الخیارات</a:t>
            </a:r>
            <a:r>
              <a:rPr lang="ar-IQ" sz="2800" dirty="0" smtClean="0"/>
              <a:t> المتاحة </a:t>
            </a:r>
            <a:r>
              <a:rPr lang="ar-IQ" sz="2800" dirty="0" err="1" smtClean="0"/>
              <a:t>لھذه</a:t>
            </a:r>
            <a:r>
              <a:rPr lang="ar-IQ" sz="2800" dirty="0" smtClean="0"/>
              <a:t> </a:t>
            </a:r>
            <a:r>
              <a:rPr lang="ar-IQ" sz="2800" dirty="0" err="1" smtClean="0"/>
              <a:t>الغایة</a:t>
            </a:r>
            <a:r>
              <a:rPr lang="ar-IQ" sz="2800" dirty="0" smtClean="0"/>
              <a:t>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0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4848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/>
              <a:t>. • </a:t>
            </a:r>
            <a:r>
              <a:rPr lang="ar-IQ" dirty="0" err="1" smtClean="0"/>
              <a:t>تغییر</a:t>
            </a:r>
            <a:r>
              <a:rPr lang="ar-IQ" dirty="0" smtClean="0"/>
              <a:t> الخواص </a:t>
            </a:r>
            <a:r>
              <a:rPr lang="ar-IQ" dirty="0" err="1" smtClean="0"/>
              <a:t>الكیمیائیة</a:t>
            </a:r>
            <a:r>
              <a:rPr lang="ar-IQ" dirty="0" smtClean="0"/>
              <a:t> أو </a:t>
            </a:r>
            <a:r>
              <a:rPr lang="ar-IQ" dirty="0" err="1" smtClean="0"/>
              <a:t>الفیزیائیة</a:t>
            </a:r>
            <a:r>
              <a:rPr lang="ar-IQ" dirty="0" smtClean="0"/>
              <a:t> وذلك باستخدام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077200" cy="4191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2800" b="1" dirty="0" smtClean="0">
                <a:solidFill>
                  <a:srgbClr val="0070C0"/>
                </a:solidFill>
              </a:rPr>
              <a:t>إحدى أو بعض الطرق </a:t>
            </a:r>
            <a:r>
              <a:rPr lang="ar-IQ" sz="2800" b="1" dirty="0" err="1" smtClean="0">
                <a:solidFill>
                  <a:srgbClr val="0070C0"/>
                </a:solidFill>
              </a:rPr>
              <a:t>التالیة</a:t>
            </a:r>
            <a:r>
              <a:rPr lang="ar-IQ" sz="2800" b="1" dirty="0" smtClean="0">
                <a:solidFill>
                  <a:srgbClr val="0070C0"/>
                </a:solidFill>
              </a:rPr>
              <a:t> : </a:t>
            </a:r>
          </a:p>
          <a:p>
            <a:pPr algn="r" rtl="1"/>
            <a:r>
              <a:rPr lang="ar-IQ" sz="2800" b="1" dirty="0" smtClean="0"/>
              <a:t>• الحرق والتحلل الحراري </a:t>
            </a:r>
          </a:p>
          <a:p>
            <a:pPr algn="r" rtl="1"/>
            <a:r>
              <a:rPr lang="ar-IQ" sz="2800" b="1" dirty="0" smtClean="0"/>
              <a:t>• المعالجة </a:t>
            </a:r>
            <a:r>
              <a:rPr lang="ar-IQ" sz="2800" b="1" dirty="0" err="1" smtClean="0"/>
              <a:t>البیولوجیة</a:t>
            </a:r>
            <a:endParaRPr lang="ar-IQ" sz="2800" b="1" dirty="0" smtClean="0"/>
          </a:p>
          <a:p>
            <a:pPr algn="r" rtl="1"/>
            <a:r>
              <a:rPr lang="ar-IQ" sz="2800" b="1" dirty="0" smtClean="0"/>
              <a:t> • المعالجة </a:t>
            </a:r>
            <a:r>
              <a:rPr lang="ar-IQ" sz="2800" b="1" dirty="0" err="1" smtClean="0"/>
              <a:t>الكیماویة</a:t>
            </a:r>
            <a:r>
              <a:rPr lang="ar-IQ" sz="2800" b="1" dirty="0" smtClean="0"/>
              <a:t> </a:t>
            </a:r>
          </a:p>
          <a:p>
            <a:pPr algn="r" rtl="1"/>
            <a:r>
              <a:rPr lang="ar-IQ" sz="2800" b="1" dirty="0" smtClean="0"/>
              <a:t>• المعالجة </a:t>
            </a:r>
            <a:r>
              <a:rPr lang="ar-IQ" sz="2800" b="1" dirty="0" err="1" smtClean="0"/>
              <a:t>الفیزیائیة</a:t>
            </a:r>
            <a:r>
              <a:rPr lang="ar-IQ" sz="2800" b="1" dirty="0" smtClean="0"/>
              <a:t> </a:t>
            </a:r>
          </a:p>
          <a:p>
            <a:pPr algn="r" rtl="1"/>
            <a:r>
              <a:rPr lang="ar-IQ" sz="2800" b="1" dirty="0" smtClean="0"/>
              <a:t>• </a:t>
            </a:r>
            <a:r>
              <a:rPr lang="ar-IQ" sz="2800" b="1" dirty="0" err="1" smtClean="0"/>
              <a:t>الكبسلة</a:t>
            </a:r>
            <a:r>
              <a:rPr lang="ar-IQ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186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السلامة  المهنية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Occupational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2800" dirty="0" err="1" smtClean="0"/>
              <a:t>ھي</a:t>
            </a:r>
            <a:r>
              <a:rPr lang="ar-IQ" sz="2800" dirty="0" smtClean="0"/>
              <a:t> مجموعة من الإجراءات والقواعد والنظم </a:t>
            </a:r>
            <a:r>
              <a:rPr lang="ar-IQ" sz="2800" dirty="0" err="1" smtClean="0"/>
              <a:t>التشریعية</a:t>
            </a:r>
            <a:r>
              <a:rPr lang="ar-IQ" sz="2800" dirty="0" smtClean="0"/>
              <a:t> التي </a:t>
            </a:r>
            <a:r>
              <a:rPr lang="ar-IQ" sz="2800" dirty="0" err="1" smtClean="0"/>
              <a:t>تھدف</a:t>
            </a:r>
            <a:r>
              <a:rPr lang="ar-IQ" sz="2800" dirty="0" smtClean="0"/>
              <a:t> إلى الحفاظ </a:t>
            </a:r>
            <a:r>
              <a:rPr lang="ar-IQ" sz="2800" u="sng" dirty="0" smtClean="0"/>
              <a:t>على الإنسان </a:t>
            </a:r>
            <a:r>
              <a:rPr lang="ar-IQ" sz="2800" dirty="0" smtClean="0"/>
              <a:t>من خطر الإصابة </a:t>
            </a:r>
            <a:r>
              <a:rPr lang="ar-IQ" sz="2800" dirty="0" smtClean="0"/>
              <a:t>وكذلك الحفاظ </a:t>
            </a:r>
            <a:r>
              <a:rPr lang="ar-IQ" sz="2800" dirty="0" smtClean="0"/>
              <a:t>على </a:t>
            </a:r>
            <a:r>
              <a:rPr lang="ar-IQ" sz="2800" u="sng" dirty="0" smtClean="0"/>
              <a:t>الممتلكات</a:t>
            </a:r>
            <a:r>
              <a:rPr lang="ar-IQ" sz="2800" dirty="0" smtClean="0"/>
              <a:t> من التلف </a:t>
            </a:r>
            <a:r>
              <a:rPr lang="ar-IQ" sz="2800" dirty="0" err="1" smtClean="0"/>
              <a:t>والضیاع</a:t>
            </a:r>
            <a:r>
              <a:rPr lang="ar-IQ" sz="2800" dirty="0" smtClean="0"/>
              <a:t>. </a:t>
            </a:r>
          </a:p>
          <a:p>
            <a:pPr algn="r" rtl="1"/>
            <a:r>
              <a:rPr lang="ar-IQ" sz="2800" dirty="0" smtClean="0"/>
              <a:t>تدخل السلامة </a:t>
            </a:r>
            <a:r>
              <a:rPr lang="ar-IQ" sz="2800" dirty="0" err="1" smtClean="0"/>
              <a:t>المھنیة</a:t>
            </a:r>
            <a:r>
              <a:rPr lang="ar-IQ" sz="2800" dirty="0" smtClean="0"/>
              <a:t> في كل مجالات </a:t>
            </a:r>
            <a:r>
              <a:rPr lang="ar-IQ" sz="2800" dirty="0" err="1" smtClean="0"/>
              <a:t>الحیاة</a:t>
            </a:r>
            <a:r>
              <a:rPr lang="ar-IQ" sz="2800" dirty="0" smtClean="0"/>
              <a:t> فعندما نتعامل مع </a:t>
            </a:r>
            <a:r>
              <a:rPr lang="ar-IQ" sz="2800" dirty="0" err="1" smtClean="0"/>
              <a:t>الكھرباء</a:t>
            </a:r>
            <a:r>
              <a:rPr lang="ar-IQ" sz="2800" dirty="0" smtClean="0"/>
              <a:t> أو </a:t>
            </a:r>
            <a:r>
              <a:rPr lang="ar-IQ" sz="2800" dirty="0" err="1" smtClean="0"/>
              <a:t>الأجھزة</a:t>
            </a:r>
            <a:r>
              <a:rPr lang="ar-IQ" sz="2800" dirty="0" smtClean="0"/>
              <a:t> </a:t>
            </a:r>
            <a:r>
              <a:rPr lang="ar-IQ" sz="2800" dirty="0" err="1" smtClean="0"/>
              <a:t>المنزلیة</a:t>
            </a:r>
            <a:r>
              <a:rPr lang="ar-IQ" sz="2800" dirty="0" smtClean="0"/>
              <a:t> </a:t>
            </a:r>
            <a:r>
              <a:rPr lang="ar-IQ" sz="2800" dirty="0" err="1" smtClean="0"/>
              <a:t>الكھربائیة</a:t>
            </a:r>
            <a:r>
              <a:rPr lang="ar-IQ" sz="2800" dirty="0" smtClean="0"/>
              <a:t> فلا غنى عن أتباع قواعد السلامة </a:t>
            </a:r>
            <a:r>
              <a:rPr lang="ar-IQ" sz="2800" dirty="0" err="1" smtClean="0"/>
              <a:t>وأصولھا</a:t>
            </a:r>
            <a:r>
              <a:rPr lang="ar-IQ" sz="2800" dirty="0" smtClean="0"/>
              <a:t> وكذلك عند </a:t>
            </a:r>
            <a:r>
              <a:rPr lang="ar-IQ" sz="2800" dirty="0" err="1" smtClean="0"/>
              <a:t>قیادة</a:t>
            </a:r>
            <a:r>
              <a:rPr lang="ar-IQ" sz="2800" dirty="0" smtClean="0"/>
              <a:t> </a:t>
            </a:r>
            <a:r>
              <a:rPr lang="ar-IQ" sz="2800" dirty="0" err="1" smtClean="0"/>
              <a:t>السیارات</a:t>
            </a:r>
            <a:r>
              <a:rPr lang="ar-IQ" sz="2800" dirty="0" smtClean="0"/>
              <a:t> أو حتى </a:t>
            </a:r>
            <a:r>
              <a:rPr lang="ar-IQ" sz="2800" dirty="0" err="1" smtClean="0"/>
              <a:t>السیر</a:t>
            </a:r>
            <a:r>
              <a:rPr lang="ar-IQ" sz="2800" dirty="0" smtClean="0"/>
              <a:t> في </a:t>
            </a:r>
            <a:r>
              <a:rPr lang="ar-IQ" sz="2800" dirty="0" smtClean="0"/>
              <a:t>الشوارع يجب الانتباه الى قواعد السلامة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81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1295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ازالة التلوث </a:t>
            </a:r>
            <a:r>
              <a:rPr lang="ar-IQ" dirty="0" err="1" smtClean="0"/>
              <a:t>البايولوجي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5257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2800" b="1" u="sng" dirty="0" err="1" smtClean="0"/>
              <a:t>وھناك</a:t>
            </a:r>
            <a:r>
              <a:rPr lang="ar-IQ" sz="2800" b="1" u="sng" dirty="0" smtClean="0"/>
              <a:t> </a:t>
            </a:r>
            <a:r>
              <a:rPr lang="ar-IQ" sz="2800" b="1" u="sng" dirty="0" err="1" smtClean="0"/>
              <a:t>تقنیات</a:t>
            </a:r>
            <a:r>
              <a:rPr lang="ar-IQ" sz="2800" b="1" u="sng" dirty="0" smtClean="0"/>
              <a:t> </a:t>
            </a:r>
            <a:r>
              <a:rPr lang="ar-IQ" sz="2800" b="1" u="sng" dirty="0" err="1" smtClean="0"/>
              <a:t>جدیدة</a:t>
            </a:r>
            <a:r>
              <a:rPr lang="ar-IQ" sz="2800" b="1" u="sng" dirty="0" smtClean="0"/>
              <a:t> لإزالة التلوث </a:t>
            </a:r>
            <a:r>
              <a:rPr lang="ar-IQ" sz="2800" b="1" u="sng" dirty="0" err="1" smtClean="0"/>
              <a:t>البايولوجي</a:t>
            </a:r>
            <a:r>
              <a:rPr lang="ar-IQ" sz="2800" b="1" u="sng" dirty="0" smtClean="0"/>
              <a:t> </a:t>
            </a:r>
          </a:p>
          <a:p>
            <a:pPr algn="r" rtl="1"/>
            <a:r>
              <a:rPr lang="ar-IQ" sz="2800" dirty="0" smtClean="0"/>
              <a:t>-  في المختبرات مثل </a:t>
            </a:r>
            <a:r>
              <a:rPr lang="ar-IQ" sz="2800" dirty="0" err="1" smtClean="0"/>
              <a:t>التحلیل</a:t>
            </a:r>
            <a:r>
              <a:rPr lang="ar-IQ" sz="2800" dirty="0" smtClean="0"/>
              <a:t> </a:t>
            </a:r>
            <a:r>
              <a:rPr lang="ar-IQ" sz="2600" b="1" i="1" dirty="0" smtClean="0"/>
              <a:t>بالقلوي أو </a:t>
            </a:r>
            <a:r>
              <a:rPr lang="ar-IQ" sz="2600" b="1" i="1" dirty="0" err="1" smtClean="0"/>
              <a:t>الھضم</a:t>
            </a:r>
            <a:r>
              <a:rPr lang="ar-IQ" sz="2600" b="1" i="1" dirty="0" smtClean="0"/>
              <a:t> بالقلوي</a:t>
            </a:r>
          </a:p>
          <a:p>
            <a:pPr algn="r" rtl="1"/>
            <a:r>
              <a:rPr lang="ar-IQ" sz="2800" dirty="0" smtClean="0"/>
              <a:t>- بعض المواد الملوثة أو الأدوات التي </a:t>
            </a:r>
            <a:r>
              <a:rPr lang="ar-IQ" sz="2800" dirty="0" err="1" smtClean="0"/>
              <a:t>یتم</a:t>
            </a:r>
            <a:r>
              <a:rPr lang="ar-IQ" sz="2800" dirty="0" smtClean="0"/>
              <a:t> إزالة </a:t>
            </a:r>
            <a:r>
              <a:rPr lang="ar-IQ" sz="2800" dirty="0" err="1" smtClean="0"/>
              <a:t>تلوثھا</a:t>
            </a:r>
            <a:r>
              <a:rPr lang="ar-IQ" sz="2800" dirty="0" smtClean="0"/>
              <a:t> </a:t>
            </a:r>
            <a:r>
              <a:rPr lang="ar-IQ" sz="2800" dirty="0" err="1" smtClean="0"/>
              <a:t>المیكروبي</a:t>
            </a:r>
            <a:r>
              <a:rPr lang="ar-IQ" sz="2800" dirty="0" smtClean="0"/>
              <a:t> </a:t>
            </a:r>
            <a:r>
              <a:rPr lang="ar-IQ" sz="2800" dirty="0" err="1" smtClean="0"/>
              <a:t>بالأوتوكلاف</a:t>
            </a:r>
            <a:r>
              <a:rPr lang="ar-IQ" sz="2800" dirty="0" smtClean="0"/>
              <a:t> </a:t>
            </a:r>
            <a:r>
              <a:rPr lang="ar-IQ" sz="2800" dirty="0" err="1" smtClean="0"/>
              <a:t>یمكن</a:t>
            </a:r>
            <a:r>
              <a:rPr lang="ar-IQ" sz="2800" dirty="0" smtClean="0"/>
              <a:t> بعد ذلك </a:t>
            </a:r>
            <a:r>
              <a:rPr lang="ar-IQ" sz="2800" dirty="0" err="1" smtClean="0"/>
              <a:t>غسلھا</a:t>
            </a:r>
            <a:r>
              <a:rPr lang="ar-IQ" sz="2800" dirty="0" smtClean="0"/>
              <a:t> وإعادة </a:t>
            </a:r>
            <a:r>
              <a:rPr lang="ar-IQ" sz="2800" dirty="0" err="1" smtClean="0"/>
              <a:t>استخدامھا</a:t>
            </a:r>
            <a:r>
              <a:rPr lang="ar-IQ" sz="2800" dirty="0" smtClean="0"/>
              <a:t> أو </a:t>
            </a:r>
            <a:r>
              <a:rPr lang="ar-IQ" sz="2800" dirty="0" err="1" smtClean="0"/>
              <a:t>تدویرھا</a:t>
            </a:r>
            <a:endParaRPr lang="ar-IQ" sz="2800" dirty="0" smtClean="0"/>
          </a:p>
          <a:p>
            <a:pPr algn="r" rtl="1"/>
            <a:r>
              <a:rPr lang="ar-IQ" sz="2800" dirty="0" smtClean="0"/>
              <a:t>- </a:t>
            </a:r>
            <a:r>
              <a:rPr lang="ar-IQ" sz="2800" dirty="0" err="1" smtClean="0"/>
              <a:t>وھناك</a:t>
            </a:r>
            <a:r>
              <a:rPr lang="ar-IQ" sz="2800" dirty="0" smtClean="0"/>
              <a:t> بعض أ الأدوات المواد التي </a:t>
            </a:r>
            <a:r>
              <a:rPr lang="ar-IQ" sz="2800" dirty="0" err="1" smtClean="0"/>
              <a:t>یزال</a:t>
            </a:r>
            <a:r>
              <a:rPr lang="ar-IQ" sz="2800" dirty="0" smtClean="0"/>
              <a:t> </a:t>
            </a:r>
            <a:r>
              <a:rPr lang="ar-IQ" sz="2800" dirty="0" err="1" smtClean="0"/>
              <a:t>تلوثھا</a:t>
            </a:r>
            <a:r>
              <a:rPr lang="ar-IQ" sz="2800" dirty="0" smtClean="0"/>
              <a:t> </a:t>
            </a:r>
            <a:r>
              <a:rPr lang="ar-IQ" sz="2800" dirty="0" err="1" smtClean="0"/>
              <a:t>المیكروبى</a:t>
            </a:r>
            <a:r>
              <a:rPr lang="ar-IQ" sz="2800" dirty="0" smtClean="0"/>
              <a:t> </a:t>
            </a:r>
            <a:r>
              <a:rPr lang="ar-IQ" sz="2800" dirty="0" err="1" smtClean="0"/>
              <a:t>بالأوتوكلاف</a:t>
            </a:r>
            <a:r>
              <a:rPr lang="ar-IQ" sz="2800" dirty="0" smtClean="0"/>
              <a:t> ثم </a:t>
            </a:r>
            <a:r>
              <a:rPr lang="ar-IQ" sz="2800" dirty="0" err="1" smtClean="0"/>
              <a:t>یتم</a:t>
            </a:r>
            <a:r>
              <a:rPr lang="ar-IQ" sz="2800" dirty="0" smtClean="0"/>
              <a:t> التخلص </a:t>
            </a:r>
            <a:r>
              <a:rPr lang="ar-IQ" sz="2800" dirty="0" err="1" smtClean="0"/>
              <a:t>منھا</a:t>
            </a:r>
            <a:r>
              <a:rPr lang="ar-IQ" sz="2800" dirty="0" smtClean="0"/>
              <a:t> .</a:t>
            </a:r>
          </a:p>
          <a:p>
            <a:pPr algn="r" rtl="1"/>
            <a:endParaRPr lang="ar-IQ" sz="2800" dirty="0" smtClean="0"/>
          </a:p>
          <a:p>
            <a:pPr algn="r" rtl="1"/>
            <a:r>
              <a:rPr lang="ar-IQ" sz="2800" dirty="0" smtClean="0"/>
              <a:t>- </a:t>
            </a:r>
            <a:r>
              <a:rPr lang="ar-IQ" sz="2800" dirty="0" err="1" smtClean="0"/>
              <a:t>وھناك</a:t>
            </a:r>
            <a:r>
              <a:rPr lang="ar-IQ" sz="2800" dirty="0" smtClean="0"/>
              <a:t>  مواد </a:t>
            </a:r>
            <a:r>
              <a:rPr lang="ar-IQ" sz="2800" dirty="0" err="1" smtClean="0"/>
              <a:t>توجھا</a:t>
            </a:r>
            <a:r>
              <a:rPr lang="ar-IQ" sz="2800" dirty="0" smtClean="0"/>
              <a:t> </a:t>
            </a:r>
            <a:r>
              <a:rPr lang="ar-IQ" sz="2800" dirty="0" smtClean="0"/>
              <a:t>مباشرة للمحرقة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17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endParaRPr lang="ar-IQ" sz="6000" dirty="0" smtClean="0"/>
          </a:p>
          <a:p>
            <a:pPr algn="ctr"/>
            <a:r>
              <a:rPr lang="ar-IQ" sz="6000" dirty="0" smtClean="0"/>
              <a:t>شكرا للمشاركة </a:t>
            </a:r>
          </a:p>
          <a:p>
            <a:pPr marL="68580" indent="0" algn="ctr">
              <a:buNone/>
            </a:pPr>
            <a:r>
              <a:rPr lang="ar-IQ" sz="6000" dirty="0" smtClean="0"/>
              <a:t>والحضور</a:t>
            </a:r>
          </a:p>
          <a:p>
            <a:pPr algn="ctr"/>
            <a:endParaRPr lang="ar-IQ" sz="6000" dirty="0"/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702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IQ" dirty="0" smtClean="0"/>
              <a:t>الشروط العامة للسلامة </a:t>
            </a:r>
            <a:r>
              <a:rPr lang="ar-IQ" dirty="0" err="1" smtClean="0"/>
              <a:t>المھنیة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IQ" sz="2400" dirty="0" smtClean="0"/>
              <a:t>1 - </a:t>
            </a:r>
            <a:r>
              <a:rPr lang="en-US" sz="2400" dirty="0" smtClean="0"/>
              <a:t>-</a:t>
            </a:r>
            <a:r>
              <a:rPr lang="ar-IQ" sz="2400" dirty="0" err="1" smtClean="0"/>
              <a:t>حمایة</a:t>
            </a:r>
            <a:r>
              <a:rPr lang="ar-IQ" sz="2400" dirty="0" smtClean="0"/>
              <a:t> </a:t>
            </a:r>
            <a:r>
              <a:rPr lang="ar-IQ" sz="2400" dirty="0" smtClean="0">
                <a:solidFill>
                  <a:srgbClr val="0070C0"/>
                </a:solidFill>
              </a:rPr>
              <a:t>العنصر البشري </a:t>
            </a:r>
            <a:r>
              <a:rPr lang="ar-IQ" sz="2400" dirty="0" smtClean="0"/>
              <a:t>من الإصابات </a:t>
            </a:r>
          </a:p>
          <a:p>
            <a:pPr algn="r" rtl="1"/>
            <a:r>
              <a:rPr lang="ar-IQ" sz="2400" dirty="0" smtClean="0"/>
              <a:t>2 -الحفاظ على مقـومات العنصر المادي المتمثل في</a:t>
            </a:r>
            <a:r>
              <a:rPr lang="ar-IQ" sz="2400" dirty="0" smtClean="0">
                <a:solidFill>
                  <a:srgbClr val="0070C0"/>
                </a:solidFill>
              </a:rPr>
              <a:t> المنشآت وما </a:t>
            </a:r>
            <a:r>
              <a:rPr lang="ar-IQ" sz="2400" dirty="0" err="1" smtClean="0">
                <a:solidFill>
                  <a:srgbClr val="0070C0"/>
                </a:solidFill>
              </a:rPr>
              <a:t>تحتویھا</a:t>
            </a:r>
            <a:r>
              <a:rPr lang="ar-IQ" sz="2400" dirty="0" smtClean="0">
                <a:solidFill>
                  <a:srgbClr val="0070C0"/>
                </a:solidFill>
              </a:rPr>
              <a:t> </a:t>
            </a:r>
            <a:r>
              <a:rPr lang="ar-IQ" sz="2400" dirty="0" smtClean="0"/>
              <a:t>من </a:t>
            </a:r>
            <a:r>
              <a:rPr lang="ar-IQ" sz="2400" dirty="0" err="1" smtClean="0"/>
              <a:t>أجھزة</a:t>
            </a:r>
            <a:r>
              <a:rPr lang="ar-IQ" sz="2400" dirty="0"/>
              <a:t> </a:t>
            </a:r>
            <a:r>
              <a:rPr lang="ar-IQ" sz="2400" dirty="0" smtClean="0"/>
              <a:t>ومعدات من التلف </a:t>
            </a:r>
            <a:r>
              <a:rPr lang="ar-IQ" sz="2400" dirty="0" err="1" smtClean="0"/>
              <a:t>والضیاع</a:t>
            </a:r>
            <a:r>
              <a:rPr lang="ar-IQ" sz="2400" dirty="0" smtClean="0"/>
              <a:t> </a:t>
            </a:r>
            <a:r>
              <a:rPr lang="ar-IQ" sz="2400" dirty="0" err="1" smtClean="0"/>
              <a:t>نتیجة</a:t>
            </a:r>
            <a:r>
              <a:rPr lang="ar-IQ" sz="2400" dirty="0" smtClean="0"/>
              <a:t> للحوادث.</a:t>
            </a:r>
          </a:p>
          <a:p>
            <a:pPr algn="r" rtl="1"/>
            <a:r>
              <a:rPr lang="ar-IQ" sz="2400" dirty="0" smtClean="0"/>
              <a:t>3 -</a:t>
            </a:r>
            <a:r>
              <a:rPr lang="ar-IQ" sz="2400" dirty="0" err="1" smtClean="0"/>
              <a:t>توفیر</a:t>
            </a:r>
            <a:r>
              <a:rPr lang="ar-IQ" sz="2400" dirty="0" smtClean="0"/>
              <a:t> </a:t>
            </a:r>
            <a:r>
              <a:rPr lang="ar-IQ" sz="2400" dirty="0" err="1" smtClean="0"/>
              <a:t>وتنفیذ</a:t>
            </a:r>
            <a:r>
              <a:rPr lang="ar-IQ" sz="2400" dirty="0" smtClean="0"/>
              <a:t> كافة شروط السلامة والصحة </a:t>
            </a:r>
            <a:r>
              <a:rPr lang="ar-IQ" sz="2400" dirty="0" err="1" smtClean="0"/>
              <a:t>المھنیة</a:t>
            </a:r>
            <a:r>
              <a:rPr lang="ar-IQ" sz="2400" dirty="0" smtClean="0"/>
              <a:t> التي تكفل </a:t>
            </a:r>
            <a:r>
              <a:rPr lang="ar-IQ" sz="2400" dirty="0" err="1" smtClean="0"/>
              <a:t>توفیر</a:t>
            </a:r>
            <a:r>
              <a:rPr lang="ar-IQ" sz="2400" dirty="0" smtClean="0"/>
              <a:t> </a:t>
            </a:r>
            <a:r>
              <a:rPr lang="ar-IQ" sz="2400" dirty="0" err="1" smtClean="0"/>
              <a:t>الوقایة</a:t>
            </a:r>
            <a:r>
              <a:rPr lang="ar-IQ" sz="2400" dirty="0" smtClean="0"/>
              <a:t> من المخاطر </a:t>
            </a:r>
            <a:r>
              <a:rPr lang="ar-IQ" sz="2400" dirty="0" err="1" smtClean="0">
                <a:solidFill>
                  <a:srgbClr val="0070C0"/>
                </a:solidFill>
              </a:rPr>
              <a:t>للعنصرین</a:t>
            </a:r>
            <a:r>
              <a:rPr lang="ar-IQ" sz="2400" dirty="0" smtClean="0">
                <a:solidFill>
                  <a:srgbClr val="0070C0"/>
                </a:solidFill>
              </a:rPr>
              <a:t> البشري والمادي</a:t>
            </a:r>
            <a:r>
              <a:rPr lang="ar-IQ" sz="2400" dirty="0" smtClean="0"/>
              <a:t>.</a:t>
            </a:r>
          </a:p>
          <a:p>
            <a:pPr algn="r" rtl="1"/>
            <a:r>
              <a:rPr lang="ar-IQ" sz="2400" dirty="0" smtClean="0"/>
              <a:t>4 -</a:t>
            </a:r>
            <a:r>
              <a:rPr lang="ar-IQ" sz="2400" dirty="0" err="1" smtClean="0"/>
              <a:t>منھج</a:t>
            </a:r>
            <a:r>
              <a:rPr lang="ar-IQ" sz="2400" dirty="0" smtClean="0"/>
              <a:t> السلامة </a:t>
            </a:r>
            <a:r>
              <a:rPr lang="ar-IQ" sz="2400" dirty="0" err="1" smtClean="0"/>
              <a:t>المھنیة</a:t>
            </a:r>
            <a:r>
              <a:rPr lang="ar-IQ" sz="2400" dirty="0" smtClean="0"/>
              <a:t>  يعمل على </a:t>
            </a:r>
            <a:r>
              <a:rPr lang="ar-IQ" sz="2400" dirty="0" err="1" smtClean="0"/>
              <a:t>تثبیت</a:t>
            </a:r>
            <a:r>
              <a:rPr lang="ar-IQ" sz="2400" dirty="0" smtClean="0"/>
              <a:t> </a:t>
            </a:r>
            <a:r>
              <a:rPr lang="ar-IQ" sz="2400" dirty="0" err="1" smtClean="0"/>
              <a:t>الآمان</a:t>
            </a:r>
            <a:r>
              <a:rPr lang="ar-IQ" sz="2400" dirty="0" smtClean="0"/>
              <a:t> </a:t>
            </a:r>
            <a:r>
              <a:rPr lang="ar-IQ" sz="2400" dirty="0" smtClean="0"/>
              <a:t>والاطمئنان </a:t>
            </a:r>
            <a:r>
              <a:rPr lang="ar-IQ" sz="2400" dirty="0" smtClean="0"/>
              <a:t>في قلوب </a:t>
            </a:r>
            <a:r>
              <a:rPr lang="ar-IQ" sz="2400" dirty="0" err="1" smtClean="0"/>
              <a:t>العاملین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80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ما هو تعريف المختبر؟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486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IQ" dirty="0" smtClean="0"/>
              <a:t>المختبر </a:t>
            </a:r>
            <a:r>
              <a:rPr lang="ar-IQ" dirty="0"/>
              <a:t>هو المكان أو المنشأة التي يتم فيها إجراء التجارب والأبحاث العلمية المختلفة , وتلعب المختبرات دوراً مهماً </a:t>
            </a:r>
            <a:r>
              <a:rPr lang="ar-IQ" u="sng" dirty="0"/>
              <a:t>في خدمة العلم </a:t>
            </a:r>
            <a:r>
              <a:rPr lang="ar-IQ" dirty="0"/>
              <a:t>و</a:t>
            </a:r>
            <a:r>
              <a:rPr lang="ar-IQ" u="sng" dirty="0"/>
              <a:t>حياة الأنسان </a:t>
            </a:r>
            <a:r>
              <a:rPr lang="ar-IQ" dirty="0" smtClean="0"/>
              <a:t>,</a:t>
            </a:r>
          </a:p>
          <a:p>
            <a:pPr algn="r" rtl="1"/>
            <a:r>
              <a:rPr lang="ar-IQ" dirty="0"/>
              <a:t>من الادوات المستخدمة في المختبر؟</a:t>
            </a:r>
          </a:p>
          <a:p>
            <a:pPr algn="r" rtl="1"/>
            <a:r>
              <a:rPr lang="ar-IQ" dirty="0"/>
              <a:t>-1. الماصة </a:t>
            </a:r>
            <a:r>
              <a:rPr lang="en-US" dirty="0"/>
              <a:t>Pipette. :</a:t>
            </a:r>
          </a:p>
          <a:p>
            <a:pPr algn="r" rtl="1"/>
            <a:r>
              <a:rPr lang="en-US" dirty="0"/>
              <a:t>-2 </a:t>
            </a:r>
            <a:r>
              <a:rPr lang="ar-IQ" dirty="0"/>
              <a:t>كأس زجاجي ) </a:t>
            </a:r>
            <a:r>
              <a:rPr lang="ar-IQ" dirty="0" err="1"/>
              <a:t>البيكر</a:t>
            </a:r>
            <a:r>
              <a:rPr lang="ar-IQ" dirty="0"/>
              <a:t> ( </a:t>
            </a:r>
            <a:r>
              <a:rPr lang="en-US" dirty="0"/>
              <a:t>Beaker :</a:t>
            </a:r>
          </a:p>
          <a:p>
            <a:pPr algn="r" rtl="1"/>
            <a:r>
              <a:rPr lang="en-US" dirty="0"/>
              <a:t>-3 </a:t>
            </a:r>
            <a:r>
              <a:rPr lang="ar-IQ" dirty="0" err="1"/>
              <a:t>االسطوانة</a:t>
            </a:r>
            <a:r>
              <a:rPr lang="ar-IQ" dirty="0"/>
              <a:t> المدرجة أو المقياس المدرج </a:t>
            </a:r>
            <a:r>
              <a:rPr lang="en-US" dirty="0"/>
              <a:t>Cylinder :</a:t>
            </a:r>
          </a:p>
          <a:p>
            <a:pPr algn="r" rtl="1"/>
            <a:r>
              <a:rPr lang="ar-IQ" dirty="0"/>
              <a:t>مقع ترش </a:t>
            </a:r>
            <a:r>
              <a:rPr lang="ar-IQ" dirty="0" err="1"/>
              <a:t>يح</a:t>
            </a:r>
            <a:r>
              <a:rPr lang="ar-IQ" dirty="0"/>
              <a:t> </a:t>
            </a:r>
            <a:r>
              <a:rPr lang="en-US" dirty="0"/>
              <a:t>funnel. -4. </a:t>
            </a:r>
            <a:r>
              <a:rPr lang="ar-IQ" dirty="0"/>
              <a:t>القمع </a:t>
            </a:r>
            <a:r>
              <a:rPr lang="en-US" dirty="0"/>
              <a:t>Funnel. :</a:t>
            </a:r>
          </a:p>
          <a:p>
            <a:pPr algn="r" rtl="1"/>
            <a:r>
              <a:rPr lang="en-US" dirty="0" smtClean="0"/>
              <a:t>-</a:t>
            </a:r>
            <a:r>
              <a:rPr lang="ar-IQ" dirty="0" smtClean="0"/>
              <a:t>5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ar-IQ" dirty="0"/>
              <a:t>زجاجة الساعة </a:t>
            </a:r>
            <a:r>
              <a:rPr lang="en-US" dirty="0"/>
              <a:t>Watch glass.</a:t>
            </a:r>
          </a:p>
          <a:p>
            <a:pPr algn="r" rtl="1"/>
            <a:r>
              <a:rPr lang="en-US" dirty="0" smtClean="0"/>
              <a:t>-</a:t>
            </a:r>
            <a:r>
              <a:rPr lang="ar-IQ" dirty="0" smtClean="0"/>
              <a:t>6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ar-IQ" dirty="0"/>
              <a:t>الملعقة الوزنية </a:t>
            </a:r>
            <a:r>
              <a:rPr lang="en-US" dirty="0"/>
              <a:t>spatula. </a:t>
            </a:r>
            <a:r>
              <a:rPr lang="ar-IQ" dirty="0" smtClean="0"/>
              <a:t> </a:t>
            </a:r>
          </a:p>
          <a:p>
            <a:pPr algn="r" rtl="1"/>
            <a:r>
              <a:rPr lang="ar-IQ" dirty="0"/>
              <a:t> </a:t>
            </a:r>
            <a:r>
              <a:rPr lang="en-US" dirty="0" smtClean="0"/>
              <a:t>.</a:t>
            </a:r>
            <a:r>
              <a:rPr lang="en-US" dirty="0"/>
              <a:t> </a:t>
            </a:r>
            <a:r>
              <a:rPr lang="ar-IQ" dirty="0"/>
              <a:t>ورق ترش </a:t>
            </a:r>
            <a:r>
              <a:rPr lang="ar-IQ" dirty="0" err="1"/>
              <a:t>يح</a:t>
            </a:r>
            <a:r>
              <a:rPr lang="ar-IQ" dirty="0"/>
              <a:t> </a:t>
            </a:r>
            <a:r>
              <a:rPr lang="en-US" dirty="0"/>
              <a:t>Filter paper. </a:t>
            </a:r>
            <a:r>
              <a:rPr lang="ar-IQ" dirty="0" err="1"/>
              <a:t>دورقخمروطي</a:t>
            </a:r>
            <a:r>
              <a:rPr lang="ar-IQ" dirty="0"/>
              <a:t> ...</a:t>
            </a:r>
          </a:p>
          <a:p>
            <a:pPr algn="r" rtl="1"/>
            <a:r>
              <a:rPr lang="ar-IQ" dirty="0"/>
              <a:t>الدورق المخروطي </a:t>
            </a:r>
            <a:r>
              <a:rPr lang="en-US" dirty="0"/>
              <a:t>Conical flask. :</a:t>
            </a:r>
          </a:p>
          <a:p>
            <a:pPr algn="r" rtl="1"/>
            <a:r>
              <a:rPr lang="ar-IQ" dirty="0"/>
              <a:t>السحاحة </a:t>
            </a:r>
            <a:r>
              <a:rPr lang="en-US" dirty="0"/>
              <a:t>Burette </a:t>
            </a:r>
            <a:r>
              <a:rPr lang="en-US" dirty="0" smtClean="0"/>
              <a:t>:</a:t>
            </a:r>
            <a:endParaRPr lang="ar-IQ" dirty="0" smtClean="0"/>
          </a:p>
          <a:p>
            <a:pPr algn="r" rtl="1"/>
            <a:r>
              <a:rPr lang="ar-IQ" b="1" u="sng" dirty="0" err="1" smtClean="0"/>
              <a:t>والاجهزه</a:t>
            </a:r>
            <a:r>
              <a:rPr lang="ar-IQ" b="1" u="sng" dirty="0" smtClean="0"/>
              <a:t>  </a:t>
            </a:r>
            <a:r>
              <a:rPr lang="en-US" b="1" u="sng" dirty="0" smtClean="0"/>
              <a:t>Devices </a:t>
            </a:r>
            <a:r>
              <a:rPr lang="ar-IQ" b="1" u="sng" dirty="0" smtClean="0"/>
              <a:t>المستخدمة في التجارب</a:t>
            </a:r>
            <a:endParaRPr lang="en-US" b="1" u="sng" dirty="0"/>
          </a:p>
          <a:p>
            <a:pPr algn="r" rtl="1"/>
            <a:endParaRPr lang="ar-IQ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7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9248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ما هي مهام اختصاصي المختبر؟</a:t>
            </a:r>
            <a:br>
              <a:rPr lang="ar-IQ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34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IQ" sz="2800" dirty="0" smtClean="0"/>
              <a:t>تحديد </a:t>
            </a:r>
            <a:r>
              <a:rPr lang="ar-IQ" sz="2800" dirty="0"/>
              <a:t>احتياجات المختبر من المواد الأولية اللازمة للفحوصات </a:t>
            </a:r>
            <a:r>
              <a:rPr lang="ar-IQ" sz="2800" dirty="0" smtClean="0"/>
              <a:t>او الاختبارات الكيميائية او الطبية والعمل على توفيرها </a:t>
            </a:r>
            <a:r>
              <a:rPr lang="ar-IQ" sz="2800" dirty="0"/>
              <a:t>والتأكد من سلامتها، </a:t>
            </a:r>
            <a:endParaRPr lang="ar-IQ" sz="2800" dirty="0" smtClean="0"/>
          </a:p>
          <a:p>
            <a:pPr algn="r" rtl="1"/>
            <a:r>
              <a:rPr lang="ar-IQ" sz="2800" dirty="0" smtClean="0"/>
              <a:t>استلام </a:t>
            </a:r>
            <a:r>
              <a:rPr lang="ar-IQ" sz="2800" dirty="0"/>
              <a:t>عينات الفحص وإجراء التحاليل والفحوصات المخبرية المطلوبة، </a:t>
            </a:r>
            <a:endParaRPr lang="ar-IQ" sz="2800" dirty="0" smtClean="0"/>
          </a:p>
          <a:p>
            <a:pPr algn="r" rtl="1"/>
            <a:r>
              <a:rPr lang="ar-IQ" sz="2800" dirty="0" smtClean="0"/>
              <a:t>إعداد </a:t>
            </a:r>
            <a:r>
              <a:rPr lang="ar-IQ" sz="2800" dirty="0"/>
              <a:t>الوثائق والتقارير </a:t>
            </a:r>
            <a:r>
              <a:rPr lang="ar-IQ" sz="2800" dirty="0" smtClean="0"/>
              <a:t>المتعلقة </a:t>
            </a:r>
            <a:r>
              <a:rPr lang="ar-IQ" sz="2800" dirty="0"/>
              <a:t>بأعمال </a:t>
            </a:r>
            <a:r>
              <a:rPr lang="ar-IQ" sz="2800" dirty="0" smtClean="0"/>
              <a:t>المختبر</a:t>
            </a:r>
            <a:r>
              <a:rPr lang="ar-IQ" sz="2800" dirty="0"/>
              <a:t> </a:t>
            </a:r>
            <a:r>
              <a:rPr lang="ar-IQ" sz="2800" dirty="0" smtClean="0"/>
              <a:t>وحفظها</a:t>
            </a:r>
            <a:r>
              <a:rPr lang="ar-IQ" sz="2800" dirty="0"/>
              <a:t>.</a:t>
            </a:r>
          </a:p>
          <a:p>
            <a:pPr algn="r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34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0010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ما هي قواعد </a:t>
            </a:r>
            <a:r>
              <a:rPr lang="ar-IQ" dirty="0" err="1" smtClean="0"/>
              <a:t>السلامه</a:t>
            </a:r>
            <a:r>
              <a:rPr lang="ar-IQ" dirty="0" smtClean="0"/>
              <a:t> في المختبر؟</a:t>
            </a:r>
            <a:r>
              <a:rPr lang="ar-IQ" dirty="0" smtClean="0">
                <a:effectLst/>
              </a:rPr>
              <a:t/>
            </a:r>
            <a:br>
              <a:rPr lang="ar-IQ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648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IQ" sz="2800" b="1" dirty="0" smtClean="0"/>
              <a:t>إرشادات السلامة في </a:t>
            </a:r>
            <a:r>
              <a:rPr lang="ar-IQ" sz="2800" b="1" dirty="0" smtClean="0"/>
              <a:t>المختبرات</a:t>
            </a:r>
            <a:r>
              <a:rPr lang="ar-IQ" sz="2800" b="1" dirty="0" smtClean="0"/>
              <a:t> </a:t>
            </a:r>
          </a:p>
          <a:p>
            <a:pPr algn="r" rtl="1"/>
            <a:r>
              <a:rPr lang="ar-IQ" sz="2800" u="sng" dirty="0" smtClean="0">
                <a:solidFill>
                  <a:srgbClr val="FF0000"/>
                </a:solidFill>
              </a:rPr>
              <a:t>لبس البالطو </a:t>
            </a:r>
            <a:r>
              <a:rPr lang="ar-IQ" sz="2800" dirty="0" smtClean="0"/>
              <a:t>لحماية ملابسك وجسمك من الكيماويات المنسكبة.</a:t>
            </a:r>
          </a:p>
          <a:p>
            <a:pPr algn="r" rtl="1"/>
            <a:r>
              <a:rPr lang="ar-IQ" sz="2800" u="sng" dirty="0" smtClean="0">
                <a:solidFill>
                  <a:srgbClr val="FF0000"/>
                </a:solidFill>
              </a:rPr>
              <a:t>لبس القفازات المناسبة </a:t>
            </a:r>
            <a:r>
              <a:rPr lang="ar-IQ" sz="2800" dirty="0" smtClean="0"/>
              <a:t>عند التعامل مع المواد الكيميائية أو العينات.</a:t>
            </a:r>
          </a:p>
          <a:p>
            <a:pPr algn="r" rtl="1"/>
            <a:r>
              <a:rPr lang="ar-IQ" sz="2800" dirty="0" smtClean="0"/>
              <a:t>لبس</a:t>
            </a:r>
            <a:r>
              <a:rPr lang="ar-IQ" sz="2800" u="sng" dirty="0" smtClean="0"/>
              <a:t> </a:t>
            </a:r>
            <a:r>
              <a:rPr lang="ar-IQ" sz="2800" u="sng" dirty="0" smtClean="0">
                <a:solidFill>
                  <a:srgbClr val="FF0000"/>
                </a:solidFill>
              </a:rPr>
              <a:t>الحذاء الواقي </a:t>
            </a:r>
            <a:r>
              <a:rPr lang="ar-IQ" sz="2800" dirty="0" smtClean="0"/>
              <a:t>يحميك من الأخطار المحتملة.</a:t>
            </a:r>
          </a:p>
          <a:p>
            <a:pPr algn="r" rtl="1"/>
            <a:r>
              <a:rPr lang="ar-IQ" sz="2800" dirty="0" smtClean="0"/>
              <a:t>وضع </a:t>
            </a:r>
            <a:r>
              <a:rPr lang="ar-IQ" sz="2800" u="sng" dirty="0" smtClean="0">
                <a:solidFill>
                  <a:srgbClr val="FF0000"/>
                </a:solidFill>
              </a:rPr>
              <a:t>نظاره واقيه </a:t>
            </a:r>
            <a:r>
              <a:rPr lang="ar-IQ" sz="2800" dirty="0" smtClean="0"/>
              <a:t>لحماية العينين من المواد الكيميائية.</a:t>
            </a:r>
          </a:p>
          <a:p>
            <a:pPr algn="r" rtl="1"/>
            <a:r>
              <a:rPr lang="ar-IQ" sz="2800" dirty="0" smtClean="0"/>
              <a:t>تأدية التجربة </a:t>
            </a:r>
            <a:r>
              <a:rPr lang="ar-IQ" sz="2800" b="1" dirty="0" smtClean="0">
                <a:solidFill>
                  <a:srgbClr val="FF0000"/>
                </a:solidFill>
              </a:rPr>
              <a:t>بحرص</a:t>
            </a:r>
            <a:r>
              <a:rPr lang="ar-IQ" sz="2800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وهدوء</a:t>
            </a:r>
            <a:r>
              <a:rPr lang="ar-IQ" sz="2800" dirty="0" smtClean="0"/>
              <a:t> </a:t>
            </a:r>
            <a:r>
              <a:rPr lang="ar-IQ" sz="2800" dirty="0" smtClean="0"/>
              <a:t>وذلك لتجنب وقوع الحوادث</a:t>
            </a:r>
            <a:r>
              <a:rPr lang="ar-IQ" sz="2800" dirty="0" smtClean="0"/>
              <a:t>.</a:t>
            </a:r>
          </a:p>
          <a:p>
            <a:pPr algn="r" rtl="1"/>
            <a:r>
              <a:rPr lang="ar-IQ" sz="2800" dirty="0" smtClean="0"/>
              <a:t/>
            </a:r>
            <a:br>
              <a:rPr lang="ar-IQ" sz="2800" dirty="0" smtClean="0"/>
            </a:b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31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924800" cy="1143000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smtClean="0"/>
              <a:t>ما هي قوانين المختبر؟</a:t>
            </a:r>
            <a:r>
              <a:rPr lang="ar-IQ" dirty="0" smtClean="0">
                <a:effectLst/>
              </a:rPr>
              <a:t/>
            </a:r>
            <a:br>
              <a:rPr lang="ar-IQ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343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IQ" sz="2800" b="1" dirty="0" err="1" smtClean="0"/>
              <a:t>اوقوانين</a:t>
            </a:r>
            <a:r>
              <a:rPr lang="ar-IQ" sz="2800" b="1" dirty="0"/>
              <a:t> السلامة </a:t>
            </a:r>
            <a:endParaRPr lang="ar-IQ" sz="2800" b="1" dirty="0" smtClean="0"/>
          </a:p>
          <a:p>
            <a:pPr algn="r" rtl="1"/>
            <a:r>
              <a:rPr lang="ar-IQ" sz="2800" dirty="0" smtClean="0"/>
              <a:t>الاهتمام </a:t>
            </a:r>
            <a:r>
              <a:rPr lang="ar-IQ" sz="2800" b="1" u="sng" dirty="0">
                <a:solidFill>
                  <a:srgbClr val="0070C0"/>
                </a:solidFill>
              </a:rPr>
              <a:t>بوجود حاويات للتخلّص</a:t>
            </a:r>
            <a:r>
              <a:rPr lang="ar-IQ" sz="2800" dirty="0"/>
              <a:t> </a:t>
            </a:r>
            <a:r>
              <a:rPr lang="ar-IQ" sz="2800" b="1" dirty="0"/>
              <a:t>من</a:t>
            </a:r>
            <a:r>
              <a:rPr lang="ar-IQ" sz="2800" dirty="0"/>
              <a:t> </a:t>
            </a:r>
            <a:r>
              <a:rPr lang="ar-IQ" sz="2800" b="1" dirty="0"/>
              <a:t>الإبر</a:t>
            </a:r>
            <a:r>
              <a:rPr lang="ar-IQ" sz="2800" dirty="0"/>
              <a:t> المستخدمة في السحب، ومن </a:t>
            </a:r>
            <a:r>
              <a:rPr lang="ar-IQ" sz="2800" b="1" dirty="0"/>
              <a:t>الشرائح الزجاجيّة</a:t>
            </a:r>
            <a:r>
              <a:rPr lang="ar-IQ" sz="2800" dirty="0"/>
              <a:t>، والحرص على تغييرها بشكل دوري.</a:t>
            </a:r>
          </a:p>
          <a:p>
            <a:pPr algn="r" rtl="1"/>
            <a:r>
              <a:rPr lang="ar-IQ" sz="2800" dirty="0"/>
              <a:t>الحرص على ارتداء الملابس الخاصة بالمختبرات، مثل: </a:t>
            </a:r>
            <a:r>
              <a:rPr lang="ar-IQ" sz="2800" b="1" u="sng" dirty="0">
                <a:solidFill>
                  <a:srgbClr val="0070C0"/>
                </a:solidFill>
              </a:rPr>
              <a:t>اللاب كوت، والقفازات، والنظارات الواقية.</a:t>
            </a:r>
          </a:p>
          <a:p>
            <a:pPr algn="r" rtl="1"/>
            <a:r>
              <a:rPr lang="ar-IQ" sz="2800" dirty="0"/>
              <a:t>الحرص على وجود </a:t>
            </a:r>
            <a:r>
              <a:rPr lang="ar-IQ" sz="2800" b="1" u="sng" dirty="0">
                <a:solidFill>
                  <a:srgbClr val="0070C0"/>
                </a:solidFill>
              </a:rPr>
              <a:t>حقائب الإسعاف الأولي</a:t>
            </a:r>
            <a:r>
              <a:rPr lang="ar-IQ" sz="2800" dirty="0"/>
              <a:t>.</a:t>
            </a:r>
          </a:p>
          <a:p>
            <a:pPr algn="r" rtl="1"/>
            <a:r>
              <a:rPr lang="ar-IQ" sz="2800" dirty="0"/>
              <a:t>الحرص على </a:t>
            </a:r>
            <a:r>
              <a:rPr lang="ar-IQ" sz="2800" b="1" u="sng" dirty="0">
                <a:solidFill>
                  <a:srgbClr val="0070C0"/>
                </a:solidFill>
              </a:rPr>
              <a:t>سلامة التمديدات </a:t>
            </a:r>
            <a:r>
              <a:rPr lang="ar-IQ" sz="2800" b="1" u="sng" dirty="0" smtClean="0">
                <a:solidFill>
                  <a:srgbClr val="0070C0"/>
                </a:solidFill>
              </a:rPr>
              <a:t> او التوصيلات الكهربائيّة</a:t>
            </a:r>
            <a:r>
              <a:rPr lang="ar-IQ" sz="2800" dirty="0"/>
              <a:t>، لمنع وقوع حرائق.</a:t>
            </a:r>
          </a:p>
          <a:p>
            <a:pPr algn="r" rtl="1"/>
            <a:r>
              <a:rPr lang="ar-IQ" sz="2800" dirty="0"/>
              <a:t/>
            </a:r>
            <a:br>
              <a:rPr lang="ar-IQ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24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smtClean="0"/>
              <a:t>ماذا تعني السلامة المختبرية؟</a:t>
            </a:r>
            <a:br>
              <a:rPr lang="ar-IQ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7033708" cy="4419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r>
              <a:rPr lang="ar-IQ" dirty="0" smtClean="0"/>
              <a:t>. تعني </a:t>
            </a:r>
            <a:r>
              <a:rPr lang="ar-IQ" dirty="0"/>
              <a:t>اتباع </a:t>
            </a:r>
            <a:r>
              <a:rPr lang="ar-IQ" dirty="0" smtClean="0"/>
              <a:t>القواعد والارشادات الخاصة بالمختبر حيث </a:t>
            </a:r>
            <a:r>
              <a:rPr lang="ar-IQ" dirty="0" err="1" smtClean="0"/>
              <a:t>تعتبرسلامة</a:t>
            </a:r>
            <a:r>
              <a:rPr lang="ar-IQ" dirty="0" smtClean="0"/>
              <a:t> </a:t>
            </a:r>
            <a:r>
              <a:rPr lang="ar-IQ" dirty="0"/>
              <a:t>المختبر جزءًا من </a:t>
            </a:r>
            <a:r>
              <a:rPr lang="ar-IQ" dirty="0" err="1" smtClean="0">
                <a:solidFill>
                  <a:srgbClr val="FF0000"/>
                </a:solidFill>
              </a:rPr>
              <a:t>المواطنًه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err="1" smtClean="0">
                <a:solidFill>
                  <a:srgbClr val="FF0000"/>
                </a:solidFill>
              </a:rPr>
              <a:t>الصالحًه</a:t>
            </a:r>
            <a:r>
              <a:rPr lang="ar-IQ" dirty="0" smtClean="0"/>
              <a:t>. </a:t>
            </a:r>
          </a:p>
          <a:p>
            <a:pPr algn="r" rtl="1"/>
            <a:r>
              <a:rPr lang="ar-IQ" b="1" dirty="0" smtClean="0">
                <a:solidFill>
                  <a:srgbClr val="FF0000"/>
                </a:solidFill>
              </a:rPr>
              <a:t>لماذا </a:t>
            </a:r>
            <a:r>
              <a:rPr lang="ar-IQ" dirty="0" smtClean="0"/>
              <a:t>يجب </a:t>
            </a:r>
            <a:r>
              <a:rPr lang="ar-IQ" dirty="0"/>
              <a:t>أن نتبع بروتوكولات سلامة المختبر </a:t>
            </a:r>
            <a:r>
              <a:rPr lang="ar-IQ" dirty="0" smtClean="0"/>
              <a:t>الجواب وذلك </a:t>
            </a:r>
            <a:r>
              <a:rPr lang="ar-IQ" dirty="0" smtClean="0"/>
              <a:t>للبقاء </a:t>
            </a:r>
            <a:r>
              <a:rPr lang="ar-IQ" dirty="0"/>
              <a:t>آمنين وصحيين! </a:t>
            </a:r>
            <a:endParaRPr lang="ar-IQ" dirty="0" smtClean="0"/>
          </a:p>
          <a:p>
            <a:pPr algn="r" rtl="1"/>
            <a:r>
              <a:rPr lang="ar-IQ" b="1" dirty="0" smtClean="0">
                <a:solidFill>
                  <a:srgbClr val="0070C0"/>
                </a:solidFill>
              </a:rPr>
              <a:t>مثال :</a:t>
            </a:r>
          </a:p>
          <a:p>
            <a:pPr algn="r" rtl="1"/>
            <a:r>
              <a:rPr lang="ar-IQ" b="1" dirty="0" smtClean="0">
                <a:solidFill>
                  <a:schemeClr val="accent2"/>
                </a:solidFill>
              </a:rPr>
              <a:t>لا </a:t>
            </a:r>
            <a:r>
              <a:rPr lang="ar-IQ" b="1" dirty="0">
                <a:solidFill>
                  <a:schemeClr val="accent2"/>
                </a:solidFill>
              </a:rPr>
              <a:t>يمكنك معرفة ما إذا كانت مادة كيميائية خطرة بمجرد النظر إليها</a:t>
            </a:r>
            <a:r>
              <a:rPr lang="ar-IQ" b="1" dirty="0" smtClean="0">
                <a:solidFill>
                  <a:schemeClr val="accent2"/>
                </a:solidFill>
              </a:rPr>
              <a:t>.</a:t>
            </a:r>
          </a:p>
          <a:p>
            <a:pPr algn="r" rtl="1"/>
            <a:r>
              <a:rPr lang="ar-IQ" b="1" u="sng" dirty="0" smtClean="0">
                <a:solidFill>
                  <a:srgbClr val="0070C0"/>
                </a:solidFill>
              </a:rPr>
              <a:t>من ناحية الاهمية </a:t>
            </a:r>
          </a:p>
          <a:p>
            <a:pPr algn="r" rtl="1"/>
            <a:r>
              <a:rPr lang="ar-IQ" dirty="0" smtClean="0"/>
              <a:t>تعتبر سلامة المختبر مهمة لأنها يمكن أن تمنع الإصابة وتنقذ الأرواح من خلال </a:t>
            </a:r>
            <a:r>
              <a:rPr lang="ar-IQ" dirty="0" smtClean="0">
                <a:solidFill>
                  <a:srgbClr val="FF0000"/>
                </a:solidFill>
              </a:rPr>
              <a:t>منع ارتكاب الأخطاء </a:t>
            </a:r>
            <a:endParaRPr lang="ar-IQ" dirty="0">
              <a:solidFill>
                <a:srgbClr val="FF0000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249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b="1" u="sng" dirty="0" smtClean="0">
                <a:solidFill>
                  <a:srgbClr val="0070C0"/>
                </a:solidFill>
              </a:rPr>
              <a:t>اهم إجراءات السلامة والأمان الواجب توافرها في المختبر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IQ" sz="2800" dirty="0" smtClean="0"/>
              <a:t>1- وجود </a:t>
            </a:r>
            <a:r>
              <a:rPr lang="ar-IQ" sz="2800" dirty="0"/>
              <a:t>معدات </a:t>
            </a:r>
            <a:r>
              <a:rPr lang="ar-IQ" sz="2800" b="1" dirty="0">
                <a:solidFill>
                  <a:srgbClr val="00B050"/>
                </a:solidFill>
              </a:rPr>
              <a:t>الإسعافات الأولية كاملة</a:t>
            </a:r>
            <a:r>
              <a:rPr lang="ar-IQ" sz="2800" dirty="0"/>
              <a:t>، وتفقدها واستبدال المواد ذات الصلاحية المنتهية. </a:t>
            </a:r>
            <a:endParaRPr lang="ar-IQ" sz="2800" dirty="0" smtClean="0"/>
          </a:p>
          <a:p>
            <a:pPr algn="r"/>
            <a:r>
              <a:rPr lang="ar-IQ" sz="2800" dirty="0" smtClean="0"/>
              <a:t>2- وجود </a:t>
            </a:r>
            <a:r>
              <a:rPr lang="ar-IQ" sz="2800" b="1" dirty="0">
                <a:solidFill>
                  <a:srgbClr val="00B050"/>
                </a:solidFill>
              </a:rPr>
              <a:t>مصادر للمياه </a:t>
            </a:r>
            <a:r>
              <a:rPr lang="ar-IQ" sz="2800" b="1" dirty="0" err="1" smtClean="0">
                <a:solidFill>
                  <a:srgbClr val="00B050"/>
                </a:solidFill>
              </a:rPr>
              <a:t>وألادوات</a:t>
            </a:r>
            <a:r>
              <a:rPr lang="ar-IQ" sz="2800" b="1" dirty="0" smtClean="0">
                <a:solidFill>
                  <a:srgbClr val="00B050"/>
                </a:solidFill>
              </a:rPr>
              <a:t> المستخدمة للإطفاء </a:t>
            </a:r>
            <a:r>
              <a:rPr lang="ar-IQ" sz="2800" b="1" dirty="0">
                <a:solidFill>
                  <a:srgbClr val="00B050"/>
                </a:solidFill>
              </a:rPr>
              <a:t>الحريق </a:t>
            </a:r>
            <a:r>
              <a:rPr lang="ar-IQ" sz="2800" dirty="0"/>
              <a:t>ومخارج طوارئ</a:t>
            </a:r>
            <a:r>
              <a:rPr lang="ar-IQ" sz="2800" dirty="0" smtClean="0"/>
              <a:t>.</a:t>
            </a:r>
          </a:p>
          <a:p>
            <a:pPr algn="r"/>
            <a:r>
              <a:rPr lang="ar-IQ" sz="2800" dirty="0" smtClean="0"/>
              <a:t> 3- </a:t>
            </a:r>
            <a:r>
              <a:rPr lang="ar-IQ" sz="2800" b="1" dirty="0" smtClean="0">
                <a:solidFill>
                  <a:srgbClr val="00B050"/>
                </a:solidFill>
              </a:rPr>
              <a:t>وجود </a:t>
            </a:r>
            <a:r>
              <a:rPr lang="ar-IQ" sz="2800" b="1" dirty="0">
                <a:solidFill>
                  <a:srgbClr val="00B050"/>
                </a:solidFill>
              </a:rPr>
              <a:t>لوحات تحذيريَّة لإرشاد الأشخاص </a:t>
            </a:r>
            <a:r>
              <a:rPr lang="ar-IQ" sz="2800" dirty="0"/>
              <a:t>إلى ضرورة أخذ أعلى درجات الحيطة والحذر عند التعامل مع المواد الكيميائية.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52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1382</TotalTime>
  <Words>798</Words>
  <Application>Microsoft Office PowerPoint</Application>
  <PresentationFormat>On-screen Show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السلامة المهنية  شروطها وكيفية التعامل معها </vt:lpstr>
      <vt:lpstr>السلامة  المهنية Occupational safety</vt:lpstr>
      <vt:lpstr>الشروط العامة للسلامة المھنیة</vt:lpstr>
      <vt:lpstr> ما هو تعريف المختبر؟</vt:lpstr>
      <vt:lpstr>ما هي مهام اختصاصي المختبر؟ </vt:lpstr>
      <vt:lpstr>ما هي قواعد السلامه في المختبر؟ </vt:lpstr>
      <vt:lpstr>ما هي قوانين المختبر؟ </vt:lpstr>
      <vt:lpstr>ماذا تعني السلامة المختبرية؟ </vt:lpstr>
      <vt:lpstr>اهم إجراءات السلامة والأمان الواجب توافرها في المختبر</vt:lpstr>
      <vt:lpstr>PowerPoint Presentation</vt:lpstr>
      <vt:lpstr>الامراض المھنیة diseases Occupational</vt:lpstr>
      <vt:lpstr>السلامة الأحیائیة  Biosafety</vt:lpstr>
      <vt:lpstr>اھداف السلامة الحیویة   objectives safety Biological</vt:lpstr>
      <vt:lpstr>السیطرة على المخاطر البیولوجیة hazards biological of Control</vt:lpstr>
      <vt:lpstr>الطرق العامة للسیطرة على المخاطر البایولوجیة</vt:lpstr>
      <vt:lpstr>النفایات الخطرة  waste Hazardous</vt:lpstr>
      <vt:lpstr>النفایات البیولوجیة waste Biological</vt:lpstr>
      <vt:lpstr>طرق المعالجة والتصريف</vt:lpstr>
      <vt:lpstr>. • تغییر الخواص الكیمیائیة أو الفیزیائیة وذلك باستخدام</vt:lpstr>
      <vt:lpstr>ازالة التلوث البايولوجي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السلامة المهنية  شروطها وكيفية التعامل معها</dc:title>
  <dc:creator>Maher</dc:creator>
  <cp:lastModifiedBy>Maher</cp:lastModifiedBy>
  <cp:revision>54</cp:revision>
  <dcterms:created xsi:type="dcterms:W3CDTF">2024-04-17T15:04:01Z</dcterms:created>
  <dcterms:modified xsi:type="dcterms:W3CDTF">2024-05-29T10:36:25Z</dcterms:modified>
</cp:coreProperties>
</file>