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82" r:id="rId2"/>
    <p:sldId id="256" r:id="rId3"/>
    <p:sldId id="257" r:id="rId4"/>
    <p:sldId id="258" r:id="rId5"/>
    <p:sldId id="266" r:id="rId6"/>
    <p:sldId id="267" r:id="rId7"/>
    <p:sldId id="270" r:id="rId8"/>
    <p:sldId id="268" r:id="rId9"/>
    <p:sldId id="300" r:id="rId10"/>
    <p:sldId id="259" r:id="rId11"/>
    <p:sldId id="260" r:id="rId12"/>
    <p:sldId id="269" r:id="rId13"/>
    <p:sldId id="271" r:id="rId14"/>
    <p:sldId id="261" r:id="rId15"/>
    <p:sldId id="274" r:id="rId16"/>
    <p:sldId id="272" r:id="rId17"/>
    <p:sldId id="273" r:id="rId18"/>
    <p:sldId id="275" r:id="rId19"/>
    <p:sldId id="262" r:id="rId20"/>
    <p:sldId id="263" r:id="rId21"/>
    <p:sldId id="264" r:id="rId22"/>
    <p:sldId id="276" r:id="rId23"/>
    <p:sldId id="277" r:id="rId24"/>
    <p:sldId id="278" r:id="rId25"/>
    <p:sldId id="279" r:id="rId26"/>
    <p:sldId id="280" r:id="rId27"/>
    <p:sldId id="281" r:id="rId28"/>
    <p:sldId id="265" r:id="rId29"/>
    <p:sldId id="298" r:id="rId30"/>
    <p:sldId id="283" r:id="rId31"/>
    <p:sldId id="284" r:id="rId32"/>
    <p:sldId id="288" r:id="rId33"/>
    <p:sldId id="289" r:id="rId34"/>
    <p:sldId id="290" r:id="rId35"/>
    <p:sldId id="292" r:id="rId36"/>
    <p:sldId id="286" r:id="rId37"/>
    <p:sldId id="287" r:id="rId38"/>
    <p:sldId id="299" r:id="rId39"/>
    <p:sldId id="293" r:id="rId40"/>
    <p:sldId id="294" r:id="rId41"/>
    <p:sldId id="297" r:id="rId42"/>
    <p:sldId id="295" r:id="rId43"/>
    <p:sldId id="296" r:id="rId44"/>
    <p:sldId id="301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282" autoAdjust="0"/>
  </p:normalViewPr>
  <p:slideViewPr>
    <p:cSldViewPr>
      <p:cViewPr varScale="1">
        <p:scale>
          <a:sx n="61" d="100"/>
          <a:sy n="61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720" units="cm"/>
        </inkml:traceFormat>
        <inkml:channelProperties>
          <inkml:channelProperty channel="X" name="resolution" value="28.31858" units="1/cm"/>
          <inkml:channelProperty channel="Y" name="resolution" value="28.34646" units="1/cm"/>
        </inkml:channelProperties>
      </inkml:inkSource>
      <inkml:timestamp xml:id="ts0" timeString="2024-05-04T06:34:19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4287 9604,'0'0,"0"0,26 0,1 0,-1 0,0 0,1 0,-27 0,26 0,-26 0,27 0,-1 0,-26 0,27 0,-27 0,26 0,1 0,-27 0,26 0,-26 0,27 0,-27 0,26 0,0 0,-26 0,27 0,-27 0,26 0,1 0,-27 0,0 0,26 0,-26 0,27 0,-27 0,26 0,1 0,-27 0,26 0,-26 0,27 0,-1 0,-26 0,0-26,27 26,-27 0,26 0,-26 0,26 0,1 0,-27 0,26 0,1 0,-1 0,-26 0,0 0,27 0,-27 0,26 0,1 0,-27 0,26 0,-26 0,27 0,-27 0,26 0,0 0,-26 0,27 0,-27 0,26 0,1 0,-27 0,26 0,-26 0,27 0,-27 0,26 0,1 0,-27 0,26 0,-26 0,27 0,-1 0,-26 0,0 0,27 0,-27 0,26 0,-26 0,26 0,1 0,-27 0,26 0,-26 0,27 0,-27 0,26 0,1 0,-27 0,26 0,-26 0,27 0,-1 0,-26 0,27 0,-27 0,0 0,26 0,-26 0,26 0,1 0,-27-27,26 27,-26 0,27 0,-1 0,-26 0,27 0,-27-26,26 26,1 0,-1 0,-26 26,53-26,-26 27,-1-27,-26 26,0-26,0 27,26-27,-26 0,27 0,-27 0,26 0,1 0,-27 0,26 0,1 0,-1 0,-26 0,27 0,-27 0,26 0,1 0,-27 0,26 0,0 0,1 0,-1 0,-26 0,27 0,-1 0,-26 0,27 0,-27 0,26 0,-26 0,0 0,27 0,-1 0,-26-27,27 27,-27 0,26 0,1 0,-27 0,26 0,-26 0,26 0,-26 0,0 0,27 0,-1 0,-26 0,27-26,-27 26,26 0,-26 0,27 0,-1 0,-26 0,27 0,-27-27,0 27,26 0,1 0,-27 0,0 0,0 0,0 27,26-27,-26 0,26 26,-26-26,27 27,-1-27,-26 0,27 0,-27 0,26 0,-26 0,27 0,-27 0,26 0,-26 0,27 0,-27 0,26 0,1 0,-27 0,26 0,-26 0,27 0,-1 0,-26 0,26 0,-26 0,27 0,-27 0,26 0,1 0,-27 0,26 0,-26 0,27 0,-27 0,26 0,-26 0,27 0,-27 0,26 0,-26 0,27 0,-1 0,-26 0,26 0,-26-27,0 27,0 0,27 0,-1 0,-26 0,27-26,-27 26,26 0,-26 0,27 0,-1 0,-26 0,27 0,-27 0,26 0,-26 0,27 0,-27 0,0 0,26 0,-26 0,0 0,0 26,0 1,27-27,-27 0,26 0,0 0,-26 0,0 0,27 0,-27-27,0 27,0 0,53-26,-53 26,26 0,-26 0,27 0,-1 0,-26 0,27 0,-27 0,26 0,-26 0,27 0,-1 0,-26 0,26 0,-26 0,27 0,-1 0,-26 0,27 0,-27 0,26 0,-26 26,0 1,0-27,27 0,-27 0,26 0,-26-27,0 27,27 0,-27 0,0 0,0-26,26 26,-26 0</inkml:trace>
  <inkml:trace contextRef="#ctx0" brushRef="#br0" timeOffset="11990.6858">10663 11033,'27'0,"-1"0,0 0,27 0,-53 0,27 0,-27 0,26 0,1 0,-1 0,1 0,-1 0,1 0,-1 0,-26 0,26 0,-26 0,27 0,-27 0,26 0,1 0,-27 0,26 0,-26 0,27 0,-1 0,-26 0,27 0,-1 0,1 0,-1 0,27 0,-27 0,27 0,-26 0,-27 0,26 0,1 0,-27 0,26 0,1 0,-1 0,-26 0,27 0,-1 0,0 0,-26 0,27 0,-27 0,26 0,1 0,-27 0,26 0,1 0,26 0,-27 0,27 0,-26 0,-1 0,-26 0,26 0,1 0,-1 0,27 0,-26 0,-1 0,1 0,-1-26,1 26,-27 0,26 0,0 0,-26 0,27 0,-27 0,26 0,1 0,-27 0,26 0,27 0,-53 0,27 0,-27 0,26 0,1 0,-27 0,26 0,-26 0,53-27,0 27,0 0,-27 0,1 0,-1 0,1 0,-27 0,0 27,0-27,26 0,-26 0,27 0,-1 0,0 0,-26 0,53 0,-53 0,27 0,-27 0,26 0,1 0,-27 0,26 0,-26 0,27 0,-1 0,-26 0,27 0,-27 0,26 0,-26 0,27 0,-1 0,-26 0,26 0,-26 0,27 0,-1 0,1 0,-1 0,1 0,-27 0,26 0,-26 0,27 0,-1 0,-26 0,27 0,-1 0,0 0,-26 0,27 0,-1 0,1 0,-27 0,26 0,-26 0,27 0,-27 0,26 0,1 0,-1 0,-26 0,27 0,-1 0,-26 0,27 0,-27 0,26 0,-26 0,26 0,-26 0,27 0,-27 0,26 0,-26 0,0-27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FFCA9-D794-44FB-9A44-93D955FC30B9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893AD-46CA-4BDA-AA38-B934E5922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29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dirty="0" smtClean="0"/>
              <a:t>ليس من </a:t>
            </a:r>
            <a:r>
              <a:rPr lang="ar-IQ" dirty="0" err="1" smtClean="0"/>
              <a:t>الضروره</a:t>
            </a:r>
            <a:r>
              <a:rPr lang="ar-IQ" dirty="0" smtClean="0"/>
              <a:t> حركة القدم من الملل ولكن ممكن ان يكون</a:t>
            </a:r>
            <a:r>
              <a:rPr lang="ar-IQ" baseline="0" dirty="0" smtClean="0"/>
              <a:t> هناك تنمل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893AD-46CA-4BDA-AA38-B934E59223C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270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dirty="0" smtClean="0"/>
              <a:t>بعض الناس دائما عصبيون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893AD-46CA-4BDA-AA38-B934E59223C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25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IQ" dirty="0" smtClean="0"/>
              <a:t>علامة واحدة من علامات الكذب ليس دليل لكن تراكم مجموعة من العلامات مبرر</a:t>
            </a:r>
            <a:r>
              <a:rPr lang="ar-IQ" baseline="0" dirty="0" smtClean="0"/>
              <a:t> قوي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893AD-46CA-4BDA-AA38-B934E59223C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6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D4BC-F8B6-4675-9D84-7580E579EE3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5812-26E9-4A60-8456-B1DD2679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6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D4BC-F8B6-4675-9D84-7580E579EE3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5812-26E9-4A60-8456-B1DD2679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40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D4BC-F8B6-4675-9D84-7580E579EE3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5812-26E9-4A60-8456-B1DD2679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61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D4BC-F8B6-4675-9D84-7580E579EE3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5812-26E9-4A60-8456-B1DD2679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9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D4BC-F8B6-4675-9D84-7580E579EE3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5812-26E9-4A60-8456-B1DD2679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7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D4BC-F8B6-4675-9D84-7580E579EE3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5812-26E9-4A60-8456-B1DD2679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6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D4BC-F8B6-4675-9D84-7580E579EE3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5812-26E9-4A60-8456-B1DD2679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2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D4BC-F8B6-4675-9D84-7580E579EE3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5812-26E9-4A60-8456-B1DD2679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33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D4BC-F8B6-4675-9D84-7580E579EE3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5812-26E9-4A60-8456-B1DD2679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D4BC-F8B6-4675-9D84-7580E579EE3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5812-26E9-4A60-8456-B1DD2679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2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6D4BC-F8B6-4675-9D84-7580E579EE3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25812-26E9-4A60-8456-B1DD2679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3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6D4BC-F8B6-4675-9D84-7580E579EE3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25812-26E9-4A60-8456-B1DD26797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1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4102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IQ" sz="4800" b="1" dirty="0" smtClean="0"/>
              <a:t>المحور الاول </a:t>
            </a:r>
          </a:p>
          <a:p>
            <a:pPr marL="0" indent="0" algn="ctr">
              <a:buNone/>
            </a:pPr>
            <a:r>
              <a:rPr lang="ar-IQ" sz="4800" b="1" dirty="0" smtClean="0"/>
              <a:t>الاستفادة العلمية من لغة الجسد </a:t>
            </a:r>
          </a:p>
          <a:p>
            <a:pPr marL="0" indent="0" algn="ctr" rtl="1">
              <a:buNone/>
            </a:pPr>
            <a:r>
              <a:rPr lang="ar-IQ" sz="4800" b="1" dirty="0" smtClean="0"/>
              <a:t>في المجال الاكاديمي</a:t>
            </a:r>
          </a:p>
          <a:p>
            <a:pPr marL="0" indent="0" algn="ctr" rtl="1">
              <a:buNone/>
            </a:pPr>
            <a:endParaRPr lang="ar-IQ" b="1" dirty="0" smtClean="0"/>
          </a:p>
          <a:p>
            <a:pPr marL="0" indent="0" algn="ctr" rtl="1">
              <a:buNone/>
            </a:pPr>
            <a:r>
              <a:rPr lang="ar-IQ" b="1" dirty="0" smtClean="0"/>
              <a:t>اعداد</a:t>
            </a:r>
          </a:p>
          <a:p>
            <a:pPr marL="0" indent="0" algn="ctr" rtl="1">
              <a:buNone/>
            </a:pPr>
            <a:r>
              <a:rPr lang="ar-IQ" b="1" dirty="0" smtClean="0"/>
              <a:t>ا. م. د. جاسم عيدان قاسم</a:t>
            </a:r>
          </a:p>
          <a:p>
            <a:pPr marL="0" indent="0" algn="ctr" rtl="1">
              <a:buNone/>
            </a:pPr>
            <a:r>
              <a:rPr lang="ar-IQ" b="1" dirty="0" smtClean="0"/>
              <a:t>ا. م. </a:t>
            </a:r>
            <a:r>
              <a:rPr lang="ar-IQ" b="1" dirty="0" err="1" smtClean="0"/>
              <a:t>د.مهند</a:t>
            </a:r>
            <a:r>
              <a:rPr lang="ar-IQ" b="1" dirty="0" smtClean="0"/>
              <a:t> فلحي حمود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152400"/>
            <a:ext cx="87630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IQ" sz="4000" b="1" dirty="0" smtClean="0">
                <a:latin typeface="Rockwell Extra Bold" panose="02060903040505020403" pitchFamily="18" charset="0"/>
              </a:rPr>
              <a:t>دورة في بعض المهارات الاكاديمية</a:t>
            </a:r>
            <a:r>
              <a:rPr lang="ar-IQ" b="1" dirty="0" smtClean="0">
                <a:latin typeface="Rockwell Extra Bold" panose="02060903040505020403" pitchFamily="18" charset="0"/>
              </a:rPr>
              <a:t> </a:t>
            </a:r>
            <a:endParaRPr lang="en-US" b="1" dirty="0">
              <a:latin typeface="Rockwell Extra Bold" panose="020609030405050204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3886200"/>
            <a:ext cx="40386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sz="2800" b="1" dirty="0" smtClean="0">
                <a:solidFill>
                  <a:schemeClr val="tx1"/>
                </a:solidFill>
              </a:rPr>
              <a:t>فرع الصحة العامة</a:t>
            </a:r>
          </a:p>
        </p:txBody>
      </p:sp>
    </p:spTree>
    <p:extLst>
      <p:ext uri="{BB962C8B-B14F-4D97-AF65-F5344CB8AC3E}">
        <p14:creationId xmlns:p14="http://schemas.microsoft.com/office/powerpoint/2010/main" val="107928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lvl="0" algn="r" rtl="1"/>
            <a:r>
              <a:rPr lang="ar-IQ" b="1" dirty="0"/>
              <a:t>امثلة على الإيماءات والإيحاءات الجسدية التي لها دلالة ومغزى : </a:t>
            </a:r>
            <a:endParaRPr lang="en-US" b="1" dirty="0"/>
          </a:p>
          <a:p>
            <a:pPr lvl="0" algn="r" rtl="1"/>
            <a:r>
              <a:rPr lang="ar-IQ" sz="2800" dirty="0"/>
              <a:t>لمس الإنسان لوجهه او الأنف أثناء الحديث / </a:t>
            </a:r>
            <a:r>
              <a:rPr lang="ar-IQ" sz="2800" b="1" u="sng" dirty="0"/>
              <a:t>فهذا الفعل يرتبط بالكذب</a:t>
            </a:r>
            <a:r>
              <a:rPr lang="ar-IQ" sz="2800" dirty="0"/>
              <a:t>. </a:t>
            </a:r>
            <a:endParaRPr lang="en-US" sz="2800" dirty="0"/>
          </a:p>
          <a:p>
            <a:pPr lvl="0" algn="r" rtl="1"/>
            <a:r>
              <a:rPr lang="ar-IQ" sz="2800" dirty="0"/>
              <a:t>فرك أصابع اليد دلالة على </a:t>
            </a:r>
            <a:r>
              <a:rPr lang="ar-IQ" sz="2800" b="1" u="sng" dirty="0"/>
              <a:t>عدم الراحة </a:t>
            </a:r>
            <a:r>
              <a:rPr lang="ar-IQ" sz="2800" b="1" u="sng" dirty="0" smtClean="0"/>
              <a:t>والملل</a:t>
            </a:r>
            <a:endParaRPr lang="en-US" sz="2800" b="1" u="sng" dirty="0"/>
          </a:p>
          <a:p>
            <a:pPr lvl="0" algn="r" rtl="1"/>
            <a:r>
              <a:rPr lang="ar-IQ" sz="2800" dirty="0"/>
              <a:t>لمس او حك الأذن أو الأنف أو الذقن </a:t>
            </a:r>
            <a:r>
              <a:rPr lang="ar-IQ" sz="2800" dirty="0" smtClean="0"/>
              <a:t>دلالة </a:t>
            </a:r>
            <a:r>
              <a:rPr lang="ar-IQ" sz="2800" dirty="0"/>
              <a:t>على تشكيك المستمع بكلام المتحدث أمامه، </a:t>
            </a:r>
            <a:r>
              <a:rPr lang="ar-IQ" sz="2800" b="1" u="sng" dirty="0"/>
              <a:t>وعلى عدم الفهم</a:t>
            </a:r>
            <a:r>
              <a:rPr lang="ar-IQ" sz="2800" dirty="0"/>
              <a:t>. </a:t>
            </a:r>
            <a:endParaRPr lang="en-US" sz="2800" dirty="0"/>
          </a:p>
          <a:p>
            <a:pPr lvl="0" algn="r" rtl="1"/>
            <a:r>
              <a:rPr lang="ar-IQ" sz="2800" dirty="0"/>
              <a:t>حكّ الشخص لِعَينه أثناء الحديث يدل </a:t>
            </a:r>
            <a:r>
              <a:rPr lang="ar-IQ" sz="2800" b="1" u="sng" dirty="0"/>
              <a:t>على عدم اتفاق </a:t>
            </a:r>
            <a:r>
              <a:rPr lang="ar-IQ" sz="2800" b="1" u="sng" dirty="0" smtClean="0"/>
              <a:t>مع </a:t>
            </a:r>
            <a:r>
              <a:rPr lang="ar-IQ" sz="2800" b="1" u="sng" dirty="0"/>
              <a:t>المتحدّث في رأيه</a:t>
            </a:r>
            <a:r>
              <a:rPr lang="ar-IQ" sz="2800" dirty="0"/>
              <a:t>. </a:t>
            </a:r>
            <a:endParaRPr lang="en-US" sz="2800" dirty="0"/>
          </a:p>
          <a:p>
            <a:pPr lvl="0" algn="r" rtl="1"/>
            <a:r>
              <a:rPr lang="ar-IQ" sz="2800" dirty="0"/>
              <a:t>وضع الشخص اليدين أو إحداهما على رقبته أثناء الحوار، فيدل هذا على أنّ الشخص </a:t>
            </a:r>
            <a:r>
              <a:rPr lang="ar-IQ" sz="2800" b="1" u="sng" dirty="0"/>
              <a:t>بدأ يقتنع بكلام الذي أمامه</a:t>
            </a:r>
            <a:r>
              <a:rPr lang="ar-IQ" sz="2800" dirty="0"/>
              <a:t>، </a:t>
            </a:r>
            <a:r>
              <a:rPr lang="ar-IQ" sz="2800" b="1" u="sng" dirty="0" smtClean="0"/>
              <a:t>ويفهم الكلام </a:t>
            </a:r>
            <a:r>
              <a:rPr lang="ar-IQ" sz="2800" dirty="0" smtClean="0"/>
              <a:t>.</a:t>
            </a:r>
            <a:endParaRPr lang="en-US" sz="2800" dirty="0"/>
          </a:p>
          <a:p>
            <a:pPr algn="r" rtl="1"/>
            <a:r>
              <a:rPr lang="ar-IQ" sz="2800" dirty="0" smtClean="0"/>
              <a:t>تشابك الذراعين وتباطؤ حركة العينين يدلّ </a:t>
            </a:r>
            <a:r>
              <a:rPr lang="ar-IQ" sz="2800" b="1" u="sng" dirty="0" smtClean="0"/>
              <a:t>على ملل</a:t>
            </a:r>
            <a:r>
              <a:rPr lang="ar-IQ" sz="2800" dirty="0" smtClean="0"/>
              <a:t> </a:t>
            </a:r>
            <a:r>
              <a:rPr lang="ar-IQ" sz="2800" b="1" dirty="0" smtClean="0"/>
              <a:t>المستمع لما يُعرض أمامه. </a:t>
            </a:r>
          </a:p>
          <a:p>
            <a:pPr lvl="0" algn="r" rtl="1"/>
            <a:endParaRPr lang="en-US" sz="2800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 smtClean="0">
                <a:latin typeface="Rockwell Extra Bold" panose="02060903040505020403" pitchFamily="18" charset="0"/>
              </a:rPr>
              <a:t>علم الاشارات الغير لفضي </a:t>
            </a:r>
            <a:endParaRPr lang="en-US" b="1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algn="r" rtl="1"/>
            <a:r>
              <a:rPr lang="ar-IQ" b="1" dirty="0" smtClean="0"/>
              <a:t>إيماءات العيون، </a:t>
            </a:r>
            <a:r>
              <a:rPr lang="ar-IQ" dirty="0" smtClean="0"/>
              <a:t>ان من </a:t>
            </a:r>
            <a:r>
              <a:rPr lang="ar-IQ" b="1" dirty="0" smtClean="0"/>
              <a:t>أهم ما يعتمد </a:t>
            </a:r>
            <a:r>
              <a:rPr lang="ar-IQ" dirty="0" smtClean="0"/>
              <a:t>عليه خبراء علم النفس في قراءة وتحليل لغة الجسد هي العيون؟ لأنّه من </a:t>
            </a:r>
            <a:r>
              <a:rPr lang="ar-IQ" u="sng" dirty="0" smtClean="0"/>
              <a:t>الصعب على الإنسان التحكم فيها إرادياً</a:t>
            </a:r>
            <a:r>
              <a:rPr lang="ar-IQ" dirty="0" smtClean="0"/>
              <a:t>، وخصوصاً عند التقاء الأعين ورؤيتها بشكلٍ مباشرٍ، ومن هذه الإيحاءات </a:t>
            </a:r>
            <a:r>
              <a:rPr lang="ar-IQ" b="1" dirty="0" smtClean="0"/>
              <a:t>اتّساع بؤبؤ العين </a:t>
            </a:r>
            <a:r>
              <a:rPr lang="ar-IQ" dirty="0" smtClean="0"/>
              <a:t>الذي يدل على </a:t>
            </a:r>
            <a:r>
              <a:rPr lang="ar-IQ" u="sng" dirty="0" smtClean="0"/>
              <a:t>سعادة الشخص </a:t>
            </a:r>
            <a:r>
              <a:rPr lang="ar-IQ" dirty="0" smtClean="0"/>
              <a:t>بالذي يراه أو يسمعه، والعكس صحيح؛ </a:t>
            </a:r>
            <a:r>
              <a:rPr lang="ar-IQ" b="1" dirty="0" smtClean="0"/>
              <a:t>فضيق بؤبؤ العين</a:t>
            </a:r>
            <a:r>
              <a:rPr lang="ar-IQ" dirty="0" smtClean="0"/>
              <a:t> يدل على </a:t>
            </a:r>
            <a:r>
              <a:rPr lang="ar-IQ" u="sng" dirty="0" err="1" smtClean="0"/>
              <a:t>الحزنه</a:t>
            </a:r>
            <a:r>
              <a:rPr lang="ar-IQ" u="sng" dirty="0" smtClean="0"/>
              <a:t> </a:t>
            </a:r>
            <a:r>
              <a:rPr lang="ar-IQ" u="sng" dirty="0" err="1" smtClean="0"/>
              <a:t>اوالتعاسه</a:t>
            </a:r>
            <a:r>
              <a:rPr lang="ar-IQ" dirty="0" smtClean="0"/>
              <a:t>. </a:t>
            </a:r>
          </a:p>
          <a:p>
            <a:pPr algn="r" rtl="1"/>
            <a:r>
              <a:rPr lang="ar-IQ" dirty="0" err="1" smtClean="0"/>
              <a:t>فا</a:t>
            </a:r>
            <a:r>
              <a:rPr lang="ar-IQ" dirty="0" smtClean="0"/>
              <a:t> النظر الى الامام َومدّ الخطى وانتصاب القامة أثناء المشي ورفع الرأس عند المشي، فكلها علامات تدل على قوة الشخصية والعظمة والجاذبية وثقة الشخص بنفسه.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IQ" b="1" smtClean="0">
                <a:latin typeface="Rockwell Extra Bold" panose="02060903040505020403" pitchFamily="18" charset="0"/>
              </a:rPr>
              <a:t>علم الاشارات الغير لفضي </a:t>
            </a:r>
            <a:endParaRPr lang="en-US" b="1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9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dirty="0" smtClean="0"/>
              <a:t>بالإضافة الى ذلك ، فلغة العيون عادة ما تكشف أكثر من ذلك بكثير؛ فامثلا:-</a:t>
            </a:r>
          </a:p>
          <a:p>
            <a:pPr algn="r" rtl="1"/>
            <a:r>
              <a:rPr lang="ar-IQ" dirty="0" smtClean="0"/>
              <a:t> إذا نظر الشخص إلى أعلى فهذا يعني انه </a:t>
            </a:r>
            <a:r>
              <a:rPr lang="ar-IQ" dirty="0" smtClean="0">
                <a:solidFill>
                  <a:srgbClr val="FF0000"/>
                </a:solidFill>
              </a:rPr>
              <a:t>يتخيل أو يتذكر موقف ما</a:t>
            </a:r>
            <a:r>
              <a:rPr lang="ar-IQ" dirty="0" smtClean="0"/>
              <a:t>، </a:t>
            </a:r>
          </a:p>
          <a:p>
            <a:pPr algn="r" rtl="1"/>
            <a:r>
              <a:rPr lang="ar-IQ" dirty="0" smtClean="0"/>
              <a:t>أما إذا نظر إلى </a:t>
            </a:r>
            <a:r>
              <a:rPr lang="ar-IQ" dirty="0" smtClean="0">
                <a:solidFill>
                  <a:srgbClr val="FF0000"/>
                </a:solidFill>
              </a:rPr>
              <a:t>أسفل ثم رفع العينين </a:t>
            </a:r>
            <a:r>
              <a:rPr lang="ar-IQ" dirty="0" smtClean="0"/>
              <a:t>للمخاطب فهذا يدل على خجل الشخص من نفسه، </a:t>
            </a:r>
          </a:p>
          <a:p>
            <a:pPr algn="r" rtl="1"/>
            <a:r>
              <a:rPr lang="ar-IQ" dirty="0" smtClean="0"/>
              <a:t>اما إذا </a:t>
            </a:r>
            <a:r>
              <a:rPr lang="ar-IQ" dirty="0" smtClean="0">
                <a:solidFill>
                  <a:srgbClr val="FF0000"/>
                </a:solidFill>
              </a:rPr>
              <a:t>لمعت العينين واتسعت حدقة العين</a:t>
            </a:r>
            <a:r>
              <a:rPr lang="ar-IQ" dirty="0" smtClean="0"/>
              <a:t> فهذا يدل على أن الشخص واقع في الغرام.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 smtClean="0">
                <a:latin typeface="Rockwell Extra Bold" panose="02060903040505020403" pitchFamily="18" charset="0"/>
              </a:rPr>
              <a:t>علم الاشارات الغير لفضي </a:t>
            </a:r>
            <a:endParaRPr lang="en-US" b="1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3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2400" y="1295400"/>
            <a:ext cx="24384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400" b="1" dirty="0" smtClean="0">
                <a:solidFill>
                  <a:schemeClr val="tx1"/>
                </a:solidFill>
              </a:rPr>
              <a:t>يستذكر مشاهد وصور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2400" y="3200400"/>
            <a:ext cx="2362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400" b="1" dirty="0" smtClean="0">
                <a:solidFill>
                  <a:schemeClr val="tx1"/>
                </a:solidFill>
              </a:rPr>
              <a:t>يستذكر كلمات واصوات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2400" y="5410200"/>
            <a:ext cx="2362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400" b="1" dirty="0" smtClean="0">
                <a:solidFill>
                  <a:schemeClr val="tx1"/>
                </a:solidFill>
              </a:rPr>
              <a:t>يستذكر مشاعر واحاسيس قد مر بها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13714" y="5257800"/>
            <a:ext cx="2830286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400" b="1" dirty="0" smtClean="0">
                <a:solidFill>
                  <a:schemeClr val="tx1"/>
                </a:solidFill>
              </a:rPr>
              <a:t>يعني ان الشخص بحوار مع نفسه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77000" y="3086100"/>
            <a:ext cx="26670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400" b="1" dirty="0" smtClean="0">
                <a:solidFill>
                  <a:schemeClr val="tx1"/>
                </a:solidFill>
              </a:rPr>
              <a:t>يولف روايات وسوالف  ا ي يكذب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24600" y="1219200"/>
            <a:ext cx="28194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400" b="1" dirty="0" smtClean="0">
                <a:solidFill>
                  <a:schemeClr val="tx1"/>
                </a:solidFill>
              </a:rPr>
              <a:t>يولف صور ومشاهد يعني هناك كذب بالموضوع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76200" y="-32657"/>
            <a:ext cx="92202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 smtClean="0">
                <a:latin typeface="Rockwell Extra Bold" panose="02060903040505020403" pitchFamily="18" charset="0"/>
              </a:rPr>
              <a:t>علم الاشارات الغير لفضي </a:t>
            </a:r>
            <a:endParaRPr lang="en-US" b="1" dirty="0">
              <a:latin typeface="Rockwell Extra Bold" panose="02060903040505020403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352800" y="5459186"/>
            <a:ext cx="2362200" cy="1143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400" b="1" dirty="0" smtClean="0">
                <a:solidFill>
                  <a:schemeClr val="tx1"/>
                </a:solidFill>
              </a:rPr>
              <a:t>الانتباه والتركيز والثقة بالنفس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81600" y="1257300"/>
            <a:ext cx="1143000" cy="571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 smtClean="0">
                <a:solidFill>
                  <a:schemeClr val="tx1"/>
                </a:solidFill>
              </a:rPr>
              <a:t>اليسار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19400" y="1257300"/>
            <a:ext cx="1143000" cy="5715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 smtClean="0">
                <a:solidFill>
                  <a:schemeClr val="tx1"/>
                </a:solidFill>
              </a:rPr>
              <a:t>اليمين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2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 smtClean="0">
                <a:latin typeface="Rockwell Extra Bold" panose="02060903040505020403" pitchFamily="18" charset="0"/>
              </a:rPr>
              <a:t>علم الاشارات الغير لفضي </a:t>
            </a:r>
            <a:endParaRPr lang="en-US" b="1" dirty="0">
              <a:latin typeface="Rockwell Extra Bold" panose="020609030405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05800" cy="52578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IQ" b="1" dirty="0"/>
              <a:t>حركة القدمين: </a:t>
            </a:r>
            <a:endParaRPr lang="ar-IQ" dirty="0"/>
          </a:p>
          <a:p>
            <a:pPr algn="r" rtl="1"/>
            <a:r>
              <a:rPr lang="ar-IQ" dirty="0"/>
              <a:t>تعد القدمين أيضًا واحدة من الأدوات اللغوية المستخدمة في لغة الجسد، والتي من خلالها يمكن ترجمة العديد من الإشارات والرسائل الغير مباشرة؛ فمن خلال الحركات </a:t>
            </a:r>
            <a:r>
              <a:rPr lang="ar-IQ" dirty="0" err="1"/>
              <a:t>التى</a:t>
            </a:r>
            <a:r>
              <a:rPr lang="ar-IQ" dirty="0"/>
              <a:t> يقوم بها الشخص ولاسيما تحريك قدميه أثناء الجلوس</a:t>
            </a:r>
            <a:r>
              <a:rPr lang="ar-IQ" dirty="0" smtClean="0"/>
              <a:t>،</a:t>
            </a:r>
          </a:p>
          <a:p>
            <a:pPr algn="r" rtl="1"/>
            <a:r>
              <a:rPr lang="ar-IQ" dirty="0" smtClean="0"/>
              <a:t> </a:t>
            </a:r>
            <a:r>
              <a:rPr lang="ar-IQ" b="1" dirty="0"/>
              <a:t>يمكن فهم </a:t>
            </a:r>
            <a:r>
              <a:rPr lang="ar-IQ" b="1" dirty="0" smtClean="0"/>
              <a:t>امرين</a:t>
            </a:r>
            <a:r>
              <a:rPr lang="ar-IQ" dirty="0" smtClean="0"/>
              <a:t>؟ </a:t>
            </a:r>
          </a:p>
          <a:p>
            <a:pPr algn="r" rtl="1"/>
            <a:r>
              <a:rPr lang="ar-IQ" dirty="0" smtClean="0"/>
              <a:t>1- </a:t>
            </a:r>
            <a:r>
              <a:rPr lang="ar-IQ" b="1" dirty="0" smtClean="0"/>
              <a:t>فقدان </a:t>
            </a:r>
            <a:r>
              <a:rPr lang="ar-IQ" b="1" dirty="0"/>
              <a:t>صبره </a:t>
            </a:r>
            <a:endParaRPr lang="ar-IQ" b="1" dirty="0" smtClean="0"/>
          </a:p>
          <a:p>
            <a:pPr algn="r" rtl="1"/>
            <a:r>
              <a:rPr lang="ar-IQ" b="1" dirty="0" smtClean="0"/>
              <a:t>2- الشعور </a:t>
            </a:r>
            <a:r>
              <a:rPr lang="ar-IQ" b="1" dirty="0"/>
              <a:t>بالملل</a:t>
            </a:r>
            <a:r>
              <a:rPr lang="ar-IQ" dirty="0" smtClean="0"/>
              <a:t>.</a:t>
            </a:r>
          </a:p>
          <a:p>
            <a:pPr algn="r" rtl="1"/>
            <a:r>
              <a:rPr lang="ar-IQ" dirty="0"/>
              <a:t/>
            </a:r>
            <a:br>
              <a:rPr lang="ar-IQ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 smtClean="0">
                <a:latin typeface="Rockwell Extra Bold" panose="02060903040505020403" pitchFamily="18" charset="0"/>
              </a:rPr>
              <a:t>علم الاشارات الغير لفضي </a:t>
            </a:r>
            <a:endParaRPr lang="en-US" b="1" dirty="0">
              <a:latin typeface="Rockwell Extra Bold" panose="020609030405050204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0" y="1524000"/>
            <a:ext cx="24384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4800" dirty="0" smtClean="0">
                <a:solidFill>
                  <a:schemeClr val="tx1"/>
                </a:solidFill>
              </a:rPr>
              <a:t>تنبيه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0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447800"/>
            <a:ext cx="844708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543320" y="3429000"/>
              <a:ext cx="3486240" cy="543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33960" y="3419640"/>
                <a:ext cx="3504960" cy="5619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 smtClean="0">
                <a:latin typeface="Rockwell Extra Bold" panose="02060903040505020403" pitchFamily="18" charset="0"/>
              </a:rPr>
              <a:t>علم الاشارات الغير لفضي </a:t>
            </a:r>
            <a:endParaRPr lang="en-US" b="1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4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dirty="0" smtClean="0"/>
              <a:t>امثلة حول القدمين في حالة الوقوف </a:t>
            </a:r>
          </a:p>
          <a:p>
            <a:pPr algn="r" rtl="1"/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2220913"/>
            <a:ext cx="8447087" cy="463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1828800"/>
            <a:ext cx="31242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 smtClean="0">
                <a:solidFill>
                  <a:schemeClr val="tx1"/>
                </a:solidFill>
              </a:rPr>
              <a:t>حالة الاستراحة </a:t>
            </a:r>
            <a:r>
              <a:rPr lang="ar-IQ" b="1" dirty="0" err="1" smtClean="0">
                <a:solidFill>
                  <a:schemeClr val="tx1"/>
                </a:solidFill>
              </a:rPr>
              <a:t>وا</a:t>
            </a:r>
            <a:r>
              <a:rPr lang="ar-IQ" b="1" dirty="0" smtClean="0">
                <a:solidFill>
                  <a:schemeClr val="tx1"/>
                </a:solidFill>
              </a:rPr>
              <a:t> </a:t>
            </a:r>
            <a:r>
              <a:rPr lang="ar-IQ" b="1" dirty="0" err="1" smtClean="0">
                <a:solidFill>
                  <a:schemeClr val="tx1"/>
                </a:solidFill>
              </a:rPr>
              <a:t>حترام</a:t>
            </a:r>
            <a:r>
              <a:rPr lang="ar-IQ" b="1" dirty="0" smtClean="0">
                <a:solidFill>
                  <a:schemeClr val="tx1"/>
                </a:solidFill>
              </a:rPr>
              <a:t> المقابل والالتزام  بتلقي الاوامر والتعليمات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 smtClean="0">
                <a:latin typeface="Rockwell Extra Bold" panose="02060903040505020403" pitchFamily="18" charset="0"/>
              </a:rPr>
              <a:t>علم الاشارات الغير لفضي </a:t>
            </a:r>
            <a:endParaRPr lang="en-US" b="1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27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8153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1600200"/>
            <a:ext cx="31242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b="1" dirty="0" smtClean="0">
                <a:solidFill>
                  <a:schemeClr val="tx1"/>
                </a:solidFill>
              </a:rPr>
              <a:t>حالة الثبات </a:t>
            </a:r>
            <a:r>
              <a:rPr lang="ar-IQ" b="1" dirty="0" err="1" smtClean="0">
                <a:solidFill>
                  <a:schemeClr val="tx1"/>
                </a:solidFill>
              </a:rPr>
              <a:t>وا</a:t>
            </a:r>
            <a:r>
              <a:rPr lang="ar-IQ" b="1" dirty="0" smtClean="0">
                <a:solidFill>
                  <a:schemeClr val="tx1"/>
                </a:solidFill>
              </a:rPr>
              <a:t> </a:t>
            </a:r>
            <a:r>
              <a:rPr lang="ar-IQ" b="1" dirty="0" err="1" smtClean="0">
                <a:solidFill>
                  <a:schemeClr val="tx1"/>
                </a:solidFill>
              </a:rPr>
              <a:t>حترام</a:t>
            </a:r>
            <a:r>
              <a:rPr lang="ar-IQ" b="1" dirty="0" smtClean="0">
                <a:solidFill>
                  <a:schemeClr val="tx1"/>
                </a:solidFill>
              </a:rPr>
              <a:t> المقابل والالتزام  بتلقي الاوامر والتعليمات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 smtClean="0">
                <a:latin typeface="Rockwell Extra Bold" panose="02060903040505020403" pitchFamily="18" charset="0"/>
              </a:rPr>
              <a:t>علم الاشارات الغير لفضي </a:t>
            </a:r>
            <a:endParaRPr lang="en-US" b="1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839200" cy="5257800"/>
          </a:xfrm>
        </p:spPr>
        <p:txBody>
          <a:bodyPr>
            <a:noAutofit/>
          </a:bodyPr>
          <a:lstStyle/>
          <a:p>
            <a:pPr algn="r" rtl="1"/>
            <a:r>
              <a:rPr lang="ar-IQ" sz="2800" b="1" u="sng" dirty="0"/>
              <a:t>حركة </a:t>
            </a:r>
            <a:r>
              <a:rPr lang="ar-IQ" sz="2800" b="1" u="sng" dirty="0" smtClean="0"/>
              <a:t>اليدين </a:t>
            </a:r>
            <a:r>
              <a:rPr lang="ar-IQ" sz="2800" b="1" dirty="0" smtClean="0"/>
              <a:t>:</a:t>
            </a:r>
            <a:r>
              <a:rPr lang="ar-IQ" sz="2800" b="1" dirty="0"/>
              <a:t> </a:t>
            </a:r>
            <a:r>
              <a:rPr lang="ar-IQ" sz="2800" b="1" dirty="0" smtClean="0"/>
              <a:t>هي تعبير عن </a:t>
            </a:r>
            <a:r>
              <a:rPr lang="ar-IQ" sz="2800" b="1" dirty="0" err="1" smtClean="0"/>
              <a:t>الحاله</a:t>
            </a:r>
            <a:r>
              <a:rPr lang="ar-IQ" sz="2800" b="1" dirty="0" smtClean="0"/>
              <a:t> النفسية والمزاجية للشخص</a:t>
            </a:r>
            <a:endParaRPr lang="ar-IQ" sz="2800" dirty="0"/>
          </a:p>
          <a:p>
            <a:pPr algn="r" rtl="1"/>
            <a:r>
              <a:rPr lang="ar-IQ" sz="2800" dirty="0"/>
              <a:t>تلعب حركة اليدين دورًا كبيرًا في اهمية لغة الجسد؛ وذلك لآن اغلب البشر يستخدمون حركة اليدين في التعبير عما يدور في </a:t>
            </a:r>
            <a:r>
              <a:rPr lang="ar-IQ" sz="2800" dirty="0" smtClean="0"/>
              <a:t>بالهم</a:t>
            </a:r>
          </a:p>
          <a:p>
            <a:pPr algn="r" rtl="1"/>
            <a:r>
              <a:rPr lang="ar-IQ" sz="2800" dirty="0" smtClean="0"/>
              <a:t> </a:t>
            </a:r>
            <a:r>
              <a:rPr lang="ar-IQ" sz="2800" dirty="0"/>
              <a:t>فإذا وضع الشخص يده على رقبته فهذا يعني أن الحديث حصل على استحسانه</a:t>
            </a:r>
            <a:r>
              <a:rPr lang="ar-IQ" sz="2800" dirty="0" smtClean="0"/>
              <a:t>،</a:t>
            </a:r>
          </a:p>
          <a:p>
            <a:pPr algn="r" rtl="1"/>
            <a:r>
              <a:rPr lang="ar-IQ" sz="2800" dirty="0" smtClean="0"/>
              <a:t> </a:t>
            </a:r>
            <a:r>
              <a:rPr lang="ar-IQ" sz="2800" dirty="0"/>
              <a:t>وإذا </a:t>
            </a:r>
            <a:r>
              <a:rPr lang="ar-IQ" sz="2800" b="1" dirty="0"/>
              <a:t>شبك الشخص اليدين اثناء </a:t>
            </a:r>
            <a:r>
              <a:rPr lang="ar-IQ" sz="2800" b="1" dirty="0" smtClean="0"/>
              <a:t>الجلوس؟ </a:t>
            </a:r>
            <a:r>
              <a:rPr lang="ar-IQ" sz="2800" dirty="0"/>
              <a:t>فهذا يدل اما على الاحترام والتقدير إذا تبعها استرخاء في حركة الجسد، أو تدل على الترقب </a:t>
            </a:r>
            <a:r>
              <a:rPr lang="ar-IQ" sz="2800" dirty="0" smtClean="0"/>
              <a:t>والتوجس إذا </a:t>
            </a:r>
            <a:r>
              <a:rPr lang="ar-IQ" sz="2800" dirty="0"/>
              <a:t>كانت حركة الجسد غير مسترخية وتتسم بالجدية</a:t>
            </a:r>
            <a:r>
              <a:rPr lang="ar-IQ" sz="2800" dirty="0" smtClean="0"/>
              <a:t>.</a:t>
            </a:r>
          </a:p>
          <a:p>
            <a:pPr algn="r" rtl="1"/>
            <a:r>
              <a:rPr lang="ar-IQ" sz="2800" dirty="0"/>
              <a:t> </a:t>
            </a:r>
            <a:r>
              <a:rPr lang="ar-IQ" sz="2800" b="1" dirty="0"/>
              <a:t>أما إذا وضع يده في </a:t>
            </a:r>
            <a:r>
              <a:rPr lang="ar-IQ" sz="2800" b="1" dirty="0" smtClean="0"/>
              <a:t>جيبه؟ </a:t>
            </a:r>
            <a:r>
              <a:rPr lang="ar-IQ" sz="2800" dirty="0"/>
              <a:t>فهذا يدل على اللامبالاة، </a:t>
            </a:r>
            <a:endParaRPr lang="ar-IQ" sz="2800" dirty="0" smtClean="0"/>
          </a:p>
          <a:p>
            <a:pPr algn="r" rtl="1"/>
            <a:r>
              <a:rPr lang="ar-IQ" sz="2800" dirty="0" smtClean="0"/>
              <a:t>وإذا </a:t>
            </a:r>
            <a:r>
              <a:rPr lang="ar-IQ" sz="2800" dirty="0"/>
              <a:t>ثبت النظر في مكان ما </a:t>
            </a:r>
            <a:r>
              <a:rPr lang="ar-IQ" sz="2800" b="1" dirty="0"/>
              <a:t>ووضع يديه على </a:t>
            </a:r>
            <a:r>
              <a:rPr lang="ar-IQ" sz="2800" b="1" dirty="0" smtClean="0"/>
              <a:t>الخدين؟ </a:t>
            </a:r>
            <a:r>
              <a:rPr lang="ar-IQ" sz="2800" dirty="0"/>
              <a:t>فهذا يدل على أنه في حالة من التفكير العميق أو مرحلة تقييم لمعلوماته</a:t>
            </a:r>
            <a:r>
              <a:rPr lang="ar-IQ" sz="2800" dirty="0" smtClean="0"/>
              <a:t>.</a:t>
            </a:r>
          </a:p>
          <a:p>
            <a:pPr algn="r" rtl="1"/>
            <a:r>
              <a:rPr lang="ar-IQ" sz="2800" dirty="0" smtClean="0"/>
              <a:t> كذلك مسك </a:t>
            </a:r>
            <a:r>
              <a:rPr lang="ar-IQ" sz="2800" dirty="0"/>
              <a:t>اليدين وضمهما إلى بعضهم </a:t>
            </a:r>
            <a:r>
              <a:rPr lang="ar-IQ" sz="2800" dirty="0" smtClean="0"/>
              <a:t>البعض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 smtClean="0">
                <a:latin typeface="Rockwell Extra Bold" panose="02060903040505020403" pitchFamily="18" charset="0"/>
              </a:rPr>
              <a:t>علم الاشارات الغير لفضي </a:t>
            </a:r>
            <a:endParaRPr lang="en-US" b="1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59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34880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3200" b="1" u="sng" dirty="0" smtClean="0"/>
              <a:t>لغة الجسد </a:t>
            </a:r>
            <a:r>
              <a:rPr lang="ar-IQ" sz="3200" dirty="0" smtClean="0"/>
              <a:t>هي احد علوم </a:t>
            </a:r>
            <a:r>
              <a:rPr lang="ar-IQ" sz="3200" b="1" dirty="0" smtClean="0"/>
              <a:t>علم النفس </a:t>
            </a:r>
            <a:r>
              <a:rPr lang="ar-IQ" sz="3200" dirty="0" smtClean="0"/>
              <a:t>الذي تشغل مكانه </a:t>
            </a:r>
            <a:r>
              <a:rPr lang="ar-IQ" sz="3200" dirty="0" err="1" smtClean="0"/>
              <a:t>متميزه</a:t>
            </a:r>
            <a:r>
              <a:rPr lang="ar-IQ" sz="3200" dirty="0" smtClean="0"/>
              <a:t> في العالم الحديث وهي أحد أنواع التواصل الغير لفظي الذي </a:t>
            </a:r>
            <a:r>
              <a:rPr lang="ar-IQ" sz="3200" b="1" dirty="0" smtClean="0"/>
              <a:t>يكون </a:t>
            </a:r>
            <a:r>
              <a:rPr lang="ar-IQ" sz="3200" dirty="0" smtClean="0"/>
              <a:t>عن طريق</a:t>
            </a:r>
            <a:r>
              <a:rPr lang="ar-IQ" sz="3200" b="1" dirty="0" smtClean="0"/>
              <a:t> التصرفات و الحركات والإيماءات اللاإرادية </a:t>
            </a:r>
            <a:r>
              <a:rPr lang="ar-IQ" sz="3200" dirty="0" smtClean="0"/>
              <a:t>وأحياناً إرادية تصدر من الإنسان </a:t>
            </a:r>
          </a:p>
          <a:p>
            <a:pPr algn="r" rtl="1"/>
            <a:endParaRPr lang="ar-IQ" sz="3200" dirty="0" smtClean="0"/>
          </a:p>
          <a:p>
            <a:pPr algn="just" rtl="1"/>
            <a:r>
              <a:rPr lang="ar-IQ" sz="3200" b="1" dirty="0" smtClean="0"/>
              <a:t>مثل</a:t>
            </a:r>
            <a:r>
              <a:rPr lang="ar-IQ" sz="3200" dirty="0" smtClean="0"/>
              <a:t> : تعبيرات </a:t>
            </a:r>
            <a:r>
              <a:rPr lang="ar-IQ" sz="3200" b="1" dirty="0" smtClean="0"/>
              <a:t>الوجه</a:t>
            </a:r>
            <a:r>
              <a:rPr lang="ar-IQ" sz="3200" dirty="0" smtClean="0"/>
              <a:t> </a:t>
            </a:r>
            <a:r>
              <a:rPr lang="ar-IQ" sz="3200" b="1" dirty="0" smtClean="0"/>
              <a:t>وحركات اليدين والرجلين</a:t>
            </a:r>
            <a:r>
              <a:rPr lang="ar-IQ" sz="3200" dirty="0" smtClean="0"/>
              <a:t> </a:t>
            </a:r>
            <a:r>
              <a:rPr lang="en-US" sz="3200" dirty="0" smtClean="0"/>
              <a:t>,</a:t>
            </a:r>
            <a:r>
              <a:rPr lang="ar-IQ" sz="3200" dirty="0" smtClean="0"/>
              <a:t> وغيرها </a:t>
            </a:r>
          </a:p>
          <a:p>
            <a:pPr algn="just" rtl="1"/>
            <a:r>
              <a:rPr lang="ar-IQ" sz="3200" dirty="0" smtClean="0"/>
              <a:t>تكون بمثابة أسلوب تواصل معلوماتي مع الطرف المُخاطَب، </a:t>
            </a:r>
          </a:p>
          <a:p>
            <a:pPr algn="just" rtl="1"/>
            <a:r>
              <a:rPr lang="ar-IQ" sz="3200" dirty="0" smtClean="0"/>
              <a:t>كما يمكن أن تكون لغة الجسد فاضحة لبعض المشاعر المخفية</a:t>
            </a:r>
          </a:p>
          <a:p>
            <a:pPr algn="just" rtl="1"/>
            <a:r>
              <a:rPr lang="ar-IQ" sz="3200" dirty="0" smtClean="0"/>
              <a:t> أو تلك التي لا يريد الفرد الكشف عنها وإنما تكشف بواسطة لغة جسده. </a:t>
            </a:r>
            <a:endParaRPr lang="ar-IQ" sz="32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IQ" b="1" smtClean="0">
                <a:latin typeface="Rockwell Extra Bold" panose="02060903040505020403" pitchFamily="18" charset="0"/>
              </a:rPr>
              <a:t>علم الاشارات الغير لفضي </a:t>
            </a:r>
            <a:endParaRPr lang="en-US" b="1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6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دليل على الهدوء والتفكير في امر ما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524000"/>
            <a:ext cx="8053387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1676400"/>
            <a:ext cx="3124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IQ" sz="3600" b="1" dirty="0" smtClean="0">
                <a:solidFill>
                  <a:schemeClr val="tx1"/>
                </a:solidFill>
              </a:rPr>
              <a:t>دليل على الهدوء والتفكير في امر ما</a:t>
            </a:r>
            <a:r>
              <a:rPr lang="ar-IQ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 smtClean="0">
                <a:latin typeface="Rockwell Extra Bold" panose="02060903040505020403" pitchFamily="18" charset="0"/>
              </a:rPr>
              <a:t>علم الاشارات الغير لفضي </a:t>
            </a:r>
            <a:endParaRPr lang="en-US" b="1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67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59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 smtClean="0">
                <a:latin typeface="Rockwell Extra Bold" panose="02060903040505020403" pitchFamily="18" charset="0"/>
              </a:rPr>
              <a:t>علم الاشارات الغير لفضي </a:t>
            </a:r>
            <a:endParaRPr lang="en-US" b="1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2438400"/>
            <a:ext cx="45212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" y="2462938"/>
            <a:ext cx="4445683" cy="3861662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4394200" y="1600200"/>
            <a:ext cx="45212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 smtClean="0">
                <a:solidFill>
                  <a:schemeClr val="tx1"/>
                </a:solidFill>
              </a:rPr>
              <a:t>دليل على التوتر عدم الراحة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0" y="1600200"/>
            <a:ext cx="4394200" cy="9144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 smtClean="0">
                <a:solidFill>
                  <a:schemeClr val="tx1"/>
                </a:solidFill>
              </a:rPr>
              <a:t>دليل على الثقة وتسلسل الافكار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 smtClean="0">
                <a:latin typeface="Rockwell Extra Bold" panose="02060903040505020403" pitchFamily="18" charset="0"/>
              </a:rPr>
              <a:t>علم الاشارات الغير لفضي </a:t>
            </a:r>
            <a:endParaRPr lang="en-US" b="1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8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 smtClean="0">
                <a:latin typeface="Rockwell Extra Bold" panose="02060903040505020403" pitchFamily="18" charset="0"/>
              </a:rPr>
              <a:t>علم الاشارات الغير لفضي </a:t>
            </a:r>
            <a:endParaRPr lang="en-US" b="1" dirty="0">
              <a:latin typeface="Rockwell Extra Bold" panose="02060903040505020403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4724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73213"/>
            <a:ext cx="3581400" cy="467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124200" y="1649413"/>
            <a:ext cx="2286000" cy="162718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 smtClean="0">
                <a:solidFill>
                  <a:schemeClr val="tx1"/>
                </a:solidFill>
              </a:rPr>
              <a:t>علامات الملل  والضجر والتفكر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IQ" b="1" smtClean="0">
                <a:latin typeface="Rockwell Extra Bold" panose="02060903040505020403" pitchFamily="18" charset="0"/>
              </a:rPr>
              <a:t>علم الاشارات الغير لفضي </a:t>
            </a:r>
            <a:endParaRPr lang="en-US" b="1" dirty="0">
              <a:latin typeface="Rockwell Extra Bold" panose="020609030405050204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67200" y="2667000"/>
            <a:ext cx="1676400" cy="2362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dirty="0" smtClean="0">
                <a:solidFill>
                  <a:schemeClr val="tx1"/>
                </a:solidFill>
              </a:rPr>
              <a:t>يجب الانتباه عند  التحليل الى القواعد التالية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791200"/>
            <a:ext cx="82296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 smtClean="0">
                <a:solidFill>
                  <a:schemeClr val="tx1"/>
                </a:solidFill>
              </a:rPr>
              <a:t>ليس من </a:t>
            </a:r>
            <a:r>
              <a:rPr lang="ar-IQ" sz="3200" b="1" dirty="0" err="1" smtClean="0">
                <a:solidFill>
                  <a:schemeClr val="tx1"/>
                </a:solidFill>
              </a:rPr>
              <a:t>الضروره</a:t>
            </a:r>
            <a:r>
              <a:rPr lang="ar-IQ" sz="3200" b="1" dirty="0" smtClean="0">
                <a:solidFill>
                  <a:schemeClr val="tx1"/>
                </a:solidFill>
              </a:rPr>
              <a:t> حركة القدم من الملل ولكن ممكن ان يكون</a:t>
            </a:r>
            <a:r>
              <a:rPr lang="ar-IQ" sz="3200" b="1" baseline="0" dirty="0" smtClean="0">
                <a:solidFill>
                  <a:schemeClr val="tx1"/>
                </a:solidFill>
              </a:rPr>
              <a:t> هناك تنمل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 smtClean="0">
                <a:latin typeface="Rockwell Extra Bold" panose="02060903040505020403" pitchFamily="18" charset="0"/>
              </a:rPr>
              <a:t>علم الاشارات الغير لفضي </a:t>
            </a:r>
            <a:endParaRPr lang="en-US" b="1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53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1629" y="5867400"/>
            <a:ext cx="8153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 smtClean="0">
                <a:solidFill>
                  <a:schemeClr val="tx1"/>
                </a:solidFill>
              </a:rPr>
              <a:t>بعض الناس دائما عصبيون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 smtClean="0">
                <a:latin typeface="Rockwell Extra Bold" panose="02060903040505020403" pitchFamily="18" charset="0"/>
              </a:rPr>
              <a:t>علم الاشارات الغير لفضي </a:t>
            </a:r>
            <a:endParaRPr lang="en-US" b="1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6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5867400"/>
            <a:ext cx="8153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IQ" sz="2800" dirty="0" smtClean="0">
                <a:solidFill>
                  <a:schemeClr val="tx1"/>
                </a:solidFill>
              </a:rPr>
              <a:t>علامة واحدة من علامات الكذب ليس دليل لكن تراكم مجموعة من العلامات مبرر</a:t>
            </a:r>
            <a:r>
              <a:rPr lang="ar-IQ" sz="2800" baseline="0" dirty="0" smtClean="0">
                <a:solidFill>
                  <a:schemeClr val="tx1"/>
                </a:solidFill>
              </a:rPr>
              <a:t> قوي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 smtClean="0">
                <a:latin typeface="Rockwell Extra Bold" panose="02060903040505020403" pitchFamily="18" charset="0"/>
              </a:rPr>
              <a:t>علم الاشارات الغير لفضي </a:t>
            </a:r>
            <a:endParaRPr lang="en-US" b="1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2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اشتري اونلاين بأفضل الاسعار بالسعودية - سوق الان امازون السعودية: اني  ديزاين 32 بطاقة شكر مع ملصقات مظاريف، بطاقات ملاحظات فارغة بتصميم زهور بلش،  4 تصميمات زهور، بطاقات تهنئة لحفلات الزفاف وحفلا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19400" y="3810000"/>
            <a:ext cx="3810000" cy="1524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800" b="1" dirty="0" smtClean="0">
                <a:solidFill>
                  <a:schemeClr val="accent2"/>
                </a:solidFill>
              </a:rPr>
              <a:t>شكرا لحضوركم 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8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نظرية العلاج الذاتي للإدمان؛ إليك أكثر 9 مخاطر شيوعا- فهر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305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ar-IQ" dirty="0" smtClean="0"/>
              <a:t>العلاج الذاتي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48200" y="2057400"/>
            <a:ext cx="441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4400" dirty="0" smtClean="0">
                <a:solidFill>
                  <a:schemeClr val="bg1"/>
                </a:solidFill>
              </a:rPr>
              <a:t>مفاهيم العلاج الذاتي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257800"/>
          </a:xfrm>
        </p:spPr>
        <p:txBody>
          <a:bodyPr>
            <a:normAutofit/>
          </a:bodyPr>
          <a:lstStyle/>
          <a:p>
            <a:pPr algn="r" rtl="1"/>
            <a:r>
              <a:rPr lang="ar-IQ" sz="3600" b="1" dirty="0" smtClean="0"/>
              <a:t>استخدامات لغة الجسد</a:t>
            </a:r>
          </a:p>
          <a:p>
            <a:pPr algn="r" rtl="1"/>
            <a:r>
              <a:rPr lang="ar-IQ" dirty="0" smtClean="0"/>
              <a:t>تتفاوت استخدامات لغة الجسد من حيث الإرادة، إذ تكون غالباً لا إرادية لدى الشخص الذي يعطي التعليمات والأوامر، فمثلاً المعلم يستخدم لغة الجسد كأسلوب أمثل لإيصال المعلومة لطلابه</a:t>
            </a:r>
          </a:p>
          <a:p>
            <a:pPr algn="r" rtl="1"/>
            <a:r>
              <a:rPr lang="ar-IQ" dirty="0" smtClean="0"/>
              <a:t> كذلك الحال لدى الطبيب، والمهندس، والرئيس أو المدير في العمل،</a:t>
            </a:r>
          </a:p>
          <a:p>
            <a:pPr algn="r" rtl="1"/>
            <a:r>
              <a:rPr lang="ar-IQ" dirty="0" smtClean="0"/>
              <a:t> وتعتبر لغة الجسد من أكثر اللغات فائدة لدى ضعاف السمع أو ممن يعانون من إعاقة معينة في سماع الأصوات.</a:t>
            </a:r>
          </a:p>
          <a:p>
            <a:pPr algn="r" rt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 smtClean="0">
                <a:latin typeface="Rockwell Extra Bold" panose="02060903040505020403" pitchFamily="18" charset="0"/>
              </a:rPr>
              <a:t>علم الاشارات الغير لفضي </a:t>
            </a:r>
            <a:endParaRPr lang="en-US" b="1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01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ar-IQ" dirty="0" smtClean="0"/>
              <a:t>العلاج الذاتي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b="1" u="sng" dirty="0"/>
              <a:t>العلاج الذاتي </a:t>
            </a:r>
            <a:endParaRPr lang="ar-IQ" b="1" u="sng" dirty="0" smtClean="0"/>
          </a:p>
          <a:p>
            <a:pPr algn="r" rtl="1"/>
            <a:r>
              <a:rPr lang="ar-IQ" dirty="0" smtClean="0"/>
              <a:t>هو</a:t>
            </a:r>
            <a:r>
              <a:rPr lang="ar-IQ" dirty="0"/>
              <a:t> مجموعة من الأساليب والتقنيات التي يمكن للأفراد تعلمها وتطبيقها بشكل مستقل لتحسين صحتهم ورفاهيتهم</a:t>
            </a:r>
            <a:r>
              <a:rPr lang="ar-IQ" dirty="0" smtClean="0"/>
              <a:t>.</a:t>
            </a:r>
          </a:p>
          <a:p>
            <a:pPr algn="r" rtl="1"/>
            <a:endParaRPr lang="ar-IQ" b="1" u="sng" dirty="0" smtClean="0"/>
          </a:p>
          <a:p>
            <a:pPr algn="r" rtl="1"/>
            <a:r>
              <a:rPr lang="ar-IQ" b="1" u="sng" dirty="0" smtClean="0"/>
              <a:t> الهدف من العلاج الذاتي ؟</a:t>
            </a:r>
          </a:p>
          <a:p>
            <a:pPr algn="r" rtl="1"/>
            <a:r>
              <a:rPr lang="ar-IQ" dirty="0" smtClean="0"/>
              <a:t>هو تعزيز الشفاء الطبيعي للجسم وتحسين الوظائف الجسدية والعقلية من خلال تنشيط القدرات الذاتية للجسم 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sz="3600" b="1" u="sng" dirty="0" smtClean="0"/>
              <a:t>على ما يعتمد العلاج الذاتي</a:t>
            </a:r>
          </a:p>
          <a:p>
            <a:pPr algn="r" rtl="1"/>
            <a:r>
              <a:rPr lang="ar-IQ" dirty="0" smtClean="0"/>
              <a:t>يعتمد على الترابط بين </a:t>
            </a:r>
            <a:r>
              <a:rPr lang="ar-IQ" b="1" dirty="0" smtClean="0"/>
              <a:t>الجسم</a:t>
            </a:r>
            <a:r>
              <a:rPr lang="ar-IQ" dirty="0" smtClean="0"/>
              <a:t> </a:t>
            </a:r>
            <a:r>
              <a:rPr lang="ar-IQ" b="1" dirty="0" smtClean="0"/>
              <a:t>والعقل</a:t>
            </a:r>
            <a:r>
              <a:rPr lang="ar-IQ" dirty="0" smtClean="0"/>
              <a:t> حيث أن تحسين :-</a:t>
            </a:r>
          </a:p>
          <a:p>
            <a:pPr algn="r" rtl="1"/>
            <a:r>
              <a:rPr lang="ar-IQ" b="1" dirty="0" smtClean="0"/>
              <a:t>صحة الجسم </a:t>
            </a:r>
            <a:r>
              <a:rPr lang="ar-IQ" dirty="0" smtClean="0"/>
              <a:t>يمكن أن يؤدي إلى </a:t>
            </a:r>
            <a:r>
              <a:rPr lang="ar-IQ" b="1" dirty="0" smtClean="0"/>
              <a:t>تحسين الصحة العقلية </a:t>
            </a:r>
            <a:r>
              <a:rPr lang="ar-IQ" dirty="0" smtClean="0"/>
              <a:t>والعكس صحيح. </a:t>
            </a:r>
          </a:p>
          <a:p>
            <a:pPr algn="r" rtl="1"/>
            <a:r>
              <a:rPr lang="ar-IQ" dirty="0" smtClean="0"/>
              <a:t>كما ان </a:t>
            </a:r>
            <a:r>
              <a:rPr lang="ar-IQ" u="sng" dirty="0" smtClean="0"/>
              <a:t>العلاج الذاتي يشجع على تحسين جودة حياتنا ؟ </a:t>
            </a:r>
            <a:r>
              <a:rPr lang="ar-IQ" dirty="0" smtClean="0"/>
              <a:t>من خلال تحسين </a:t>
            </a:r>
            <a:r>
              <a:rPr lang="ar-IQ" b="1" dirty="0" smtClean="0"/>
              <a:t>صحتنا ورفاهيتنا </a:t>
            </a:r>
          </a:p>
          <a:p>
            <a:pPr algn="r" rtl="1"/>
            <a:r>
              <a:rPr lang="ar-IQ" dirty="0" smtClean="0"/>
              <a:t>يتحقق ذلك من خلال تطبيق تقنيات العلاج الذاتي.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ar-IQ" dirty="0" smtClean="0"/>
              <a:t>العلاج الذاتي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45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dirty="0" smtClean="0"/>
              <a:t>: </a:t>
            </a:r>
            <a:r>
              <a:rPr lang="ar-IQ" b="1" dirty="0" smtClean="0"/>
              <a:t>الاساس العلمي للشفاء الذاتي</a:t>
            </a:r>
          </a:p>
          <a:p>
            <a:pPr algn="r" rtl="1"/>
            <a:r>
              <a:rPr lang="ar-IQ" dirty="0" smtClean="0"/>
              <a:t>“</a:t>
            </a:r>
            <a:r>
              <a:rPr lang="ar-IQ" dirty="0"/>
              <a:t>حالما يستقبل العقل إشارة </a:t>
            </a:r>
            <a:r>
              <a:rPr lang="ar-IQ" dirty="0" smtClean="0"/>
              <a:t>على أن هناك </a:t>
            </a:r>
            <a:r>
              <a:rPr lang="ar-IQ" dirty="0"/>
              <a:t>شيئاً ما خطأ في مكان ما، فإنه يقوم بتفعيل قوى الشفاء الذاتي للجسم </a:t>
            </a:r>
            <a:r>
              <a:rPr lang="ar-IQ" dirty="0" smtClean="0"/>
              <a:t>“.</a:t>
            </a:r>
          </a:p>
          <a:p>
            <a:pPr algn="r" rtl="1"/>
            <a:r>
              <a:rPr lang="ar-IQ" dirty="0" smtClean="0"/>
              <a:t>وهي:</a:t>
            </a:r>
          </a:p>
          <a:p>
            <a:pPr algn="r" rtl="1"/>
            <a:r>
              <a:rPr lang="ar-IQ" dirty="0" smtClean="0"/>
              <a:t>1- النظام </a:t>
            </a:r>
            <a:r>
              <a:rPr lang="ar-IQ" b="1" dirty="0" smtClean="0"/>
              <a:t>القلبي الوعائي </a:t>
            </a:r>
            <a:endParaRPr lang="ar-IQ" dirty="0" smtClean="0"/>
          </a:p>
          <a:p>
            <a:pPr algn="r" rtl="1"/>
            <a:r>
              <a:rPr lang="ar-IQ" dirty="0" smtClean="0"/>
              <a:t>2- التوازن </a:t>
            </a:r>
            <a:r>
              <a:rPr lang="ar-IQ" b="1" dirty="0" smtClean="0"/>
              <a:t>الهرموني</a:t>
            </a:r>
          </a:p>
          <a:p>
            <a:pPr algn="r" rtl="1"/>
            <a:r>
              <a:rPr lang="ar-IQ" dirty="0" smtClean="0"/>
              <a:t>3- الأجهزة </a:t>
            </a:r>
            <a:r>
              <a:rPr lang="ar-IQ" b="1" dirty="0" smtClean="0"/>
              <a:t>العصبية</a:t>
            </a:r>
            <a:r>
              <a:rPr lang="ar-IQ" dirty="0" smtClean="0"/>
              <a:t> </a:t>
            </a:r>
            <a:r>
              <a:rPr lang="ar-IQ" b="1" dirty="0" smtClean="0"/>
              <a:t>والمناعية</a:t>
            </a:r>
            <a:r>
              <a:rPr lang="ar-IQ" dirty="0" smtClean="0"/>
              <a:t>. </a:t>
            </a: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IQ" smtClean="0"/>
              <a:t>العلاج الذاتي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1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ar-IQ" b="1" dirty="0" smtClean="0"/>
              <a:t>كيفية البدء في العلاج الذاتي و </a:t>
            </a:r>
            <a:r>
              <a:rPr lang="ar-IQ" b="1" dirty="0" err="1" smtClean="0"/>
              <a:t>التشافي</a:t>
            </a:r>
            <a:r>
              <a:rPr lang="ar-IQ" b="1" dirty="0" smtClean="0"/>
              <a:t>؟</a:t>
            </a:r>
          </a:p>
          <a:p>
            <a:pPr algn="r" rtl="1"/>
            <a:endParaRPr lang="ar-IQ" dirty="0" smtClean="0">
              <a:effectLst/>
            </a:endParaRPr>
          </a:p>
          <a:p>
            <a:pPr algn="r" rtl="1"/>
            <a:r>
              <a:rPr lang="ar-IQ" dirty="0" smtClean="0"/>
              <a:t>1 - الاتكال </a:t>
            </a:r>
            <a:r>
              <a:rPr lang="ar-IQ" dirty="0"/>
              <a:t>على الله عز وجل في كل </a:t>
            </a:r>
            <a:r>
              <a:rPr lang="ar-IQ" dirty="0" err="1"/>
              <a:t>شي</a:t>
            </a:r>
            <a:r>
              <a:rPr lang="ar-IQ" dirty="0"/>
              <a:t> </a:t>
            </a:r>
            <a:r>
              <a:rPr lang="ar-IQ" dirty="0" smtClean="0"/>
              <a:t> هذا يعزز </a:t>
            </a:r>
            <a:r>
              <a:rPr lang="ar-IQ" dirty="0"/>
              <a:t>من عملية الشفاء </a:t>
            </a:r>
            <a:endParaRPr lang="ar-IQ" dirty="0" smtClean="0"/>
          </a:p>
          <a:p>
            <a:pPr algn="r" rtl="1"/>
            <a:endParaRPr lang="ar-IQ" dirty="0" smtClean="0"/>
          </a:p>
          <a:p>
            <a:pPr algn="r" rtl="1"/>
            <a:r>
              <a:rPr lang="ar-IQ" dirty="0" smtClean="0"/>
              <a:t>2 - اعتماد </a:t>
            </a:r>
            <a:r>
              <a:rPr lang="ar-IQ" dirty="0"/>
              <a:t>العلاج النفسي و السلوكي وتغير برنامج حياتك كاملا </a:t>
            </a:r>
            <a:r>
              <a:rPr lang="ar-IQ" dirty="0" smtClean="0"/>
              <a:t>والاهم الابتعاد عن القلق الذي هو عدو </a:t>
            </a:r>
            <a:r>
              <a:rPr lang="ar-IQ" dirty="0"/>
              <a:t>الشفاء الاول ،،</a:t>
            </a:r>
          </a:p>
          <a:p>
            <a:pPr algn="r" rtl="1"/>
            <a:r>
              <a:rPr lang="ar-IQ" dirty="0" smtClean="0"/>
              <a:t>3- العمل على اساس الجوانب الايجابية وتجنب الجوانب السلبية </a:t>
            </a:r>
          </a:p>
          <a:p>
            <a:pPr algn="r" rtl="1"/>
            <a:endParaRPr lang="ar-IQ" dirty="0"/>
          </a:p>
          <a:p>
            <a:pPr algn="r" rtl="1"/>
            <a:r>
              <a:rPr lang="ar-IQ" dirty="0" smtClean="0"/>
              <a:t>4- الانتباه الى الجوانب المهمة التي يمكن ان توثر في نمط حياتك كما في المخطط</a:t>
            </a:r>
            <a:r>
              <a:rPr lang="ar-IQ" dirty="0"/>
              <a:t/>
            </a:r>
            <a:br>
              <a:rPr lang="ar-IQ" dirty="0"/>
            </a:b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IQ" smtClean="0"/>
              <a:t>العلاج الذاتي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1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0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4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IQ" b="1" u="sng" dirty="0" smtClean="0"/>
              <a:t>تقنيات العلاج الذاتي</a:t>
            </a:r>
          </a:p>
          <a:p>
            <a:pPr algn="r" rtl="1"/>
            <a:r>
              <a:rPr lang="ar-IQ" dirty="0"/>
              <a:t> الاسترخاء وتمارين التنفس وتمارين اللياقة البدنية والتخيّل والتأمل، </a:t>
            </a:r>
            <a:r>
              <a:rPr lang="ar-IQ" dirty="0" smtClean="0"/>
              <a:t>واليوجا، </a:t>
            </a:r>
            <a:r>
              <a:rPr lang="ar-IQ" dirty="0"/>
              <a:t>وتيه تشي، والارتجاع البيولوجي،</a:t>
            </a:r>
          </a:p>
          <a:p>
            <a:pPr algn="r" rtl="1"/>
            <a:r>
              <a:rPr lang="ar-IQ" dirty="0" smtClean="0"/>
              <a:t>يمكن لهذه التقنيات أن تساعد في تخفيف التوتر والقلق، تحسين النوم، زيادة الطاقة، وتعزيز المناعة و الشعور بالراحة والسعادة.</a:t>
            </a:r>
          </a:p>
          <a:p>
            <a:pPr algn="r" rtl="1"/>
            <a:r>
              <a:rPr lang="ar-IQ" dirty="0" smtClean="0"/>
              <a:t>اذن ممارسة التمارين الرياضية افضل عامل يتمكن الإنسان </a:t>
            </a:r>
            <a:r>
              <a:rPr lang="ar-IQ" dirty="0" err="1" smtClean="0"/>
              <a:t>بة</a:t>
            </a:r>
            <a:r>
              <a:rPr lang="ar-IQ" dirty="0" smtClean="0"/>
              <a:t> على مداواة نفسه بنفسه</a:t>
            </a:r>
          </a:p>
          <a:p>
            <a:pPr algn="r" rt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IQ" smtClean="0"/>
              <a:t>العلاج الذاتي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72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IQ" smtClean="0"/>
              <a:t>العلاج الذاتي</a:t>
            </a:r>
            <a:endParaRPr lang="en-US" dirty="0"/>
          </a:p>
        </p:txBody>
      </p:sp>
      <p:sp>
        <p:nvSpPr>
          <p:cNvPr id="5" name="AutoShape 2" descr="‫اليوم الرابع عشر - يوغا للثبات التجذر و الراحة - YouTube‬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267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76400"/>
            <a:ext cx="38830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985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0600" y="5486400"/>
            <a:ext cx="3505200" cy="838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800" b="1" dirty="0" smtClean="0">
                <a:solidFill>
                  <a:schemeClr val="tx1"/>
                </a:solidFill>
                <a:latin typeface="Aharoni" panose="02010803020104030203" pitchFamily="2" charset="-79"/>
              </a:rPr>
              <a:t>لعلاج الام المفاصل والفقرات</a:t>
            </a:r>
            <a:endParaRPr lang="en-US" sz="2800" b="1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570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شكرا لكم و لحسن استماعك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88425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90800" y="3657600"/>
            <a:ext cx="3810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4000" b="1" dirty="0" smtClean="0">
                <a:solidFill>
                  <a:schemeClr val="accent2"/>
                </a:solidFill>
              </a:rPr>
              <a:t>والمشاركة</a:t>
            </a:r>
            <a:endParaRPr lang="en-US" sz="4000" b="1" dirty="0">
              <a:solidFill>
                <a:schemeClr val="accent2"/>
              </a:solidFill>
            </a:endParaRPr>
          </a:p>
        </p:txBody>
      </p:sp>
      <p:pic>
        <p:nvPicPr>
          <p:cNvPr id="21508" name="Picture 4" descr="نزار قباني - فِي زحَام الحيَاة نحتاج وردة بِلا سَبب 🌹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3049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978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ar-IQ" dirty="0" smtClean="0"/>
          </a:p>
          <a:p>
            <a:pPr algn="ctr"/>
            <a:endParaRPr lang="ar-IQ" dirty="0"/>
          </a:p>
          <a:p>
            <a:pPr marL="0" indent="0" algn="ctr">
              <a:buNone/>
            </a:pPr>
            <a:r>
              <a:rPr lang="ar-IQ" dirty="0" smtClean="0"/>
              <a:t> </a:t>
            </a:r>
          </a:p>
          <a:p>
            <a:pPr algn="ctr"/>
            <a:endParaRPr lang="ar-IQ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ar-IQ" dirty="0" smtClean="0"/>
              <a:t>المراحل العمرية للإنسان  </a:t>
            </a:r>
            <a:endParaRPr lang="en-US" dirty="0"/>
          </a:p>
        </p:txBody>
      </p:sp>
      <p:pic>
        <p:nvPicPr>
          <p:cNvPr id="19458" name="Picture 2" descr="صور صباح الورد - تريندات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17" y="1447800"/>
            <a:ext cx="81534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90800" y="1676400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3600" b="1" dirty="0" smtClean="0"/>
              <a:t>مقدمة حولة المراحل العمرية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8196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ar-IQ" b="1" dirty="0" smtClean="0"/>
              <a:t>ما هي حركات لغة الجسد الا إرادية التي لها معاني نفسية؟ </a:t>
            </a:r>
          </a:p>
          <a:p>
            <a:pPr algn="r" rtl="1"/>
            <a:r>
              <a:rPr lang="ar-IQ" dirty="0" smtClean="0"/>
              <a:t>يرى علماء النفس أنّ 60% من حالات التواصل والتخاطب بين الأشخاص تتمّ بطريقة</a:t>
            </a:r>
            <a:r>
              <a:rPr lang="ar-IQ" u="sng" dirty="0" smtClean="0"/>
              <a:t> </a:t>
            </a:r>
            <a:r>
              <a:rPr lang="ar-IQ" b="1" u="sng" dirty="0" smtClean="0"/>
              <a:t>الإيماءات، والإيحاءات، والرموز </a:t>
            </a:r>
            <a:r>
              <a:rPr lang="ar-IQ" dirty="0" smtClean="0"/>
              <a:t>الجسدية، وليس بالصورة الشفهية كما يظن الكثير من الناس (أي بطريقة الكلام واللسان)،</a:t>
            </a:r>
          </a:p>
          <a:p>
            <a:pPr algn="r" rtl="1"/>
            <a:r>
              <a:rPr lang="ar-IQ" dirty="0" smtClean="0"/>
              <a:t> ويرون </a:t>
            </a:r>
            <a:r>
              <a:rPr lang="ar-IQ" dirty="0"/>
              <a:t>علماء النفس أنّ </a:t>
            </a:r>
            <a:r>
              <a:rPr lang="ar-IQ" dirty="0" smtClean="0"/>
              <a:t>الإيماءات </a:t>
            </a:r>
            <a:r>
              <a:rPr lang="ar-IQ" dirty="0" smtClean="0"/>
              <a:t>لها تأثيرها القوي الذي يفوق تأثير الكلمات </a:t>
            </a:r>
            <a:r>
              <a:rPr lang="ar-IQ" b="1" u="sng" dirty="0" smtClean="0"/>
              <a:t>بخمس مرات</a:t>
            </a:r>
            <a:r>
              <a:rPr lang="ar-IQ" dirty="0" smtClean="0"/>
              <a:t>،</a:t>
            </a:r>
          </a:p>
          <a:p>
            <a:pPr algn="r" rtl="1"/>
            <a:r>
              <a:rPr lang="ar-IQ" dirty="0" smtClean="0"/>
              <a:t> ومن الأخطاء الكبيرة التي يقع فيها معظم الناس، أنّهم يتجاهلون حركات الجسد ولغاته ومدلولاته، ويركزون على فهم ما </a:t>
            </a:r>
            <a:r>
              <a:rPr lang="ar-IQ" dirty="0" err="1" smtClean="0"/>
              <a:t>يتحدثّه</a:t>
            </a:r>
            <a:r>
              <a:rPr lang="ar-IQ" dirty="0" smtClean="0"/>
              <a:t> الشخص الذي أمامهم؛ جاهدين أنفسهم في قراءة الأفكار من خلال تحليل الكلمات التي قيلت أمامهم،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 smtClean="0">
                <a:latin typeface="Rockwell Extra Bold" panose="02060903040505020403" pitchFamily="18" charset="0"/>
              </a:rPr>
              <a:t>علم الاشارات الغير لفضي </a:t>
            </a:r>
            <a:endParaRPr lang="en-US" b="1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0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510540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IQ" b="1" dirty="0" err="1" smtClean="0"/>
              <a:t>ماهو</a:t>
            </a:r>
            <a:r>
              <a:rPr lang="ar-IQ" b="1" dirty="0" smtClean="0"/>
              <a:t> عمر الشباب </a:t>
            </a:r>
          </a:p>
          <a:p>
            <a:pPr algn="r" rtl="1"/>
            <a:r>
              <a:rPr lang="ar-IQ" dirty="0" smtClean="0"/>
              <a:t>عمر الشباب يبدا من 15 الى 40 عام</a:t>
            </a:r>
          </a:p>
          <a:p>
            <a:pPr algn="r" rtl="1"/>
            <a:r>
              <a:rPr lang="ar-IQ" b="1" dirty="0" smtClean="0"/>
              <a:t>اصعب مراحل العمر التي يمر بها </a:t>
            </a:r>
            <a:r>
              <a:rPr lang="ar-IQ" b="1" dirty="0"/>
              <a:t>الانسان؟</a:t>
            </a:r>
          </a:p>
          <a:p>
            <a:pPr algn="r" rtl="1"/>
            <a:r>
              <a:rPr lang="ar-IQ" dirty="0" smtClean="0"/>
              <a:t>هي مرحلة المراهقة</a:t>
            </a:r>
            <a:r>
              <a:rPr lang="ar-IQ" dirty="0"/>
              <a:t/>
            </a:r>
            <a:br>
              <a:rPr lang="ar-IQ" dirty="0"/>
            </a:br>
            <a:r>
              <a:rPr lang="ar-IQ" dirty="0" smtClean="0"/>
              <a:t>تعتبر هذه المرحلة </a:t>
            </a:r>
            <a:r>
              <a:rPr lang="ar-IQ" dirty="0"/>
              <a:t>من أصعب المراحل التي يمر بها الإنسان في مراحل نموه المختلفة؛ </a:t>
            </a:r>
            <a:endParaRPr lang="ar-IQ" dirty="0" smtClean="0"/>
          </a:p>
          <a:p>
            <a:pPr algn="r" rtl="1"/>
            <a:r>
              <a:rPr lang="ar-IQ" dirty="0" smtClean="0"/>
              <a:t>حيث </a:t>
            </a:r>
            <a:r>
              <a:rPr lang="ar-IQ" dirty="0"/>
              <a:t>يصحبها تقلبات وتغيرات </a:t>
            </a:r>
            <a:r>
              <a:rPr lang="ar-IQ" b="1" dirty="0"/>
              <a:t>نفسية</a:t>
            </a:r>
            <a:r>
              <a:rPr lang="ar-IQ" dirty="0"/>
              <a:t> </a:t>
            </a:r>
            <a:r>
              <a:rPr lang="ar-IQ" b="1" dirty="0"/>
              <a:t>ومزاجية</a:t>
            </a:r>
            <a:r>
              <a:rPr lang="ar-IQ" dirty="0"/>
              <a:t> ناتجة عن نمو الجسم </a:t>
            </a:r>
            <a:r>
              <a:rPr lang="ar-IQ" b="1" dirty="0" smtClean="0"/>
              <a:t>والهرمونات</a:t>
            </a:r>
          </a:p>
          <a:p>
            <a:pPr algn="r" rtl="1"/>
            <a:r>
              <a:rPr lang="ar-IQ" dirty="0" smtClean="0"/>
              <a:t>المراهقة </a:t>
            </a:r>
            <a:r>
              <a:rPr lang="ar-IQ" dirty="0"/>
              <a:t>عادة تبدأ من سن 10 أو 14 سنة، وتستمر حتى 19 أو 21 </a:t>
            </a:r>
            <a:r>
              <a:rPr lang="ar-IQ" dirty="0" smtClean="0"/>
              <a:t>سنة.</a:t>
            </a:r>
            <a:endParaRPr lang="ar-IQ" dirty="0"/>
          </a:p>
          <a:p>
            <a:pPr algn="r" rtl="1"/>
            <a:endParaRPr lang="ar-IQ" dirty="0" smtClean="0"/>
          </a:p>
          <a:p>
            <a:pPr algn="r" rt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ar-IQ" dirty="0" smtClean="0"/>
              <a:t>المراحل العمرية للإنسان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IQ" dirty="0" smtClean="0"/>
              <a:t>عمر 40 سنة هو العمر الذي ينضج فيه العقل وهو عمر النبوة حيث </a:t>
            </a:r>
            <a:r>
              <a:rPr lang="ar-IQ" dirty="0"/>
              <a:t>يكتمل </a:t>
            </a:r>
            <a:r>
              <a:rPr lang="ar-IQ" dirty="0" smtClean="0"/>
              <a:t>فيه العقل ويصبح </a:t>
            </a:r>
            <a:r>
              <a:rPr lang="ar-IQ" dirty="0"/>
              <a:t>قادرًا على التفكير بشكل </a:t>
            </a:r>
            <a:r>
              <a:rPr lang="ar-IQ" dirty="0" smtClean="0"/>
              <a:t>أفضل</a:t>
            </a:r>
          </a:p>
          <a:p>
            <a:pPr algn="r" rtl="1"/>
            <a:r>
              <a:rPr lang="ar-IQ" dirty="0" smtClean="0"/>
              <a:t>يعتبر عمر 40 و50 الى 65 فترة وسطية بين فترة الشباب وبداية سن الشيخوخة</a:t>
            </a:r>
          </a:p>
          <a:p>
            <a:pPr algn="r" rtl="1"/>
            <a:endParaRPr lang="ar-IQ" dirty="0"/>
          </a:p>
          <a:p>
            <a:pPr algn="r" rtl="1"/>
            <a:r>
              <a:rPr lang="ar-IQ" b="1" dirty="0" smtClean="0"/>
              <a:t>من اشد مراحل العمر على الانسان؟</a:t>
            </a:r>
          </a:p>
          <a:p>
            <a:pPr algn="r" rtl="1"/>
            <a:r>
              <a:rPr lang="ar-IQ" dirty="0" smtClean="0"/>
              <a:t>من أشد مراحل العمر على الإنسان سن الأربعين فهو واقع بين الضعيفين </a:t>
            </a:r>
            <a:r>
              <a:rPr lang="ar-IQ" u="sng" dirty="0" smtClean="0"/>
              <a:t>ففي الغالب أن أبويه قد تجاوزا الستين وأولاده دون </a:t>
            </a:r>
            <a:r>
              <a:rPr lang="ar-IQ" dirty="0" smtClean="0"/>
              <a:t>العشرين فعين على الوالدين وعين على الأولاد وكلاهما في حاجته </a:t>
            </a:r>
          </a:p>
          <a:p>
            <a:pPr algn="r" rtl="1"/>
            <a:r>
              <a:rPr lang="ar-IQ" dirty="0" smtClean="0"/>
              <a:t> عمر 65 سنة هو العمر الذي يشير إلى بداية سن الشيخوخة.</a:t>
            </a:r>
          </a:p>
          <a:p>
            <a:pPr algn="r" rt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ar-IQ" dirty="0" smtClean="0"/>
              <a:t>المراحل العمرية </a:t>
            </a:r>
            <a:r>
              <a:rPr lang="ar-IQ" dirty="0" err="1" smtClean="0"/>
              <a:t>للانسان</a:t>
            </a:r>
            <a:r>
              <a:rPr lang="ar-IQ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19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b="1" dirty="0" smtClean="0"/>
              <a:t>في </a:t>
            </a:r>
            <a:r>
              <a:rPr lang="ar-IQ" b="1" dirty="0"/>
              <a:t>أي </a:t>
            </a:r>
            <a:r>
              <a:rPr lang="ar-IQ" b="1" dirty="0" smtClean="0"/>
              <a:t>عمر تكون المرأة أجمل؟</a:t>
            </a:r>
            <a:endParaRPr lang="ar-IQ" b="1" dirty="0"/>
          </a:p>
          <a:p>
            <a:pPr algn="r" rtl="1"/>
            <a:r>
              <a:rPr lang="ar-IQ" dirty="0"/>
              <a:t>حدد علماء </a:t>
            </a:r>
            <a:r>
              <a:rPr lang="ar-IQ" dirty="0" smtClean="0"/>
              <a:t>الولايات </a:t>
            </a:r>
            <a:r>
              <a:rPr lang="ar-IQ" dirty="0"/>
              <a:t>المتحدة الأمريكية "العمر الأجمل" </a:t>
            </a:r>
            <a:endParaRPr lang="ar-IQ" dirty="0" smtClean="0"/>
          </a:p>
          <a:p>
            <a:pPr algn="r" rtl="1"/>
            <a:r>
              <a:rPr lang="ar-IQ" dirty="0" smtClean="0"/>
              <a:t>فإن </a:t>
            </a:r>
            <a:r>
              <a:rPr lang="ar-IQ" dirty="0" err="1" smtClean="0"/>
              <a:t>المراة</a:t>
            </a:r>
            <a:r>
              <a:rPr lang="ar-IQ" dirty="0" smtClean="0"/>
              <a:t> تكون اكثر جمالا بعمر30-38</a:t>
            </a:r>
          </a:p>
          <a:p>
            <a:pPr algn="r" rtl="1"/>
            <a:r>
              <a:rPr lang="ar-IQ" dirty="0" smtClean="0"/>
              <a:t> </a:t>
            </a:r>
            <a:r>
              <a:rPr lang="ar-IQ" dirty="0" err="1" smtClean="0"/>
              <a:t>لانها</a:t>
            </a:r>
            <a:r>
              <a:rPr lang="ar-IQ" dirty="0" smtClean="0"/>
              <a:t> تكون أكثر </a:t>
            </a:r>
            <a:r>
              <a:rPr lang="ar-IQ" dirty="0"/>
              <a:t>جاذبية وإثارة </a:t>
            </a:r>
            <a:endParaRPr lang="ar-IQ" dirty="0" smtClean="0"/>
          </a:p>
          <a:p>
            <a:pPr algn="r" rtl="1"/>
            <a:r>
              <a:rPr lang="ar-IQ" dirty="0" smtClean="0"/>
              <a:t>سن الياس يتراوح بين 45 – 55 سنة </a:t>
            </a:r>
            <a:r>
              <a:rPr lang="ar-IQ" dirty="0"/>
              <a:t> </a:t>
            </a:r>
          </a:p>
          <a:p>
            <a:pPr algn="r" rtl="1"/>
            <a:r>
              <a:rPr lang="ar-IQ" dirty="0" smtClean="0"/>
              <a:t>مرحلة أرذل العمر ومسمى "معمر" يطلق على كل من وصل إلى 90 عاما فأكثر</a:t>
            </a:r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ar-IQ" dirty="0" smtClean="0"/>
              <a:t>المراحل العمرية </a:t>
            </a:r>
            <a:r>
              <a:rPr lang="ar-IQ" dirty="0" err="1" smtClean="0"/>
              <a:t>للانسان</a:t>
            </a:r>
            <a:r>
              <a:rPr lang="ar-IQ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615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ar-IQ" dirty="0" smtClean="0"/>
              <a:t>المراحل العمرية </a:t>
            </a:r>
            <a:r>
              <a:rPr lang="ar-IQ" dirty="0" err="1" smtClean="0"/>
              <a:t>للانسان</a:t>
            </a:r>
            <a:r>
              <a:rPr lang="ar-IQ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IQ" b="1" dirty="0" smtClean="0"/>
              <a:t>من الناحية الاكاديمية </a:t>
            </a:r>
          </a:p>
          <a:p>
            <a:pPr algn="r" rtl="1"/>
            <a:r>
              <a:rPr lang="ar-IQ" dirty="0" smtClean="0"/>
              <a:t>ومن خلال ما تقدم يجب </a:t>
            </a:r>
            <a:r>
              <a:rPr lang="ar-IQ" dirty="0" err="1" smtClean="0"/>
              <a:t>الانتباة</a:t>
            </a:r>
            <a:r>
              <a:rPr lang="ar-IQ" dirty="0" smtClean="0"/>
              <a:t> الى المراحل العمرية واستثمارها على المستوى الاكاديمي في الابداع والتميز و خاصة مرحلة 25 الى 40 عام من العمر لان قبل 25 وبعد 40 عام من العمر هناك مخاطر تحدق </a:t>
            </a:r>
            <a:r>
              <a:rPr lang="ar-IQ" dirty="0" err="1" smtClean="0"/>
              <a:t>بالانسان</a:t>
            </a:r>
            <a:r>
              <a:rPr lang="ar-IQ" dirty="0" smtClean="0"/>
              <a:t> منها فترة المراهقة وفترة الانشغال العائلي التي  يمر بها الاشخاص اضافة الى المشاكل الصحية التي يمكن ان تواجه الانسان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75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الرد على كلام الشكر والتقدير والاحترام والثناء - موقع فكر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3726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914400" y="990600"/>
            <a:ext cx="3352800" cy="1676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4000" b="1" dirty="0" smtClean="0">
                <a:solidFill>
                  <a:schemeClr val="tx1"/>
                </a:solidFill>
              </a:rPr>
              <a:t>لكل الحاضرين والمشاركين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4876800"/>
            <a:ext cx="3352800" cy="1676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600" b="1" dirty="0" smtClean="0">
                <a:solidFill>
                  <a:schemeClr val="tx1"/>
                </a:solidFill>
              </a:rPr>
              <a:t>في فرع الصحة  العامة</a:t>
            </a:r>
            <a:r>
              <a:rPr lang="ar-IQ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60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لغة الجسد: مفهومها وأهميتها وكيفية قراءتها؟  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38200" y="1752600"/>
            <a:ext cx="7391400" cy="1752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4800" b="1" dirty="0" smtClean="0">
                <a:solidFill>
                  <a:schemeClr val="tx1"/>
                </a:solidFill>
                <a:latin typeface="Miriam Fixed" panose="020B0509050101010101" pitchFamily="49" charset="-79"/>
              </a:rPr>
              <a:t>اهمية لغة الجسد</a:t>
            </a:r>
            <a:endParaRPr lang="en-US" sz="4800" b="1" dirty="0">
              <a:solidFill>
                <a:schemeClr val="tx1"/>
              </a:solidFill>
              <a:latin typeface="Miriam Fixed" panose="020B0509050101010101" pitchFamily="49" charset="-79"/>
              <a:cs typeface="Miriam Fixed" panose="020B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6992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IQ" dirty="0"/>
              <a:t> إن للغة الجسد أهمية كبيرة في التواصل بين الأشخاص،</a:t>
            </a:r>
            <a:endParaRPr lang="ar-IQ" dirty="0" smtClean="0"/>
          </a:p>
          <a:p>
            <a:pPr algn="r" rtl="1"/>
            <a:r>
              <a:rPr lang="ar-IQ" dirty="0" smtClean="0"/>
              <a:t>طبقًا </a:t>
            </a:r>
            <a:r>
              <a:rPr lang="ar-IQ" dirty="0"/>
              <a:t>لإحصائية </a:t>
            </a:r>
            <a:r>
              <a:rPr lang="ar-IQ" dirty="0" err="1" smtClean="0"/>
              <a:t>إصدرتها</a:t>
            </a:r>
            <a:r>
              <a:rPr lang="ar-IQ" dirty="0" smtClean="0"/>
              <a:t> جامعة </a:t>
            </a:r>
            <a:r>
              <a:rPr lang="ar-IQ" dirty="0"/>
              <a:t>في كاليفورنيا؛ </a:t>
            </a:r>
            <a:r>
              <a:rPr lang="ar-IQ" dirty="0" smtClean="0"/>
              <a:t>فإن</a:t>
            </a:r>
          </a:p>
          <a:p>
            <a:pPr algn="r" rtl="1"/>
            <a:r>
              <a:rPr lang="ar-IQ" dirty="0" smtClean="0"/>
              <a:t> </a:t>
            </a:r>
            <a:r>
              <a:rPr lang="ar-IQ" b="1" dirty="0"/>
              <a:t>7%</a:t>
            </a:r>
            <a:r>
              <a:rPr lang="ar-IQ" dirty="0"/>
              <a:t> من التواصل البشري يقتصر فقط على </a:t>
            </a:r>
            <a:r>
              <a:rPr lang="ar-IQ" b="1" dirty="0"/>
              <a:t>الكلمات</a:t>
            </a:r>
            <a:r>
              <a:rPr lang="ar-IQ" dirty="0"/>
              <a:t>، بينما </a:t>
            </a:r>
            <a:r>
              <a:rPr lang="ar-IQ" b="1" dirty="0"/>
              <a:t>55% </a:t>
            </a:r>
            <a:r>
              <a:rPr lang="ar-IQ" dirty="0"/>
              <a:t>منه معتمد على </a:t>
            </a:r>
            <a:r>
              <a:rPr lang="ar-IQ" b="1" dirty="0"/>
              <a:t>لغة الجسد </a:t>
            </a:r>
            <a:r>
              <a:rPr lang="ar-IQ" dirty="0"/>
              <a:t>وما تضمه من حركات وإيحاءات</a:t>
            </a:r>
            <a:r>
              <a:rPr lang="ar-IQ" dirty="0" smtClean="0"/>
              <a:t>،</a:t>
            </a:r>
          </a:p>
          <a:p>
            <a:pPr algn="r" rtl="1"/>
            <a:r>
              <a:rPr lang="ar-IQ" dirty="0" smtClean="0"/>
              <a:t> </a:t>
            </a:r>
            <a:r>
              <a:rPr lang="ar-IQ" dirty="0"/>
              <a:t>و</a:t>
            </a:r>
            <a:r>
              <a:rPr lang="ar-IQ" b="1" dirty="0"/>
              <a:t>38%</a:t>
            </a:r>
            <a:r>
              <a:rPr lang="ar-IQ" dirty="0"/>
              <a:t> على </a:t>
            </a:r>
            <a:r>
              <a:rPr lang="ar-IQ" b="1" dirty="0" smtClean="0"/>
              <a:t>الصوت</a:t>
            </a:r>
            <a:r>
              <a:rPr lang="ar-IQ" dirty="0" smtClean="0"/>
              <a:t> </a:t>
            </a:r>
            <a:r>
              <a:rPr lang="ar-IQ" dirty="0"/>
              <a:t>و</a:t>
            </a:r>
            <a:r>
              <a:rPr lang="ar-IQ" b="1" dirty="0"/>
              <a:t>الوقفات المستخدمة</a:t>
            </a:r>
            <a:r>
              <a:rPr lang="ar-IQ" dirty="0"/>
              <a:t>؛ </a:t>
            </a:r>
            <a:endParaRPr lang="ar-IQ" dirty="0" smtClean="0"/>
          </a:p>
          <a:p>
            <a:pPr algn="r" rtl="1"/>
            <a:r>
              <a:rPr lang="ar-IQ" dirty="0" smtClean="0"/>
              <a:t>لذلك فان </a:t>
            </a:r>
            <a:r>
              <a:rPr lang="ar-IQ" b="1" dirty="0"/>
              <a:t>أهم اللغات التي يجب أن يتعلمها </a:t>
            </a:r>
            <a:r>
              <a:rPr lang="ar-IQ" b="1" dirty="0" smtClean="0"/>
              <a:t>المرء؟</a:t>
            </a:r>
            <a:r>
              <a:rPr lang="ar-IQ" dirty="0" smtClean="0"/>
              <a:t>، لغة الجسد </a:t>
            </a:r>
            <a:r>
              <a:rPr lang="ar-IQ" u="sng" dirty="0" err="1" smtClean="0"/>
              <a:t>لانها</a:t>
            </a:r>
            <a:r>
              <a:rPr lang="ar-IQ" u="sng" dirty="0" smtClean="0"/>
              <a:t> من أكبر اللغات اهميتا في </a:t>
            </a:r>
            <a:r>
              <a:rPr lang="ar-IQ" u="sng" dirty="0" err="1" smtClean="0"/>
              <a:t>تاثيرها</a:t>
            </a:r>
            <a:r>
              <a:rPr lang="ar-IQ" u="sng" dirty="0" smtClean="0"/>
              <a:t> على </a:t>
            </a:r>
            <a:r>
              <a:rPr lang="ar-IQ" u="sng" dirty="0"/>
              <a:t>التواصل البشري </a:t>
            </a:r>
            <a:r>
              <a:rPr lang="ar-IQ" u="sng" dirty="0" smtClean="0"/>
              <a:t>الفعال</a:t>
            </a:r>
            <a:r>
              <a:rPr lang="ar-IQ" dirty="0" smtClean="0"/>
              <a:t>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 smtClean="0">
                <a:latin typeface="Rockwell Extra Bold" panose="02060903040505020403" pitchFamily="18" charset="0"/>
              </a:rPr>
              <a:t>علم الاشارات الغير لفضي </a:t>
            </a:r>
            <a:endParaRPr lang="en-US" b="1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5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0"/>
            <a:ext cx="998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05200" y="6096000"/>
            <a:ext cx="5181600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800" b="1" dirty="0" smtClean="0">
                <a:solidFill>
                  <a:schemeClr val="tx1"/>
                </a:solidFill>
              </a:rPr>
              <a:t>شكل يبين المساحة التي تشغلها لغة الجسد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1524000"/>
            <a:ext cx="8229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IQ" sz="3200" b="1" u="sng" dirty="0" smtClean="0"/>
              <a:t>النقاط التي يمكن ان يستفاد منها الاستاذ او المعلم  </a:t>
            </a:r>
          </a:p>
          <a:p>
            <a:pPr algn="r" rtl="1"/>
            <a:r>
              <a:rPr lang="ar-IQ" sz="3200" dirty="0"/>
              <a:t>1</a:t>
            </a:r>
            <a:r>
              <a:rPr lang="ar-IQ" sz="3200" dirty="0" smtClean="0"/>
              <a:t>- التعرف </a:t>
            </a:r>
            <a:r>
              <a:rPr lang="ar-IQ" sz="3200" dirty="0"/>
              <a:t>إذا كان المخاطب فهم المحادثة أم </a:t>
            </a:r>
            <a:r>
              <a:rPr lang="ar-IQ" sz="3200" dirty="0" smtClean="0"/>
              <a:t>لا</a:t>
            </a:r>
            <a:endParaRPr lang="ar-IQ" sz="3200" dirty="0"/>
          </a:p>
          <a:p>
            <a:pPr algn="r" rtl="1"/>
            <a:r>
              <a:rPr lang="ar-IQ" sz="3200" dirty="0" smtClean="0"/>
              <a:t>2- معرفة </a:t>
            </a:r>
            <a:r>
              <a:rPr lang="ar-IQ" sz="3200" dirty="0"/>
              <a:t>وقت إنهاء الحديث وبدايته، وتأثير ذلك على </a:t>
            </a:r>
            <a:r>
              <a:rPr lang="ar-IQ" sz="3200" dirty="0" smtClean="0"/>
              <a:t>المستمع.</a:t>
            </a:r>
            <a:endParaRPr lang="ar-IQ" sz="3200" dirty="0"/>
          </a:p>
          <a:p>
            <a:pPr algn="r" rtl="1"/>
            <a:r>
              <a:rPr lang="ar-IQ" sz="3200" dirty="0" smtClean="0"/>
              <a:t>3- معرفة </a:t>
            </a:r>
            <a:r>
              <a:rPr lang="ar-IQ" sz="3200" dirty="0"/>
              <a:t>كيفية إيصال المعلومة للمخاطب.</a:t>
            </a:r>
          </a:p>
          <a:p>
            <a:pPr algn="r" rtl="1"/>
            <a:r>
              <a:rPr lang="ar-IQ" sz="3200" dirty="0" smtClean="0"/>
              <a:t>4- معرفة </a:t>
            </a:r>
            <a:r>
              <a:rPr lang="ar-IQ" sz="3200" dirty="0"/>
              <a:t>ما إذا كان الحوار يحتاج إلى المزيد من المعلومات لتحسينه </a:t>
            </a:r>
            <a:r>
              <a:rPr lang="ar-IQ" sz="3200" dirty="0" smtClean="0"/>
              <a:t>أو ما </a:t>
            </a:r>
            <a:r>
              <a:rPr lang="ar-IQ" sz="3200" dirty="0"/>
              <a:t>تم تقديمه من معلومات كان كافية.</a:t>
            </a:r>
          </a:p>
          <a:p>
            <a:pPr algn="r" rtl="1"/>
            <a:r>
              <a:rPr lang="ar-IQ" sz="3200" dirty="0" smtClean="0"/>
              <a:t>5- معرفة ما اذا كان الشخص منتبه ومركز معك او لا</a:t>
            </a:r>
            <a:endParaRPr lang="ar-IQ" sz="32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 smtClean="0">
                <a:latin typeface="Rockwell Extra Bold" panose="02060903040505020403" pitchFamily="18" charset="0"/>
              </a:rPr>
              <a:t>علم الاشارات الغير لفضي </a:t>
            </a:r>
            <a:endParaRPr lang="en-US" b="1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6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 smtClean="0">
                <a:latin typeface="Rockwell Extra Bold" panose="02060903040505020403" pitchFamily="18" charset="0"/>
              </a:rPr>
              <a:t>علم الاشارات الغير لفضي </a:t>
            </a:r>
            <a:endParaRPr lang="en-US" b="1" dirty="0">
              <a:latin typeface="Rockwell Extra Bold" panose="02060903040505020403" pitchFamily="18" charset="0"/>
            </a:endParaRPr>
          </a:p>
        </p:txBody>
      </p:sp>
      <p:sp>
        <p:nvSpPr>
          <p:cNvPr id="5" name="AutoShape 4" descr="بطاقة تهنئة بسيطة بتصميم وردة محفورة باللون الأبيض من سلسلة - Temu United  Arab Emira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47800"/>
            <a:ext cx="822642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362200" y="3581400"/>
            <a:ext cx="5181600" cy="144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4000" b="1" dirty="0" smtClean="0">
                <a:solidFill>
                  <a:schemeClr val="tx1"/>
                </a:solidFill>
              </a:rPr>
              <a:t>المعاني المتوخاة في لغة الجسد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5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6934</TotalTime>
  <Words>1294</Words>
  <Application>Microsoft Office PowerPoint</Application>
  <PresentationFormat>On-screen Show (4:3)</PresentationFormat>
  <Paragraphs>185</Paragraphs>
  <Slides>44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علم الاشارات الغير لفضي </vt:lpstr>
      <vt:lpstr>علم الاشارات الغير لفضي </vt:lpstr>
      <vt:lpstr>PowerPoint Presentation</vt:lpstr>
      <vt:lpstr>علم الاشارات الغير لفضي </vt:lpstr>
      <vt:lpstr>PowerPoint Presentation</vt:lpstr>
      <vt:lpstr>علم الاشارات الغير لفضي </vt:lpstr>
      <vt:lpstr>علم الاشارات الغير لفضي </vt:lpstr>
      <vt:lpstr>علم الاشارات الغير لفضي </vt:lpstr>
      <vt:lpstr>PowerPoint Presentation</vt:lpstr>
      <vt:lpstr>علم الاشارات الغير لفضي </vt:lpstr>
      <vt:lpstr>علم الاشارات الغير لفضي </vt:lpstr>
      <vt:lpstr>علم الاشارات الغير لفضي </vt:lpstr>
      <vt:lpstr>علم الاشارات الغير لفضي </vt:lpstr>
      <vt:lpstr>علم الاشارات الغير لفضي </vt:lpstr>
      <vt:lpstr>علم الاشارات الغير لفضي </vt:lpstr>
      <vt:lpstr>علم الاشارات الغير لفضي </vt:lpstr>
      <vt:lpstr>علم الاشارات الغير لفضي </vt:lpstr>
      <vt:lpstr>علم الاشارات الغير لفضي </vt:lpstr>
      <vt:lpstr>علم الاشارات الغير لفضي </vt:lpstr>
      <vt:lpstr>علم الاشارات الغير لفضي </vt:lpstr>
      <vt:lpstr>علم الاشارات الغير لفضي </vt:lpstr>
      <vt:lpstr>PowerPoint Presentation</vt:lpstr>
      <vt:lpstr>علم الاشارات الغير لفضي </vt:lpstr>
      <vt:lpstr>علم الاشارات الغير لفضي </vt:lpstr>
      <vt:lpstr>علم الاشارات الغير لفضي </vt:lpstr>
      <vt:lpstr>PowerPoint Presentation</vt:lpstr>
      <vt:lpstr>العلاج الذاتي</vt:lpstr>
      <vt:lpstr>العلاج الذاتي</vt:lpstr>
      <vt:lpstr>العلاج الذاتي</vt:lpstr>
      <vt:lpstr>العلاج الذاتي</vt:lpstr>
      <vt:lpstr>العلاج الذاتي</vt:lpstr>
      <vt:lpstr>PowerPoint Presentation</vt:lpstr>
      <vt:lpstr>PowerPoint Presentation</vt:lpstr>
      <vt:lpstr>العلاج الذاتي</vt:lpstr>
      <vt:lpstr>PowerPoint Presentation</vt:lpstr>
      <vt:lpstr>PowerPoint Presentation</vt:lpstr>
      <vt:lpstr>المراحل العمرية للإنسان  </vt:lpstr>
      <vt:lpstr>المراحل العمرية للإنسان  </vt:lpstr>
      <vt:lpstr>المراحل العمرية للانسان  </vt:lpstr>
      <vt:lpstr>المراحل العمرية للانسان  </vt:lpstr>
      <vt:lpstr>المراحل العمرية للانسان  </vt:lpstr>
      <vt:lpstr>PowerPoint Presentation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96</cp:revision>
  <dcterms:created xsi:type="dcterms:W3CDTF">2024-05-01T09:55:22Z</dcterms:created>
  <dcterms:modified xsi:type="dcterms:W3CDTF">2024-05-07T04:48:17Z</dcterms:modified>
</cp:coreProperties>
</file>