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64" r:id="rId3"/>
    <p:sldId id="265" r:id="rId4"/>
    <p:sldId id="257" r:id="rId5"/>
    <p:sldId id="266" r:id="rId6"/>
    <p:sldId id="268" r:id="rId7"/>
    <p:sldId id="269" r:id="rId8"/>
    <p:sldId id="267" r:id="rId9"/>
    <p:sldId id="258" r:id="rId10"/>
    <p:sldId id="270" r:id="rId11"/>
    <p:sldId id="260" r:id="rId12"/>
    <p:sldId id="271" r:id="rId13"/>
    <p:sldId id="261" r:id="rId14"/>
    <p:sldId id="272" r:id="rId15"/>
    <p:sldId id="273" r:id="rId16"/>
  </p:sldIdLst>
  <p:sldSz cx="14630400" cy="8229600"/>
  <p:notesSz cx="8229600" cy="14630400"/>
  <p:embeddedFontLst>
    <p:embeddedFont>
      <p:font typeface="Calibri" panose="020F0502020204030204" pitchFamily="34" charset="0"/>
      <p:regular r:id="rId18"/>
      <p:bold r:id="rId19"/>
      <p:italic r:id="rId20"/>
      <p:boldItalic r:id="rId21"/>
    </p:embeddedFont>
    <p:embeddedFont>
      <p:font typeface="DecoType Naskh Extensions" panose="02010400000000000000" pitchFamily="2" charset="-78"/>
      <p:regular r:id="rId22"/>
    </p:embeddedFont>
    <p:embeddedFont>
      <p:font typeface="Calibri Light" panose="020F0302020204030204" pitchFamily="34" charset="0"/>
      <p:regular r:id="rId23"/>
      <p:italic r:id="rId24"/>
    </p:embeddedFont>
  </p:embeddedFont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2" d="100"/>
          <a:sy n="62" d="100"/>
        </p:scale>
        <p:origin x="1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9128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63963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799284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76021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4152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92278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116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15604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19501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74931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60773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690610" y="2543697"/>
            <a:ext cx="7627382" cy="1425416"/>
          </a:xfrm>
          <a:prstGeom prst="rect">
            <a:avLst/>
          </a:prstGeom>
          <a:noFill/>
          <a:ln/>
        </p:spPr>
        <p:txBody>
          <a:bodyPr wrap="square" lIns="0" tIns="0" rIns="0" bIns="0" rtlCol="0" anchor="t"/>
          <a:lstStyle/>
          <a:p>
            <a:pPr marL="0" indent="0" algn="ctr" rtl="1">
              <a:lnSpc>
                <a:spcPts val="5600"/>
              </a:lnSpc>
              <a:buNone/>
            </a:pPr>
            <a:r>
              <a:rPr lang="ar-IQ" sz="4450" b="1" dirty="0" smtClean="0">
                <a:solidFill>
                  <a:srgbClr val="7068F4"/>
                </a:solidFill>
                <a:latin typeface="Barlow Bold" pitchFamily="34" charset="0"/>
                <a:ea typeface="Barlow Bold" pitchFamily="34" charset="-122"/>
                <a:cs typeface="Barlow Bold" pitchFamily="34" charset="-120"/>
              </a:rPr>
              <a:t>ورشة عمل بعنوان</a:t>
            </a:r>
            <a:endParaRPr lang="en-US" sz="4450" b="1" dirty="0" smtClean="0">
              <a:solidFill>
                <a:srgbClr val="7068F4"/>
              </a:solidFill>
              <a:latin typeface="Barlow Bold" pitchFamily="34" charset="0"/>
              <a:ea typeface="Barlow Bold" pitchFamily="34" charset="-122"/>
              <a:cs typeface="Barlow Bold" pitchFamily="34" charset="-120"/>
            </a:endParaRPr>
          </a:p>
          <a:p>
            <a:pPr marL="0" indent="0" algn="ctr" rtl="1">
              <a:lnSpc>
                <a:spcPts val="5600"/>
              </a:lnSpc>
              <a:buNone/>
            </a:pPr>
            <a:r>
              <a:rPr lang="en-US" sz="4450" b="1" dirty="0" smtClean="0">
                <a:solidFill>
                  <a:srgbClr val="7068F4"/>
                </a:solidFill>
                <a:latin typeface="Barlow Bold" pitchFamily="34" charset="0"/>
                <a:ea typeface="Barlow Bold" pitchFamily="34" charset="-122"/>
                <a:cs typeface="Barlow Bold" pitchFamily="34" charset="-120"/>
              </a:rPr>
              <a:t>الاحتباس الحراري</a:t>
            </a:r>
            <a:r>
              <a:rPr lang="en-US" sz="4450" b="1" dirty="0">
                <a:solidFill>
                  <a:srgbClr val="7068F4"/>
                </a:solidFill>
                <a:latin typeface="Barlow Bold" pitchFamily="34" charset="0"/>
                <a:ea typeface="Barlow Bold" pitchFamily="34" charset="-122"/>
                <a:cs typeface="Barlow Bold" pitchFamily="34" charset="-120"/>
              </a:rPr>
              <a:t> </a:t>
            </a:r>
            <a:r>
              <a:rPr lang="ar-IQ" sz="4450" b="1" dirty="0" smtClean="0">
                <a:solidFill>
                  <a:srgbClr val="7068F4"/>
                </a:solidFill>
                <a:latin typeface="Barlow Bold" pitchFamily="34" charset="0"/>
                <a:ea typeface="Barlow Bold" pitchFamily="34" charset="-122"/>
                <a:cs typeface="Barlow Bold" pitchFamily="34" charset="-120"/>
              </a:rPr>
              <a:t>وأثره على البيئة </a:t>
            </a:r>
            <a:endParaRPr lang="en-US" sz="4450" dirty="0"/>
          </a:p>
        </p:txBody>
      </p:sp>
      <p:sp>
        <p:nvSpPr>
          <p:cNvPr id="5" name="Shape 2"/>
          <p:cNvSpPr/>
          <p:nvPr/>
        </p:nvSpPr>
        <p:spPr>
          <a:xfrm>
            <a:off x="13525500" y="5285065"/>
            <a:ext cx="346591" cy="346591"/>
          </a:xfrm>
          <a:prstGeom prst="roundRect">
            <a:avLst>
              <a:gd name="adj" fmla="val 26380043"/>
            </a:avLst>
          </a:prstGeom>
          <a:noFill/>
          <a:ln w="7620">
            <a:solidFill>
              <a:srgbClr val="FFFFFF"/>
            </a:solidFill>
            <a:prstDash val="solid"/>
          </a:ln>
        </p:spPr>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9681" y="7600950"/>
            <a:ext cx="1796460" cy="628650"/>
          </a:xfrm>
          <a:prstGeom prst="rect">
            <a:avLst/>
          </a:prstGeom>
        </p:spPr>
      </p:pic>
      <p:sp>
        <p:nvSpPr>
          <p:cNvPr id="9" name="مستطيل 8"/>
          <p:cNvSpPr/>
          <p:nvPr/>
        </p:nvSpPr>
        <p:spPr>
          <a:xfrm>
            <a:off x="6556891" y="4407902"/>
            <a:ext cx="7315200" cy="1754326"/>
          </a:xfrm>
          <a:prstGeom prst="rect">
            <a:avLst/>
          </a:prstGeom>
        </p:spPr>
        <p:txBody>
          <a:bodyPr>
            <a:spAutoFit/>
          </a:bodyPr>
          <a:lstStyle/>
          <a:p>
            <a:pPr algn="ctr"/>
            <a:r>
              <a:rPr lang="ar-IQ" sz="3600" dirty="0" smtClean="0">
                <a:solidFill>
                  <a:schemeClr val="tx1"/>
                </a:solidFill>
                <a:cs typeface="+mj-cs"/>
              </a:rPr>
              <a:t>المدرس المساعد / حيدر علي حسن</a:t>
            </a:r>
            <a:r>
              <a:rPr lang="en-US" sz="3600" dirty="0" smtClean="0">
                <a:solidFill>
                  <a:schemeClr val="tx1"/>
                </a:solidFill>
                <a:cs typeface="+mj-cs"/>
              </a:rPr>
              <a:t/>
            </a:r>
            <a:br>
              <a:rPr lang="en-US" sz="3600" dirty="0" smtClean="0">
                <a:solidFill>
                  <a:schemeClr val="tx1"/>
                </a:solidFill>
                <a:cs typeface="+mj-cs"/>
              </a:rPr>
            </a:br>
            <a:r>
              <a:rPr lang="ar-IQ" sz="3600" dirty="0" smtClean="0">
                <a:solidFill>
                  <a:schemeClr val="tx1"/>
                </a:solidFill>
                <a:cs typeface="+mj-cs"/>
              </a:rPr>
              <a:t>جامعة بغداد – كلية علوم الهندسة الزراعية – قسم المكائن والآلات الزراعية</a:t>
            </a:r>
            <a:endParaRPr lang="ar-IQ" sz="3600" dirty="0">
              <a:cs typeface="+mj-cs"/>
            </a:endParaRPr>
          </a:p>
        </p:txBody>
      </p:sp>
      <p:pic>
        <p:nvPicPr>
          <p:cNvPr id="10" name="صورة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934" y="1383327"/>
            <a:ext cx="5965087" cy="48464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9391" y="0"/>
            <a:ext cx="2371009" cy="210920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3130545" y="3052525"/>
            <a:ext cx="7546658" cy="712708"/>
          </a:xfrm>
          <a:prstGeom prst="rect">
            <a:avLst/>
          </a:prstGeom>
          <a:noFill/>
          <a:ln/>
        </p:spPr>
        <p:txBody>
          <a:bodyPr wrap="non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انقسام العلماء حول الظاهرة</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4" name="Shape 1"/>
          <p:cNvSpPr/>
          <p:nvPr/>
        </p:nvSpPr>
        <p:spPr>
          <a:xfrm>
            <a:off x="13384649" y="504658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2" name="Shape 7"/>
          <p:cNvSpPr/>
          <p:nvPr/>
        </p:nvSpPr>
        <p:spPr>
          <a:xfrm>
            <a:off x="13384649" y="633972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6" name="Shape 10"/>
          <p:cNvSpPr/>
          <p:nvPr/>
        </p:nvSpPr>
        <p:spPr>
          <a:xfrm>
            <a:off x="6719411" y="633972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pic>
        <p:nvPicPr>
          <p:cNvPr id="21" name="صورة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0503" y="7499172"/>
            <a:ext cx="1869897" cy="628650"/>
          </a:xfrm>
          <a:prstGeom prst="rect">
            <a:avLst/>
          </a:prstGeom>
        </p:spPr>
      </p:pic>
      <p:sp>
        <p:nvSpPr>
          <p:cNvPr id="5" name="مستطيل 4"/>
          <p:cNvSpPr/>
          <p:nvPr/>
        </p:nvSpPr>
        <p:spPr>
          <a:xfrm>
            <a:off x="7315200" y="3669690"/>
            <a:ext cx="6983680" cy="2062103"/>
          </a:xfrm>
          <a:prstGeom prst="rect">
            <a:avLst/>
          </a:prstGeom>
        </p:spPr>
        <p:txBody>
          <a:bodyPr wrap="square">
            <a:spAutoFit/>
          </a:bodyPr>
          <a:lstStyle/>
          <a:p>
            <a:r>
              <a:rPr lang="ar-IQ" sz="3200" dirty="0" smtClean="0">
                <a:solidFill>
                  <a:schemeClr val="tx1"/>
                </a:solidFill>
                <a:cs typeface="+mj-cs"/>
              </a:rPr>
              <a:t>الرأي الثالث </a:t>
            </a:r>
            <a:r>
              <a:rPr lang="ar-IQ" sz="2400" dirty="0" smtClean="0">
                <a:solidFill>
                  <a:schemeClr val="tx1"/>
                </a:solidFill>
                <a:cs typeface="+mj-cs"/>
              </a:rPr>
              <a:t/>
            </a:r>
            <a:br>
              <a:rPr lang="ar-IQ" sz="2400" dirty="0" smtClean="0">
                <a:solidFill>
                  <a:schemeClr val="tx1"/>
                </a:solidFill>
                <a:cs typeface="+mj-cs"/>
              </a:rPr>
            </a:br>
            <a:r>
              <a:rPr lang="ar-IQ" sz="2400" dirty="0" smtClean="0">
                <a:solidFill>
                  <a:schemeClr val="tx1"/>
                </a:solidFill>
                <a:cs typeface="+mj-cs"/>
              </a:rPr>
              <a:t> يعزو السبب إلى الأنشطة الشمسية (رياح شمسية) , حيث ان الغلاف الجوي يحتوي على اشعة كونية تتضمن جزيئات ذات طاقة عالية جداً تصطدم بجزيئات الهواء مسببة انواعاً معينة من السحب التي تساعد على تسخين سطح الارض .</a:t>
            </a:r>
            <a:endParaRPr lang="ar-IQ" sz="2400" dirty="0">
              <a:cs typeface="+mj-cs"/>
            </a:endParaRPr>
          </a:p>
        </p:txBody>
      </p:sp>
      <p:pic>
        <p:nvPicPr>
          <p:cNvPr id="13" name="صورة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93336" y="5767610"/>
            <a:ext cx="6005544"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صورة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579" y="5745166"/>
            <a:ext cx="4982966"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p:cNvSpPr/>
          <p:nvPr/>
        </p:nvSpPr>
        <p:spPr>
          <a:xfrm>
            <a:off x="608243" y="3868522"/>
            <a:ext cx="6323332" cy="1938992"/>
          </a:xfrm>
          <a:prstGeom prst="rect">
            <a:avLst/>
          </a:prstGeom>
        </p:spPr>
        <p:txBody>
          <a:bodyPr wrap="square">
            <a:spAutoFit/>
          </a:bodyPr>
          <a:lstStyle/>
          <a:p>
            <a:r>
              <a:rPr lang="ar-IQ" sz="2400" dirty="0">
                <a:cs typeface="+mj-cs"/>
              </a:rPr>
              <a:t>رأي أخر</a:t>
            </a:r>
            <a:br>
              <a:rPr lang="ar-IQ" sz="2400" dirty="0">
                <a:cs typeface="+mj-cs"/>
              </a:rPr>
            </a:br>
            <a:r>
              <a:rPr lang="ar-IQ" sz="2400" dirty="0">
                <a:cs typeface="+mj-cs"/>
              </a:rPr>
              <a:t>يرى ان الامر معكوس , حيث ارتفاع درجة الحرارة يؤدي الى زيادة ثاني اوكسيد الكاربون ,معتمدين على تحليل محتويات طبقات جليديه عميقه التي تسجل مستويات ثاني اوكسيد الكاربون والحرارة لمئات السنين .</a:t>
            </a:r>
          </a:p>
        </p:txBody>
      </p:sp>
    </p:spTree>
    <p:extLst>
      <p:ext uri="{BB962C8B-B14F-4D97-AF65-F5344CB8AC3E}">
        <p14:creationId xmlns:p14="http://schemas.microsoft.com/office/powerpoint/2010/main" val="4124242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2417017" y="704612"/>
            <a:ext cx="5701546" cy="712708"/>
          </a:xfrm>
          <a:prstGeom prst="rect">
            <a:avLst/>
          </a:prstGeom>
          <a:noFill/>
          <a:ln/>
        </p:spPr>
        <p:txBody>
          <a:bodyPr wrap="none" lIns="0" tIns="0" rIns="0" bIns="0" rtlCol="0" anchor="t"/>
          <a:lstStyle/>
          <a:p>
            <a:pPr marL="0" indent="0" algn="r" rtl="1">
              <a:lnSpc>
                <a:spcPts val="5600"/>
              </a:lnSpc>
              <a:buNone/>
            </a:pPr>
            <a:r>
              <a:rPr lang="ar-IQ" sz="4450" b="1" dirty="0" smtClean="0">
                <a:solidFill>
                  <a:srgbClr val="7068F4"/>
                </a:solidFill>
                <a:latin typeface="Barlow Bold" pitchFamily="34" charset="0"/>
                <a:ea typeface="Barlow Bold" pitchFamily="34" charset="-122"/>
              </a:rPr>
              <a:t>ظواهر مرتبطة بالاحتباس الحراري</a:t>
            </a:r>
            <a:endParaRPr lang="en-US" sz="4450" dirty="0"/>
          </a:p>
        </p:txBody>
      </p:sp>
      <p:pic>
        <p:nvPicPr>
          <p:cNvPr id="4" name="Image 1" descr="preencoded.png"/>
          <p:cNvPicPr>
            <a:picLocks noChangeAspect="1"/>
          </p:cNvPicPr>
          <p:nvPr/>
        </p:nvPicPr>
        <p:blipFill>
          <a:blip r:embed="rId4"/>
          <a:stretch>
            <a:fillRect/>
          </a:stretch>
        </p:blipFill>
        <p:spPr>
          <a:xfrm>
            <a:off x="7302460" y="2033707"/>
            <a:ext cx="1083231" cy="1299924"/>
          </a:xfrm>
          <a:prstGeom prst="rect">
            <a:avLst/>
          </a:prstGeom>
        </p:spPr>
      </p:pic>
      <p:sp>
        <p:nvSpPr>
          <p:cNvPr id="5" name="Text 1"/>
          <p:cNvSpPr/>
          <p:nvPr/>
        </p:nvSpPr>
        <p:spPr>
          <a:xfrm>
            <a:off x="4126825" y="2250281"/>
            <a:ext cx="2850713" cy="356235"/>
          </a:xfrm>
          <a:prstGeom prst="rect">
            <a:avLst/>
          </a:prstGeom>
          <a:noFill/>
          <a:ln/>
        </p:spPr>
        <p:txBody>
          <a:bodyPr wrap="none" lIns="0" tIns="0" rIns="0" bIns="0" rtlCol="0" anchor="t"/>
          <a:lstStyle/>
          <a:p>
            <a:pPr marL="0" indent="0" algn="r" rtl="1">
              <a:lnSpc>
                <a:spcPts val="2800"/>
              </a:lnSpc>
              <a:buNone/>
            </a:pPr>
            <a:r>
              <a:rPr lang="en-US" sz="2200" b="1" dirty="0">
                <a:solidFill>
                  <a:srgbClr val="272525"/>
                </a:solidFill>
                <a:latin typeface="Barlow Bold" pitchFamily="34" charset="0"/>
                <a:ea typeface="Barlow Bold" pitchFamily="34" charset="-122"/>
                <a:cs typeface="Barlow Bold" pitchFamily="34" charset="-120"/>
              </a:rPr>
              <a:t>ارتفاع درجات الحرارة</a:t>
            </a:r>
            <a:endParaRPr lang="en-US" sz="2200" dirty="0"/>
          </a:p>
        </p:txBody>
      </p:sp>
      <p:pic>
        <p:nvPicPr>
          <p:cNvPr id="7" name="Image 2" descr="preencoded.png"/>
          <p:cNvPicPr>
            <a:picLocks noChangeAspect="1"/>
          </p:cNvPicPr>
          <p:nvPr/>
        </p:nvPicPr>
        <p:blipFill>
          <a:blip r:embed="rId5"/>
          <a:stretch>
            <a:fillRect/>
          </a:stretch>
        </p:blipFill>
        <p:spPr>
          <a:xfrm>
            <a:off x="7372994" y="4355581"/>
            <a:ext cx="1083231" cy="1299924"/>
          </a:xfrm>
          <a:prstGeom prst="rect">
            <a:avLst/>
          </a:prstGeom>
        </p:spPr>
      </p:pic>
      <p:sp>
        <p:nvSpPr>
          <p:cNvPr id="8" name="Text 3"/>
          <p:cNvSpPr/>
          <p:nvPr/>
        </p:nvSpPr>
        <p:spPr>
          <a:xfrm>
            <a:off x="4126825" y="3550206"/>
            <a:ext cx="2850713" cy="356235"/>
          </a:xfrm>
          <a:prstGeom prst="rect">
            <a:avLst/>
          </a:prstGeom>
          <a:noFill/>
          <a:ln/>
        </p:spPr>
        <p:txBody>
          <a:bodyPr wrap="none" lIns="0" tIns="0" rIns="0" bIns="0" rtlCol="0" anchor="t"/>
          <a:lstStyle/>
          <a:p>
            <a:pPr marL="0" indent="0" algn="r" rtl="1">
              <a:lnSpc>
                <a:spcPts val="2800"/>
              </a:lnSpc>
              <a:buNone/>
            </a:pPr>
            <a:r>
              <a:rPr lang="en-US" sz="2200" b="1" dirty="0">
                <a:solidFill>
                  <a:srgbClr val="272525"/>
                </a:solidFill>
                <a:latin typeface="Barlow Bold" pitchFamily="34" charset="0"/>
                <a:ea typeface="Barlow Bold" pitchFamily="34" charset="-122"/>
                <a:cs typeface="Barlow Bold" pitchFamily="34" charset="-120"/>
              </a:rPr>
              <a:t>زيادة </a:t>
            </a:r>
            <a:r>
              <a:rPr lang="ar-IQ" sz="2200" b="1" dirty="0" smtClean="0">
                <a:solidFill>
                  <a:srgbClr val="272525"/>
                </a:solidFill>
                <a:latin typeface="Barlow Bold" pitchFamily="34" charset="0"/>
                <a:ea typeface="Barlow Bold" pitchFamily="34" charset="-122"/>
                <a:cs typeface="Barlow Bold" pitchFamily="34" charset="-120"/>
              </a:rPr>
              <a:t>ذوبان الجليد</a:t>
            </a:r>
            <a:endParaRPr lang="en-US" sz="2200" dirty="0"/>
          </a:p>
        </p:txBody>
      </p:sp>
      <p:sp>
        <p:nvSpPr>
          <p:cNvPr id="11" name="Text 5"/>
          <p:cNvSpPr/>
          <p:nvPr/>
        </p:nvSpPr>
        <p:spPr>
          <a:xfrm>
            <a:off x="4126825" y="4850130"/>
            <a:ext cx="2850713" cy="356235"/>
          </a:xfrm>
          <a:prstGeom prst="rect">
            <a:avLst/>
          </a:prstGeom>
          <a:noFill/>
          <a:ln/>
        </p:spPr>
        <p:txBody>
          <a:bodyPr wrap="none" lIns="0" tIns="0" rIns="0" bIns="0" rtlCol="0" anchor="t"/>
          <a:lstStyle/>
          <a:p>
            <a:pPr marL="0" indent="0" algn="r" rtl="1">
              <a:lnSpc>
                <a:spcPts val="2800"/>
              </a:lnSpc>
              <a:buNone/>
            </a:pPr>
            <a:r>
              <a:rPr lang="ar-IQ" sz="2200" b="1" dirty="0" smtClean="0">
                <a:solidFill>
                  <a:srgbClr val="272525"/>
                </a:solidFill>
                <a:latin typeface="Barlow Bold" pitchFamily="34" charset="0"/>
                <a:ea typeface="Barlow Bold" pitchFamily="34" charset="-122"/>
              </a:rPr>
              <a:t>زيادة هطول الامطار </a:t>
            </a:r>
            <a:endParaRPr lang="en-US" sz="2200" dirty="0"/>
          </a:p>
        </p:txBody>
      </p:sp>
      <p:pic>
        <p:nvPicPr>
          <p:cNvPr id="13" name="Image 4" descr="preencoded.png"/>
          <p:cNvPicPr>
            <a:picLocks noChangeAspect="1"/>
          </p:cNvPicPr>
          <p:nvPr/>
        </p:nvPicPr>
        <p:blipFill>
          <a:blip r:embed="rId6"/>
          <a:stretch>
            <a:fillRect/>
          </a:stretch>
        </p:blipFill>
        <p:spPr>
          <a:xfrm>
            <a:off x="7302460" y="5933480"/>
            <a:ext cx="1083231" cy="1299924"/>
          </a:xfrm>
          <a:prstGeom prst="rect">
            <a:avLst/>
          </a:prstGeom>
        </p:spPr>
      </p:pic>
      <p:sp>
        <p:nvSpPr>
          <p:cNvPr id="14" name="Text 7"/>
          <p:cNvSpPr/>
          <p:nvPr/>
        </p:nvSpPr>
        <p:spPr>
          <a:xfrm>
            <a:off x="4126825" y="6150054"/>
            <a:ext cx="2850713" cy="356235"/>
          </a:xfrm>
          <a:prstGeom prst="rect">
            <a:avLst/>
          </a:prstGeom>
          <a:noFill/>
          <a:ln/>
        </p:spPr>
        <p:txBody>
          <a:bodyPr wrap="none" lIns="0" tIns="0" rIns="0" bIns="0" rtlCol="0" anchor="t"/>
          <a:lstStyle/>
          <a:p>
            <a:pPr marL="0" indent="0" algn="r" rtl="1">
              <a:lnSpc>
                <a:spcPts val="2800"/>
              </a:lnSpc>
              <a:buNone/>
            </a:pPr>
            <a:r>
              <a:rPr lang="ar-IQ" sz="2200" b="1" dirty="0" smtClean="0">
                <a:solidFill>
                  <a:srgbClr val="272525"/>
                </a:solidFill>
                <a:latin typeface="Barlow Bold" pitchFamily="34" charset="0"/>
                <a:ea typeface="Barlow Bold" pitchFamily="34" charset="-122"/>
              </a:rPr>
              <a:t>دفئ الجو</a:t>
            </a:r>
            <a:endParaRPr lang="en-US" sz="2200" dirty="0"/>
          </a:p>
        </p:txBody>
      </p:sp>
      <p:sp>
        <p:nvSpPr>
          <p:cNvPr id="16" name="مستطيل 15"/>
          <p:cNvSpPr/>
          <p:nvPr/>
        </p:nvSpPr>
        <p:spPr>
          <a:xfrm>
            <a:off x="2675315" y="2689075"/>
            <a:ext cx="4464684" cy="369332"/>
          </a:xfrm>
          <a:prstGeom prst="rect">
            <a:avLst/>
          </a:prstGeom>
        </p:spPr>
        <p:txBody>
          <a:bodyPr wrap="none">
            <a:spAutoFit/>
          </a:bodyPr>
          <a:lstStyle/>
          <a:p>
            <a:pPr>
              <a:defRPr/>
            </a:pPr>
            <a:r>
              <a:rPr lang="ar-IQ" dirty="0"/>
              <a:t>ارتفاع درجه الحرارة بين 0.4-0.8 خلال القرن الماضي .</a:t>
            </a:r>
          </a:p>
        </p:txBody>
      </p:sp>
      <p:sp>
        <p:nvSpPr>
          <p:cNvPr id="17" name="مستطيل 16"/>
          <p:cNvSpPr/>
          <p:nvPr/>
        </p:nvSpPr>
        <p:spPr>
          <a:xfrm>
            <a:off x="3706047" y="4077607"/>
            <a:ext cx="3433952" cy="369332"/>
          </a:xfrm>
          <a:prstGeom prst="rect">
            <a:avLst/>
          </a:prstGeom>
        </p:spPr>
        <p:txBody>
          <a:bodyPr wrap="none">
            <a:spAutoFit/>
          </a:bodyPr>
          <a:lstStyle/>
          <a:p>
            <a:pPr>
              <a:defRPr/>
            </a:pPr>
            <a:r>
              <a:rPr lang="ar-IQ" dirty="0"/>
              <a:t>ازدياد ذوبان الجليد في القطبين وقمم الجبال .</a:t>
            </a:r>
          </a:p>
        </p:txBody>
      </p:sp>
      <p:sp>
        <p:nvSpPr>
          <p:cNvPr id="18" name="مستطيل 17"/>
          <p:cNvSpPr/>
          <p:nvPr/>
        </p:nvSpPr>
        <p:spPr>
          <a:xfrm>
            <a:off x="2172447" y="5449190"/>
            <a:ext cx="5142753" cy="369332"/>
          </a:xfrm>
          <a:prstGeom prst="rect">
            <a:avLst/>
          </a:prstGeom>
        </p:spPr>
        <p:txBody>
          <a:bodyPr wrap="none">
            <a:spAutoFit/>
          </a:bodyPr>
          <a:lstStyle/>
          <a:p>
            <a:pPr>
              <a:defRPr/>
            </a:pPr>
            <a:r>
              <a:rPr lang="ar-IQ" dirty="0"/>
              <a:t>ارتفاع مستوى مياه البحار بين 0.3-0.7 قدم خلال القرن الماضي . </a:t>
            </a:r>
          </a:p>
        </p:txBody>
      </p:sp>
      <p:sp>
        <p:nvSpPr>
          <p:cNvPr id="19" name="مستطيل 18"/>
          <p:cNvSpPr/>
          <p:nvPr/>
        </p:nvSpPr>
        <p:spPr>
          <a:xfrm>
            <a:off x="2172447" y="6653056"/>
            <a:ext cx="5083443" cy="369332"/>
          </a:xfrm>
          <a:prstGeom prst="rect">
            <a:avLst/>
          </a:prstGeom>
        </p:spPr>
        <p:txBody>
          <a:bodyPr wrap="none">
            <a:spAutoFit/>
          </a:bodyPr>
          <a:lstStyle/>
          <a:p>
            <a:r>
              <a:rPr lang="ar-IQ" dirty="0" smtClean="0"/>
              <a:t>ازدياد مواسم الشتاء دفئاً خلال العقود الثلاثة الاخيرة وقصر فتراته .</a:t>
            </a:r>
            <a:endParaRPr lang="ar-IQ" dirty="0"/>
          </a:p>
        </p:txBody>
      </p:sp>
      <p:pic>
        <p:nvPicPr>
          <p:cNvPr id="20" name="Image 4" descr="preencoded.png"/>
          <p:cNvPicPr>
            <a:picLocks noChangeAspect="1"/>
          </p:cNvPicPr>
          <p:nvPr/>
        </p:nvPicPr>
        <p:blipFill>
          <a:blip r:embed="rId7"/>
          <a:stretch>
            <a:fillRect/>
          </a:stretch>
        </p:blipFill>
        <p:spPr>
          <a:xfrm>
            <a:off x="7660908" y="3650054"/>
            <a:ext cx="342067" cy="4275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417017" y="704612"/>
            <a:ext cx="5701546" cy="712708"/>
          </a:xfrm>
          <a:prstGeom prst="rect">
            <a:avLst/>
          </a:prstGeom>
          <a:noFill/>
          <a:ln/>
        </p:spPr>
        <p:txBody>
          <a:bodyPr wrap="none" lIns="0" tIns="0" rIns="0" bIns="0" rtlCol="0" anchor="t"/>
          <a:lstStyle/>
          <a:p>
            <a:pPr marL="0" indent="0" algn="r" rtl="1">
              <a:lnSpc>
                <a:spcPts val="5600"/>
              </a:lnSpc>
              <a:buNone/>
            </a:pPr>
            <a:r>
              <a:rPr lang="ar-IQ" sz="4450" b="1" dirty="0" smtClean="0">
                <a:solidFill>
                  <a:srgbClr val="7068F4"/>
                </a:solidFill>
                <a:latin typeface="Barlow Bold" pitchFamily="34" charset="0"/>
                <a:ea typeface="Barlow Bold" pitchFamily="34" charset="-122"/>
              </a:rPr>
              <a:t>ظواهر مرتبطة بالاحتباس الحراري</a:t>
            </a:r>
            <a:endParaRPr lang="en-US" sz="4450" dirty="0"/>
          </a:p>
        </p:txBody>
      </p:sp>
      <p:sp>
        <p:nvSpPr>
          <p:cNvPr id="5" name="Text 1"/>
          <p:cNvSpPr/>
          <p:nvPr/>
        </p:nvSpPr>
        <p:spPr>
          <a:xfrm>
            <a:off x="4126825" y="2250281"/>
            <a:ext cx="2850713" cy="356235"/>
          </a:xfrm>
          <a:prstGeom prst="rect">
            <a:avLst/>
          </a:prstGeom>
          <a:noFill/>
          <a:ln/>
        </p:spPr>
        <p:txBody>
          <a:bodyPr wrap="none" lIns="0" tIns="0" rIns="0" bIns="0" rtlCol="0" anchor="t"/>
          <a:lstStyle/>
          <a:p>
            <a:pPr marL="0" indent="0" algn="r" rtl="1">
              <a:lnSpc>
                <a:spcPts val="2800"/>
              </a:lnSpc>
              <a:buNone/>
            </a:pPr>
            <a:r>
              <a:rPr lang="ar-IQ" sz="2200" b="1" dirty="0" smtClean="0">
                <a:solidFill>
                  <a:srgbClr val="272525"/>
                </a:solidFill>
                <a:latin typeface="Barlow Bold" pitchFamily="34" charset="0"/>
                <a:ea typeface="Barlow Bold" pitchFamily="34" charset="-122"/>
              </a:rPr>
              <a:t>ازدياد الأعاصير والفيضانات </a:t>
            </a:r>
            <a:endParaRPr lang="en-US" sz="2200" dirty="0"/>
          </a:p>
        </p:txBody>
      </p:sp>
      <p:sp>
        <p:nvSpPr>
          <p:cNvPr id="11" name="Text 5"/>
          <p:cNvSpPr/>
          <p:nvPr/>
        </p:nvSpPr>
        <p:spPr>
          <a:xfrm>
            <a:off x="4126824" y="5373491"/>
            <a:ext cx="2850713" cy="356235"/>
          </a:xfrm>
          <a:prstGeom prst="rect">
            <a:avLst/>
          </a:prstGeom>
          <a:noFill/>
          <a:ln/>
        </p:spPr>
        <p:txBody>
          <a:bodyPr wrap="none" lIns="0" tIns="0" rIns="0" bIns="0" rtlCol="0" anchor="t"/>
          <a:lstStyle/>
          <a:p>
            <a:pPr marL="0" indent="0" algn="r" rtl="1">
              <a:lnSpc>
                <a:spcPts val="2800"/>
              </a:lnSpc>
              <a:buNone/>
            </a:pPr>
            <a:r>
              <a:rPr lang="ar-IQ" sz="2400" b="1" dirty="0" smtClean="0">
                <a:solidFill>
                  <a:srgbClr val="272525"/>
                </a:solidFill>
                <a:latin typeface="Barlow Bold" pitchFamily="34" charset="0"/>
                <a:ea typeface="Barlow Bold" pitchFamily="34" charset="-122"/>
              </a:rPr>
              <a:t>تأثر الكائنات الحيه</a:t>
            </a:r>
            <a:endParaRPr lang="en-US" sz="2400" dirty="0"/>
          </a:p>
        </p:txBody>
      </p:sp>
      <p:pic>
        <p:nvPicPr>
          <p:cNvPr id="21" name="Image 3" descr="preencoded.png"/>
          <p:cNvPicPr>
            <a:picLocks noChangeAspect="1"/>
          </p:cNvPicPr>
          <p:nvPr/>
        </p:nvPicPr>
        <p:blipFill>
          <a:blip r:embed="rId3"/>
          <a:stretch>
            <a:fillRect/>
          </a:stretch>
        </p:blipFill>
        <p:spPr>
          <a:xfrm>
            <a:off x="7908428" y="2255343"/>
            <a:ext cx="304681" cy="380762"/>
          </a:xfrm>
          <a:prstGeom prst="rect">
            <a:avLst/>
          </a:prstGeom>
        </p:spPr>
      </p:pic>
      <p:sp>
        <p:nvSpPr>
          <p:cNvPr id="6" name="مستطيل 5"/>
          <p:cNvSpPr/>
          <p:nvPr/>
        </p:nvSpPr>
        <p:spPr>
          <a:xfrm>
            <a:off x="919843" y="3060562"/>
            <a:ext cx="7315200" cy="1569660"/>
          </a:xfrm>
          <a:prstGeom prst="rect">
            <a:avLst/>
          </a:prstGeom>
        </p:spPr>
        <p:txBody>
          <a:bodyPr>
            <a:spAutoFit/>
          </a:bodyPr>
          <a:lstStyle/>
          <a:p>
            <a:pPr>
              <a:defRPr/>
            </a:pPr>
            <a:r>
              <a:rPr lang="ar-IQ" sz="2400" dirty="0"/>
              <a:t>ظهور أعاصير  وحرائق وفيضانات في أماكن لم تكن تظهر من قبل او زادة عن شدتها السابقة , كما في أعاصير المحيط الاطلسي للعام 2005 ,كاترينا وريتا </a:t>
            </a:r>
            <a:r>
              <a:rPr lang="ar-IQ" sz="2400" dirty="0" err="1"/>
              <a:t>وويلما</a:t>
            </a:r>
            <a:r>
              <a:rPr lang="ar-IQ" sz="2400" dirty="0"/>
              <a:t> ، حيث كانت مدمرة . واخرها ما حصل من حرائق في استراليا والفيضان المدمر الذي حصل في باكستان.</a:t>
            </a:r>
          </a:p>
        </p:txBody>
      </p:sp>
      <p:sp>
        <p:nvSpPr>
          <p:cNvPr id="9" name="مستطيل 8"/>
          <p:cNvSpPr/>
          <p:nvPr/>
        </p:nvSpPr>
        <p:spPr>
          <a:xfrm>
            <a:off x="897909" y="6154766"/>
            <a:ext cx="7315200" cy="830997"/>
          </a:xfrm>
          <a:prstGeom prst="rect">
            <a:avLst/>
          </a:prstGeom>
        </p:spPr>
        <p:txBody>
          <a:bodyPr>
            <a:spAutoFit/>
          </a:bodyPr>
          <a:lstStyle/>
          <a:p>
            <a:pPr>
              <a:defRPr/>
            </a:pPr>
            <a:r>
              <a:rPr lang="ar-IQ" sz="2400" dirty="0"/>
              <a:t>ازدياد حموضة مياه البحار وتأثيرها على الكثير من الحيوانات (</a:t>
            </a:r>
            <a:r>
              <a:rPr lang="ar-IQ" sz="2400" dirty="0" err="1"/>
              <a:t>البلانكتون</a:t>
            </a:r>
            <a:r>
              <a:rPr lang="ar-IQ" sz="2400" dirty="0"/>
              <a:t>) وكذلك الامطار الحامضية وتأثيرها على المنتجات الزراعية والغابات .</a:t>
            </a:r>
            <a:endParaRPr lang="en-US" sz="2400" dirty="0"/>
          </a:p>
        </p:txBody>
      </p:sp>
      <p:pic>
        <p:nvPicPr>
          <p:cNvPr id="22" name="صورة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2252" y="-1"/>
            <a:ext cx="3678148" cy="336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صورة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252" y="3121915"/>
            <a:ext cx="367814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صورة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1712194" y="5295673"/>
            <a:ext cx="2158265" cy="367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صورة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08428" y="5333636"/>
            <a:ext cx="419710" cy="396090"/>
          </a:xfrm>
          <a:prstGeom prst="rect">
            <a:avLst/>
          </a:prstGeom>
        </p:spPr>
      </p:pic>
    </p:spTree>
    <p:extLst>
      <p:ext uri="{BB962C8B-B14F-4D97-AF65-F5344CB8AC3E}">
        <p14:creationId xmlns:p14="http://schemas.microsoft.com/office/powerpoint/2010/main" val="1664793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4392098" y="1046575"/>
            <a:ext cx="9726573" cy="712708"/>
          </a:xfrm>
          <a:prstGeom prst="rect">
            <a:avLst/>
          </a:prstGeom>
          <a:noFill/>
          <a:ln/>
        </p:spPr>
        <p:txBody>
          <a:bodyPr wrap="none" lIns="0" tIns="0" rIns="0" bIns="0" rtlCol="0" anchor="t"/>
          <a:lstStyle/>
          <a:p>
            <a:pPr marL="0" indent="0" algn="r" rtl="1">
              <a:lnSpc>
                <a:spcPts val="5600"/>
              </a:lnSpc>
              <a:buNone/>
            </a:pPr>
            <a:r>
              <a:rPr lang="ar-IQ" sz="4450" b="1" dirty="0" smtClean="0">
                <a:solidFill>
                  <a:srgbClr val="7068F4"/>
                </a:solidFill>
                <a:latin typeface="Barlow Bold" pitchFamily="34" charset="0"/>
                <a:ea typeface="Barlow Bold" pitchFamily="34" charset="-122"/>
                <a:cs typeface="Barlow Bold" pitchFamily="34" charset="-120"/>
              </a:rPr>
              <a:t>ظواهر متوقعة نتيجة الاحتباس الحراري</a:t>
            </a:r>
            <a:endParaRPr lang="en-US" sz="4450" dirty="0"/>
          </a:p>
        </p:txBody>
      </p:sp>
      <p:sp>
        <p:nvSpPr>
          <p:cNvPr id="9" name="مستطيل 8"/>
          <p:cNvSpPr/>
          <p:nvPr/>
        </p:nvSpPr>
        <p:spPr>
          <a:xfrm>
            <a:off x="6803471" y="2190077"/>
            <a:ext cx="7315200" cy="5016758"/>
          </a:xfrm>
          <a:prstGeom prst="rect">
            <a:avLst/>
          </a:prstGeom>
        </p:spPr>
        <p:txBody>
          <a:bodyPr>
            <a:spAutoFit/>
          </a:bodyPr>
          <a:lstStyle/>
          <a:p>
            <a:pPr marL="457200" indent="-457200" algn="just">
              <a:buFont typeface="Wingdings" panose="05000000000000000000" pitchFamily="2" charset="2"/>
              <a:buChar char="ü"/>
              <a:defRPr/>
            </a:pPr>
            <a:r>
              <a:rPr lang="ar-IQ" sz="3200" dirty="0"/>
              <a:t>انصهار أجزاء كبيرة من الجليد الذي يؤدي الى ارتفاع مستوى مياه البحار (قد يصل الى 9م) .</a:t>
            </a:r>
          </a:p>
          <a:p>
            <a:pPr marL="457200" indent="-457200" algn="just">
              <a:buFont typeface="Wingdings" panose="05000000000000000000" pitchFamily="2" charset="2"/>
              <a:buChar char="ü"/>
              <a:defRPr/>
            </a:pPr>
            <a:r>
              <a:rPr lang="ar-IQ" sz="3200" dirty="0"/>
              <a:t>غرق المدن الساحلية والجزر المنخفضة .</a:t>
            </a:r>
          </a:p>
          <a:p>
            <a:pPr marL="457200" indent="-457200" algn="just">
              <a:buFont typeface="Wingdings" panose="05000000000000000000" pitchFamily="2" charset="2"/>
              <a:buChar char="ü"/>
              <a:defRPr/>
            </a:pPr>
            <a:r>
              <a:rPr lang="ar-IQ" sz="3200" dirty="0"/>
              <a:t>ازدياد الفيضانات .</a:t>
            </a:r>
          </a:p>
          <a:p>
            <a:pPr marL="457200" indent="-457200" algn="just">
              <a:buFont typeface="Wingdings" panose="05000000000000000000" pitchFamily="2" charset="2"/>
              <a:buChar char="ü"/>
              <a:defRPr/>
            </a:pPr>
            <a:r>
              <a:rPr lang="ar-IQ" sz="3200" dirty="0"/>
              <a:t>ازدياد عدد وشدة العواصف والأعاصير .</a:t>
            </a:r>
          </a:p>
          <a:p>
            <a:pPr marL="457200" indent="-457200" algn="just">
              <a:buFont typeface="Wingdings" panose="05000000000000000000" pitchFamily="2" charset="2"/>
              <a:buChar char="ü"/>
              <a:defRPr/>
            </a:pPr>
            <a:r>
              <a:rPr lang="ar-IQ" sz="3200" dirty="0"/>
              <a:t>حدوث موجات جفاف وتصحر مساحات كبيرة من الأرض .</a:t>
            </a:r>
          </a:p>
          <a:p>
            <a:pPr marL="457200" indent="-457200" algn="just">
              <a:buFont typeface="Wingdings" panose="05000000000000000000" pitchFamily="2" charset="2"/>
              <a:buChar char="ü"/>
              <a:defRPr/>
            </a:pPr>
            <a:r>
              <a:rPr lang="ar-IQ" sz="3200" dirty="0"/>
              <a:t>حدوث كوارث زراعية وفقدان بعض المحاصيل .</a:t>
            </a:r>
          </a:p>
          <a:p>
            <a:pPr marL="457200" indent="-457200" algn="just">
              <a:buFont typeface="Wingdings" panose="05000000000000000000" pitchFamily="2" charset="2"/>
              <a:buChar char="ü"/>
              <a:defRPr/>
            </a:pPr>
            <a:r>
              <a:rPr lang="ar-IQ" sz="3200" dirty="0"/>
              <a:t>انتشار الإمراض المعدية في العالم . </a:t>
            </a:r>
          </a:p>
          <a:p>
            <a:pPr marL="457200" indent="-457200" algn="just">
              <a:buFont typeface="Wingdings" panose="05000000000000000000" pitchFamily="2" charset="2"/>
              <a:buChar char="ü"/>
              <a:defRPr/>
            </a:pPr>
            <a:r>
              <a:rPr lang="ar-IQ" sz="3200" dirty="0"/>
              <a:t>زيادة حرائق الغابات .</a:t>
            </a:r>
          </a:p>
        </p:txBody>
      </p:sp>
      <p:pic>
        <p:nvPicPr>
          <p:cNvPr id="10" name="صورة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115667" cy="448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صورة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24297"/>
            <a:ext cx="6115666" cy="380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4342" y="7509446"/>
            <a:ext cx="1726058" cy="6286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787811" y="530089"/>
            <a:ext cx="5241799" cy="566468"/>
          </a:xfrm>
          <a:prstGeom prst="rect">
            <a:avLst/>
          </a:prstGeom>
          <a:noFill/>
          <a:ln/>
        </p:spPr>
        <p:txBody>
          <a:bodyPr wrap="none" lIns="0" tIns="0" rIns="0" bIns="0" rtlCol="0" anchor="t"/>
          <a:lstStyle/>
          <a:p>
            <a:pPr marL="0" indent="0" algn="ctr" rtl="1">
              <a:lnSpc>
                <a:spcPts val="5600"/>
              </a:lnSpc>
              <a:buNone/>
            </a:pPr>
            <a:r>
              <a:rPr lang="ar-IQ" sz="4450" b="1" dirty="0" smtClean="0">
                <a:solidFill>
                  <a:srgbClr val="7068F4"/>
                </a:solidFill>
                <a:latin typeface="Barlow Bold" pitchFamily="34" charset="0"/>
                <a:ea typeface="Barlow Bold" pitchFamily="34" charset="-122"/>
                <a:cs typeface="Barlow Bold" pitchFamily="34" charset="-120"/>
              </a:rPr>
              <a:t>أسئلة اخرى</a:t>
            </a:r>
            <a:endParaRPr lang="en-US" sz="4450" dirty="0"/>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4342" y="7509446"/>
            <a:ext cx="1726058" cy="628650"/>
          </a:xfrm>
          <a:prstGeom prst="rect">
            <a:avLst/>
          </a:prstGeom>
        </p:spPr>
      </p:pic>
      <p:sp>
        <p:nvSpPr>
          <p:cNvPr id="3" name="مستطيل 2"/>
          <p:cNvSpPr/>
          <p:nvPr/>
        </p:nvSpPr>
        <p:spPr>
          <a:xfrm>
            <a:off x="7099442" y="1918013"/>
            <a:ext cx="7315200" cy="6124754"/>
          </a:xfrm>
          <a:prstGeom prst="rect">
            <a:avLst/>
          </a:prstGeom>
        </p:spPr>
        <p:txBody>
          <a:bodyPr>
            <a:spAutoFit/>
          </a:bodyPr>
          <a:lstStyle/>
          <a:p>
            <a:pPr marL="457200" indent="-457200" algn="just">
              <a:buFont typeface="Wingdings" panose="05000000000000000000" pitchFamily="2" charset="2"/>
              <a:buChar char="ü"/>
              <a:defRPr/>
            </a:pPr>
            <a:r>
              <a:rPr lang="ar-IQ" sz="2800" dirty="0"/>
              <a:t>ما هي الحلول للحد من الاحتباس الحراري</a:t>
            </a:r>
          </a:p>
          <a:p>
            <a:pPr algn="just">
              <a:defRPr/>
            </a:pPr>
            <a:r>
              <a:rPr lang="ar-IQ" sz="2800" dirty="0"/>
              <a:t>هناك العديد من الممارسات الفردية للحد من ظاهرة الاحتباس الحراري ومنها إعادة التدوير والتقليل من استخدام مكيفات الهواء واستخدام المصابيح والأجهزة الكهربائية التي تعتمد على الطاقة البديلة فضلاً عن إطفاء جميع الأجهزة الغير مستخدمة وكذلك زراعة الأشجار لزيادة الغطاء النباتي</a:t>
            </a:r>
            <a:r>
              <a:rPr lang="ar-IQ" sz="2800" dirty="0" smtClean="0"/>
              <a:t>.</a:t>
            </a:r>
          </a:p>
          <a:p>
            <a:pPr algn="just">
              <a:defRPr/>
            </a:pPr>
            <a:endParaRPr lang="ar-IQ" sz="2800" dirty="0"/>
          </a:p>
          <a:p>
            <a:pPr marL="457200" indent="-457200" algn="just">
              <a:buFont typeface="Wingdings" panose="05000000000000000000" pitchFamily="2" charset="2"/>
              <a:buChar char="ü"/>
              <a:defRPr/>
            </a:pPr>
            <a:r>
              <a:rPr lang="ar-IQ" sz="2800" dirty="0"/>
              <a:t>ما هي إيجابيات وسلبيات ظاهرة الاحتباس الحراري</a:t>
            </a:r>
          </a:p>
          <a:p>
            <a:pPr algn="just">
              <a:defRPr/>
            </a:pPr>
            <a:r>
              <a:rPr lang="ar-IQ" sz="2800" dirty="0"/>
              <a:t>الاحتباس الحراري عملية طبيعية تساعد في الحفاظ على درجات حرارة مناسبة للحياة وبدونها ممكن ان تتحول الأرض الى كوكب كتجمد وغي صالح للسكن.</a:t>
            </a:r>
          </a:p>
          <a:p>
            <a:pPr algn="just">
              <a:defRPr/>
            </a:pPr>
            <a:r>
              <a:rPr lang="ar-IQ" sz="2800" dirty="0"/>
              <a:t>لكن زيادة تركيز الغازات الدفيئة الناتجة عن النشاط البشري أدت الى مضاعفة تأثير الاحتباس الحراري الطبيعي بشكل كبير مما سبب في الاحتباس الحراري الضار.</a:t>
            </a:r>
          </a:p>
        </p:txBody>
      </p:sp>
      <p:pic>
        <p:nvPicPr>
          <p:cNvPr id="8" name="صورة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6488909" cy="406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صورة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068566"/>
            <a:ext cx="6488908" cy="42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42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544638" y="530089"/>
            <a:ext cx="7574033" cy="566468"/>
          </a:xfrm>
          <a:prstGeom prst="rect">
            <a:avLst/>
          </a:prstGeom>
          <a:noFill/>
          <a:ln/>
        </p:spPr>
        <p:txBody>
          <a:bodyPr wrap="none" lIns="0" tIns="0" rIns="0" bIns="0" rtlCol="0" anchor="t"/>
          <a:lstStyle/>
          <a:p>
            <a:pPr marL="0" indent="0" algn="r" rtl="1">
              <a:lnSpc>
                <a:spcPts val="5600"/>
              </a:lnSpc>
              <a:buNone/>
            </a:pPr>
            <a:r>
              <a:rPr lang="ar-IQ" sz="4450" b="1" dirty="0" smtClean="0">
                <a:solidFill>
                  <a:srgbClr val="7068F4"/>
                </a:solidFill>
                <a:latin typeface="Barlow Bold" pitchFamily="34" charset="0"/>
                <a:ea typeface="Barlow Bold" pitchFamily="34" charset="-122"/>
                <a:cs typeface="Barlow Bold" pitchFamily="34" charset="-120"/>
              </a:rPr>
              <a:t>المصادر</a:t>
            </a:r>
            <a:endParaRPr lang="en-US" sz="4450" dirty="0"/>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4342" y="7509446"/>
            <a:ext cx="1726058" cy="628650"/>
          </a:xfrm>
          <a:prstGeom prst="rect">
            <a:avLst/>
          </a:prstGeom>
        </p:spPr>
      </p:pic>
      <p:sp>
        <p:nvSpPr>
          <p:cNvPr id="7" name="Title 1"/>
          <p:cNvSpPr txBox="1">
            <a:spLocks/>
          </p:cNvSpPr>
          <p:nvPr/>
        </p:nvSpPr>
        <p:spPr>
          <a:xfrm>
            <a:off x="339047" y="1464922"/>
            <a:ext cx="13779624" cy="622014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defRPr/>
            </a:pPr>
            <a:r>
              <a:rPr lang="ar-IQ" dirty="0" smtClean="0"/>
              <a:t>                          </a:t>
            </a:r>
            <a:r>
              <a:rPr lang="ar-IQ" sz="3600" u="sng" dirty="0" smtClean="0">
                <a:cs typeface="DecoType Naskh Extensions" pitchFamily="2" charset="-78"/>
              </a:rPr>
              <a:t/>
            </a:r>
            <a:br>
              <a:rPr lang="ar-IQ" sz="3600" u="sng" dirty="0" smtClean="0">
                <a:cs typeface="DecoType Naskh Extensions" pitchFamily="2" charset="-78"/>
              </a:rPr>
            </a:br>
            <a:r>
              <a:rPr lang="ar-IQ" sz="3600" dirty="0" smtClean="0"/>
              <a:t>- الاحتباس الحراري وخطره على البيئة، لــ أ. د محمد </a:t>
            </a:r>
            <a:r>
              <a:rPr lang="ar-IQ" sz="3600" dirty="0" err="1" smtClean="0"/>
              <a:t>معتوﻕ</a:t>
            </a:r>
            <a:r>
              <a:rPr lang="ar-IQ" sz="3600" dirty="0" smtClean="0"/>
              <a:t>  - أ. د أنور جورج - أ. د أحمد عبدالحليم</a:t>
            </a:r>
            <a:br>
              <a:rPr lang="ar-IQ" sz="3600" dirty="0" smtClean="0"/>
            </a:br>
            <a:r>
              <a:rPr lang="ar-IQ" sz="3600" dirty="0" smtClean="0"/>
              <a:t>- ظاهرة الاحتباس الحراري ,الموقع الالكتروني</a:t>
            </a:r>
            <a:r>
              <a:rPr lang="ar-IQ" sz="3600" dirty="0" smtClean="0">
                <a:cs typeface="DecoType Naskh Extensions" pitchFamily="2" charset="-78"/>
              </a:rPr>
              <a:t>  </a:t>
            </a:r>
            <a:r>
              <a:rPr lang="ar-IQ" sz="3600" dirty="0" smtClean="0"/>
              <a:t>ويكيبيديا الموسوعة الحرة</a:t>
            </a:r>
            <a:br>
              <a:rPr lang="ar-IQ" sz="3600" dirty="0" smtClean="0"/>
            </a:br>
            <a:r>
              <a:rPr lang="ar-IQ" sz="3600" dirty="0" smtClean="0"/>
              <a:t>- المنظمة الدولية للأرصاد الجوي.</a:t>
            </a:r>
            <a:br>
              <a:rPr lang="ar-IQ" sz="3600" dirty="0" smtClean="0"/>
            </a:br>
            <a:r>
              <a:rPr lang="ar-IQ" sz="3600" dirty="0" smtClean="0"/>
              <a:t>- الاحتباس الحراري , الموقع الالكتروني </a:t>
            </a:r>
            <a:r>
              <a:rPr lang="en-US" sz="3600" dirty="0" smtClean="0"/>
              <a:t>https://www.twinkl.co.uk/teachingwiki/alahtbas-alhrary</a:t>
            </a:r>
            <a:r>
              <a:rPr lang="ar-IQ" sz="3600" dirty="0" smtClean="0"/>
              <a:t> .</a:t>
            </a:r>
          </a:p>
          <a:p>
            <a:pPr algn="r" rtl="1">
              <a:defRPr/>
            </a:pPr>
            <a:r>
              <a:rPr lang="ar-IQ" sz="3600" dirty="0" smtClean="0"/>
              <a:t>- ما هو الاحتباس الحراري </a:t>
            </a:r>
            <a:r>
              <a:rPr lang="en-US" sz="3600" dirty="0" smtClean="0"/>
              <a:t>https://mawdoo3.com/</a:t>
            </a:r>
            <a:r>
              <a:rPr lang="ar-IQ" sz="3600" dirty="0" smtClean="0">
                <a:cs typeface="DecoType Naskh Extensions" pitchFamily="2" charset="-78"/>
              </a:rPr>
              <a:t/>
            </a:r>
            <a:br>
              <a:rPr lang="ar-IQ" sz="3600" dirty="0" smtClean="0">
                <a:cs typeface="DecoType Naskh Extensions" pitchFamily="2" charset="-78"/>
              </a:rPr>
            </a:br>
            <a:endParaRPr lang="ar-IQ" sz="3600" dirty="0">
              <a:cs typeface="DecoType Naskh Extensions" pitchFamily="2" charset="-78"/>
            </a:endParaRPr>
          </a:p>
        </p:txBody>
      </p:sp>
    </p:spTree>
    <p:extLst>
      <p:ext uri="{BB962C8B-B14F-4D97-AF65-F5344CB8AC3E}">
        <p14:creationId xmlns:p14="http://schemas.microsoft.com/office/powerpoint/2010/main" val="348774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
          <p:cNvSpPr/>
          <p:nvPr/>
        </p:nvSpPr>
        <p:spPr>
          <a:xfrm>
            <a:off x="13525500" y="5285065"/>
            <a:ext cx="346591" cy="346591"/>
          </a:xfrm>
          <a:prstGeom prst="roundRect">
            <a:avLst>
              <a:gd name="adj" fmla="val 26380043"/>
            </a:avLst>
          </a:prstGeom>
          <a:noFill/>
          <a:ln w="7620">
            <a:solidFill>
              <a:srgbClr val="FFFFFF"/>
            </a:solidFill>
            <a:prstDash val="solid"/>
          </a:ln>
        </p:spPr>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4642" y="7600950"/>
            <a:ext cx="1841499" cy="628650"/>
          </a:xfrm>
          <a:prstGeom prst="rect">
            <a:avLst/>
          </a:prstGeom>
        </p:spPr>
      </p:pic>
      <p:pic>
        <p:nvPicPr>
          <p:cNvPr id="10" name="صورة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475"/>
            <a:ext cx="14630400" cy="8579921"/>
          </a:xfrm>
          <a:prstGeom prst="rect">
            <a:avLst/>
          </a:prstGeom>
        </p:spPr>
      </p:pic>
      <p:pic>
        <p:nvPicPr>
          <p:cNvPr id="12" name="صورة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24396"/>
            <a:ext cx="14630400" cy="2559050"/>
          </a:xfrm>
          <a:prstGeom prst="rect">
            <a:avLst/>
          </a:prstGeom>
        </p:spPr>
      </p:pic>
    </p:spTree>
    <p:extLst>
      <p:ext uri="{BB962C8B-B14F-4D97-AF65-F5344CB8AC3E}">
        <p14:creationId xmlns:p14="http://schemas.microsoft.com/office/powerpoint/2010/main" val="290855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5709684"/>
          </a:xfrm>
          <a:prstGeom prst="rect">
            <a:avLst/>
          </a:prstGeom>
        </p:spPr>
      </p:pic>
      <p:sp>
        <p:nvSpPr>
          <p:cNvPr id="3" name="Text 0"/>
          <p:cNvSpPr/>
          <p:nvPr/>
        </p:nvSpPr>
        <p:spPr>
          <a:xfrm>
            <a:off x="6382932" y="848287"/>
            <a:ext cx="7627382" cy="1425416"/>
          </a:xfrm>
          <a:prstGeom prst="rect">
            <a:avLst/>
          </a:prstGeom>
          <a:noFill/>
          <a:ln/>
        </p:spPr>
        <p:txBody>
          <a:bodyPr wrap="square" lIns="0" tIns="0" rIns="0" bIns="0" rtlCol="0" anchor="t"/>
          <a:lstStyle/>
          <a:p>
            <a:pPr marL="0" indent="0" algn="ctr" rtl="1">
              <a:lnSpc>
                <a:spcPts val="5600"/>
              </a:lnSpc>
              <a:buNone/>
            </a:pPr>
            <a:r>
              <a:rPr lang="en-US" sz="4450" b="1" dirty="0">
                <a:solidFill>
                  <a:srgbClr val="7068F4"/>
                </a:solidFill>
                <a:latin typeface="Barlow Bold" pitchFamily="34" charset="0"/>
                <a:ea typeface="Barlow Bold" pitchFamily="34" charset="-122"/>
                <a:cs typeface="Barlow Bold" pitchFamily="34" charset="-120"/>
              </a:rPr>
              <a:t>الاحتباس الحراري: تعريفه وأسبابه وآثاره</a:t>
            </a:r>
            <a:endParaRPr lang="en-US" sz="4450" dirty="0"/>
          </a:p>
        </p:txBody>
      </p:sp>
      <p:sp>
        <p:nvSpPr>
          <p:cNvPr id="4" name="Text 1"/>
          <p:cNvSpPr/>
          <p:nvPr/>
        </p:nvSpPr>
        <p:spPr>
          <a:xfrm>
            <a:off x="6273209" y="2917602"/>
            <a:ext cx="8186813" cy="782528"/>
          </a:xfrm>
          <a:prstGeom prst="rect">
            <a:avLst/>
          </a:prstGeom>
          <a:noFill/>
          <a:ln/>
        </p:spPr>
        <p:txBody>
          <a:bodyPr wrap="square" lIns="0" tIns="0" rIns="0" bIns="0" rtlCol="0" anchor="t"/>
          <a:lstStyle/>
          <a:p>
            <a:pPr marL="457200" indent="-457200" algn="just">
              <a:lnSpc>
                <a:spcPct val="150000"/>
              </a:lnSpc>
              <a:buFont typeface="Wingdings" panose="05000000000000000000" pitchFamily="2" charset="2"/>
              <a:buChar char="ü"/>
            </a:pPr>
            <a:r>
              <a:rPr lang="ar-IQ" sz="2400" dirty="0" smtClean="0">
                <a:solidFill>
                  <a:schemeClr val="tx1"/>
                </a:solidFill>
              </a:rPr>
              <a:t>هو ظاهرة ارتفاع درجة حرارة الارض عن معدلها الطبيعي نتيجة التغيير في سيلان الطاقة الحرارية بين الارض والغلاف الجوي المحيط به.</a:t>
            </a:r>
            <a:r>
              <a:rPr lang="ar-IQ" sz="3200" dirty="0" smtClean="0">
                <a:solidFill>
                  <a:schemeClr val="tx1"/>
                </a:solidFill>
              </a:rPr>
              <a:t/>
            </a:r>
            <a:br>
              <a:rPr lang="ar-IQ" sz="3200" dirty="0" smtClean="0">
                <a:solidFill>
                  <a:schemeClr val="tx1"/>
                </a:solidFill>
              </a:rPr>
            </a:br>
            <a:endParaRPr lang="en-US" sz="2400" dirty="0"/>
          </a:p>
        </p:txBody>
      </p:sp>
      <p:sp>
        <p:nvSpPr>
          <p:cNvPr id="5" name="Shape 2"/>
          <p:cNvSpPr/>
          <p:nvPr/>
        </p:nvSpPr>
        <p:spPr>
          <a:xfrm>
            <a:off x="13525500" y="5285065"/>
            <a:ext cx="346591" cy="346591"/>
          </a:xfrm>
          <a:prstGeom prst="roundRect">
            <a:avLst>
              <a:gd name="adj" fmla="val 26380043"/>
            </a:avLst>
          </a:prstGeom>
          <a:noFill/>
          <a:ln w="7620">
            <a:solidFill>
              <a:srgbClr val="FFFFFF"/>
            </a:solidFill>
            <a:prstDash val="solid"/>
          </a:ln>
        </p:spPr>
      </p:sp>
      <p:pic>
        <p:nvPicPr>
          <p:cNvPr id="8" name="صورة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1358" y="7600950"/>
            <a:ext cx="2169042" cy="628650"/>
          </a:xfrm>
          <a:prstGeom prst="rect">
            <a:avLst/>
          </a:prstGeom>
        </p:spPr>
      </p:pic>
      <p:sp>
        <p:nvSpPr>
          <p:cNvPr id="9" name="مستطيل 8"/>
          <p:cNvSpPr/>
          <p:nvPr/>
        </p:nvSpPr>
        <p:spPr>
          <a:xfrm>
            <a:off x="6382932" y="4270207"/>
            <a:ext cx="8077090" cy="2516073"/>
          </a:xfrm>
          <a:prstGeom prst="rect">
            <a:avLst/>
          </a:prstGeom>
          <a:noFill/>
          <a:ln/>
        </p:spPr>
        <p:txBody>
          <a:bodyPr wrap="square" lIns="0" tIns="0" rIns="0" bIns="0" rtlCol="0" anchor="t"/>
          <a:lstStyle/>
          <a:p>
            <a:pPr marL="457200" indent="-457200" algn="just">
              <a:lnSpc>
                <a:spcPct val="150000"/>
              </a:lnSpc>
              <a:buFont typeface="Wingdings" panose="05000000000000000000" pitchFamily="2" charset="2"/>
              <a:buChar char="ü"/>
            </a:pPr>
            <a:r>
              <a:rPr lang="ar-IQ" sz="2400" dirty="0" smtClean="0"/>
              <a:t>مع أوائل </a:t>
            </a:r>
            <a:r>
              <a:rPr lang="ar-IQ" sz="2400" dirty="0"/>
              <a:t>القرن العشرين زاد متوسط درجة حرارة سطح الأرض بنسبة 0.8 درجة مئوية وحوالي ثلثا هذه الزيادة حدثت منذ عام 1980، وسبب حرارة المناخ في المقام الأول يعود الى زيادة تركيز الغازات الدفيئة</a:t>
            </a:r>
            <a:r>
              <a:rPr lang="ar-IQ" sz="2400" dirty="0" smtClean="0"/>
              <a:t>.</a:t>
            </a:r>
          </a:p>
          <a:p>
            <a:pPr marL="457200" indent="-457200" algn="just">
              <a:lnSpc>
                <a:spcPct val="150000"/>
              </a:lnSpc>
              <a:buFont typeface="Wingdings" panose="05000000000000000000" pitchFamily="2" charset="2"/>
              <a:buChar char="ü"/>
            </a:pPr>
            <a:r>
              <a:rPr lang="ar-IQ" sz="2400" dirty="0" smtClean="0"/>
              <a:t> </a:t>
            </a:r>
            <a:r>
              <a:rPr lang="ar-IQ" sz="2400" dirty="0"/>
              <a:t>فما الاخطار الناجمة عن ظاهرة الاحتباس الحراري؟ ماذا نعني بالغازات الدفيئة؟ ما الاثار الناجمة من تزايد انبعاث هذه الغازات الناتجة عن النشاطات البشرية؟ </a:t>
            </a:r>
            <a:r>
              <a:rPr lang="ar-IQ" sz="2400" dirty="0" smtClean="0"/>
              <a:t>وماذا </a:t>
            </a:r>
            <a:r>
              <a:rPr lang="ar-IQ" sz="2400" dirty="0"/>
              <a:t>يقول العلماء وما آرائهم عن هذه الظاهرة؟</a:t>
            </a:r>
          </a:p>
        </p:txBody>
      </p:sp>
      <p:pic>
        <p:nvPicPr>
          <p:cNvPr id="10" name="صورة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669811"/>
            <a:ext cx="5486400" cy="255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19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000108" y="733258"/>
            <a:ext cx="8324046" cy="910551"/>
          </a:xfrm>
          <a:prstGeom prst="rect">
            <a:avLst/>
          </a:prstGeom>
          <a:noFill/>
          <a:ln/>
        </p:spPr>
        <p:txBody>
          <a:bodyPr wrap="squar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غازات الاحتباس الحراري (الغازات الدفيئة)</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5" name="Text 2"/>
          <p:cNvSpPr/>
          <p:nvPr/>
        </p:nvSpPr>
        <p:spPr>
          <a:xfrm>
            <a:off x="10804803" y="3112119"/>
            <a:ext cx="2850713" cy="356235"/>
          </a:xfrm>
          <a:prstGeom prst="rect">
            <a:avLst/>
          </a:prstGeom>
          <a:noFill/>
          <a:ln/>
        </p:spPr>
        <p:txBody>
          <a:bodyPr wrap="none" lIns="0" tIns="0" rIns="0" bIns="0" rtlCol="0" anchor="t"/>
          <a:lstStyle/>
          <a:p>
            <a:pPr>
              <a:lnSpc>
                <a:spcPts val="2800"/>
              </a:lnSpc>
            </a:pPr>
            <a:r>
              <a:rPr lang="ar-IQ" sz="2400" dirty="0" smtClean="0">
                <a:solidFill>
                  <a:schemeClr val="tx1"/>
                </a:solidFill>
              </a:rPr>
              <a:t>كميات من بخار الماء </a:t>
            </a:r>
            <a:r>
              <a:rPr lang="en-US" sz="2400" dirty="0" smtClean="0">
                <a:solidFill>
                  <a:schemeClr val="tx1"/>
                </a:solidFill>
                <a:effectLst/>
                <a:latin typeface="Helvetica Neue"/>
              </a:rPr>
              <a:t>H</a:t>
            </a:r>
            <a:r>
              <a:rPr lang="en-US" sz="2400" baseline="-25000" dirty="0" smtClean="0">
                <a:solidFill>
                  <a:schemeClr val="tx1"/>
                </a:solidFill>
                <a:effectLst/>
                <a:latin typeface="Helvetica Neue"/>
              </a:rPr>
              <a:t>2</a:t>
            </a:r>
            <a:r>
              <a:rPr lang="en-US" sz="2400" dirty="0" smtClean="0">
                <a:solidFill>
                  <a:schemeClr val="tx1"/>
                </a:solidFill>
                <a:effectLst/>
                <a:latin typeface="Helvetica Neue"/>
              </a:rPr>
              <a:t>O</a:t>
            </a:r>
            <a:endParaRPr lang="en-US" sz="2200" dirty="0"/>
          </a:p>
        </p:txBody>
      </p:sp>
      <p:sp>
        <p:nvSpPr>
          <p:cNvPr id="6" name="Text 3"/>
          <p:cNvSpPr/>
          <p:nvPr/>
        </p:nvSpPr>
        <p:spPr>
          <a:xfrm>
            <a:off x="10383202" y="4755606"/>
            <a:ext cx="3272314" cy="693420"/>
          </a:xfrm>
          <a:prstGeom prst="rect">
            <a:avLst/>
          </a:prstGeom>
          <a:noFill/>
          <a:ln/>
        </p:spPr>
        <p:txBody>
          <a:bodyPr wrap="none" lIns="0" tIns="0" rIns="0" bIns="0" rtlCol="0" anchor="t"/>
          <a:lstStyle/>
          <a:p>
            <a:pPr>
              <a:lnSpc>
                <a:spcPts val="2800"/>
              </a:lnSpc>
            </a:pPr>
            <a:r>
              <a:rPr lang="ar-IQ" sz="2400" dirty="0"/>
              <a:t>اكاسيد </a:t>
            </a:r>
            <a:r>
              <a:rPr lang="ar-IQ" sz="2400" dirty="0" err="1"/>
              <a:t>النيتروز</a:t>
            </a:r>
            <a:r>
              <a:rPr lang="ar-IQ" sz="2400" dirty="0"/>
              <a:t> </a:t>
            </a:r>
            <a:r>
              <a:rPr lang="en-US" sz="2400" dirty="0"/>
              <a:t>N₂O</a:t>
            </a:r>
            <a:endParaRPr lang="en-US" sz="2400" dirty="0"/>
          </a:p>
        </p:txBody>
      </p:sp>
      <p:sp>
        <p:nvSpPr>
          <p:cNvPr id="8" name="Text 5"/>
          <p:cNvSpPr/>
          <p:nvPr/>
        </p:nvSpPr>
        <p:spPr>
          <a:xfrm>
            <a:off x="10804803" y="3879196"/>
            <a:ext cx="2850713" cy="356235"/>
          </a:xfrm>
          <a:prstGeom prst="rect">
            <a:avLst/>
          </a:prstGeom>
          <a:noFill/>
          <a:ln/>
        </p:spPr>
        <p:txBody>
          <a:bodyPr wrap="none" lIns="0" tIns="0" rIns="0" bIns="0" rtlCol="0" anchor="t"/>
          <a:lstStyle/>
          <a:p>
            <a:pPr>
              <a:lnSpc>
                <a:spcPts val="2800"/>
              </a:lnSpc>
            </a:pPr>
            <a:r>
              <a:rPr lang="ar-IQ" sz="2400" dirty="0" smtClean="0">
                <a:solidFill>
                  <a:schemeClr val="tx1"/>
                </a:solidFill>
              </a:rPr>
              <a:t>ثاني أوكسيد الكاربون </a:t>
            </a:r>
            <a:r>
              <a:rPr lang="en-US" sz="2400" dirty="0" smtClean="0">
                <a:solidFill>
                  <a:schemeClr val="tx1"/>
                </a:solidFill>
                <a:effectLst/>
                <a:latin typeface="Helvetica Neue"/>
              </a:rPr>
              <a:t>CO₂</a:t>
            </a:r>
            <a:endParaRPr lang="en-US" sz="2200" dirty="0"/>
          </a:p>
        </p:txBody>
      </p:sp>
      <p:sp>
        <p:nvSpPr>
          <p:cNvPr id="9" name="Text 6"/>
          <p:cNvSpPr/>
          <p:nvPr/>
        </p:nvSpPr>
        <p:spPr>
          <a:xfrm>
            <a:off x="10383202" y="5392144"/>
            <a:ext cx="3272314" cy="693420"/>
          </a:xfrm>
          <a:prstGeom prst="rect">
            <a:avLst/>
          </a:prstGeom>
          <a:noFill/>
          <a:ln/>
        </p:spPr>
        <p:txBody>
          <a:bodyPr wrap="square" lIns="0" tIns="0" rIns="0" bIns="0" rtlCol="0" anchor="t"/>
          <a:lstStyle/>
          <a:p>
            <a:pPr>
              <a:lnSpc>
                <a:spcPts val="2700"/>
              </a:lnSpc>
            </a:pPr>
            <a:r>
              <a:rPr lang="ar-IQ" sz="2400" dirty="0"/>
              <a:t>الميثان</a:t>
            </a:r>
            <a:r>
              <a:rPr lang="ar-IQ" sz="1600" dirty="0" smtClean="0">
                <a:solidFill>
                  <a:schemeClr val="tx1"/>
                </a:solidFill>
              </a:rPr>
              <a:t> </a:t>
            </a:r>
            <a:r>
              <a:rPr lang="en-US" sz="2400" dirty="0"/>
              <a:t>CH4</a:t>
            </a:r>
            <a:endParaRPr lang="en-US" sz="2400" dirty="0"/>
          </a:p>
        </p:txBody>
      </p:sp>
      <p:pic>
        <p:nvPicPr>
          <p:cNvPr id="13" name="صورة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7"/>
            <a:ext cx="5497443" cy="48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صورة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4315146"/>
            <a:ext cx="5497444" cy="40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مستطيل 14"/>
          <p:cNvSpPr/>
          <p:nvPr/>
        </p:nvSpPr>
        <p:spPr>
          <a:xfrm>
            <a:off x="6561744" y="1986103"/>
            <a:ext cx="7315200" cy="523220"/>
          </a:xfrm>
          <a:prstGeom prst="rect">
            <a:avLst/>
          </a:prstGeom>
        </p:spPr>
        <p:txBody>
          <a:bodyPr>
            <a:spAutoFit/>
          </a:bodyPr>
          <a:lstStyle/>
          <a:p>
            <a:pPr algn="ctr"/>
            <a:r>
              <a:rPr lang="ar-IQ" sz="2800" dirty="0" smtClean="0">
                <a:solidFill>
                  <a:schemeClr val="tx1"/>
                </a:solidFill>
              </a:rPr>
              <a:t>هي غازات طبيعية ومكون طبيعي من مكونات الغلاف الجوي</a:t>
            </a:r>
            <a:endParaRPr lang="ar-IQ" sz="2000" dirty="0"/>
          </a:p>
        </p:txBody>
      </p:sp>
      <p:sp>
        <p:nvSpPr>
          <p:cNvPr id="16" name="مستطيل 15"/>
          <p:cNvSpPr/>
          <p:nvPr/>
        </p:nvSpPr>
        <p:spPr>
          <a:xfrm>
            <a:off x="11012369" y="6076475"/>
            <a:ext cx="2711095" cy="810478"/>
          </a:xfrm>
          <a:prstGeom prst="rect">
            <a:avLst/>
          </a:prstGeom>
          <a:noFill/>
          <a:ln/>
        </p:spPr>
        <p:txBody>
          <a:bodyPr wrap="none" lIns="0" tIns="0" rIns="0" bIns="0" rtlCol="0" anchor="t"/>
          <a:lstStyle/>
          <a:p>
            <a:pPr>
              <a:lnSpc>
                <a:spcPts val="2800"/>
              </a:lnSpc>
            </a:pPr>
            <a:r>
              <a:rPr lang="ar-IQ" sz="2400" dirty="0"/>
              <a:t>بالإضافة الى غازات اخرى</a:t>
            </a:r>
            <a:endParaRPr lang="ar-IQ" sz="2400" dirty="0"/>
          </a:p>
        </p:txBody>
      </p:sp>
      <p:pic>
        <p:nvPicPr>
          <p:cNvPr id="19" name="صورة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3245" y="7508660"/>
            <a:ext cx="1667749" cy="628650"/>
          </a:xfrm>
          <a:prstGeom prst="rect">
            <a:avLst/>
          </a:prstGeom>
        </p:spPr>
      </p:pic>
      <p:pic>
        <p:nvPicPr>
          <p:cNvPr id="20" name="صورة 19"/>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5497443" y="3041875"/>
            <a:ext cx="4699416" cy="3068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207627" y="640792"/>
            <a:ext cx="5701546" cy="712708"/>
          </a:xfrm>
          <a:prstGeom prst="rect">
            <a:avLst/>
          </a:prstGeom>
          <a:noFill/>
          <a:ln/>
        </p:spPr>
        <p:txBody>
          <a:bodyPr wrap="non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غازات الاحتباس الحراري</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14" name="مستطيل 13"/>
          <p:cNvSpPr/>
          <p:nvPr/>
        </p:nvSpPr>
        <p:spPr>
          <a:xfrm>
            <a:off x="6770669" y="1989125"/>
            <a:ext cx="7315200" cy="5632311"/>
          </a:xfrm>
          <a:prstGeom prst="rect">
            <a:avLst/>
          </a:prstGeom>
        </p:spPr>
        <p:txBody>
          <a:bodyPr>
            <a:spAutoFit/>
          </a:bodyPr>
          <a:lstStyle/>
          <a:p>
            <a:pPr marL="514350" indent="-514350" algn="just">
              <a:defRPr/>
            </a:pPr>
            <a:r>
              <a:rPr lang="ar-IQ" sz="3600" dirty="0" smtClean="0"/>
              <a:t>1. غاز </a:t>
            </a:r>
            <a:r>
              <a:rPr lang="ar-IQ" sz="3600" dirty="0"/>
              <a:t>ثاني أوكسيد </a:t>
            </a:r>
            <a:r>
              <a:rPr lang="ar-IQ" sz="3600" dirty="0" smtClean="0"/>
              <a:t>الكاربون ومصادره</a:t>
            </a:r>
            <a:r>
              <a:rPr lang="ar-IQ" sz="3600" dirty="0"/>
              <a:t>:</a:t>
            </a:r>
          </a:p>
          <a:p>
            <a:pPr marL="514350" indent="-514350" algn="just">
              <a:defRPr/>
            </a:pPr>
            <a:r>
              <a:rPr lang="ar-IQ" sz="3600" dirty="0" smtClean="0"/>
              <a:t> - طبيعية </a:t>
            </a:r>
            <a:r>
              <a:rPr lang="ar-IQ" sz="3600" dirty="0"/>
              <a:t>: عمليات التنفس , البراكين , حرائق الغابات والأخشاب...الخ </a:t>
            </a:r>
          </a:p>
          <a:p>
            <a:pPr marL="514350" indent="-514350" algn="just">
              <a:defRPr/>
            </a:pPr>
            <a:r>
              <a:rPr lang="ar-IQ" sz="3600" dirty="0" smtClean="0"/>
              <a:t> - صناعية </a:t>
            </a:r>
            <a:r>
              <a:rPr lang="ar-IQ" sz="3600" dirty="0"/>
              <a:t>: العمليات </a:t>
            </a:r>
            <a:r>
              <a:rPr lang="ar-IQ" sz="3600" dirty="0" err="1"/>
              <a:t>الاحفورية</a:t>
            </a:r>
            <a:r>
              <a:rPr lang="ar-IQ" sz="3600" dirty="0"/>
              <a:t> للفحم الحجري والنفط وعموم الصناعات...الخ</a:t>
            </a:r>
          </a:p>
          <a:p>
            <a:pPr marL="514350" indent="-514350" algn="just">
              <a:defRPr/>
            </a:pPr>
            <a:r>
              <a:rPr lang="ar-IQ" sz="3600" dirty="0"/>
              <a:t>ويعتبر المسبب الرئيسي لظاهرة الاحتباس الحراري حيث تركيزه </a:t>
            </a:r>
            <a:r>
              <a:rPr lang="ar-IQ" sz="3600" dirty="0" smtClean="0"/>
              <a:t>الان اكثر من </a:t>
            </a:r>
            <a:r>
              <a:rPr lang="ar-IQ" sz="3600" dirty="0"/>
              <a:t>380 جزء بالمليون مقارنة بتركيز 275 جزء قبل الثورة الصناعية , ونسبة امتصاصه للأشعة تحت الحمراء 55%  </a:t>
            </a:r>
            <a:endParaRPr lang="ar-IQ" sz="3600" dirty="0"/>
          </a:p>
        </p:txBody>
      </p:sp>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65682" cy="4335694"/>
          </a:xfrm>
          <a:prstGeom prst="rect">
            <a:avLst/>
          </a:prstGeom>
        </p:spPr>
      </p:pic>
      <p:pic>
        <p:nvPicPr>
          <p:cNvPr id="16" name="صورة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35694"/>
            <a:ext cx="6265682" cy="3893906"/>
          </a:xfrm>
          <a:prstGeom prst="rect">
            <a:avLst/>
          </a:prstGeom>
        </p:spPr>
      </p:pic>
      <p:pic>
        <p:nvPicPr>
          <p:cNvPr id="17" name="صورة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6665" y="7600950"/>
            <a:ext cx="1897223" cy="628650"/>
          </a:xfrm>
          <a:prstGeom prst="rect">
            <a:avLst/>
          </a:prstGeom>
        </p:spPr>
      </p:pic>
    </p:spTree>
    <p:extLst>
      <p:ext uri="{BB962C8B-B14F-4D97-AF65-F5344CB8AC3E}">
        <p14:creationId xmlns:p14="http://schemas.microsoft.com/office/powerpoint/2010/main" val="1317862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207627" y="640792"/>
            <a:ext cx="5701546" cy="712708"/>
          </a:xfrm>
          <a:prstGeom prst="rect">
            <a:avLst/>
          </a:prstGeom>
          <a:noFill/>
          <a:ln/>
        </p:spPr>
        <p:txBody>
          <a:bodyPr wrap="non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غازات الاحتباس الحراري</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14" name="مستطيل 13"/>
          <p:cNvSpPr/>
          <p:nvPr/>
        </p:nvSpPr>
        <p:spPr>
          <a:xfrm>
            <a:off x="7043240" y="1763884"/>
            <a:ext cx="7011806" cy="3539430"/>
          </a:xfrm>
          <a:prstGeom prst="rect">
            <a:avLst/>
          </a:prstGeom>
        </p:spPr>
        <p:txBody>
          <a:bodyPr wrap="square">
            <a:spAutoFit/>
          </a:bodyPr>
          <a:lstStyle/>
          <a:p>
            <a:pPr marL="514350" indent="-514350" algn="just">
              <a:defRPr/>
            </a:pPr>
            <a:r>
              <a:rPr lang="ar-IQ" sz="2800" dirty="0"/>
              <a:t>2. غاز </a:t>
            </a:r>
            <a:r>
              <a:rPr lang="ar-IQ" sz="2800" dirty="0" smtClean="0"/>
              <a:t>الميثان , </a:t>
            </a:r>
            <a:r>
              <a:rPr lang="ar-IQ" sz="2800" dirty="0"/>
              <a:t>مصادره </a:t>
            </a:r>
            <a:r>
              <a:rPr lang="ar-IQ" sz="2800" dirty="0" smtClean="0"/>
              <a:t>:</a:t>
            </a:r>
          </a:p>
          <a:p>
            <a:pPr marL="514350" indent="-514350" algn="just">
              <a:buFontTx/>
              <a:buChar char="-"/>
              <a:defRPr/>
            </a:pPr>
            <a:r>
              <a:rPr lang="ar-IQ" sz="2800" dirty="0" smtClean="0"/>
              <a:t>مناجم </a:t>
            </a:r>
            <a:r>
              <a:rPr lang="ar-IQ" sz="2800" dirty="0"/>
              <a:t>الفحم وعند إنتاج الغاز </a:t>
            </a:r>
            <a:r>
              <a:rPr lang="ar-IQ" sz="2800" dirty="0" smtClean="0"/>
              <a:t>الطبيعي</a:t>
            </a:r>
          </a:p>
          <a:p>
            <a:pPr algn="just">
              <a:defRPr/>
            </a:pPr>
            <a:r>
              <a:rPr lang="ar-IQ" sz="2800" dirty="0" smtClean="0"/>
              <a:t>- البكتريا </a:t>
            </a:r>
            <a:r>
              <a:rPr lang="ar-IQ" sz="2800" dirty="0"/>
              <a:t>المولدات للميثان (</a:t>
            </a:r>
            <a:r>
              <a:rPr lang="ar-IQ" sz="2800" dirty="0" smtClean="0"/>
              <a:t>غاز المستنقعات</a:t>
            </a:r>
            <a:r>
              <a:rPr lang="ar-IQ" sz="2800" dirty="0"/>
              <a:t>)</a:t>
            </a:r>
            <a:br>
              <a:rPr lang="ar-IQ" sz="2800" dirty="0"/>
            </a:br>
            <a:r>
              <a:rPr lang="ar-IQ" sz="2800" dirty="0"/>
              <a:t>والنمل الأبيض (يولد 20 مليون طن سنوياً)في القمامات.</a:t>
            </a:r>
            <a:br>
              <a:rPr lang="ar-IQ" sz="2800" dirty="0"/>
            </a:br>
            <a:r>
              <a:rPr lang="ar-IQ" sz="2800" dirty="0" smtClean="0"/>
              <a:t>- الماشية </a:t>
            </a:r>
            <a:r>
              <a:rPr lang="ar-IQ" sz="2800" dirty="0"/>
              <a:t>والأغنام , تنتج 100 مليون طن سنوياً.</a:t>
            </a:r>
            <a:br>
              <a:rPr lang="ar-IQ" sz="2800" dirty="0"/>
            </a:br>
            <a:r>
              <a:rPr lang="ar-IQ" sz="2800" dirty="0"/>
              <a:t/>
            </a:r>
            <a:br>
              <a:rPr lang="ar-IQ" sz="2800" dirty="0"/>
            </a:br>
            <a:r>
              <a:rPr lang="ar-IQ" sz="2800" dirty="0"/>
              <a:t>وقد تضاعف تركيز الميثان بعد الثورة الصناعية،</a:t>
            </a:r>
            <a:br>
              <a:rPr lang="ar-IQ" sz="2800" dirty="0"/>
            </a:br>
            <a:r>
              <a:rPr lang="ar-IQ" sz="2800" dirty="0"/>
              <a:t>ونسبة امتصاصه للأشعة تحت الحمراء 15%.</a:t>
            </a:r>
            <a:endParaRPr lang="ar-IQ" sz="2800" dirty="0"/>
          </a:p>
        </p:txBody>
      </p:sp>
      <p:pic>
        <p:nvPicPr>
          <p:cNvPr id="17" name="صورة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6665" y="7600950"/>
            <a:ext cx="1897223" cy="628650"/>
          </a:xfrm>
          <a:prstGeom prst="rect">
            <a:avLst/>
          </a:prstGeom>
        </p:spPr>
      </p:pic>
      <p:pic>
        <p:nvPicPr>
          <p:cNvPr id="7" name="صورة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4" y="0"/>
            <a:ext cx="6276795" cy="510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3372" y="5234657"/>
            <a:ext cx="2928975" cy="2994943"/>
          </a:xfrm>
          <a:prstGeom prst="ellipse">
            <a:avLst/>
          </a:prstGeom>
          <a:ln>
            <a:noFill/>
          </a:ln>
          <a:effectLst>
            <a:softEdge rad="112500"/>
          </a:effectLst>
        </p:spPr>
      </p:pic>
      <p:sp>
        <p:nvSpPr>
          <p:cNvPr id="4" name="مستطيل 3"/>
          <p:cNvSpPr/>
          <p:nvPr/>
        </p:nvSpPr>
        <p:spPr>
          <a:xfrm>
            <a:off x="6739846" y="5862078"/>
            <a:ext cx="7315200" cy="1384995"/>
          </a:xfrm>
          <a:prstGeom prst="rect">
            <a:avLst/>
          </a:prstGeom>
        </p:spPr>
        <p:txBody>
          <a:bodyPr wrap="square">
            <a:spAutoFit/>
          </a:bodyPr>
          <a:lstStyle/>
          <a:p>
            <a:pPr marL="514350" indent="-514350" algn="just"/>
            <a:r>
              <a:rPr lang="ar-IQ" sz="2800" dirty="0"/>
              <a:t>3. غاز أوكسيد </a:t>
            </a:r>
            <a:r>
              <a:rPr lang="ar-IQ" sz="2800" dirty="0" err="1"/>
              <a:t>النيتروز</a:t>
            </a:r>
            <a:endParaRPr lang="ar-IQ" sz="2800" dirty="0"/>
          </a:p>
          <a:p>
            <a:pPr marL="514350" indent="-514350" algn="just"/>
            <a:r>
              <a:rPr lang="ar-IQ" sz="2800" dirty="0"/>
              <a:t>وينتج من تحلل سماد نترات الامونيوم , وازداد بحدود 18% بعد الثورة الصناعية , ونسبة امتصاصه للأشعة 6% .</a:t>
            </a:r>
            <a:endParaRPr lang="ar-IQ" sz="2800" dirty="0"/>
          </a:p>
        </p:txBody>
      </p:sp>
    </p:spTree>
    <p:extLst>
      <p:ext uri="{BB962C8B-B14F-4D97-AF65-F5344CB8AC3E}">
        <p14:creationId xmlns:p14="http://schemas.microsoft.com/office/powerpoint/2010/main" val="317005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207627" y="640792"/>
            <a:ext cx="5701546" cy="712708"/>
          </a:xfrm>
          <a:prstGeom prst="rect">
            <a:avLst/>
          </a:prstGeom>
          <a:noFill/>
          <a:ln/>
        </p:spPr>
        <p:txBody>
          <a:bodyPr wrap="non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غازات الاحتباس الحراري</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14" name="مستطيل 13"/>
          <p:cNvSpPr/>
          <p:nvPr/>
        </p:nvSpPr>
        <p:spPr>
          <a:xfrm>
            <a:off x="7043240" y="1763884"/>
            <a:ext cx="7011806" cy="4524315"/>
          </a:xfrm>
          <a:prstGeom prst="rect">
            <a:avLst/>
          </a:prstGeom>
        </p:spPr>
        <p:txBody>
          <a:bodyPr wrap="square">
            <a:spAutoFit/>
          </a:bodyPr>
          <a:lstStyle/>
          <a:p>
            <a:pPr marL="514350" indent="-514350" algn="just">
              <a:defRPr/>
            </a:pPr>
            <a:r>
              <a:rPr lang="ar-IQ" sz="3200" dirty="0"/>
              <a:t>4</a:t>
            </a:r>
            <a:r>
              <a:rPr lang="ar-IQ" sz="3200" dirty="0" smtClean="0"/>
              <a:t>. غازات </a:t>
            </a:r>
            <a:r>
              <a:rPr lang="ar-IQ" sz="3200" dirty="0"/>
              <a:t>مركبات الكلور والفلور الكربونية</a:t>
            </a:r>
            <a:endParaRPr lang="ar-IQ" sz="3200" dirty="0" smtClean="0"/>
          </a:p>
          <a:p>
            <a:pPr marL="514350" indent="-514350" algn="just">
              <a:defRPr/>
            </a:pPr>
            <a:r>
              <a:rPr lang="ar-IQ" sz="3200" dirty="0" smtClean="0"/>
              <a:t>وصنعت </a:t>
            </a:r>
            <a:r>
              <a:rPr lang="ar-IQ" sz="3200" dirty="0"/>
              <a:t>عام 1892 , وتستخدم كمادة دافعة في البخاخات والثلاجات , وعند انطلاقها في الجو ترتفع الى طبقات الجو العليا، حيث تعمل على تحلل جزيئات الاوزون </a:t>
            </a:r>
            <a:r>
              <a:rPr lang="en-US" sz="3200" dirty="0"/>
              <a:t>O3 </a:t>
            </a:r>
            <a:r>
              <a:rPr lang="ar-IQ" sz="3200" dirty="0"/>
              <a:t>الى </a:t>
            </a:r>
            <a:r>
              <a:rPr lang="en-US" sz="3200" dirty="0"/>
              <a:t>O2 </a:t>
            </a:r>
            <a:r>
              <a:rPr lang="ar-IQ" sz="3200" dirty="0"/>
              <a:t>مما يسبب اختراق الأشعة فوق البنفسجية إلى الأرض .ويزداد بمقدار 4% سنوياً ونسبة امتصاصه 24% . ولكن تم حضر استخدامه بموجب اتفاقيه دولية في عام 1987</a:t>
            </a:r>
            <a:endParaRPr lang="ar-IQ" sz="3200" dirty="0"/>
          </a:p>
        </p:txBody>
      </p:sp>
      <p:pic>
        <p:nvPicPr>
          <p:cNvPr id="17" name="صورة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6665" y="7600950"/>
            <a:ext cx="1897223" cy="628650"/>
          </a:xfrm>
          <a:prstGeom prst="rect">
            <a:avLst/>
          </a:prstGeom>
        </p:spPr>
      </p:pic>
      <p:pic>
        <p:nvPicPr>
          <p:cNvPr id="8" name="Content Placeholder 4" descr="اكبر سبب للاحتباس.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
            <a:ext cx="5663237" cy="4500081"/>
          </a:xfrm>
          <a:prstGeom prst="rect">
            <a:avLst/>
          </a:prstGeom>
        </p:spPr>
      </p:pic>
      <p:pic>
        <p:nvPicPr>
          <p:cNvPr id="9" name="Content Placeholder 5" descr="غازات الاحتبا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 y="4551866"/>
            <a:ext cx="5663237" cy="3623587"/>
          </a:xfrm>
          <a:prstGeom prst="rect">
            <a:avLst/>
          </a:prstGeom>
        </p:spPr>
      </p:pic>
    </p:spTree>
    <p:extLst>
      <p:ext uri="{BB962C8B-B14F-4D97-AF65-F5344CB8AC3E}">
        <p14:creationId xmlns:p14="http://schemas.microsoft.com/office/powerpoint/2010/main" val="3970906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9168586" y="622935"/>
            <a:ext cx="5701546" cy="712708"/>
          </a:xfrm>
          <a:prstGeom prst="rect">
            <a:avLst/>
          </a:prstGeom>
          <a:noFill/>
          <a:ln/>
        </p:spPr>
        <p:txBody>
          <a:bodyPr wrap="none" lIns="0" tIns="0" rIns="0" bIns="0" rtlCol="0" anchor="t"/>
          <a:lstStyle/>
          <a:p>
            <a:pPr marL="0" indent="0" algn="ctr" rtl="1">
              <a:lnSpc>
                <a:spcPts val="5600"/>
              </a:lnSpc>
              <a:buNone/>
            </a:pPr>
            <a:r>
              <a:rPr lang="ar-IQ" sz="4450" b="1" dirty="0" smtClean="0">
                <a:solidFill>
                  <a:srgbClr val="7068F4"/>
                </a:solidFill>
                <a:latin typeface="Barlow Bold" pitchFamily="34" charset="0"/>
                <a:ea typeface="Barlow Bold" pitchFamily="34" charset="-122"/>
              </a:rPr>
              <a:t>هل الظاهرة حاصلة؟؟</a:t>
            </a:r>
            <a:endParaRPr lang="en-US" sz="4450" dirty="0"/>
          </a:p>
        </p:txBody>
      </p:sp>
      <p:sp>
        <p:nvSpPr>
          <p:cNvPr id="13" name="مستطيل 12"/>
          <p:cNvSpPr/>
          <p:nvPr/>
        </p:nvSpPr>
        <p:spPr>
          <a:xfrm>
            <a:off x="7144577" y="2162010"/>
            <a:ext cx="7315200" cy="3046988"/>
          </a:xfrm>
          <a:prstGeom prst="rect">
            <a:avLst/>
          </a:prstGeom>
        </p:spPr>
        <p:txBody>
          <a:bodyPr>
            <a:spAutoFit/>
          </a:bodyPr>
          <a:lstStyle/>
          <a:p>
            <a:r>
              <a:rPr lang="ar-IQ" sz="3200" dirty="0" smtClean="0">
                <a:solidFill>
                  <a:schemeClr val="tx1"/>
                </a:solidFill>
                <a:cs typeface="+mj-cs"/>
              </a:rPr>
              <a:t>حسب اللجنة الدولية لتغير المناخ ، فقد ازداد معدل درجة الحرارة على سطح الارض بمقدار 0.74</a:t>
            </a:r>
            <a:r>
              <a:rPr lang="en-US" sz="3200" dirty="0" smtClean="0">
                <a:solidFill>
                  <a:schemeClr val="tx1"/>
                </a:solidFill>
                <a:cs typeface="+mj-cs"/>
              </a:rPr>
              <a:t>±</a:t>
            </a:r>
            <a:r>
              <a:rPr lang="ar-IQ" sz="3200" dirty="0" smtClean="0">
                <a:solidFill>
                  <a:schemeClr val="tx1"/>
                </a:solidFill>
                <a:cs typeface="+mj-cs"/>
              </a:rPr>
              <a:t> 0.18 درجه مئوية .</a:t>
            </a:r>
            <a:br>
              <a:rPr lang="ar-IQ" sz="3200" dirty="0" smtClean="0">
                <a:solidFill>
                  <a:schemeClr val="tx1"/>
                </a:solidFill>
                <a:cs typeface="+mj-cs"/>
              </a:rPr>
            </a:br>
            <a:r>
              <a:rPr lang="ar-IQ" sz="3200" dirty="0" smtClean="0">
                <a:solidFill>
                  <a:schemeClr val="tx1"/>
                </a:solidFill>
                <a:cs typeface="+mj-cs"/>
              </a:rPr>
              <a:t>وان اغلب الزيادة في درجة الحرارة بدأت منذ منتصف القرن الماضي نتيجة لزيادة غازات الاحتباس الحراري التي تبعثها النشاطات البشرية .</a:t>
            </a:r>
            <a:endParaRPr lang="ar-IQ" sz="3200" dirty="0">
              <a:cs typeface="+mj-cs"/>
            </a:endParaRPr>
          </a:p>
        </p:txBody>
      </p:sp>
      <p:pic>
        <p:nvPicPr>
          <p:cNvPr id="14" name="صورة 4"/>
          <p:cNvPicPr>
            <a:picLocks noChangeAspect="1"/>
          </p:cNvPicPr>
          <p:nvPr/>
        </p:nvPicPr>
        <p:blipFill>
          <a:blip r:embed="rId3">
            <a:extLst>
              <a:ext uri="{28A0092B-C50C-407E-A947-70E740481C1C}">
                <a14:useLocalDpi xmlns:a14="http://schemas.microsoft.com/office/drawing/2010/main" val="0"/>
              </a:ext>
            </a:extLst>
          </a:blip>
          <a:srcRect l="6779"/>
          <a:stretch>
            <a:fillRect/>
          </a:stretch>
        </p:blipFill>
        <p:spPr bwMode="auto">
          <a:xfrm>
            <a:off x="0" y="-1"/>
            <a:ext cx="6922363" cy="822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صورة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47488" y="7499172"/>
            <a:ext cx="1847416" cy="628650"/>
          </a:xfrm>
          <a:prstGeom prst="rect">
            <a:avLst/>
          </a:prstGeom>
        </p:spPr>
      </p:pic>
    </p:spTree>
    <p:extLst>
      <p:ext uri="{BB962C8B-B14F-4D97-AF65-F5344CB8AC3E}">
        <p14:creationId xmlns:p14="http://schemas.microsoft.com/office/powerpoint/2010/main" val="2524522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08196"/>
          </a:xfrm>
          <a:prstGeom prst="rect">
            <a:avLst/>
          </a:prstGeom>
        </p:spPr>
      </p:pic>
      <p:sp>
        <p:nvSpPr>
          <p:cNvPr id="3" name="Text 0"/>
          <p:cNvSpPr/>
          <p:nvPr/>
        </p:nvSpPr>
        <p:spPr>
          <a:xfrm>
            <a:off x="3189803" y="3027442"/>
            <a:ext cx="7546658" cy="712708"/>
          </a:xfrm>
          <a:prstGeom prst="rect">
            <a:avLst/>
          </a:prstGeom>
          <a:noFill/>
          <a:ln/>
        </p:spPr>
        <p:txBody>
          <a:bodyPr wrap="none" lIns="0" tIns="0" rIns="0" bIns="0" rtlCol="0" anchor="t"/>
          <a:lstStyle/>
          <a:p>
            <a:pPr algn="ctr">
              <a:lnSpc>
                <a:spcPts val="5600"/>
              </a:lnSpc>
            </a:pPr>
            <a:r>
              <a:rPr lang="ar-IQ" sz="4450" b="1" dirty="0">
                <a:solidFill>
                  <a:srgbClr val="7068F4"/>
                </a:solidFill>
                <a:latin typeface="Barlow Bold" pitchFamily="34" charset="0"/>
                <a:ea typeface="Barlow Bold" pitchFamily="34" charset="-122"/>
                <a:cs typeface="Barlow Bold" pitchFamily="34" charset="-120"/>
              </a:rPr>
              <a:t>انقسام العلماء حول الظاهرة</a:t>
            </a:r>
            <a:endParaRPr lang="en-US" sz="4450" b="1" dirty="0">
              <a:solidFill>
                <a:srgbClr val="7068F4"/>
              </a:solidFill>
              <a:latin typeface="Barlow Bold" pitchFamily="34" charset="0"/>
              <a:ea typeface="Barlow Bold" pitchFamily="34" charset="-122"/>
              <a:cs typeface="Barlow Bold" pitchFamily="34" charset="-120"/>
            </a:endParaRPr>
          </a:p>
        </p:txBody>
      </p:sp>
      <p:sp>
        <p:nvSpPr>
          <p:cNvPr id="4" name="Shape 1"/>
          <p:cNvSpPr/>
          <p:nvPr/>
        </p:nvSpPr>
        <p:spPr>
          <a:xfrm>
            <a:off x="13384649" y="504658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2" name="Shape 7"/>
          <p:cNvSpPr/>
          <p:nvPr/>
        </p:nvSpPr>
        <p:spPr>
          <a:xfrm>
            <a:off x="13384649" y="633972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16" name="Shape 10"/>
          <p:cNvSpPr/>
          <p:nvPr/>
        </p:nvSpPr>
        <p:spPr>
          <a:xfrm>
            <a:off x="6719411" y="633972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sp>
      <p:sp>
        <p:nvSpPr>
          <p:cNvPr id="20" name="مستطيل 19"/>
          <p:cNvSpPr/>
          <p:nvPr/>
        </p:nvSpPr>
        <p:spPr>
          <a:xfrm>
            <a:off x="7206853" y="3880529"/>
            <a:ext cx="6950936" cy="1569660"/>
          </a:xfrm>
          <a:prstGeom prst="rect">
            <a:avLst/>
          </a:prstGeom>
        </p:spPr>
        <p:txBody>
          <a:bodyPr wrap="square">
            <a:spAutoFit/>
          </a:bodyPr>
          <a:lstStyle/>
          <a:p>
            <a:r>
              <a:rPr lang="ar-IQ" sz="2400" dirty="0" smtClean="0">
                <a:solidFill>
                  <a:schemeClr val="tx1"/>
                </a:solidFill>
                <a:cs typeface="+mj-cs"/>
              </a:rPr>
              <a:t>الرأي الأول </a:t>
            </a:r>
            <a:br>
              <a:rPr lang="ar-IQ" sz="2400" dirty="0" smtClean="0">
                <a:solidFill>
                  <a:schemeClr val="tx1"/>
                </a:solidFill>
                <a:cs typeface="+mj-cs"/>
              </a:rPr>
            </a:br>
            <a:r>
              <a:rPr lang="ar-IQ" sz="2400" dirty="0" smtClean="0">
                <a:solidFill>
                  <a:schemeClr val="tx1"/>
                </a:solidFill>
                <a:cs typeface="+mj-cs"/>
              </a:rPr>
              <a:t> يعزو السبب إلى زيادة نسب غازات الاحتباس الحراري (غاز ثاني اوكسيد الكاربون ,الميثان , اوكسيد </a:t>
            </a:r>
            <a:r>
              <a:rPr lang="ar-IQ" sz="2400" dirty="0" err="1" smtClean="0">
                <a:solidFill>
                  <a:schemeClr val="tx1"/>
                </a:solidFill>
                <a:cs typeface="+mj-cs"/>
              </a:rPr>
              <a:t>النتروز</a:t>
            </a:r>
            <a:r>
              <a:rPr lang="ar-IQ" sz="2400" dirty="0" smtClean="0">
                <a:solidFill>
                  <a:schemeClr val="tx1"/>
                </a:solidFill>
                <a:cs typeface="+mj-cs"/>
              </a:rPr>
              <a:t> ومركبات الكلور والفلور الكربونية) في الغلاف الجوي</a:t>
            </a:r>
            <a:endParaRPr lang="ar-IQ" sz="2400" dirty="0">
              <a:cs typeface="+mj-cs"/>
            </a:endParaRPr>
          </a:p>
        </p:txBody>
      </p:sp>
      <p:pic>
        <p:nvPicPr>
          <p:cNvPr id="21" name="صورة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0503" y="7499172"/>
            <a:ext cx="1869897" cy="628650"/>
          </a:xfrm>
          <a:prstGeom prst="rect">
            <a:avLst/>
          </a:prstGeom>
        </p:spPr>
      </p:pic>
      <p:pic>
        <p:nvPicPr>
          <p:cNvPr id="22" name="صورة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7407" y="5924335"/>
            <a:ext cx="6482993" cy="230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مستطيل 22"/>
          <p:cNvSpPr/>
          <p:nvPr/>
        </p:nvSpPr>
        <p:spPr>
          <a:xfrm>
            <a:off x="-108347" y="3977223"/>
            <a:ext cx="7315200" cy="2677656"/>
          </a:xfrm>
          <a:prstGeom prst="rect">
            <a:avLst/>
          </a:prstGeom>
        </p:spPr>
        <p:txBody>
          <a:bodyPr wrap="square">
            <a:spAutoFit/>
          </a:bodyPr>
          <a:lstStyle/>
          <a:p>
            <a:r>
              <a:rPr lang="ar-IQ" sz="2400" dirty="0">
                <a:cs typeface="+mj-cs"/>
              </a:rPr>
              <a:t>الرأي الثاني </a:t>
            </a:r>
            <a:endParaRPr lang="ar-IQ" sz="2400" dirty="0" smtClean="0">
              <a:cs typeface="+mj-cs"/>
            </a:endParaRPr>
          </a:p>
          <a:p>
            <a:r>
              <a:rPr lang="ar-IQ" sz="2400" dirty="0" smtClean="0">
                <a:cs typeface="+mj-cs"/>
              </a:rPr>
              <a:t> </a:t>
            </a:r>
            <a:r>
              <a:rPr lang="ar-IQ" sz="2400" dirty="0">
                <a:cs typeface="+mj-cs"/>
              </a:rPr>
              <a:t>يرى إن هناك </a:t>
            </a:r>
            <a:r>
              <a:rPr lang="ar-IQ" sz="2400" dirty="0" smtClean="0">
                <a:cs typeface="+mj-cs"/>
              </a:rPr>
              <a:t>دورات </a:t>
            </a:r>
            <a:r>
              <a:rPr lang="ar-IQ" sz="2400" dirty="0">
                <a:cs typeface="+mj-cs"/>
              </a:rPr>
              <a:t>ارتفاع وانخفاض في درجات الحرارة تحصل على سطح </a:t>
            </a:r>
            <a:r>
              <a:rPr lang="ar-IQ" sz="2400" dirty="0" smtClean="0">
                <a:cs typeface="+mj-cs"/>
              </a:rPr>
              <a:t>الأرض  (فترات </a:t>
            </a:r>
            <a:r>
              <a:rPr lang="ar-IQ" sz="2400" dirty="0">
                <a:cs typeface="+mj-cs"/>
              </a:rPr>
              <a:t>ساخنة وفترات باردة)</a:t>
            </a:r>
            <a:br>
              <a:rPr lang="ar-IQ" sz="2400" dirty="0">
                <a:cs typeface="+mj-cs"/>
              </a:rPr>
            </a:br>
            <a:r>
              <a:rPr lang="ar-IQ" sz="2400" dirty="0">
                <a:cs typeface="+mj-cs"/>
              </a:rPr>
              <a:t> • بين القرنين 17و18 فترة جليدية باردة نوعاً </a:t>
            </a:r>
            <a:r>
              <a:rPr lang="ar-IQ" sz="2400" dirty="0" smtClean="0">
                <a:cs typeface="+mj-cs"/>
              </a:rPr>
              <a:t>ما</a:t>
            </a:r>
          </a:p>
          <a:p>
            <a:r>
              <a:rPr lang="ar-IQ" sz="2400" dirty="0" smtClean="0">
                <a:cs typeface="+mj-cs"/>
              </a:rPr>
              <a:t> • </a:t>
            </a:r>
            <a:r>
              <a:rPr lang="ar-IQ" sz="2400" dirty="0">
                <a:cs typeface="+mj-cs"/>
              </a:rPr>
              <a:t>1900 ارتفاع في درجة الحرارة حتى منتصف الأربعينيات</a:t>
            </a:r>
            <a:br>
              <a:rPr lang="ar-IQ" sz="2400" dirty="0">
                <a:cs typeface="+mj-cs"/>
              </a:rPr>
            </a:br>
            <a:r>
              <a:rPr lang="ar-IQ" sz="2400" dirty="0" smtClean="0">
                <a:cs typeface="+mj-cs"/>
              </a:rPr>
              <a:t> </a:t>
            </a:r>
            <a:r>
              <a:rPr lang="ar-IQ" sz="2400" dirty="0">
                <a:cs typeface="+mj-cs"/>
              </a:rPr>
              <a:t>• ثم انخفاض لغاية منتصف السبعينات ثم ارتفاع مرة اخرى وهذه  قادت الى فكرة الاحتباس الحراري .</a:t>
            </a:r>
          </a:p>
        </p:txBody>
      </p:sp>
      <p:pic>
        <p:nvPicPr>
          <p:cNvPr id="24" name="صورة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176231"/>
            <a:ext cx="3607149" cy="241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718</Words>
  <Application>Microsoft Office PowerPoint</Application>
  <PresentationFormat>مخصص</PresentationFormat>
  <Paragraphs>86</Paragraphs>
  <Slides>15</Slides>
  <Notes>15</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15</vt:i4>
      </vt:variant>
    </vt:vector>
  </HeadingPairs>
  <TitlesOfParts>
    <vt:vector size="24" baseType="lpstr">
      <vt:lpstr>Calibri</vt:lpstr>
      <vt:lpstr>DecoType Naskh Extensions</vt:lpstr>
      <vt:lpstr>Barlow Bold</vt:lpstr>
      <vt:lpstr>Times New Roman</vt:lpstr>
      <vt:lpstr>Calibri Light</vt:lpstr>
      <vt:lpstr>Arial</vt:lpstr>
      <vt:lpstr>Wingdings</vt:lpstr>
      <vt:lpstr>Helvetica Neue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حساب Microsoft</cp:lastModifiedBy>
  <cp:revision>12</cp:revision>
  <dcterms:created xsi:type="dcterms:W3CDTF">2025-03-28T12:48:54Z</dcterms:created>
  <dcterms:modified xsi:type="dcterms:W3CDTF">2025-03-28T14:18:16Z</dcterms:modified>
</cp:coreProperties>
</file>