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35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F70F-E6CD-D9BA-0D41-0DF3BF003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01BB0-E747-1697-65EB-C94E4ED3A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002F10-2251-96CF-D3A2-12442C918486}"/>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C4740D08-50D5-9595-C355-3575BA494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B79C3-5A88-8EB0-36C5-11D7118BD225}"/>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35375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4B08-C0A2-4E84-90BE-595EAB9F7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DE05E-010F-AEAA-7468-2CD0DACF5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41DC0-9C44-1CAF-1C83-19C7DBE17656}"/>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CB45E46E-C1CC-7C94-6298-0019A9997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06EFA-2977-DCA4-977D-927451D983B6}"/>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5776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77582-2404-C7A1-64D8-33BFCD587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C2C48-006F-07A3-444A-9065529EA0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09E89-B509-42EB-6CF0-D182AE196837}"/>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3437DC02-185C-4081-3DBD-87486B60D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CC46F-F5DD-8618-477C-9092211C9371}"/>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344695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FEA1-1DA6-BB1E-4149-EF3F081AE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C4D9C-6BD8-C0F7-F91A-E83380660D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299FF-F17E-1DA1-6D52-B78D9BC1F38A}"/>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98383C02-4162-0A33-0B62-11C6E8810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73A29-FA82-1B10-C4C0-D74F76FED53A}"/>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294055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957A-948A-4FDC-CAEB-A29371C9D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E6961E-F43B-A50F-EE82-36248E6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62EA5-266C-6D63-B224-165BC3ECD469}"/>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AEF646EE-C0C6-E45B-BA28-8CC321274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04432-10A6-4A3B-10AA-B339ABDEEF5D}"/>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190823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6780-C9B6-F177-F76D-B324023E7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3A777-2767-FE1B-E4BD-3B96A42E7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87F94-2694-368C-670E-6F79269D9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2BBB3-F14A-FA1F-9BF3-564EC3E39755}"/>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6" name="Footer Placeholder 5">
            <a:extLst>
              <a:ext uri="{FF2B5EF4-FFF2-40B4-BE49-F238E27FC236}">
                <a16:creationId xmlns:a16="http://schemas.microsoft.com/office/drawing/2014/main" id="{35F13B3F-4F73-5441-895A-2322D62CD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17F08-7198-11C0-152C-1600A3AA986D}"/>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57239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619-9FB6-971A-9549-62B935EE0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54328F-122E-EE6C-11ED-675743765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A169B-C0EB-EC1A-255C-569C6CA0F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D45DF5-33E5-D66D-486E-289FEA38E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9DCE9-A890-69FF-4E1C-9B4ED6825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43FF9F-55C0-3CAE-6994-9873E9BC9759}"/>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8" name="Footer Placeholder 7">
            <a:extLst>
              <a:ext uri="{FF2B5EF4-FFF2-40B4-BE49-F238E27FC236}">
                <a16:creationId xmlns:a16="http://schemas.microsoft.com/office/drawing/2014/main" id="{366D571B-5C27-7E0F-E00C-5C79204DE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9A4CDC-E5B1-AACB-AC4E-85A7C94D41AC}"/>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414546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9FEE-BD20-28B7-63F1-DD56F77A3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BCE44-F8A8-395F-D699-3200A8698825}"/>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4" name="Footer Placeholder 3">
            <a:extLst>
              <a:ext uri="{FF2B5EF4-FFF2-40B4-BE49-F238E27FC236}">
                <a16:creationId xmlns:a16="http://schemas.microsoft.com/office/drawing/2014/main" id="{1556E1FA-ADDF-867A-A405-E78A93AB6A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878BAC-4150-F858-E48F-34A3B0759855}"/>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235357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C70B2-3A9B-A6E8-D384-01BF5EA3D6BD}"/>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3" name="Footer Placeholder 2">
            <a:extLst>
              <a:ext uri="{FF2B5EF4-FFF2-40B4-BE49-F238E27FC236}">
                <a16:creationId xmlns:a16="http://schemas.microsoft.com/office/drawing/2014/main" id="{C9433092-6474-0967-68EC-F9AC7E5540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88C5C-0664-95F0-6287-A078DF94A1CE}"/>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335030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23B5-62AE-3D9B-868C-238390993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CC48D-B305-14BF-B4A9-F68450C7A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F960F7-0614-D264-1B3C-2DE884A6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E56BC-2E95-2B16-6F3B-21041FF53CF1}"/>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6" name="Footer Placeholder 5">
            <a:extLst>
              <a:ext uri="{FF2B5EF4-FFF2-40B4-BE49-F238E27FC236}">
                <a16:creationId xmlns:a16="http://schemas.microsoft.com/office/drawing/2014/main" id="{A438FC7D-8F03-BB85-6376-6BC4BD9F2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353D7-5E5A-0332-58E6-74FA14C41C65}"/>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276857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65C1-612B-665B-0A9F-37B7C50C8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C8B26E-8D0C-3354-3C8E-BF9E5A10D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86CE16-EA5E-EFA2-F845-A5872A82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D5D9C-A4D7-3CD1-04D5-23491767AC8C}"/>
              </a:ext>
            </a:extLst>
          </p:cNvPr>
          <p:cNvSpPr>
            <a:spLocks noGrp="1"/>
          </p:cNvSpPr>
          <p:nvPr>
            <p:ph type="dt" sz="half" idx="10"/>
          </p:nvPr>
        </p:nvSpPr>
        <p:spPr/>
        <p:txBody>
          <a:bodyPr/>
          <a:lstStyle/>
          <a:p>
            <a:fld id="{7D3E5B35-54D9-4FAD-890B-35809EA4CEE4}" type="datetimeFigureOut">
              <a:rPr lang="en-US" smtClean="0"/>
              <a:t>3/4/2024</a:t>
            </a:fld>
            <a:endParaRPr lang="en-US"/>
          </a:p>
        </p:txBody>
      </p:sp>
      <p:sp>
        <p:nvSpPr>
          <p:cNvPr id="6" name="Footer Placeholder 5">
            <a:extLst>
              <a:ext uri="{FF2B5EF4-FFF2-40B4-BE49-F238E27FC236}">
                <a16:creationId xmlns:a16="http://schemas.microsoft.com/office/drawing/2014/main" id="{53E77D64-711E-3CE0-EC9D-E3F4247BE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7DA31-14C7-16CA-A186-F6CFB28E4254}"/>
              </a:ext>
            </a:extLst>
          </p:cNvPr>
          <p:cNvSpPr>
            <a:spLocks noGrp="1"/>
          </p:cNvSpPr>
          <p:nvPr>
            <p:ph type="sldNum" sz="quarter" idx="12"/>
          </p:nvPr>
        </p:nvSpPr>
        <p:spPr/>
        <p:txBody>
          <a:bodyPr/>
          <a:lstStyle/>
          <a:p>
            <a:fld id="{6C98214B-9139-4A70-B570-35B7EA60E170}" type="slidenum">
              <a:rPr lang="en-US" smtClean="0"/>
              <a:t>‹#›</a:t>
            </a:fld>
            <a:endParaRPr lang="en-US"/>
          </a:p>
        </p:txBody>
      </p:sp>
    </p:spTree>
    <p:extLst>
      <p:ext uri="{BB962C8B-B14F-4D97-AF65-F5344CB8AC3E}">
        <p14:creationId xmlns:p14="http://schemas.microsoft.com/office/powerpoint/2010/main" val="88785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D1DA9-F2A2-4668-FA05-79820CB05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18E41-F845-6103-DD4B-D46E09B41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009E1-5DCC-47A4-C3A7-26CE98549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3E5B35-54D9-4FAD-890B-35809EA4CEE4}" type="datetimeFigureOut">
              <a:rPr lang="en-US" smtClean="0"/>
              <a:t>3/4/2024</a:t>
            </a:fld>
            <a:endParaRPr lang="en-US"/>
          </a:p>
        </p:txBody>
      </p:sp>
      <p:sp>
        <p:nvSpPr>
          <p:cNvPr id="5" name="Footer Placeholder 4">
            <a:extLst>
              <a:ext uri="{FF2B5EF4-FFF2-40B4-BE49-F238E27FC236}">
                <a16:creationId xmlns:a16="http://schemas.microsoft.com/office/drawing/2014/main" id="{A2965746-393A-8609-6190-EBC7B6AE6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27EF1D-D82B-3EF7-6ED5-BF47C1565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98214B-9139-4A70-B570-35B7EA60E170}" type="slidenum">
              <a:rPr lang="en-US" smtClean="0"/>
              <a:t>‹#›</a:t>
            </a:fld>
            <a:endParaRPr lang="en-US"/>
          </a:p>
        </p:txBody>
      </p:sp>
    </p:spTree>
    <p:extLst>
      <p:ext uri="{BB962C8B-B14F-4D97-AF65-F5344CB8AC3E}">
        <p14:creationId xmlns:p14="http://schemas.microsoft.com/office/powerpoint/2010/main" val="3929262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odgkin%27s_Disease" TargetMode="External"/><Relationship Id="rId2" Type="http://schemas.openxmlformats.org/officeDocument/2006/relationships/hyperlink" Target="https://en.wikipedia.org/wiki/Carcinoma_in_sit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Terminal_illness" TargetMode="External"/><Relationship Id="rId2" Type="http://schemas.openxmlformats.org/officeDocument/2006/relationships/hyperlink" Target="https://en.wikipedia.org/wiki/Metastasized"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053AF-6C21-753B-9B2D-558CDA184E96}"/>
              </a:ext>
            </a:extLst>
          </p:cNvPr>
          <p:cNvSpPr>
            <a:spLocks noGrp="1"/>
          </p:cNvSpPr>
          <p:nvPr>
            <p:ph type="ctrTitle"/>
          </p:nvPr>
        </p:nvSpPr>
        <p:spPr>
          <a:xfrm>
            <a:off x="5162550" y="1562669"/>
            <a:ext cx="5636113" cy="2456597"/>
          </a:xfrm>
        </p:spPr>
        <p:txBody>
          <a:bodyPr anchor="b">
            <a:normAutofit/>
          </a:bodyPr>
          <a:lstStyle/>
          <a:p>
            <a:r>
              <a:rPr lang="ar-IQ" sz="4400">
                <a:solidFill>
                  <a:schemeClr val="tx1">
                    <a:lumMod val="85000"/>
                    <a:lumOff val="15000"/>
                  </a:schemeClr>
                </a:solidFill>
              </a:rPr>
              <a:t>الاورام </a:t>
            </a:r>
            <a:br>
              <a:rPr lang="ar-IQ" sz="4400">
                <a:solidFill>
                  <a:schemeClr val="tx1">
                    <a:lumMod val="85000"/>
                    <a:lumOff val="15000"/>
                  </a:schemeClr>
                </a:solidFill>
              </a:rPr>
            </a:br>
            <a:r>
              <a:rPr lang="ar-IQ" sz="4400">
                <a:solidFill>
                  <a:schemeClr val="tx1">
                    <a:lumMod val="85000"/>
                    <a:lumOff val="15000"/>
                  </a:schemeClr>
                </a:solidFill>
              </a:rPr>
              <a:t>اسبابها ووصفها النسيجي </a:t>
            </a:r>
            <a:endParaRPr lang="en-US" sz="4400">
              <a:solidFill>
                <a:schemeClr val="tx1">
                  <a:lumMod val="85000"/>
                  <a:lumOff val="15000"/>
                </a:schemeClr>
              </a:solidFill>
            </a:endParaRPr>
          </a:p>
        </p:txBody>
      </p:sp>
      <p:sp>
        <p:nvSpPr>
          <p:cNvPr id="3" name="Subtitle 2">
            <a:extLst>
              <a:ext uri="{FF2B5EF4-FFF2-40B4-BE49-F238E27FC236}">
                <a16:creationId xmlns:a16="http://schemas.microsoft.com/office/drawing/2014/main" id="{1B2270EE-9519-9A59-F60A-8CEDA88F0480}"/>
              </a:ext>
            </a:extLst>
          </p:cNvPr>
          <p:cNvSpPr>
            <a:spLocks noGrp="1"/>
          </p:cNvSpPr>
          <p:nvPr>
            <p:ph type="subTitle" idx="1"/>
          </p:nvPr>
        </p:nvSpPr>
        <p:spPr>
          <a:xfrm>
            <a:off x="5538132" y="5007492"/>
            <a:ext cx="4678086" cy="1148885"/>
          </a:xfrm>
        </p:spPr>
        <p:txBody>
          <a:bodyPr anchor="t">
            <a:normAutofit/>
          </a:bodyPr>
          <a:lstStyle/>
          <a:p>
            <a:r>
              <a:rPr lang="ar-IQ" sz="3200" b="1" dirty="0">
                <a:solidFill>
                  <a:schemeClr val="tx1">
                    <a:lumMod val="85000"/>
                    <a:lumOff val="15000"/>
                  </a:schemeClr>
                </a:solidFill>
              </a:rPr>
              <a:t>اعداد</a:t>
            </a:r>
          </a:p>
          <a:p>
            <a:r>
              <a:rPr lang="ar-IQ" sz="2800" b="1" dirty="0">
                <a:solidFill>
                  <a:schemeClr val="tx1">
                    <a:lumMod val="85000"/>
                    <a:lumOff val="15000"/>
                  </a:schemeClr>
                </a:solidFill>
              </a:rPr>
              <a:t>د.انعام بدر فالح</a:t>
            </a:r>
            <a:endParaRPr lang="en-US" sz="2800" b="1" dirty="0">
              <a:solidFill>
                <a:schemeClr val="tx1">
                  <a:lumMod val="85000"/>
                  <a:lumOff val="15000"/>
                </a:schemeClr>
              </a:solidFill>
            </a:endParaRPr>
          </a:p>
        </p:txBody>
      </p:sp>
      <p:pic>
        <p:nvPicPr>
          <p:cNvPr id="13" name="Picture 12">
            <a:extLst>
              <a:ext uri="{FF2B5EF4-FFF2-40B4-BE49-F238E27FC236}">
                <a16:creationId xmlns:a16="http://schemas.microsoft.com/office/drawing/2014/main" id="{1353EED5-0487-2ED5-511B-90CD6264857B}"/>
              </a:ext>
            </a:extLst>
          </p:cNvPr>
          <p:cNvPicPr>
            <a:picLocks noChangeAspect="1"/>
          </p:cNvPicPr>
          <p:nvPr/>
        </p:nvPicPr>
        <p:blipFill rotWithShape="1">
          <a:blip r:embed="rId2"/>
          <a:srcRect l="58066" r="2896"/>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36381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5454AE-4D8C-0947-FB4C-89EBD0509A95}"/>
              </a:ext>
            </a:extLst>
          </p:cNvPr>
          <p:cNvSpPr txBox="1"/>
          <p:nvPr/>
        </p:nvSpPr>
        <p:spPr>
          <a:xfrm>
            <a:off x="407624" y="367227"/>
            <a:ext cx="11501610" cy="4739439"/>
          </a:xfrm>
          <a:prstGeom prst="rect">
            <a:avLst/>
          </a:prstGeom>
          <a:noFill/>
        </p:spPr>
        <p:txBody>
          <a:bodyPr wrap="square">
            <a:spAutoFit/>
          </a:bodyPr>
          <a:lstStyle/>
          <a:p>
            <a:pPr marL="0" marR="0" algn="l" rtl="0">
              <a:lnSpc>
                <a:spcPct val="115000"/>
              </a:lnSpc>
              <a:spcBef>
                <a:spcPts val="0"/>
              </a:spcBef>
              <a:spcAft>
                <a:spcPts val="0"/>
              </a:spcAf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What is the most important microscopic feature for the diagnosis of malignancy?</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In general, malignant tumors show high cellularity, tumor necrosis and nuclear alterations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most important feature of malignant cells is polymorphism, which is seen in the various changes of the cytoplasm and cell nucleus. The cells of a malignant neoplasm frequently show a size that differs from normal. In addition, the cells almost invariably possess  a large nucleus, having an irregular size and shape(a nuclear polymorphism), the nucleoli are prominent, the cytoplasm is scarce and intensely colored or, on the contrary, is pale..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After making a diagnosis of malignancy</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one should then consider the relevant prognostic factors. The 2 well-known prognostic factors </a:t>
            </a: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include stage and grade</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Therefore, information for regarding stage and grade should be included in the pathology report.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id="{4DF9751D-2773-1DBE-EC47-5A80138691A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58458" y="5234850"/>
            <a:ext cx="7094862" cy="1623150"/>
          </a:xfrm>
          <a:prstGeom prst="rect">
            <a:avLst/>
          </a:prstGeom>
          <a:noFill/>
          <a:ln>
            <a:noFill/>
          </a:ln>
        </p:spPr>
      </p:pic>
    </p:spTree>
    <p:extLst>
      <p:ext uri="{BB962C8B-B14F-4D97-AF65-F5344CB8AC3E}">
        <p14:creationId xmlns:p14="http://schemas.microsoft.com/office/powerpoint/2010/main" val="413249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8600D-3AE7-2E35-DE18-1C63CEE52704}"/>
              </a:ext>
            </a:extLst>
          </p:cNvPr>
          <p:cNvSpPr txBox="1"/>
          <p:nvPr/>
        </p:nvSpPr>
        <p:spPr>
          <a:xfrm>
            <a:off x="404870" y="441668"/>
            <a:ext cx="11787130" cy="6438366"/>
          </a:xfrm>
          <a:prstGeom prst="rect">
            <a:avLst/>
          </a:prstGeom>
          <a:noFill/>
        </p:spPr>
        <p:txBody>
          <a:bodyPr wrap="square">
            <a:spAutoFit/>
          </a:bodyPr>
          <a:lstStyle/>
          <a:p>
            <a:pPr marL="0" marR="0" algn="l" rtl="0">
              <a:lnSpc>
                <a:spcPct val="115000"/>
              </a:lnSpc>
              <a:spcBef>
                <a:spcPts val="0"/>
              </a:spcBef>
              <a:spcAft>
                <a:spcPts val="0"/>
              </a:spcAf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Stage of Cancer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Five phases are typical for malignancies. The size and location of the tumor are two of the many variables that affect the stage: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15000"/>
              </a:lnSpc>
              <a:spcBef>
                <a:spcPts val="0"/>
              </a:spcBef>
              <a:spcAft>
                <a:spcPts val="0"/>
              </a:spcAft>
              <a:buSzPts val="1000"/>
              <a:buFont typeface="Symbol" panose="05050102010706020507" pitchFamily="18" charset="2"/>
              <a:buChar char=""/>
              <a:tabLst>
                <a:tab pos="457200" algn="l"/>
              </a:tabLs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Stage 0</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tooltip="Carcinoma in situ"/>
              </a:rPr>
              <a:t>carcinoma </a:t>
            </a:r>
            <a:r>
              <a:rPr lang="en-US" sz="24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tooltip="Carcinoma in situ"/>
              </a:rPr>
              <a:t>in situ</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abnormal cells growing in their normal place ("in situ" from Latin for "in its place").</a:t>
            </a:r>
            <a:endParaRPr lang="en-US" sz="2400" dirty="0">
              <a:solidFill>
                <a:srgbClr val="202124"/>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15000"/>
              </a:lnSpc>
              <a:spcBef>
                <a:spcPts val="0"/>
              </a:spcBef>
              <a:spcAft>
                <a:spcPts val="0"/>
              </a:spcAft>
              <a:buSzPts val="1000"/>
              <a:buFont typeface="Symbol" panose="05050102010706020507" pitchFamily="18" charset="2"/>
              <a:buChar char=""/>
              <a:tabLst>
                <a:tab pos="457200" algn="l"/>
              </a:tabLs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Stage I</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cancers are localized to one part of the body. Stage I cancer can be surgically removed if small enough.</a:t>
            </a:r>
            <a:endParaRPr lang="en-US" sz="2400" dirty="0">
              <a:solidFill>
                <a:srgbClr val="202124"/>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15000"/>
              </a:lnSpc>
              <a:spcBef>
                <a:spcPts val="0"/>
              </a:spcBef>
              <a:spcAft>
                <a:spcPts val="0"/>
              </a:spcAft>
              <a:buSzPts val="1000"/>
              <a:buFont typeface="Symbol" panose="05050102010706020507" pitchFamily="18" charset="2"/>
              <a:buChar char=""/>
              <a:tabLst>
                <a:tab pos="457200" algn="l"/>
              </a:tabLs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Stage II</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cancers are locally advanced. Stage II cancer can be treated by chemotherapy, radiation, or surgery.</a:t>
            </a:r>
            <a:endParaRPr lang="en-US" sz="2400" dirty="0">
              <a:solidFill>
                <a:srgbClr val="202124"/>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15000"/>
              </a:lnSpc>
              <a:spcBef>
                <a:spcPts val="0"/>
              </a:spcBef>
              <a:spcAft>
                <a:spcPts val="0"/>
              </a:spcAft>
              <a:buSzPts val="1000"/>
              <a:buFont typeface="Symbol" panose="05050102010706020507" pitchFamily="18" charset="2"/>
              <a:buChar char=""/>
              <a:tabLst>
                <a:tab pos="457200" algn="l"/>
              </a:tabLst>
            </a:pPr>
            <a:r>
              <a:rPr lang="en-US" sz="24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Stage III</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cancers are also locally advanced. Whether a cancer is designated as Stage II or Stage III can depend on the specific type of cancer; for example, in </a:t>
            </a:r>
            <a:r>
              <a:rPr lang="en-US" sz="2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tooltip="Hodgkin's Disease"/>
              </a:rPr>
              <a:t>Hodgkin's Disease</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Stage II indicates affected lymph nodes on only one side of the diaphragm, whereas Stage III indicates affected lymph nodes above and below the diaphragm. The specific criteria for Stages II and III therefore differ according to diagnosis. Stage III can be treated by chemotherapy, radiation, or surgery.</a:t>
            </a:r>
            <a:endParaRPr lang="en-US" sz="2400" dirty="0">
              <a:solidFill>
                <a:srgbClr val="202124"/>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1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E4FF7-EB35-B007-5FA5-2E3767455ACA}"/>
              </a:ext>
            </a:extLst>
          </p:cNvPr>
          <p:cNvSpPr txBox="1"/>
          <p:nvPr/>
        </p:nvSpPr>
        <p:spPr>
          <a:xfrm>
            <a:off x="-1" y="137782"/>
            <a:ext cx="11920251" cy="3456972"/>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3200" b="1" i="0" u="none" strike="noStrike" kern="1200" cap="none" spc="0" normalizeH="0" baseline="0" noProof="0" dirty="0">
                <a:ln>
                  <a:noFill/>
                </a:ln>
                <a:solidFill>
                  <a:srgbClr val="202124"/>
                </a:solidFill>
                <a:effectLst/>
                <a:uLnTx/>
                <a:uFillTx/>
                <a:latin typeface="Calibri" panose="020F0502020204030204" pitchFamily="34" charset="0"/>
                <a:ea typeface="Times New Roman" panose="02020603050405020304" pitchFamily="18" charset="0"/>
                <a:cs typeface="Calibri" panose="020F0502020204030204" pitchFamily="34" charset="0"/>
              </a:rPr>
              <a:t>Stage IV</a:t>
            </a: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Times New Roman" panose="02020603050405020304" pitchFamily="18" charset="0"/>
                <a:cs typeface="Calibri" panose="020F0502020204030204" pitchFamily="34" charset="0"/>
              </a:rPr>
              <a:t>: cancers have often </a:t>
            </a:r>
            <a:r>
              <a:rPr kumimoji="0" lang="en-US" sz="32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hlinkClick r:id="rId2" tooltip="Metastasized"/>
              </a:rPr>
              <a:t>metastasized</a:t>
            </a: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Times New Roman" panose="02020603050405020304" pitchFamily="18" charset="0"/>
                <a:cs typeface="Calibri" panose="020F0502020204030204" pitchFamily="34" charset="0"/>
              </a:rPr>
              <a:t>, or spread to other organs or throughout the body. Stage IV cancer can be treated by chemotherapy, radiation, or surgery. Despite treatment, a patient's mortality rate can be significantly higher with Stage IV cancer, e.g., the cancer can progress to become </a:t>
            </a:r>
            <a:r>
              <a:rPr kumimoji="0" lang="en-US" sz="32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tooltip="Terminal illness"/>
              </a:rPr>
              <a:t>terminal</a:t>
            </a:r>
            <a:r>
              <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R="0" lvl="0" algn="l" defTabSz="914400" rtl="0" eaLnBrk="1" fontAlgn="auto" latinLnBrk="0" hangingPunct="1">
              <a:lnSpc>
                <a:spcPct val="115000"/>
              </a:lnSpc>
              <a:spcBef>
                <a:spcPts val="0"/>
              </a:spcBef>
              <a:spcAft>
                <a:spcPts val="0"/>
              </a:spcAft>
              <a:buClrTx/>
              <a:buSzPts val="1000"/>
              <a:tabLst>
                <a:tab pos="457200" algn="l"/>
              </a:tabLst>
              <a:defRPr/>
            </a:pPr>
            <a:endParaRPr kumimoji="0" lang="en-US" sz="3200" b="0" i="0" u="none" strike="noStrike" kern="1200" cap="none" spc="0" normalizeH="0" baseline="0" noProof="0" dirty="0">
              <a:ln>
                <a:noFill/>
              </a:ln>
              <a:solidFill>
                <a:srgbClr val="202124"/>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صورة 4">
            <a:extLst>
              <a:ext uri="{FF2B5EF4-FFF2-40B4-BE49-F238E27FC236}">
                <a16:creationId xmlns:a16="http://schemas.microsoft.com/office/drawing/2014/main" id="{1A77475F-E382-4457-E226-6FD929885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1677" y="3594754"/>
            <a:ext cx="7645706" cy="3026383"/>
          </a:xfrm>
          <a:prstGeom prst="rect">
            <a:avLst/>
          </a:prstGeom>
          <a:noFill/>
          <a:ln>
            <a:noFill/>
          </a:ln>
        </p:spPr>
      </p:pic>
    </p:spTree>
    <p:extLst>
      <p:ext uri="{BB962C8B-B14F-4D97-AF65-F5344CB8AC3E}">
        <p14:creationId xmlns:p14="http://schemas.microsoft.com/office/powerpoint/2010/main" val="166893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C92724-52AE-ECAF-6C84-BAD9B78C46AA}"/>
              </a:ext>
            </a:extLst>
          </p:cNvPr>
          <p:cNvSpPr txBox="1"/>
          <p:nvPr/>
        </p:nvSpPr>
        <p:spPr>
          <a:xfrm>
            <a:off x="239616" y="146300"/>
            <a:ext cx="11823853" cy="6854825"/>
          </a:xfrm>
          <a:prstGeom prst="rect">
            <a:avLst/>
          </a:prstGeom>
          <a:noFill/>
        </p:spPr>
        <p:txBody>
          <a:bodyPr wrap="square">
            <a:spAutoFit/>
          </a:bodyPr>
          <a:lstStyle/>
          <a:p>
            <a:pPr marL="0" marR="0" algn="l" rtl="0">
              <a:lnSpc>
                <a:spcPct val="115000"/>
              </a:lnSpc>
              <a:spcBef>
                <a:spcPts val="0"/>
              </a:spcBef>
              <a:spcAft>
                <a:spcPts val="0"/>
              </a:spcAft>
            </a:pPr>
            <a:r>
              <a:rPr lang="en-US" sz="32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What are the main differences between epithelial tumors and mesenchymal tumors?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3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main differences between epithelial tumors and mesenchymal tumors include: (1) The tumor cells in epithelial tumors are oval-round to polygonal, but in mesenchymal tumors, the tumor cells are in general spindle-shaped; (2) Epithelial tumors generally form tumor cell nests, but mesenchymal tumors are arranged diffusely in sheets, without forming tumor cell nests; (3) In epithelial tumors, desmoplastic stroma is well formed in between tumor cell nests, but in mesenchymal tumors there is no desmoplastic stroma; and lastly, (4) feeding vessels open in the stroma in epithelial tumors but open directly between tumor cells in mesenchymal tumors.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664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F89BD-2F9F-507F-3626-74C255A20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53" y="308472"/>
            <a:ext cx="11710930" cy="6444868"/>
          </a:xfrm>
          <a:prstGeom prst="rect">
            <a:avLst/>
          </a:prstGeom>
        </p:spPr>
      </p:pic>
    </p:spTree>
    <p:extLst>
      <p:ext uri="{BB962C8B-B14F-4D97-AF65-F5344CB8AC3E}">
        <p14:creationId xmlns:p14="http://schemas.microsoft.com/office/powerpoint/2010/main" val="425942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480image113375456">
            <a:extLst>
              <a:ext uri="{FF2B5EF4-FFF2-40B4-BE49-F238E27FC236}">
                <a16:creationId xmlns:a16="http://schemas.microsoft.com/office/drawing/2014/main" id="{05C5C0E5-9FEF-39AB-70C7-AFF8024243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082" y="396608"/>
            <a:ext cx="5440111" cy="3393194"/>
          </a:xfrm>
          <a:prstGeom prst="rect">
            <a:avLst/>
          </a:prstGeom>
          <a:noFill/>
          <a:ln>
            <a:noFill/>
          </a:ln>
        </p:spPr>
      </p:pic>
      <p:pic>
        <p:nvPicPr>
          <p:cNvPr id="3" name="Picture 2" descr="page480image113375248">
            <a:extLst>
              <a:ext uri="{FF2B5EF4-FFF2-40B4-BE49-F238E27FC236}">
                <a16:creationId xmlns:a16="http://schemas.microsoft.com/office/drawing/2014/main" id="{AFCF44A7-0FA4-2535-7F56-551B6B8D77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868" y="396608"/>
            <a:ext cx="5078776" cy="3393194"/>
          </a:xfrm>
          <a:prstGeom prst="rect">
            <a:avLst/>
          </a:prstGeom>
          <a:noFill/>
          <a:ln>
            <a:noFill/>
          </a:ln>
        </p:spPr>
      </p:pic>
      <p:sp>
        <p:nvSpPr>
          <p:cNvPr id="5" name="TextBox 4">
            <a:extLst>
              <a:ext uri="{FF2B5EF4-FFF2-40B4-BE49-F238E27FC236}">
                <a16:creationId xmlns:a16="http://schemas.microsoft.com/office/drawing/2014/main" id="{E47C8413-328A-1987-CEDD-63FE36EF4F03}"/>
              </a:ext>
            </a:extLst>
          </p:cNvPr>
          <p:cNvSpPr txBox="1"/>
          <p:nvPr/>
        </p:nvSpPr>
        <p:spPr>
          <a:xfrm>
            <a:off x="140465" y="4041658"/>
            <a:ext cx="12051535" cy="2677656"/>
          </a:xfrm>
          <a:prstGeom prst="rect">
            <a:avLst/>
          </a:prstGeom>
          <a:noFill/>
        </p:spPr>
        <p:txBody>
          <a:bodyPr wrap="square">
            <a:spAutoFit/>
          </a:bodyPr>
          <a:lstStyle/>
          <a:p>
            <a:pPr marL="0" marR="0"/>
            <a:r>
              <a:rPr lang="en-US" sz="2400" b="1" dirty="0" err="1">
                <a:effectLst/>
                <a:latin typeface="Goudy"/>
                <a:ea typeface="Times New Roman" panose="02020603050405020304" pitchFamily="18" charset="0"/>
              </a:rPr>
              <a:t>omparison</a:t>
            </a:r>
            <a:r>
              <a:rPr lang="en-US" sz="2400" b="1" dirty="0">
                <a:effectLst/>
                <a:latin typeface="Goudy"/>
                <a:ea typeface="Times New Roman" panose="02020603050405020304" pitchFamily="18" charset="0"/>
              </a:rPr>
              <a:t> of Benign and Malignant Tumors of Fibroblast Origin. A, </a:t>
            </a:r>
            <a:r>
              <a:rPr lang="en-US" sz="2400" dirty="0">
                <a:effectLst/>
                <a:latin typeface="Goudy"/>
                <a:ea typeface="Times New Roman" panose="02020603050405020304" pitchFamily="18" charset="0"/>
              </a:rPr>
              <a:t>Fibroma, subcutis, dog. The benign fibroma is composed primarily of mature collagenous connective tissue with relatively few neoplastic fibroblasts that are indistinguishable from normal fibroblasts. Hematoxylin and eosin (H&amp;E) stain. </a:t>
            </a:r>
            <a:r>
              <a:rPr lang="en-US" sz="2400" b="1" dirty="0">
                <a:effectLst/>
                <a:latin typeface="Goudy"/>
                <a:ea typeface="Times New Roman" panose="02020603050405020304" pitchFamily="18" charset="0"/>
              </a:rPr>
              <a:t>B, </a:t>
            </a:r>
            <a:r>
              <a:rPr lang="en-US" sz="2400" dirty="0">
                <a:effectLst/>
                <a:latin typeface="Goudy"/>
                <a:ea typeface="Times New Roman" panose="02020603050405020304" pitchFamily="18" charset="0"/>
              </a:rPr>
              <a:t>Fibrosarcoma, subcutis, dog. The fibrosarcoma is composed of densely packed, large fibroblasts with plump elongate nuclei and moderate amounts of eosinophilic cytoplasm arranged in interlacing bundles; mature collagen is sparse to absent. H&amp;E stain. (Courtesy College of Veterinary Medicine, University of Tennessee.)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557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481image116902128">
            <a:extLst>
              <a:ext uri="{FF2B5EF4-FFF2-40B4-BE49-F238E27FC236}">
                <a16:creationId xmlns:a16="http://schemas.microsoft.com/office/drawing/2014/main" id="{684E2C01-9B62-1252-07B0-1A6336738D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338" y="363557"/>
            <a:ext cx="3798638" cy="3316077"/>
          </a:xfrm>
          <a:prstGeom prst="rect">
            <a:avLst/>
          </a:prstGeom>
          <a:noFill/>
          <a:ln>
            <a:noFill/>
          </a:ln>
        </p:spPr>
      </p:pic>
      <p:pic>
        <p:nvPicPr>
          <p:cNvPr id="3" name="Picture 2" descr="page481image116901504">
            <a:extLst>
              <a:ext uri="{FF2B5EF4-FFF2-40B4-BE49-F238E27FC236}">
                <a16:creationId xmlns:a16="http://schemas.microsoft.com/office/drawing/2014/main" id="{03028671-F898-33D7-BCB8-D066AA8922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3903" y="363557"/>
            <a:ext cx="3999123" cy="3316077"/>
          </a:xfrm>
          <a:prstGeom prst="rect">
            <a:avLst/>
          </a:prstGeom>
          <a:noFill/>
          <a:ln>
            <a:noFill/>
          </a:ln>
        </p:spPr>
      </p:pic>
      <p:pic>
        <p:nvPicPr>
          <p:cNvPr id="4" name="Picture 3" descr="page481image116910032">
            <a:extLst>
              <a:ext uri="{FF2B5EF4-FFF2-40B4-BE49-F238E27FC236}">
                <a16:creationId xmlns:a16="http://schemas.microsoft.com/office/drawing/2014/main" id="{953BC5E4-2002-DFC5-7236-D251E0FAED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7953" y="363557"/>
            <a:ext cx="3643709" cy="3316077"/>
          </a:xfrm>
          <a:prstGeom prst="rect">
            <a:avLst/>
          </a:prstGeom>
          <a:noFill/>
          <a:ln>
            <a:noFill/>
          </a:ln>
        </p:spPr>
      </p:pic>
      <p:sp>
        <p:nvSpPr>
          <p:cNvPr id="6" name="TextBox 5">
            <a:extLst>
              <a:ext uri="{FF2B5EF4-FFF2-40B4-BE49-F238E27FC236}">
                <a16:creationId xmlns:a16="http://schemas.microsoft.com/office/drawing/2014/main" id="{AE6AE411-75C0-3FB9-0498-6CD856AA2676}"/>
              </a:ext>
            </a:extLst>
          </p:cNvPr>
          <p:cNvSpPr txBox="1"/>
          <p:nvPr/>
        </p:nvSpPr>
        <p:spPr>
          <a:xfrm>
            <a:off x="220338" y="3756752"/>
            <a:ext cx="11865166" cy="3170099"/>
          </a:xfrm>
          <a:prstGeom prst="rect">
            <a:avLst/>
          </a:prstGeom>
          <a:noFill/>
        </p:spPr>
        <p:txBody>
          <a:bodyPr wrap="square">
            <a:spAutoFit/>
          </a:bodyPr>
          <a:lstStyle/>
          <a:p>
            <a:pPr marL="0" marR="0"/>
            <a:r>
              <a:rPr lang="en-US" sz="2000" b="1" dirty="0" err="1">
                <a:effectLst/>
                <a:latin typeface="Goudy"/>
                <a:ea typeface="Times New Roman" panose="02020603050405020304" pitchFamily="18" charset="0"/>
              </a:rPr>
              <a:t>omparison</a:t>
            </a:r>
            <a:r>
              <a:rPr lang="en-US" sz="2000" b="1" dirty="0">
                <a:effectLst/>
                <a:latin typeface="Goudy"/>
                <a:ea typeface="Times New Roman" panose="02020603050405020304" pitchFamily="18" charset="0"/>
              </a:rPr>
              <a:t> of an Adenoma (A), Solid Carcinoma (B), and an Adenocarcinoma (C). A, </a:t>
            </a:r>
            <a:r>
              <a:rPr lang="en-US" sz="2000" dirty="0">
                <a:effectLst/>
                <a:latin typeface="Goudy"/>
                <a:ea typeface="Times New Roman" panose="02020603050405020304" pitchFamily="18" charset="0"/>
              </a:rPr>
              <a:t>Adenoma, mammary gland dog. Adenomas are be- </a:t>
            </a:r>
            <a:r>
              <a:rPr lang="en-US" sz="2000" dirty="0" err="1">
                <a:effectLst/>
                <a:latin typeface="Goudy"/>
                <a:ea typeface="Times New Roman" panose="02020603050405020304" pitchFamily="18" charset="0"/>
              </a:rPr>
              <a:t>nign</a:t>
            </a:r>
            <a:r>
              <a:rPr lang="en-US" sz="2000" dirty="0">
                <a:effectLst/>
                <a:latin typeface="Goudy"/>
                <a:ea typeface="Times New Roman" panose="02020603050405020304" pitchFamily="18" charset="0"/>
              </a:rPr>
              <a:t> tumors arising from glandular tissue. Note the well-formed tubules and acini lined by a single layer of uniformly sized cuboidal epithelial cells. </a:t>
            </a:r>
            <a:r>
              <a:rPr lang="en-US" sz="2000" b="1" dirty="0">
                <a:effectLst/>
                <a:latin typeface="Goudy"/>
                <a:ea typeface="Times New Roman" panose="02020603050405020304" pitchFamily="18" charset="0"/>
              </a:rPr>
              <a:t>B, </a:t>
            </a:r>
            <a:r>
              <a:rPr lang="en-US" sz="2000" dirty="0">
                <a:effectLst/>
                <a:latin typeface="Goudy"/>
                <a:ea typeface="Times New Roman" panose="02020603050405020304" pitchFamily="18" charset="0"/>
              </a:rPr>
              <a:t>Squamous cell carcinoma, tonsil, dog. Carcinomas are microscopically characterized by neoplastic epithelial cells forming solid sheets, nests, or cords of neoplastic epithelial cells. Note the variation in nuclear size (pleomorphism) and the frequent mitotic figures (</a:t>
            </a:r>
            <a:r>
              <a:rPr lang="en-US" sz="2000" i="1" dirty="0">
                <a:effectLst/>
                <a:latin typeface="Goudy"/>
                <a:ea typeface="Times New Roman" panose="02020603050405020304" pitchFamily="18" charset="0"/>
              </a:rPr>
              <a:t>arrows</a:t>
            </a:r>
            <a:r>
              <a:rPr lang="en-US" sz="2000" dirty="0">
                <a:effectLst/>
                <a:latin typeface="Goudy"/>
                <a:ea typeface="Times New Roman" panose="02020603050405020304" pitchFamily="18" charset="0"/>
              </a:rPr>
              <a:t>). </a:t>
            </a:r>
            <a:r>
              <a:rPr lang="en-US" sz="2000" b="1" dirty="0">
                <a:effectLst/>
                <a:latin typeface="Goudy"/>
                <a:ea typeface="Times New Roman" panose="02020603050405020304" pitchFamily="18" charset="0"/>
              </a:rPr>
              <a:t>C, </a:t>
            </a:r>
            <a:r>
              <a:rPr lang="en-US" sz="2000" dirty="0">
                <a:effectLst/>
                <a:latin typeface="Goudy"/>
                <a:ea typeface="Times New Roman" panose="02020603050405020304" pitchFamily="18" charset="0"/>
              </a:rPr>
              <a:t>Adenocarcinoma, apocrine, dog. Adenocarcinomas have tubular or acinar structures, indicating a glandular tissue of origin, that are lined by the pleo- morphic neoplastic epithelial cells. Mitotic figures (</a:t>
            </a:r>
            <a:r>
              <a:rPr lang="en-US" sz="2000" i="1" dirty="0">
                <a:effectLst/>
                <a:latin typeface="Goudy"/>
                <a:ea typeface="Times New Roman" panose="02020603050405020304" pitchFamily="18" charset="0"/>
              </a:rPr>
              <a:t>arrow</a:t>
            </a:r>
            <a:r>
              <a:rPr lang="en-US" sz="2000" dirty="0">
                <a:effectLst/>
                <a:latin typeface="Goudy"/>
                <a:ea typeface="Times New Roman" panose="02020603050405020304" pitchFamily="18" charset="0"/>
              </a:rPr>
              <a:t>) may be numerous in adenocarcinomas. Given overlapping microscopic features across benign and ma- </a:t>
            </a:r>
            <a:r>
              <a:rPr lang="en-US" sz="2000" dirty="0" err="1">
                <a:effectLst/>
                <a:latin typeface="Goudy"/>
                <a:ea typeface="Times New Roman" panose="02020603050405020304" pitchFamily="18" charset="0"/>
              </a:rPr>
              <a:t>lignant</a:t>
            </a:r>
            <a:r>
              <a:rPr lang="en-US" sz="2000" dirty="0">
                <a:effectLst/>
                <a:latin typeface="Goudy"/>
                <a:ea typeface="Times New Roman" panose="02020603050405020304" pitchFamily="18" charset="0"/>
              </a:rPr>
              <a:t> tumors, tumor diagnosis also takes into consideration gross and microscopic patterns of tumor growth and invasion (if present), clinical and biological behavior of the tumor, and other factors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763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482image113358864">
            <a:extLst>
              <a:ext uri="{FF2B5EF4-FFF2-40B4-BE49-F238E27FC236}">
                <a16:creationId xmlns:a16="http://schemas.microsoft.com/office/drawing/2014/main" id="{53A59645-37A0-D199-E20A-87823D2F7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320" y="336014"/>
            <a:ext cx="5706738" cy="3013114"/>
          </a:xfrm>
          <a:prstGeom prst="rect">
            <a:avLst/>
          </a:prstGeom>
          <a:noFill/>
          <a:ln>
            <a:noFill/>
          </a:ln>
        </p:spPr>
      </p:pic>
      <p:sp>
        <p:nvSpPr>
          <p:cNvPr id="4" name="TextBox 3">
            <a:extLst>
              <a:ext uri="{FF2B5EF4-FFF2-40B4-BE49-F238E27FC236}">
                <a16:creationId xmlns:a16="http://schemas.microsoft.com/office/drawing/2014/main" id="{30B49C19-5E68-A6CB-D95F-094EA9EDEC29}"/>
              </a:ext>
            </a:extLst>
          </p:cNvPr>
          <p:cNvSpPr txBox="1"/>
          <p:nvPr/>
        </p:nvSpPr>
        <p:spPr>
          <a:xfrm>
            <a:off x="5916058" y="1102359"/>
            <a:ext cx="6097836" cy="2246769"/>
          </a:xfrm>
          <a:prstGeom prst="rect">
            <a:avLst/>
          </a:prstGeom>
          <a:noFill/>
        </p:spPr>
        <p:txBody>
          <a:bodyPr wrap="square">
            <a:spAutoFit/>
          </a:bodyPr>
          <a:lstStyle/>
          <a:p>
            <a:pPr marL="0" marR="0"/>
            <a:r>
              <a:rPr lang="en-US" sz="2000" b="1" dirty="0">
                <a:effectLst/>
                <a:latin typeface="Goudy"/>
                <a:ea typeface="Times New Roman" panose="02020603050405020304" pitchFamily="18" charset="0"/>
              </a:rPr>
              <a:t>Mixed Mammary Tumor, Mammary Gland, Dog. </a:t>
            </a:r>
            <a:r>
              <a:rPr lang="en-US" sz="2000" dirty="0">
                <a:effectLst/>
                <a:latin typeface="Goudy"/>
                <a:ea typeface="Times New Roman" panose="02020603050405020304" pitchFamily="18" charset="0"/>
              </a:rPr>
              <a:t>Mixed mammary tumors of dogs contain structures formed both by epithelial cells </a:t>
            </a:r>
            <a:r>
              <a:rPr lang="en-US" sz="2000" i="1" dirty="0">
                <a:effectLst/>
                <a:latin typeface="Goudy"/>
                <a:ea typeface="Times New Roman" panose="02020603050405020304" pitchFamily="18" charset="0"/>
              </a:rPr>
              <a:t>(arrows) </a:t>
            </a:r>
            <a:r>
              <a:rPr lang="en-US" sz="2000" dirty="0">
                <a:effectLst/>
                <a:latin typeface="Goudy"/>
                <a:ea typeface="Times New Roman" panose="02020603050405020304" pitchFamily="18" charset="0"/>
              </a:rPr>
              <a:t>and by mesenchymal cells, such as cartilage </a:t>
            </a:r>
            <a:r>
              <a:rPr lang="en-US" sz="2000" i="1" dirty="0">
                <a:effectLst/>
                <a:latin typeface="Goudy"/>
                <a:ea typeface="Times New Roman" panose="02020603050405020304" pitchFamily="18" charset="0"/>
              </a:rPr>
              <a:t>(bluish-purple area de- </a:t>
            </a:r>
            <a:r>
              <a:rPr lang="en-US" sz="2000" i="1" dirty="0" err="1">
                <a:effectLst/>
                <a:latin typeface="Goudy"/>
                <a:ea typeface="Times New Roman" panose="02020603050405020304" pitchFamily="18" charset="0"/>
              </a:rPr>
              <a:t>marcated</a:t>
            </a:r>
            <a:r>
              <a:rPr lang="en-US" sz="2000" i="1" dirty="0">
                <a:effectLst/>
                <a:latin typeface="Goudy"/>
                <a:ea typeface="Times New Roman" panose="02020603050405020304" pitchFamily="18" charset="0"/>
              </a:rPr>
              <a:t> by arrowheads) </a:t>
            </a:r>
            <a:r>
              <a:rPr lang="en-US" sz="2000" dirty="0">
                <a:effectLst/>
                <a:latin typeface="Goudy"/>
                <a:ea typeface="Times New Roman" panose="02020603050405020304" pitchFamily="18" charset="0"/>
              </a:rPr>
              <a:t>and bone. Hematoxylin and eosin (H&amp;E) stain. (Courtesy College of Veterinary Medicine, The Ohio State University.) </a:t>
            </a:r>
            <a:endParaRPr lang="en-US" sz="20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5E51BD6-016F-1E28-C81D-91EF182E8D67}"/>
              </a:ext>
            </a:extLst>
          </p:cNvPr>
          <p:cNvSpPr txBox="1"/>
          <p:nvPr/>
        </p:nvSpPr>
        <p:spPr>
          <a:xfrm>
            <a:off x="193713" y="3647487"/>
            <a:ext cx="11804574" cy="3032112"/>
          </a:xfrm>
          <a:prstGeom prst="rect">
            <a:avLst/>
          </a:prstGeom>
          <a:noFill/>
        </p:spPr>
        <p:txBody>
          <a:bodyPr wrap="square">
            <a:spAutoFit/>
          </a:bodyPr>
          <a:lstStyle/>
          <a:p>
            <a:pPr marL="0" marR="0"/>
            <a:r>
              <a:rPr lang="en-US" b="1" dirty="0">
                <a:solidFill>
                  <a:srgbClr val="000000"/>
                </a:solidFill>
                <a:effectLst/>
                <a:latin typeface="AkzidenzGroteskBE"/>
                <a:ea typeface="Times New Roman" panose="02020603050405020304" pitchFamily="18" charset="0"/>
              </a:rPr>
              <a:t>ESSENTIAL CONCEPT 6.1 Tumor Characteristics </a:t>
            </a:r>
            <a:endParaRPr lang="en-US" dirty="0">
              <a:effectLst/>
              <a:latin typeface="Times New Roman" panose="02020603050405020304" pitchFamily="18" charset="0"/>
              <a:ea typeface="Times New Roman" panose="02020603050405020304" pitchFamily="18" charset="0"/>
            </a:endParaRPr>
          </a:p>
          <a:p>
            <a:pPr marL="0" marR="0" algn="l" rtl="1">
              <a:lnSpc>
                <a:spcPct val="115000"/>
              </a:lnSpc>
              <a:spcBef>
                <a:spcPts val="0"/>
              </a:spcBef>
              <a:spcAft>
                <a:spcPts val="1000"/>
              </a:spcAft>
            </a:pPr>
            <a:r>
              <a:rPr lang="en-US" dirty="0">
                <a:effectLst/>
                <a:latin typeface="Calibri" panose="020F0502020204030204" pitchFamily="34" charset="0"/>
                <a:ea typeface="Calibri" panose="020F0502020204030204" pitchFamily="34" charset="0"/>
                <a:cs typeface="Arial" panose="020B0604020202020204" pitchFamily="34" charset="0"/>
              </a:rPr>
              <a:t> </a:t>
            </a:r>
          </a:p>
          <a:p>
            <a:pPr marL="0" marR="0"/>
            <a:r>
              <a:rPr lang="en-US" dirty="0">
                <a:solidFill>
                  <a:srgbClr val="000000"/>
                </a:solidFill>
                <a:effectLst/>
                <a:latin typeface="AkzidenzGroteskBE"/>
                <a:ea typeface="Times New Roman" panose="02020603050405020304" pitchFamily="18" charset="0"/>
              </a:rPr>
              <a:t>Tumors may arise from virtually any tissue in the body. Benign </a:t>
            </a:r>
            <a:r>
              <a:rPr lang="en-US" dirty="0" err="1">
                <a:solidFill>
                  <a:srgbClr val="000000"/>
                </a:solidFill>
                <a:effectLst/>
                <a:latin typeface="AkzidenzGroteskBE"/>
                <a:ea typeface="Times New Roman" panose="02020603050405020304" pitchFamily="18" charset="0"/>
              </a:rPr>
              <a:t>tu</a:t>
            </a:r>
            <a:r>
              <a:rPr lang="en-US" dirty="0">
                <a:solidFill>
                  <a:srgbClr val="000000"/>
                </a:solidFill>
                <a:effectLst/>
                <a:latin typeface="AkzidenzGroteskBE"/>
                <a:ea typeface="Times New Roman" panose="02020603050405020304" pitchFamily="18" charset="0"/>
              </a:rPr>
              <a:t>- </a:t>
            </a:r>
            <a:r>
              <a:rPr lang="en-US" dirty="0" err="1">
                <a:solidFill>
                  <a:srgbClr val="000000"/>
                </a:solidFill>
                <a:effectLst/>
                <a:latin typeface="AkzidenzGroteskBE"/>
                <a:ea typeface="Times New Roman" panose="02020603050405020304" pitchFamily="18" charset="0"/>
              </a:rPr>
              <a:t>mors</a:t>
            </a:r>
            <a:r>
              <a:rPr lang="en-US" dirty="0">
                <a:solidFill>
                  <a:srgbClr val="000000"/>
                </a:solidFill>
                <a:effectLst/>
                <a:latin typeface="AkzidenzGroteskBE"/>
                <a:ea typeface="Times New Roman" panose="02020603050405020304" pitchFamily="18" charset="0"/>
              </a:rPr>
              <a:t> are expansile masses and may compress but do not invade surrounding tissue and do not spread to other sites in the body. In contrast, malignant tumors are locally invasive and have the po- </a:t>
            </a:r>
            <a:r>
              <a:rPr lang="en-US" dirty="0" err="1">
                <a:solidFill>
                  <a:srgbClr val="000000"/>
                </a:solidFill>
                <a:effectLst/>
                <a:latin typeface="AkzidenzGroteskBE"/>
                <a:ea typeface="Times New Roman" panose="02020603050405020304" pitchFamily="18" charset="0"/>
              </a:rPr>
              <a:t>tential</a:t>
            </a:r>
            <a:r>
              <a:rPr lang="en-US" dirty="0">
                <a:solidFill>
                  <a:srgbClr val="000000"/>
                </a:solidFill>
                <a:effectLst/>
                <a:latin typeface="AkzidenzGroteskBE"/>
                <a:ea typeface="Times New Roman" panose="02020603050405020304" pitchFamily="18" charset="0"/>
              </a:rPr>
              <a:t> to metastasize (spread) to distant sites. Characteristics of malignant tumors include the following: </a:t>
            </a:r>
            <a:endParaRPr lang="en-US" dirty="0">
              <a:effectLst/>
              <a:latin typeface="Times New Roman" panose="02020603050405020304" pitchFamily="18" charset="0"/>
              <a:ea typeface="Times New Roman" panose="02020603050405020304" pitchFamily="18" charset="0"/>
            </a:endParaRPr>
          </a:p>
          <a:p>
            <a:pPr marL="0" marR="0"/>
            <a:r>
              <a:rPr lang="en-US" dirty="0">
                <a:solidFill>
                  <a:srgbClr val="000000"/>
                </a:solidFill>
                <a:effectLst/>
                <a:latin typeface="AkzidenzGroteskBE"/>
                <a:ea typeface="Times New Roman" panose="02020603050405020304" pitchFamily="18" charset="0"/>
              </a:rPr>
              <a:t>1. Loss of differentiation as indicated by morphologic variability in tumor cells, abnormal tissue architecture, and loss of specialized cell function </a:t>
            </a:r>
            <a:endParaRPr lang="en-US" dirty="0">
              <a:effectLst/>
              <a:latin typeface="Times New Roman" panose="02020603050405020304" pitchFamily="18" charset="0"/>
              <a:ea typeface="Times New Roman" panose="02020603050405020304" pitchFamily="18" charset="0"/>
            </a:endParaRPr>
          </a:p>
          <a:p>
            <a:pPr marL="0" marR="0"/>
            <a:r>
              <a:rPr lang="en-US" dirty="0">
                <a:solidFill>
                  <a:srgbClr val="000000"/>
                </a:solidFill>
                <a:effectLst/>
                <a:latin typeface="AkzidenzGroteskBE"/>
                <a:ea typeface="Times New Roman" panose="02020603050405020304" pitchFamily="18" charset="0"/>
              </a:rPr>
              <a:t>2. Unlimited proliferative potential resulting from continuous cell division and resistance to cell death </a:t>
            </a:r>
            <a:endParaRPr lang="en-US" dirty="0">
              <a:effectLst/>
              <a:latin typeface="Times New Roman" panose="02020603050405020304" pitchFamily="18" charset="0"/>
              <a:ea typeface="Times New Roman" panose="02020603050405020304" pitchFamily="18" charset="0"/>
            </a:endParaRPr>
          </a:p>
          <a:p>
            <a:pPr marL="0" marR="0"/>
            <a:r>
              <a:rPr lang="en-US" dirty="0">
                <a:solidFill>
                  <a:srgbClr val="000000"/>
                </a:solidFill>
                <a:effectLst/>
                <a:latin typeface="AkzidenzGroteskBE"/>
                <a:ea typeface="Times New Roman" panose="02020603050405020304" pitchFamily="18" charset="0"/>
              </a:rPr>
              <a:t>Clinically, the tumor grade (degree of differentiation) and stage (extent of spread) are used to establish prognosis and guide treat- </a:t>
            </a:r>
            <a:r>
              <a:rPr lang="en-US" dirty="0" err="1">
                <a:solidFill>
                  <a:srgbClr val="000000"/>
                </a:solidFill>
                <a:effectLst/>
                <a:latin typeface="AkzidenzGroteskBE"/>
                <a:ea typeface="Times New Roman" panose="02020603050405020304" pitchFamily="18" charset="0"/>
              </a:rPr>
              <a:t>ment</a:t>
            </a:r>
            <a:r>
              <a:rPr lang="en-US" dirty="0">
                <a:solidFill>
                  <a:srgbClr val="000000"/>
                </a:solidFill>
                <a:effectLst/>
                <a:latin typeface="AkzidenzGroteskBE"/>
                <a:ea typeface="Times New Roman" panose="02020603050405020304" pitchFamily="18" charset="0"/>
              </a:rPr>
              <a:t> options.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246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47BEE1-33FF-BA55-C762-98ECEC621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47" y="239873"/>
            <a:ext cx="10774496" cy="4439285"/>
          </a:xfrm>
          <a:prstGeom prst="rect">
            <a:avLst/>
          </a:prstGeom>
        </p:spPr>
      </p:pic>
      <p:sp>
        <p:nvSpPr>
          <p:cNvPr id="4" name="TextBox 3">
            <a:extLst>
              <a:ext uri="{FF2B5EF4-FFF2-40B4-BE49-F238E27FC236}">
                <a16:creationId xmlns:a16="http://schemas.microsoft.com/office/drawing/2014/main" id="{7A82C3E8-3B48-C33B-D6FC-220A723DD99A}"/>
              </a:ext>
            </a:extLst>
          </p:cNvPr>
          <p:cNvSpPr txBox="1"/>
          <p:nvPr/>
        </p:nvSpPr>
        <p:spPr>
          <a:xfrm>
            <a:off x="0" y="4769864"/>
            <a:ext cx="12096520" cy="1631216"/>
          </a:xfrm>
          <a:prstGeom prst="rect">
            <a:avLst/>
          </a:prstGeom>
          <a:noFill/>
        </p:spPr>
        <p:txBody>
          <a:bodyPr wrap="square">
            <a:spAutoFit/>
          </a:bodyPr>
          <a:lstStyle/>
          <a:p>
            <a:pPr marL="0" marR="0"/>
            <a:r>
              <a:rPr lang="en-US" sz="2000" b="1" dirty="0">
                <a:effectLst/>
                <a:latin typeface="Goudy"/>
                <a:ea typeface="Times New Roman" panose="02020603050405020304" pitchFamily="18" charset="0"/>
              </a:rPr>
              <a:t>Tumor Angiogenesis. </a:t>
            </a:r>
            <a:r>
              <a:rPr lang="en-US" sz="2000" dirty="0">
                <a:effectLst/>
                <a:latin typeface="Goudy"/>
                <a:ea typeface="Times New Roman" panose="02020603050405020304" pitchFamily="18" charset="0"/>
              </a:rPr>
              <a:t>Compared with normal vessels (</a:t>
            </a:r>
            <a:r>
              <a:rPr lang="en-US" sz="2000" i="1" dirty="0">
                <a:effectLst/>
                <a:latin typeface="Goudy"/>
                <a:ea typeface="Times New Roman" panose="02020603050405020304" pitchFamily="18" charset="0"/>
              </a:rPr>
              <a:t>left panels</a:t>
            </a:r>
            <a:r>
              <a:rPr lang="en-US" sz="2000" dirty="0">
                <a:effectLst/>
                <a:latin typeface="Goudy"/>
                <a:ea typeface="Times New Roman" panose="02020603050405020304" pitchFamily="18" charset="0"/>
              </a:rPr>
              <a:t>), tumor vessels are tortuous and irregularly shaped (</a:t>
            </a:r>
            <a:r>
              <a:rPr lang="en-US" sz="2000" i="1" dirty="0">
                <a:effectLst/>
                <a:latin typeface="Goudy"/>
                <a:ea typeface="Times New Roman" panose="02020603050405020304" pitchFamily="18" charset="0"/>
              </a:rPr>
              <a:t>right panels</a:t>
            </a:r>
            <a:r>
              <a:rPr lang="en-US" sz="2000" dirty="0">
                <a:effectLst/>
                <a:latin typeface="Goudy"/>
                <a:ea typeface="Times New Roman" panose="02020603050405020304" pitchFamily="18" charset="0"/>
              </a:rPr>
              <a:t>). Arterioles, </a:t>
            </a:r>
            <a:r>
              <a:rPr lang="en-US" sz="2000" dirty="0" err="1">
                <a:effectLst/>
                <a:latin typeface="Goudy"/>
                <a:ea typeface="Times New Roman" panose="02020603050405020304" pitchFamily="18" charset="0"/>
              </a:rPr>
              <a:t>capil</a:t>
            </a:r>
            <a:r>
              <a:rPr lang="en-US" sz="2000" dirty="0">
                <a:effectLst/>
                <a:latin typeface="Goudy"/>
                <a:ea typeface="Times New Roman" panose="02020603050405020304" pitchFamily="18" charset="0"/>
              </a:rPr>
              <a:t>- </a:t>
            </a:r>
            <a:r>
              <a:rPr lang="en-US" sz="2000" dirty="0" err="1">
                <a:effectLst/>
                <a:latin typeface="Goudy"/>
                <a:ea typeface="Times New Roman" panose="02020603050405020304" pitchFamily="18" charset="0"/>
              </a:rPr>
              <a:t>laries</a:t>
            </a:r>
            <a:r>
              <a:rPr lang="en-US" sz="2000" dirty="0">
                <a:effectLst/>
                <a:latin typeface="Goudy"/>
                <a:ea typeface="Times New Roman" panose="02020603050405020304" pitchFamily="18" charset="0"/>
              </a:rPr>
              <a:t>, and venules are clearly distinguishable in normal vasculature. In tumors, vessels are disorganized, irregularly shaped, and distinction between arteries, capillaries, and venules is not always possible. In contrast to the stable vascular network of normal tissue, the networks formed by tumor vessels are unstable and leaky. Thus, both the structure and function of tumor vasculature are abnormal.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410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C312-AA46-EDCD-0E89-BF3E3DD674EF}"/>
              </a:ext>
            </a:extLst>
          </p:cNvPr>
          <p:cNvSpPr>
            <a:spLocks noGrp="1"/>
          </p:cNvSpPr>
          <p:nvPr>
            <p:ph type="title"/>
          </p:nvPr>
        </p:nvSpPr>
        <p:spPr>
          <a:xfrm>
            <a:off x="661930" y="3164595"/>
            <a:ext cx="10515600" cy="1325563"/>
          </a:xfrm>
        </p:spPr>
        <p:txBody>
          <a:bodyPr>
            <a:normAutofit fontScale="90000"/>
          </a:bodyPr>
          <a:lstStyle/>
          <a:p>
            <a:pPr marL="0" marR="0" rtl="0">
              <a:lnSpc>
                <a:spcPct val="115000"/>
              </a:lnSpc>
              <a:spcBef>
                <a:spcPts val="0"/>
              </a:spcBef>
              <a:spcAft>
                <a:spcPts val="1000"/>
              </a:spcAft>
            </a:pPr>
            <a:r>
              <a:rPr lang="en-US" sz="4800" b="1" dirty="0">
                <a:effectLst/>
                <a:latin typeface="Calibri" panose="020F0502020204030204" pitchFamily="34" charset="0"/>
                <a:ea typeface="Calibri" panose="020F0502020204030204" pitchFamily="34" charset="0"/>
                <a:cs typeface="Arial" panose="020B0604020202020204" pitchFamily="34" charset="0"/>
              </a:rPr>
              <a:t>What is animal tumor?</a:t>
            </a:r>
            <a:r>
              <a:rPr lang="en-US" sz="4800" b="1" dirty="0">
                <a:effectLst/>
                <a:latin typeface="Arial" panose="020B0604020202020204" pitchFamily="34" charset="0"/>
                <a:ea typeface="Calibri" panose="020F0502020204030204" pitchFamily="34" charset="0"/>
                <a:cs typeface="Arial" panose="020B0604020202020204" pitchFamily="34" charset="0"/>
              </a:rPr>
              <a:t> </a:t>
            </a:r>
            <a:r>
              <a:rPr lang="en-US" sz="4800" b="1" dirty="0">
                <a:effectLst/>
                <a:latin typeface="Calibri" panose="020F0502020204030204" pitchFamily="34" charset="0"/>
                <a:ea typeface="Calibri" panose="020F0502020204030204" pitchFamily="34" charset="0"/>
                <a:cs typeface="Arial" panose="020B0604020202020204" pitchFamily="34" charset="0"/>
              </a:rPr>
              <a:t> </a:t>
            </a:r>
            <a:br>
              <a:rPr lang="en-US" dirty="0">
                <a:effectLst/>
                <a:latin typeface="Calibri" panose="020F0502020204030204" pitchFamily="34" charset="0"/>
                <a:ea typeface="Calibri" panose="020F0502020204030204" pitchFamily="34" charset="0"/>
                <a:cs typeface="Arial" panose="020B0604020202020204" pitchFamily="34" charset="0"/>
              </a:rPr>
            </a:br>
            <a:r>
              <a:rPr lang="en-US" sz="4400" dirty="0">
                <a:effectLst/>
                <a:latin typeface="Calibri" panose="020F0502020204030204" pitchFamily="34" charset="0"/>
                <a:ea typeface="Calibri" panose="020F0502020204030204" pitchFamily="34" charset="0"/>
                <a:cs typeface="Arial" panose="020B0604020202020204" pitchFamily="34" charset="0"/>
              </a:rPr>
              <a:t>Neoplasia is the uncontrolled, abnormal growth of cells or tissues in the body, and the abnormal growth itself is called a neoplasm or tumor. It can be benign or malignant. </a:t>
            </a:r>
            <a:br>
              <a:rPr lang="ar-IQ" sz="4400" dirty="0">
                <a:effectLst/>
                <a:latin typeface="Calibri" panose="020F0502020204030204" pitchFamily="34" charset="0"/>
                <a:ea typeface="Calibri" panose="020F0502020204030204" pitchFamily="34" charset="0"/>
                <a:cs typeface="Arial" panose="020B0604020202020204" pitchFamily="34" charset="0"/>
              </a:rPr>
            </a:br>
            <a:r>
              <a:rPr lang="en-US" sz="4400" dirty="0">
                <a:effectLst/>
                <a:latin typeface="Calibri" panose="020F0502020204030204" pitchFamily="34" charset="0"/>
                <a:ea typeface="Calibri" panose="020F0502020204030204" pitchFamily="34" charset="0"/>
                <a:cs typeface="Arial" panose="020B0604020202020204" pitchFamily="34" charset="0"/>
              </a:rPr>
              <a:t>Benign neoplasms tend to grow slowly; displace, but do not tend to invade, the surrounding body tissues; and do not spread throughout the body</a:t>
            </a:r>
            <a:r>
              <a:rPr lang="en-GB" sz="4400" dirty="0">
                <a:effectLst/>
                <a:latin typeface="Calibri" panose="020F0502020204030204" pitchFamily="34" charset="0"/>
                <a:ea typeface="Calibri" panose="020F0502020204030204" pitchFamily="34" charset="0"/>
                <a:cs typeface="Arial" panose="020B0604020202020204" pitchFamily="34" charset="0"/>
              </a:rPr>
              <a:t>.</a:t>
            </a:r>
            <a:br>
              <a:rPr lang="en-US"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106505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671BC-1DE0-7865-F7E7-5D730961E885}"/>
              </a:ext>
            </a:extLst>
          </p:cNvPr>
          <p:cNvSpPr txBox="1"/>
          <p:nvPr/>
        </p:nvSpPr>
        <p:spPr>
          <a:xfrm>
            <a:off x="383754" y="351234"/>
            <a:ext cx="11424492" cy="7245060"/>
          </a:xfrm>
          <a:prstGeom prst="rect">
            <a:avLst/>
          </a:prstGeom>
          <a:noFill/>
        </p:spPr>
        <p:txBody>
          <a:bodyPr wrap="square">
            <a:spAutoFit/>
          </a:bodyPr>
          <a:lstStyle/>
          <a:p>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Malignant tumors are cancerous and can spread cancer cells throughout one's body through the blood or lymphatic system, a process known as metastasis.</a:t>
            </a:r>
            <a:endParaRPr kumimoji="0" lang="ar-IQ"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Arial" panose="020B0604020202020204" pitchFamily="34" charset="0"/>
              </a:rPr>
              <a:t>Tumors can affect bones, skin, tissue, organs and glands. Many tumors are not cancer (they're benign). But they still may need treatment. Cancerous, or malignant, tumors can be life-threatening and require cancer treatment.</a:t>
            </a:r>
            <a:r>
              <a:rPr lang="en-US" sz="3200" dirty="0">
                <a:solidFill>
                  <a:srgbClr val="040C28"/>
                </a:solidFill>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Arial" panose="020B0604020202020204" pitchFamily="34" charset="0"/>
              </a:rPr>
              <a:t>Any species can develop cancer, but some are more at risk than others. </a:t>
            </a:r>
            <a:endParaRPr lang="ar-IQ"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Arial" panose="020B0604020202020204" pitchFamily="34" charset="0"/>
              </a:rPr>
              <a:t>Chemicals, solar radiation, and viruses are just some of the things that can cause skin tumors</a:t>
            </a:r>
            <a:r>
              <a:rPr lang="en-GB" sz="3200" dirty="0">
                <a:effectLst/>
                <a:latin typeface="Calibri" panose="020F0502020204030204" pitchFamily="34" charset="0"/>
                <a:ea typeface="Calibri" panose="020F0502020204030204" pitchFamily="34" charset="0"/>
                <a:cs typeface="Arial" panose="020B0604020202020204" pitchFamily="34" charset="0"/>
              </a:rPr>
              <a:t> in animals</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marR="0" algn="l" rtl="1">
              <a:lnSpc>
                <a:spcPct val="115000"/>
              </a:lnSpc>
              <a:spcBef>
                <a:spcPts val="0"/>
              </a:spcBef>
              <a:spcAft>
                <a:spcPts val="10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b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04601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8B514-3BAA-28FB-7205-8D0A3AD037FC}"/>
              </a:ext>
            </a:extLst>
          </p:cNvPr>
          <p:cNvSpPr txBox="1"/>
          <p:nvPr/>
        </p:nvSpPr>
        <p:spPr>
          <a:xfrm>
            <a:off x="283683" y="356072"/>
            <a:ext cx="11669617" cy="6404254"/>
          </a:xfrm>
          <a:prstGeom prst="rect">
            <a:avLst/>
          </a:prstGeom>
          <a:noFill/>
        </p:spPr>
        <p:txBody>
          <a:bodyPr wrap="square">
            <a:spAutoFit/>
          </a:bodyPr>
          <a:lstStyle/>
          <a:p>
            <a:pPr marL="0" marR="0" algn="l" rtl="1">
              <a:lnSpc>
                <a:spcPct val="115000"/>
              </a:lnSpc>
              <a:spcBef>
                <a:spcPts val="0"/>
              </a:spcBef>
              <a:spcAft>
                <a:spcPts val="1000"/>
              </a:spcAft>
            </a:pPr>
            <a:r>
              <a:rPr lang="en-US" sz="4400" b="1" dirty="0">
                <a:effectLst/>
                <a:latin typeface="Calibri" panose="020F0502020204030204" pitchFamily="34" charset="0"/>
                <a:ea typeface="Calibri" panose="020F0502020204030204" pitchFamily="34" charset="0"/>
                <a:cs typeface="Arial" panose="020B0604020202020204" pitchFamily="34" charset="0"/>
              </a:rPr>
              <a:t>What is a tumor and how does it function?</a:t>
            </a:r>
            <a:endParaRPr lang="en-US" sz="44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r>
              <a:rPr lang="en-US" sz="4400" dirty="0">
                <a:effectLst/>
                <a:latin typeface="Calibri" panose="020F0502020204030204" pitchFamily="34" charset="0"/>
                <a:ea typeface="Calibri" panose="020F0502020204030204" pitchFamily="34" charset="0"/>
                <a:cs typeface="Arial" panose="020B0604020202020204" pitchFamily="34" charset="0"/>
              </a:rPr>
              <a:t>When cells grow old or become damaged, they die, and new cells take their place. Sometimes this orderly process breaks down, and abnormal or damaged cells grow and multiply when they shouldn't. These cells may form tumors, which are lumps of tissue. Tumors can be cancerous or not cancerous (benign).</a:t>
            </a:r>
          </a:p>
        </p:txBody>
      </p:sp>
    </p:spTree>
    <p:extLst>
      <p:ext uri="{BB962C8B-B14F-4D97-AF65-F5344CB8AC3E}">
        <p14:creationId xmlns:p14="http://schemas.microsoft.com/office/powerpoint/2010/main" val="204062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09909-0EB9-DBB4-23A3-BF8E9080B283}"/>
              </a:ext>
            </a:extLst>
          </p:cNvPr>
          <p:cNvSpPr txBox="1"/>
          <p:nvPr/>
        </p:nvSpPr>
        <p:spPr>
          <a:xfrm>
            <a:off x="88135" y="334039"/>
            <a:ext cx="11843132" cy="4417171"/>
          </a:xfrm>
          <a:prstGeom prst="rect">
            <a:avLst/>
          </a:prstGeom>
          <a:noFill/>
        </p:spPr>
        <p:txBody>
          <a:bodyPr wrap="square">
            <a:spAutoFit/>
          </a:bodyPr>
          <a:lstStyle/>
          <a:p>
            <a:pPr marL="0" marR="0" algn="just" rtl="0">
              <a:lnSpc>
                <a:spcPct val="115000"/>
              </a:lnSpc>
              <a:spcBef>
                <a:spcPts val="0"/>
              </a:spcBef>
              <a:spcAft>
                <a:spcPts val="1000"/>
              </a:spcAft>
            </a:pPr>
            <a:r>
              <a:rPr lang="en-US" sz="3600" b="1" dirty="0">
                <a:effectLst/>
                <a:latin typeface="Calibri" panose="020F0502020204030204" pitchFamily="34" charset="0"/>
                <a:ea typeface="Calibri" panose="020F0502020204030204" pitchFamily="34" charset="0"/>
                <a:cs typeface="Arial" panose="020B0604020202020204" pitchFamily="34" charset="0"/>
              </a:rPr>
              <a:t>Why do animals get tumors?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Arial" panose="020B0604020202020204" pitchFamily="34" charset="0"/>
              </a:rPr>
              <a:t>Because healthy cells divide and reproduce continuously, veterinary cancer specialists (oncologists) speculate that as an animal ages it becomes more and more likely that a cell will divide incorrectly, not be repaired correctly, and end up with a mutation. Such a mutation could, in turn, lead to cancer.</a:t>
            </a:r>
            <a:endParaRPr lang="ar-IQ"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1">
            <a:extLst>
              <a:ext uri="{FF2B5EF4-FFF2-40B4-BE49-F238E27FC236}">
                <a16:creationId xmlns:a16="http://schemas.microsoft.com/office/drawing/2014/main" id="{F5B26F94-60F2-1D77-C390-F7955EB237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0322" y="3989023"/>
            <a:ext cx="7491471" cy="2654148"/>
          </a:xfrm>
          <a:prstGeom prst="rect">
            <a:avLst/>
          </a:prstGeom>
          <a:noFill/>
          <a:ln>
            <a:noFill/>
          </a:ln>
        </p:spPr>
      </p:pic>
    </p:spTree>
    <p:extLst>
      <p:ext uri="{BB962C8B-B14F-4D97-AF65-F5344CB8AC3E}">
        <p14:creationId xmlns:p14="http://schemas.microsoft.com/office/powerpoint/2010/main" val="7495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97C35-39E1-D8BF-A82E-59B7234B9D64}"/>
              </a:ext>
            </a:extLst>
          </p:cNvPr>
          <p:cNvSpPr txBox="1"/>
          <p:nvPr/>
        </p:nvSpPr>
        <p:spPr>
          <a:xfrm>
            <a:off x="361720" y="568645"/>
            <a:ext cx="11468559" cy="6360780"/>
          </a:xfrm>
          <a:prstGeom prst="rect">
            <a:avLst/>
          </a:prstGeom>
          <a:noFill/>
        </p:spPr>
        <p:txBody>
          <a:bodyPr wrap="square">
            <a:spAutoFit/>
          </a:bodyPr>
          <a:lstStyle/>
          <a:p>
            <a:pPr marL="0" marR="0" algn="l" rtl="1">
              <a:lnSpc>
                <a:spcPct val="115000"/>
              </a:lnSpc>
              <a:spcBef>
                <a:spcPts val="0"/>
              </a:spcBef>
              <a:spcAft>
                <a:spcPts val="1000"/>
              </a:spcAft>
            </a:pPr>
            <a:r>
              <a:rPr lang="en-US" sz="3200" b="1" dirty="0">
                <a:effectLst/>
                <a:latin typeface="Calibri" panose="020F0502020204030204" pitchFamily="34" charset="0"/>
                <a:ea typeface="Calibri" panose="020F0502020204030204" pitchFamily="34" charset="0"/>
                <a:cs typeface="Arial" panose="020B0604020202020204" pitchFamily="34" charset="0"/>
              </a:rPr>
              <a:t>How Does Cancer Develop</a:t>
            </a:r>
            <a:r>
              <a:rPr lang="en-GB" sz="3200" b="1" dirty="0">
                <a:effectLst/>
                <a:latin typeface="Calibri" panose="020F0502020204030204" pitchFamily="34" charset="0"/>
                <a:ea typeface="Calibri" panose="020F0502020204030204" pitchFamily="34"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1">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Arial" panose="020B0604020202020204" pitchFamily="34" charset="0"/>
              </a:rPr>
              <a:t>Since genes that determine how our cells behave, particularly how they grow and divide, are altered, cancer is a genetic disease.</a:t>
            </a:r>
          </a:p>
          <a:p>
            <a:pPr marL="0" marR="0" algn="l" rtl="1">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Arial" panose="020B0604020202020204" pitchFamily="34" charset="0"/>
              </a:rPr>
              <a:t>Cancer-causing genetic alterations can occur because:</a:t>
            </a:r>
          </a:p>
          <a:p>
            <a:pPr marL="342900" marR="0" lvl="0" indent="-342900" algn="l" rtl="1">
              <a:lnSpc>
                <a:spcPct val="115000"/>
              </a:lnSpc>
              <a:spcBef>
                <a:spcPts val="0"/>
              </a:spcBef>
              <a:spcAft>
                <a:spcPts val="1000"/>
              </a:spcAft>
              <a:buSzPts val="1000"/>
              <a:buFont typeface="Symbol" panose="05050102010706020507" pitchFamily="18" charset="2"/>
              <a:buChar char=""/>
              <a:tabLst>
                <a:tab pos="457200" algn="l"/>
              </a:tabLst>
            </a:pPr>
            <a:r>
              <a:rPr lang="en-US" sz="3200" dirty="0">
                <a:effectLst/>
                <a:latin typeface="Calibri" panose="020F0502020204030204" pitchFamily="34" charset="0"/>
                <a:ea typeface="Calibri" panose="020F0502020204030204" pitchFamily="34" charset="0"/>
                <a:cs typeface="Arial" panose="020B0604020202020204" pitchFamily="34" charset="0"/>
              </a:rPr>
              <a:t>Of mistakes that happen when cells divide.</a:t>
            </a:r>
          </a:p>
          <a:p>
            <a:pPr marL="342900" marR="0" lvl="0" indent="-342900" algn="l" rtl="1">
              <a:lnSpc>
                <a:spcPct val="115000"/>
              </a:lnSpc>
              <a:spcBef>
                <a:spcPts val="0"/>
              </a:spcBef>
              <a:spcAft>
                <a:spcPts val="1000"/>
              </a:spcAft>
              <a:buSzPts val="1000"/>
              <a:buFont typeface="Symbol" panose="05050102010706020507" pitchFamily="18" charset="2"/>
              <a:buChar char=""/>
              <a:tabLst>
                <a:tab pos="457200" algn="l"/>
              </a:tabLst>
            </a:pPr>
            <a:r>
              <a:rPr lang="en-US" sz="3200" dirty="0">
                <a:effectLst/>
                <a:latin typeface="Calibri" panose="020F0502020204030204" pitchFamily="34" charset="0"/>
                <a:ea typeface="Calibri" panose="020F0502020204030204" pitchFamily="34" charset="0"/>
                <a:cs typeface="Arial" panose="020B0604020202020204" pitchFamily="34" charset="0"/>
              </a:rPr>
              <a:t>Of DNA deterioration brought on by unfavorable environmental elements like the chemicals in tobacco smoke and the sun’s ultraviolet rays(physical &amp; chemical carcinogens)</a:t>
            </a:r>
          </a:p>
          <a:p>
            <a:pPr marL="228600" marR="0" algn="l" rtl="0" fontAlgn="base">
              <a:lnSpc>
                <a:spcPct val="115000"/>
              </a:lnSpc>
              <a:spcBef>
                <a:spcPts val="0"/>
              </a:spcBef>
              <a:spcAft>
                <a:spcPts val="0"/>
              </a:spcAft>
            </a:pPr>
            <a:r>
              <a:rPr lang="en-US" sz="3200" spc="10" dirty="0">
                <a:solidFill>
                  <a:srgbClr val="273239"/>
                </a:solidFill>
                <a:effectLst/>
                <a:latin typeface="Times New Roman" panose="02020603050405020304" pitchFamily="18" charset="0"/>
                <a:ea typeface="Times New Roman" panose="02020603050405020304" pitchFamily="18" charset="0"/>
                <a:cs typeface="Arial" panose="020B0604020202020204" pitchFamily="34" charset="0"/>
              </a:rPr>
              <a:t> Also Biological cancer-causing substances such as parasites, viruses, and bacteria</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001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7DCD4-0998-5783-F2D3-15EBDDA1DEC0}"/>
              </a:ext>
            </a:extLst>
          </p:cNvPr>
          <p:cNvSpPr txBox="1"/>
          <p:nvPr/>
        </p:nvSpPr>
        <p:spPr>
          <a:xfrm>
            <a:off x="570122" y="255188"/>
            <a:ext cx="11471313" cy="6124882"/>
          </a:xfrm>
          <a:prstGeom prst="rect">
            <a:avLst/>
          </a:prstGeom>
          <a:noFill/>
        </p:spPr>
        <p:txBody>
          <a:bodyPr wrap="square">
            <a:spAutoFit/>
          </a:bodyPr>
          <a:lstStyle/>
          <a:p>
            <a:pPr marL="0" marR="0" algn="l" rtl="0">
              <a:lnSpc>
                <a:spcPct val="115000"/>
              </a:lnSpc>
              <a:spcBef>
                <a:spcPts val="0"/>
              </a:spcBef>
              <a:spcAft>
                <a:spcPts val="900"/>
              </a:spcAft>
            </a:pPr>
            <a:r>
              <a:rPr lang="en-US" sz="2800" b="1"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What are the main features of tumor growth?</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800" dirty="0">
                <a:solidFill>
                  <a:srgbClr val="4D5156"/>
                </a:solidFill>
                <a:effectLst/>
                <a:latin typeface="Calibri" panose="020F0502020204030204" pitchFamily="34" charset="0"/>
                <a:ea typeface="Times New Roman" panose="02020603050405020304" pitchFamily="18" charset="0"/>
                <a:cs typeface="Calibri" panose="020F0502020204030204" pitchFamily="34" charset="0"/>
              </a:rPr>
              <a:t>The malignant cell is characterized by: </a:t>
            </a:r>
            <a:r>
              <a:rPr lang="en-US" sz="2800" dirty="0">
                <a:solidFill>
                  <a:srgbClr val="040C28"/>
                </a:solidFill>
                <a:effectLst/>
                <a:latin typeface="Calibri" panose="020F0502020204030204" pitchFamily="34" charset="0"/>
                <a:ea typeface="Times New Roman" panose="02020603050405020304" pitchFamily="18" charset="0"/>
                <a:cs typeface="Calibri" panose="020F0502020204030204" pitchFamily="34" charset="0"/>
              </a:rPr>
              <a:t>acceleration of the cell cycle; genomic alterations; invasive growth; increased cell mobility; chemotaxis; changes in the cellular surface; secretion of lytic factors</a:t>
            </a:r>
            <a:r>
              <a:rPr lang="en-US" sz="2800" dirty="0">
                <a:solidFill>
                  <a:srgbClr val="4D5156"/>
                </a:solidFill>
                <a:effectLst/>
                <a:latin typeface="Calibri" panose="020F0502020204030204" pitchFamily="34" charset="0"/>
                <a:ea typeface="Times New Roman" panose="02020603050405020304" pitchFamily="18" charset="0"/>
                <a:cs typeface="Calibri" panose="020F0502020204030204" pitchFamily="34" charset="0"/>
              </a:rPr>
              <a:t>, etc.</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first step  to make cancer diagnosis</a:t>
            </a:r>
            <a:r>
              <a:rPr lang="en-US" sz="2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is to recognize whether or not the specimen contains a lesion and then to determine whether the lesion is neoplastic or non-neoplastic.</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final step</a:t>
            </a:r>
            <a:r>
              <a:rPr lang="en-US" sz="2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is to classify the type of tumor based on the cellular differentiation and gross and microscopic growth pattern based on the light microscopic examination of hematoxylin and eosin stained slides.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2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For the correct identification of the tumor</a:t>
            </a:r>
            <a:r>
              <a:rPr lang="en-US" sz="2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immunostaining, molecular diagnostic tools, or possibly electron microscopic evaluation may be required.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101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B05A35-79A9-5814-DA48-7FFFBFCBC6BD}"/>
              </a:ext>
            </a:extLst>
          </p:cNvPr>
          <p:cNvSpPr txBox="1"/>
          <p:nvPr/>
        </p:nvSpPr>
        <p:spPr>
          <a:xfrm>
            <a:off x="374572" y="387380"/>
            <a:ext cx="11358391" cy="6288516"/>
          </a:xfrm>
          <a:prstGeom prst="rect">
            <a:avLst/>
          </a:prstGeom>
          <a:noFill/>
        </p:spPr>
        <p:txBody>
          <a:bodyPr wrap="square">
            <a:spAutoFit/>
          </a:bodyPr>
          <a:lstStyle/>
          <a:p>
            <a:pPr marL="0" marR="0" algn="l" rtl="0">
              <a:lnSpc>
                <a:spcPct val="115000"/>
              </a:lnSpc>
              <a:spcBef>
                <a:spcPts val="0"/>
              </a:spcBef>
              <a:spcAft>
                <a:spcPts val="0"/>
              </a:spcAft>
            </a:pPr>
            <a:r>
              <a:rPr lang="en-US" sz="32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How can you distinguish benign and malignant in terms of histopathology?</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32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3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benign tumor is well differentiated, grows slowly, shows expansile growth with encapsulation and does not metastasize. In contrast, a malignant tumor is often poorly differentiated, grows rapidly with many mitoses, shows invasive growth with no capsule and frequently metastasizes.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15000"/>
              </a:lnSpc>
              <a:spcBef>
                <a:spcPts val="0"/>
              </a:spcBef>
              <a:spcAft>
                <a:spcPts val="0"/>
              </a:spcAft>
            </a:pPr>
            <a:r>
              <a:rPr lang="en-US" sz="3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differences between benign and malignant tumors include; (1) differentiation, (2) growth rate, (3) growth pattern, and (4) metastasis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42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59151-19E8-881F-E7DB-9BEE29724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6" y="297498"/>
            <a:ext cx="11766015" cy="6263005"/>
          </a:xfrm>
          <a:prstGeom prst="rect">
            <a:avLst/>
          </a:prstGeom>
        </p:spPr>
      </p:pic>
    </p:spTree>
    <p:extLst>
      <p:ext uri="{BB962C8B-B14F-4D97-AF65-F5344CB8AC3E}">
        <p14:creationId xmlns:p14="http://schemas.microsoft.com/office/powerpoint/2010/main" val="3597911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110</TotalTime>
  <Words>1754</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AkzidenzGroteskBE</vt:lpstr>
      <vt:lpstr>Aptos</vt:lpstr>
      <vt:lpstr>Aptos Display</vt:lpstr>
      <vt:lpstr>Arial</vt:lpstr>
      <vt:lpstr>Calibri</vt:lpstr>
      <vt:lpstr>Goudy</vt:lpstr>
      <vt:lpstr>Symbol</vt:lpstr>
      <vt:lpstr>Times New Roman</vt:lpstr>
      <vt:lpstr>Office Theme</vt:lpstr>
      <vt:lpstr>الاورام  اسبابها ووصفها النسيجي </vt:lpstr>
      <vt:lpstr>What is animal tumor?   Neoplasia is the uncontrolled, abnormal growth of cells or tissues in the body, and the abnormal growth itself is called a neoplasm or tumor. It can be benign or malignant.  Benign neoplasms tend to grow slowly; displace, but do not tend to invade, the surrounding body tissues; and do not spread throughout the body.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hussien</dc:creator>
  <cp:lastModifiedBy>ali hussien</cp:lastModifiedBy>
  <cp:revision>2</cp:revision>
  <dcterms:created xsi:type="dcterms:W3CDTF">2024-03-04T09:05:41Z</dcterms:created>
  <dcterms:modified xsi:type="dcterms:W3CDTF">2024-03-04T10:56:19Z</dcterms:modified>
</cp:coreProperties>
</file>