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71" r:id="rId4"/>
    <p:sldId id="257" r:id="rId5"/>
    <p:sldId id="260" r:id="rId6"/>
    <p:sldId id="261" r:id="rId7"/>
    <p:sldId id="262" r:id="rId8"/>
    <p:sldId id="263" r:id="rId9"/>
    <p:sldId id="264" r:id="rId10"/>
    <p:sldId id="270" r:id="rId11"/>
    <p:sldId id="259" r:id="rId12"/>
    <p:sldId id="268" r:id="rId13"/>
    <p:sldId id="269" r:id="rId14"/>
    <p:sldId id="273" r:id="rId15"/>
    <p:sldId id="274" r:id="rId16"/>
    <p:sldId id="265" r:id="rId17"/>
    <p:sldId id="266" r:id="rId18"/>
    <p:sldId id="26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59" autoAdjust="0"/>
    <p:restoredTop sz="94660"/>
  </p:normalViewPr>
  <p:slideViewPr>
    <p:cSldViewPr snapToGrid="0">
      <p:cViewPr varScale="1">
        <p:scale>
          <a:sx n="73" d="100"/>
          <a:sy n="73" d="100"/>
        </p:scale>
        <p:origin x="5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9/10/2023</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9/10/2023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9/10/2023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9/10/2023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55BA285-9698-1B45-8319-D90A8C63F150}" type="datetimeFigureOut">
              <a:rPr lang="en-US" dirty="0"/>
              <a:t>9/10/2023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9/10/2023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534695" y="2824269"/>
            <a:ext cx="4608576" cy="2644457"/>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454792" y="2821491"/>
            <a:ext cx="4608576" cy="263737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9/10/2023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9/10/2023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9/10/2023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61CFCDFD-B4CF-A241-8D71-E814B10BEAF4}" type="datetimeFigureOut">
              <a:rPr lang="en-US" dirty="0"/>
              <a:t>9/10/2023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9/10/2023</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9/10/2023</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881CD68-44F5-434B-84AE-EF6A7FF6D651}"/>
              </a:ext>
            </a:extLst>
          </p:cNvPr>
          <p:cNvSpPr>
            <a:spLocks noGrp="1"/>
          </p:cNvSpPr>
          <p:nvPr>
            <p:ph type="ctrTitle"/>
          </p:nvPr>
        </p:nvSpPr>
        <p:spPr>
          <a:xfrm>
            <a:off x="2493105" y="802299"/>
            <a:ext cx="8561747" cy="2058468"/>
          </a:xfrm>
        </p:spPr>
        <p:txBody>
          <a:bodyPr/>
          <a:lstStyle/>
          <a:p>
            <a:pPr algn="ctr" rtl="1"/>
            <a:r>
              <a:rPr lang="ar-SA" b="1" dirty="0"/>
              <a:t>فن الالقاء ومواجهة الجمهور</a:t>
            </a:r>
            <a:endParaRPr lang="en-US" b="1" dirty="0"/>
          </a:p>
        </p:txBody>
      </p:sp>
      <p:sp>
        <p:nvSpPr>
          <p:cNvPr id="3" name="عنوان فرعي 2">
            <a:extLst>
              <a:ext uri="{FF2B5EF4-FFF2-40B4-BE49-F238E27FC236}">
                <a16:creationId xmlns:a16="http://schemas.microsoft.com/office/drawing/2014/main" id="{7ABE89AC-9BB9-4D5A-90B0-951C6253D42D}"/>
              </a:ext>
            </a:extLst>
          </p:cNvPr>
          <p:cNvSpPr>
            <a:spLocks noGrp="1"/>
          </p:cNvSpPr>
          <p:nvPr>
            <p:ph type="subTitle" idx="1"/>
          </p:nvPr>
        </p:nvSpPr>
        <p:spPr>
          <a:xfrm>
            <a:off x="2493106" y="3531204"/>
            <a:ext cx="8561746" cy="1746190"/>
          </a:xfrm>
        </p:spPr>
        <p:txBody>
          <a:bodyPr>
            <a:normAutofit fontScale="47500" lnSpcReduction="20000"/>
          </a:bodyPr>
          <a:lstStyle/>
          <a:p>
            <a:pPr algn="ctr"/>
            <a:endParaRPr lang="ar-SA" b="1" dirty="0"/>
          </a:p>
          <a:p>
            <a:pPr algn="ctr"/>
            <a:r>
              <a:rPr lang="ar-SA" sz="4500" b="1" dirty="0"/>
              <a:t>اعداد</a:t>
            </a:r>
          </a:p>
          <a:p>
            <a:pPr algn="ctr"/>
            <a:r>
              <a:rPr lang="ar-SA" sz="4500" b="1" dirty="0"/>
              <a:t>د. كوثر عبد الرحمن</a:t>
            </a:r>
            <a:endParaRPr lang="ar-IQ" sz="4500" b="1" dirty="0"/>
          </a:p>
          <a:p>
            <a:pPr algn="ctr"/>
            <a:r>
              <a:rPr lang="ar-IQ" sz="4500" b="1" dirty="0"/>
              <a:t>المدربة جوان عدنان </a:t>
            </a:r>
            <a:endParaRPr lang="en-US" sz="4500" b="1" dirty="0"/>
          </a:p>
        </p:txBody>
      </p:sp>
    </p:spTree>
    <p:extLst>
      <p:ext uri="{BB962C8B-B14F-4D97-AF65-F5344CB8AC3E}">
        <p14:creationId xmlns:p14="http://schemas.microsoft.com/office/powerpoint/2010/main" val="34601995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73572BD-166C-4A37-949B-DF4379C5ED2C}"/>
              </a:ext>
            </a:extLst>
          </p:cNvPr>
          <p:cNvSpPr>
            <a:spLocks noGrp="1"/>
          </p:cNvSpPr>
          <p:nvPr>
            <p:ph type="title"/>
          </p:nvPr>
        </p:nvSpPr>
        <p:spPr>
          <a:xfrm>
            <a:off x="1534696" y="804520"/>
            <a:ext cx="9520158" cy="802211"/>
          </a:xfrm>
        </p:spPr>
        <p:txBody>
          <a:bodyPr>
            <a:normAutofit/>
          </a:bodyPr>
          <a:lstStyle/>
          <a:p>
            <a:pPr algn="r"/>
            <a:r>
              <a:rPr lang="ar-IQ" sz="3600" b="1" dirty="0"/>
              <a:t>قاعدة فن الالقاء</a:t>
            </a:r>
            <a:endParaRPr lang="en-US" sz="3600" b="1" dirty="0"/>
          </a:p>
        </p:txBody>
      </p:sp>
      <p:sp>
        <p:nvSpPr>
          <p:cNvPr id="3" name="عنصر نائب للمحتوى 2">
            <a:extLst>
              <a:ext uri="{FF2B5EF4-FFF2-40B4-BE49-F238E27FC236}">
                <a16:creationId xmlns:a16="http://schemas.microsoft.com/office/drawing/2014/main" id="{80230190-8AA9-4247-84C5-9B33C3490615}"/>
              </a:ext>
            </a:extLst>
          </p:cNvPr>
          <p:cNvSpPr>
            <a:spLocks noGrp="1"/>
          </p:cNvSpPr>
          <p:nvPr>
            <p:ph idx="1"/>
          </p:nvPr>
        </p:nvSpPr>
        <p:spPr>
          <a:xfrm>
            <a:off x="1534696" y="1606732"/>
            <a:ext cx="9520158" cy="3859614"/>
          </a:xfrm>
        </p:spPr>
        <p:txBody>
          <a:bodyPr>
            <a:normAutofit lnSpcReduction="10000"/>
          </a:bodyPr>
          <a:lstStyle/>
          <a:p>
            <a:pPr algn="r" rtl="1"/>
            <a:r>
              <a:rPr lang="ar-IQ" sz="2400" b="1" dirty="0"/>
              <a:t>أمريكا: </a:t>
            </a:r>
            <a:r>
              <a:rPr lang="ar-IQ" sz="2400" dirty="0"/>
              <a:t>كيف انت في قاعة التدريب تظهر كأمريكا، فأمريكا تمتاز بالاقتصاد والقوة </a:t>
            </a:r>
            <a:r>
              <a:rPr lang="ar-IQ" sz="2400" dirty="0" err="1"/>
              <a:t>والدائمية</a:t>
            </a:r>
            <a:r>
              <a:rPr lang="ar-IQ" sz="2400" dirty="0"/>
              <a:t> وهنا يظهر فن ايحاء السلطة، بمعنى اخر اعرف عن نفسي للجمهور بشكل جيد.</a:t>
            </a:r>
          </a:p>
          <a:p>
            <a:pPr algn="r" rtl="1"/>
            <a:r>
              <a:rPr lang="ar-IQ" sz="2400" b="1" dirty="0"/>
              <a:t>ألمانيا: </a:t>
            </a:r>
            <a:r>
              <a:rPr lang="ar-IQ" sz="2400" dirty="0"/>
              <a:t>وألمانيا تهتم بالجودة والأداء.</a:t>
            </a:r>
          </a:p>
          <a:p>
            <a:pPr algn="r" rtl="1"/>
            <a:r>
              <a:rPr lang="ar-IQ" sz="2400" b="1" dirty="0"/>
              <a:t>فرنسا: </a:t>
            </a:r>
            <a:r>
              <a:rPr lang="ar-IQ" sz="2400" dirty="0"/>
              <a:t>فرنسا تهتم بالمظهر، لذا يجب على المدرب أن يكون جميلاً، صاحب مظهر، ذو أناقة بالإضافة إلى اختياره للقاعة التي سيتم إعطاء التدريب فيها، وانتقاء الكلمات المؤثرة التي سيتم القاؤها على الجمهور.</a:t>
            </a:r>
          </a:p>
          <a:p>
            <a:pPr algn="r" rtl="1"/>
            <a:r>
              <a:rPr lang="ar-IQ" sz="2400" b="1" dirty="0"/>
              <a:t>سويسرا: </a:t>
            </a:r>
            <a:r>
              <a:rPr lang="ar-IQ" sz="2400" dirty="0"/>
              <a:t>سويسرا يجب أن تكون حيادياً، يعني أن يفصل المدرب الدين والسياسة عن المحاضرة التدريبية.</a:t>
            </a:r>
          </a:p>
          <a:p>
            <a:pPr marL="0" indent="0" algn="r" rtl="1">
              <a:buNone/>
            </a:pPr>
            <a:endParaRPr lang="en-US" dirty="0"/>
          </a:p>
        </p:txBody>
      </p:sp>
    </p:spTree>
    <p:extLst>
      <p:ext uri="{BB962C8B-B14F-4D97-AF65-F5344CB8AC3E}">
        <p14:creationId xmlns:p14="http://schemas.microsoft.com/office/powerpoint/2010/main" val="752194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9D0F537-A078-4C5C-98F0-960E6EAC1448}"/>
              </a:ext>
            </a:extLst>
          </p:cNvPr>
          <p:cNvSpPr>
            <a:spLocks noGrp="1"/>
          </p:cNvSpPr>
          <p:nvPr>
            <p:ph type="title"/>
          </p:nvPr>
        </p:nvSpPr>
        <p:spPr>
          <a:xfrm>
            <a:off x="1534696" y="804519"/>
            <a:ext cx="9520158" cy="893652"/>
          </a:xfrm>
        </p:spPr>
        <p:txBody>
          <a:bodyPr/>
          <a:lstStyle/>
          <a:p>
            <a:pPr algn="r" rtl="1"/>
            <a:r>
              <a:rPr lang="ar-SA" b="1" dirty="0"/>
              <a:t>الأدوات والمهارات</a:t>
            </a:r>
            <a:endParaRPr lang="en-US" b="1" dirty="0"/>
          </a:p>
        </p:txBody>
      </p:sp>
      <p:sp>
        <p:nvSpPr>
          <p:cNvPr id="3" name="عنصر نائب للمحتوى 2">
            <a:extLst>
              <a:ext uri="{FF2B5EF4-FFF2-40B4-BE49-F238E27FC236}">
                <a16:creationId xmlns:a16="http://schemas.microsoft.com/office/drawing/2014/main" id="{7493ED8A-293C-443E-A653-3605C21CC0F6}"/>
              </a:ext>
            </a:extLst>
          </p:cNvPr>
          <p:cNvSpPr>
            <a:spLocks noGrp="1"/>
          </p:cNvSpPr>
          <p:nvPr>
            <p:ph idx="1"/>
          </p:nvPr>
        </p:nvSpPr>
        <p:spPr/>
        <p:txBody>
          <a:bodyPr>
            <a:normAutofit/>
          </a:bodyPr>
          <a:lstStyle/>
          <a:p>
            <a:pPr algn="r" rtl="1"/>
            <a:r>
              <a:rPr lang="ar-IQ" sz="2800" dirty="0"/>
              <a:t>الثقافة والخبرة الواسعة في الموضوع الذي يتحدث عنه</a:t>
            </a:r>
            <a:endParaRPr lang="ar-SA" sz="2800" dirty="0"/>
          </a:p>
          <a:p>
            <a:pPr algn="r" rtl="1"/>
            <a:r>
              <a:rPr lang="ar-SA" sz="2800" dirty="0"/>
              <a:t>الثقة بالنفس (من اهم المهارات)</a:t>
            </a:r>
          </a:p>
          <a:p>
            <a:pPr algn="r" rtl="1"/>
            <a:r>
              <a:rPr lang="ar-SA" sz="2800" dirty="0"/>
              <a:t>التفاعل مع النص باستخدام نبرة الصوت ولغة الجسد (أي تذوق النص مع تنويع طبقات الصوت)</a:t>
            </a:r>
          </a:p>
          <a:p>
            <a:pPr algn="r" rtl="1"/>
            <a:r>
              <a:rPr lang="ar-SA" sz="2800" dirty="0"/>
              <a:t>التحضير الجيد للموضوع </a:t>
            </a:r>
          </a:p>
        </p:txBody>
      </p:sp>
    </p:spTree>
    <p:extLst>
      <p:ext uri="{BB962C8B-B14F-4D97-AF65-F5344CB8AC3E}">
        <p14:creationId xmlns:p14="http://schemas.microsoft.com/office/powerpoint/2010/main" val="18295334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A66037E-4F69-4966-81F2-FC3A6893CA35}"/>
              </a:ext>
            </a:extLst>
          </p:cNvPr>
          <p:cNvSpPr>
            <a:spLocks noGrp="1"/>
          </p:cNvSpPr>
          <p:nvPr>
            <p:ph type="title"/>
          </p:nvPr>
        </p:nvSpPr>
        <p:spPr>
          <a:xfrm>
            <a:off x="1534696" y="804520"/>
            <a:ext cx="9520158" cy="789150"/>
          </a:xfrm>
        </p:spPr>
        <p:txBody>
          <a:bodyPr>
            <a:normAutofit/>
          </a:bodyPr>
          <a:lstStyle/>
          <a:p>
            <a:pPr algn="r"/>
            <a:r>
              <a:rPr lang="ar-SA" sz="4000" b="1" dirty="0"/>
              <a:t>لغة الجسد عند الالقاء </a:t>
            </a:r>
            <a:endParaRPr lang="en-US" sz="4000" b="1" dirty="0"/>
          </a:p>
        </p:txBody>
      </p:sp>
      <p:sp>
        <p:nvSpPr>
          <p:cNvPr id="3" name="عنصر نائب للمحتوى 2">
            <a:extLst>
              <a:ext uri="{FF2B5EF4-FFF2-40B4-BE49-F238E27FC236}">
                <a16:creationId xmlns:a16="http://schemas.microsoft.com/office/drawing/2014/main" id="{9053A473-C567-4C0B-89EB-0A61D318D6E0}"/>
              </a:ext>
            </a:extLst>
          </p:cNvPr>
          <p:cNvSpPr>
            <a:spLocks noGrp="1"/>
          </p:cNvSpPr>
          <p:nvPr>
            <p:ph idx="1"/>
          </p:nvPr>
        </p:nvSpPr>
        <p:spPr>
          <a:xfrm>
            <a:off x="1534696" y="1593670"/>
            <a:ext cx="9520158" cy="3872675"/>
          </a:xfrm>
        </p:spPr>
        <p:txBody>
          <a:bodyPr>
            <a:normAutofit fontScale="92500" lnSpcReduction="20000"/>
          </a:bodyPr>
          <a:lstStyle/>
          <a:p>
            <a:pPr algn="r" rtl="1"/>
            <a:r>
              <a:rPr lang="ar-IQ" sz="2000" b="1" dirty="0"/>
              <a:t>حركة النعامة</a:t>
            </a:r>
          </a:p>
          <a:p>
            <a:pPr algn="r" rtl="1"/>
            <a:r>
              <a:rPr lang="ar-IQ" sz="2000" b="1" dirty="0"/>
              <a:t>حركة البهلوان</a:t>
            </a:r>
          </a:p>
          <a:p>
            <a:pPr algn="r" rtl="1"/>
            <a:r>
              <a:rPr lang="ar-IQ" sz="2000" b="1" dirty="0"/>
              <a:t>حركة الطائر المرفرف</a:t>
            </a:r>
          </a:p>
          <a:p>
            <a:pPr algn="r" rtl="1"/>
            <a:r>
              <a:rPr lang="ar-IQ" sz="2000" b="1" dirty="0"/>
              <a:t>حركة المائل او الملفوف</a:t>
            </a:r>
          </a:p>
          <a:p>
            <a:pPr algn="r" rtl="1"/>
            <a:r>
              <a:rPr lang="ar-IQ" sz="2000" b="1" dirty="0"/>
              <a:t>حركة الكنغر</a:t>
            </a:r>
            <a:endParaRPr lang="ar-SA" sz="2000" b="1" dirty="0"/>
          </a:p>
          <a:p>
            <a:pPr algn="r" rtl="1"/>
            <a:r>
              <a:rPr lang="ar-IQ" sz="2000" b="1" dirty="0"/>
              <a:t>حركة حرف </a:t>
            </a:r>
            <a:r>
              <a:rPr lang="en-US" sz="2000" b="1" dirty="0"/>
              <a:t>V</a:t>
            </a:r>
            <a:endParaRPr lang="ar-IQ" sz="2000" b="1" dirty="0"/>
          </a:p>
          <a:p>
            <a:pPr algn="r" rtl="1"/>
            <a:r>
              <a:rPr lang="ar-IQ" sz="2000" b="1" dirty="0"/>
              <a:t>حركة حرف </a:t>
            </a:r>
            <a:r>
              <a:rPr lang="en-US" sz="2000" b="1" dirty="0"/>
              <a:t>W</a:t>
            </a:r>
            <a:r>
              <a:rPr lang="ar-IQ" sz="2000" b="1" dirty="0"/>
              <a:t> </a:t>
            </a:r>
          </a:p>
          <a:p>
            <a:pPr algn="r" rtl="1"/>
            <a:r>
              <a:rPr lang="ar-IQ" sz="2000" b="1" dirty="0"/>
              <a:t>حركة الأسد داخل القفص</a:t>
            </a:r>
          </a:p>
          <a:p>
            <a:pPr algn="r" rtl="1"/>
            <a:r>
              <a:rPr lang="ar-IQ" sz="2000" b="1" dirty="0"/>
              <a:t>حركة قاطع اللحم</a:t>
            </a:r>
            <a:endParaRPr lang="ar-SA" sz="2000" b="1" dirty="0"/>
          </a:p>
          <a:p>
            <a:pPr marL="0" indent="0" algn="r">
              <a:buNone/>
            </a:pPr>
            <a:endParaRPr lang="en-US" dirty="0"/>
          </a:p>
        </p:txBody>
      </p:sp>
    </p:spTree>
    <p:extLst>
      <p:ext uri="{BB962C8B-B14F-4D97-AF65-F5344CB8AC3E}">
        <p14:creationId xmlns:p14="http://schemas.microsoft.com/office/powerpoint/2010/main" val="607099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EBC00C9-1FB9-4E3D-BBB5-045F37A0B1AE}"/>
              </a:ext>
            </a:extLst>
          </p:cNvPr>
          <p:cNvSpPr>
            <a:spLocks noGrp="1"/>
          </p:cNvSpPr>
          <p:nvPr>
            <p:ph type="title"/>
          </p:nvPr>
        </p:nvSpPr>
        <p:spPr>
          <a:xfrm>
            <a:off x="1534696" y="804519"/>
            <a:ext cx="9520158" cy="841401"/>
          </a:xfrm>
        </p:spPr>
        <p:txBody>
          <a:bodyPr/>
          <a:lstStyle/>
          <a:p>
            <a:pPr algn="r"/>
            <a:r>
              <a:rPr lang="ar-SA" b="1" dirty="0"/>
              <a:t>أنواع الوقفات في لغة الجسد </a:t>
            </a:r>
            <a:endParaRPr lang="en-US" b="1" dirty="0"/>
          </a:p>
        </p:txBody>
      </p:sp>
      <p:sp>
        <p:nvSpPr>
          <p:cNvPr id="3" name="عنصر نائب للمحتوى 2">
            <a:extLst>
              <a:ext uri="{FF2B5EF4-FFF2-40B4-BE49-F238E27FC236}">
                <a16:creationId xmlns:a16="http://schemas.microsoft.com/office/drawing/2014/main" id="{B56C1DDE-5CB7-4AAB-97A2-F09B6E9BAD79}"/>
              </a:ext>
            </a:extLst>
          </p:cNvPr>
          <p:cNvSpPr>
            <a:spLocks noGrp="1"/>
          </p:cNvSpPr>
          <p:nvPr>
            <p:ph idx="1"/>
          </p:nvPr>
        </p:nvSpPr>
        <p:spPr/>
        <p:txBody>
          <a:bodyPr/>
          <a:lstStyle/>
          <a:p>
            <a:pPr algn="r" rtl="1"/>
            <a:r>
              <a:rPr lang="ar-IQ" sz="2000" b="1" dirty="0"/>
              <a:t>رقم 11</a:t>
            </a:r>
          </a:p>
          <a:p>
            <a:pPr algn="r" rtl="1"/>
            <a:r>
              <a:rPr lang="ar-IQ" sz="2000" b="1" dirty="0"/>
              <a:t>رقم 7</a:t>
            </a:r>
          </a:p>
          <a:p>
            <a:pPr algn="r" rtl="1"/>
            <a:r>
              <a:rPr lang="ar-IQ" sz="2000" b="1" dirty="0"/>
              <a:t>الوقفة المائلة</a:t>
            </a:r>
          </a:p>
          <a:p>
            <a:pPr marL="0" indent="0" algn="r">
              <a:buNone/>
            </a:pPr>
            <a:endParaRPr lang="en-US" dirty="0"/>
          </a:p>
        </p:txBody>
      </p:sp>
    </p:spTree>
    <p:extLst>
      <p:ext uri="{BB962C8B-B14F-4D97-AF65-F5344CB8AC3E}">
        <p14:creationId xmlns:p14="http://schemas.microsoft.com/office/powerpoint/2010/main" val="366319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F5777D1-3B34-4487-A5E7-E922F4662C41}"/>
              </a:ext>
            </a:extLst>
          </p:cNvPr>
          <p:cNvSpPr>
            <a:spLocks noGrp="1"/>
          </p:cNvSpPr>
          <p:nvPr>
            <p:ph type="title"/>
          </p:nvPr>
        </p:nvSpPr>
        <p:spPr>
          <a:xfrm>
            <a:off x="1534696" y="804520"/>
            <a:ext cx="9520158" cy="763024"/>
          </a:xfrm>
        </p:spPr>
        <p:txBody>
          <a:bodyPr>
            <a:normAutofit/>
          </a:bodyPr>
          <a:lstStyle/>
          <a:p>
            <a:pPr algn="r" rtl="1"/>
            <a:r>
              <a:rPr lang="ar-IQ" sz="4000" b="1" dirty="0"/>
              <a:t>عناصر الالقاء الجسدي</a:t>
            </a:r>
            <a:endParaRPr lang="en-US" sz="4000" b="1" dirty="0"/>
          </a:p>
        </p:txBody>
      </p:sp>
      <p:sp>
        <p:nvSpPr>
          <p:cNvPr id="3" name="عنصر نائب للمحتوى 2">
            <a:extLst>
              <a:ext uri="{FF2B5EF4-FFF2-40B4-BE49-F238E27FC236}">
                <a16:creationId xmlns:a16="http://schemas.microsoft.com/office/drawing/2014/main" id="{BA3E337E-BB0E-44E7-882B-738F2E268A84}"/>
              </a:ext>
            </a:extLst>
          </p:cNvPr>
          <p:cNvSpPr>
            <a:spLocks noGrp="1"/>
          </p:cNvSpPr>
          <p:nvPr>
            <p:ph idx="1"/>
          </p:nvPr>
        </p:nvSpPr>
        <p:spPr/>
        <p:txBody>
          <a:bodyPr>
            <a:normAutofit lnSpcReduction="10000"/>
          </a:bodyPr>
          <a:lstStyle/>
          <a:p>
            <a:pPr marL="0" indent="0" algn="r" rtl="1">
              <a:buNone/>
            </a:pPr>
            <a:r>
              <a:rPr lang="ar-IQ" sz="2800" dirty="0"/>
              <a:t>يتضمن الإلقاء الفعّال ثلاثة عناصر رئيسية: </a:t>
            </a:r>
            <a:r>
              <a:rPr lang="ar-IQ" sz="2800" b="1" dirty="0"/>
              <a:t>الصوت، الجسد واللغة</a:t>
            </a:r>
          </a:p>
          <a:p>
            <a:pPr marL="0" indent="0" algn="r" rtl="1">
              <a:buNone/>
            </a:pPr>
            <a:r>
              <a:rPr lang="ar-IQ" sz="2800" dirty="0"/>
              <a:t>ويتضمن الإلقاء الصوتي:</a:t>
            </a:r>
          </a:p>
          <a:p>
            <a:pPr marL="0" indent="0" algn="r" rtl="1">
              <a:buNone/>
            </a:pPr>
            <a:r>
              <a:rPr lang="ar-IQ" sz="2800" b="1" dirty="0"/>
              <a:t>معدل السرعة والتوقفات، حجم الصوت، طبقة الصوت وتغيراتها، نوعية الصوت، النطق واللفظ. </a:t>
            </a:r>
          </a:p>
          <a:p>
            <a:pPr marL="0" indent="0" algn="r" rtl="1">
              <a:buNone/>
            </a:pPr>
            <a:r>
              <a:rPr lang="ar-IQ" sz="2800" dirty="0"/>
              <a:t>بينما تتضمن عناصر الإلقاء الجسدي هي: </a:t>
            </a:r>
          </a:p>
          <a:p>
            <a:pPr marL="0" indent="0" algn="r" rtl="1">
              <a:buNone/>
            </a:pPr>
            <a:r>
              <a:rPr lang="ar-IQ" sz="2800" b="1" dirty="0"/>
              <a:t>المظهر، الوقوف، تعابير الوجه، الاتصال البصري، الحركة، الإيماءات. </a:t>
            </a:r>
            <a:endParaRPr lang="en-US" sz="2800" b="1" dirty="0"/>
          </a:p>
        </p:txBody>
      </p:sp>
    </p:spTree>
    <p:extLst>
      <p:ext uri="{BB962C8B-B14F-4D97-AF65-F5344CB8AC3E}">
        <p14:creationId xmlns:p14="http://schemas.microsoft.com/office/powerpoint/2010/main" val="1113399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A8259D-A155-4ABE-A656-BE63CDD3FA58}"/>
              </a:ext>
            </a:extLst>
          </p:cNvPr>
          <p:cNvSpPr>
            <a:spLocks noGrp="1"/>
          </p:cNvSpPr>
          <p:nvPr>
            <p:ph type="title"/>
          </p:nvPr>
        </p:nvSpPr>
        <p:spPr/>
        <p:txBody>
          <a:bodyPr/>
          <a:lstStyle/>
          <a:p>
            <a:pPr algn="r" rtl="1"/>
            <a:r>
              <a:rPr lang="ar-IQ" b="1" i="0" dirty="0">
                <a:solidFill>
                  <a:srgbClr val="212529"/>
                </a:solidFill>
                <a:effectLst/>
                <a:latin typeface="Readex Pro"/>
              </a:rPr>
              <a:t>كيف يعزز الإلقاء الجسدي من إلقائك؟</a:t>
            </a:r>
            <a:endParaRPr lang="en-US" b="1" dirty="0"/>
          </a:p>
        </p:txBody>
      </p:sp>
      <p:sp>
        <p:nvSpPr>
          <p:cNvPr id="3" name="عنصر نائب للمحتوى 2">
            <a:extLst>
              <a:ext uri="{FF2B5EF4-FFF2-40B4-BE49-F238E27FC236}">
                <a16:creationId xmlns:a16="http://schemas.microsoft.com/office/drawing/2014/main" id="{E8269909-44AE-496D-98CE-A6C66C3800B1}"/>
              </a:ext>
            </a:extLst>
          </p:cNvPr>
          <p:cNvSpPr>
            <a:spLocks noGrp="1"/>
          </p:cNvSpPr>
          <p:nvPr>
            <p:ph idx="1"/>
          </p:nvPr>
        </p:nvSpPr>
        <p:spPr/>
        <p:txBody>
          <a:bodyPr/>
          <a:lstStyle/>
          <a:p>
            <a:pPr marL="0" indent="0" algn="r" rtl="1">
              <a:buNone/>
            </a:pPr>
            <a:endParaRPr lang="en-US" dirty="0"/>
          </a:p>
        </p:txBody>
      </p:sp>
    </p:spTree>
    <p:extLst>
      <p:ext uri="{BB962C8B-B14F-4D97-AF65-F5344CB8AC3E}">
        <p14:creationId xmlns:p14="http://schemas.microsoft.com/office/powerpoint/2010/main" val="2836678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D2C1696-55F1-4419-81A4-8D237CD03796}"/>
              </a:ext>
            </a:extLst>
          </p:cNvPr>
          <p:cNvSpPr>
            <a:spLocks noGrp="1"/>
          </p:cNvSpPr>
          <p:nvPr>
            <p:ph type="title"/>
          </p:nvPr>
        </p:nvSpPr>
        <p:spPr/>
        <p:txBody>
          <a:bodyPr>
            <a:normAutofit/>
          </a:bodyPr>
          <a:lstStyle/>
          <a:p>
            <a:pPr algn="r"/>
            <a:r>
              <a:rPr lang="ar-SA" sz="3600" b="1" dirty="0"/>
              <a:t>خطوات ترسيخ الموضوع في اذهان الجمهور؟</a:t>
            </a:r>
            <a:endParaRPr lang="en-US" sz="3600" b="1" dirty="0"/>
          </a:p>
        </p:txBody>
      </p:sp>
      <p:sp>
        <p:nvSpPr>
          <p:cNvPr id="3" name="عنصر نائب للمحتوى 2">
            <a:extLst>
              <a:ext uri="{FF2B5EF4-FFF2-40B4-BE49-F238E27FC236}">
                <a16:creationId xmlns:a16="http://schemas.microsoft.com/office/drawing/2014/main" id="{F992A9F1-2DE6-40AA-8A80-FC7DAED09459}"/>
              </a:ext>
            </a:extLst>
          </p:cNvPr>
          <p:cNvSpPr>
            <a:spLocks noGrp="1"/>
          </p:cNvSpPr>
          <p:nvPr>
            <p:ph idx="1"/>
          </p:nvPr>
        </p:nvSpPr>
        <p:spPr/>
        <p:txBody>
          <a:bodyPr>
            <a:normAutofit/>
          </a:bodyPr>
          <a:lstStyle/>
          <a:p>
            <a:pPr algn="r" rtl="1"/>
            <a:r>
              <a:rPr lang="ar-SA" sz="2400" dirty="0"/>
              <a:t>التركيز على المفردات التي تقوي الهدف الأساس فيشدد على الكلمات المهمة ويخفض من الكلمات غير المهمة.</a:t>
            </a:r>
          </a:p>
          <a:p>
            <a:pPr algn="r" rtl="1"/>
            <a:r>
              <a:rPr lang="ar-SA" sz="2400" dirty="0"/>
              <a:t>التغيير من طبقات الصوت ، وذلك يساهم بالتأثير في المستمع وجلب اهتمامه</a:t>
            </a:r>
          </a:p>
          <a:p>
            <a:pPr algn="r" rtl="1"/>
            <a:r>
              <a:rPr lang="ar-SA" sz="2400" dirty="0"/>
              <a:t>ان يكون الأسلوب متميزا عن غيره فالأسلوب الجيد اهم من الكلمات في الالقاء وذلك يؤكد أهمية الشخصية ومدى نجاحها في التأثير بالجمهور.</a:t>
            </a:r>
          </a:p>
          <a:p>
            <a:pPr algn="r" rtl="1"/>
            <a:r>
              <a:rPr lang="ar-SA" sz="2400" dirty="0"/>
              <a:t>الوقوف بعد عرض فكرة مهمة فذلك الوقوف يساهم بترسيخ الفكرة في اذهان المستمعين</a:t>
            </a:r>
            <a:endParaRPr lang="en-US" sz="2400" dirty="0"/>
          </a:p>
        </p:txBody>
      </p:sp>
    </p:spTree>
    <p:extLst>
      <p:ext uri="{BB962C8B-B14F-4D97-AF65-F5344CB8AC3E}">
        <p14:creationId xmlns:p14="http://schemas.microsoft.com/office/powerpoint/2010/main" val="42575205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2F4F551-E644-460D-A13E-E9BFE49EB68D}"/>
              </a:ext>
            </a:extLst>
          </p:cNvPr>
          <p:cNvSpPr>
            <a:spLocks noGrp="1"/>
          </p:cNvSpPr>
          <p:nvPr>
            <p:ph type="title"/>
          </p:nvPr>
        </p:nvSpPr>
        <p:spPr>
          <a:xfrm>
            <a:off x="1534696" y="804519"/>
            <a:ext cx="9520158" cy="749961"/>
          </a:xfrm>
        </p:spPr>
        <p:txBody>
          <a:bodyPr>
            <a:normAutofit/>
          </a:bodyPr>
          <a:lstStyle/>
          <a:p>
            <a:pPr algn="r" rtl="1"/>
            <a:r>
              <a:rPr lang="ar-SA" sz="4000" b="1" dirty="0"/>
              <a:t>كيف تتغلب على الرهبة عند مواجهة الجمهور؟</a:t>
            </a:r>
            <a:endParaRPr lang="en-US" sz="4000" b="1" dirty="0"/>
          </a:p>
        </p:txBody>
      </p:sp>
      <p:sp>
        <p:nvSpPr>
          <p:cNvPr id="3" name="عنصر نائب للمحتوى 2">
            <a:extLst>
              <a:ext uri="{FF2B5EF4-FFF2-40B4-BE49-F238E27FC236}">
                <a16:creationId xmlns:a16="http://schemas.microsoft.com/office/drawing/2014/main" id="{EFE6E383-B557-4AAE-910F-63A96E63D529}"/>
              </a:ext>
            </a:extLst>
          </p:cNvPr>
          <p:cNvSpPr>
            <a:spLocks noGrp="1"/>
          </p:cNvSpPr>
          <p:nvPr>
            <p:ph idx="1"/>
          </p:nvPr>
        </p:nvSpPr>
        <p:spPr/>
        <p:txBody>
          <a:bodyPr/>
          <a:lstStyle/>
          <a:p>
            <a:pPr algn="r" rtl="1"/>
            <a:r>
              <a:rPr lang="ar-SA" sz="2800" dirty="0"/>
              <a:t>كسر حاجز الخوف قرار</a:t>
            </a:r>
          </a:p>
          <a:p>
            <a:pPr algn="r" rtl="1"/>
            <a:r>
              <a:rPr lang="ar-SA" sz="2800" dirty="0"/>
              <a:t>الأفضل في المحاضرة الأولى تضع شخص تثق به بين الجمهور توجه عيناك له لتطمئن</a:t>
            </a:r>
          </a:p>
          <a:p>
            <a:pPr algn="r" rtl="1"/>
            <a:r>
              <a:rPr lang="ar-SA" sz="2800" dirty="0"/>
              <a:t>التدريب وكثرة الممارسة</a:t>
            </a:r>
          </a:p>
          <a:p>
            <a:pPr algn="r" rtl="1"/>
            <a:r>
              <a:rPr lang="ar-SA" sz="2800" dirty="0"/>
              <a:t>كن بسيطا وكن ودودا (كن على طبيعتك)</a:t>
            </a:r>
          </a:p>
          <a:p>
            <a:pPr algn="r" rtl="1"/>
            <a:endParaRPr lang="ar-SA" dirty="0"/>
          </a:p>
          <a:p>
            <a:pPr algn="r" rtl="1"/>
            <a:endParaRPr lang="ar-SA" dirty="0"/>
          </a:p>
          <a:p>
            <a:pPr algn="r" rtl="1"/>
            <a:endParaRPr lang="ar-SA" dirty="0"/>
          </a:p>
        </p:txBody>
      </p:sp>
    </p:spTree>
    <p:extLst>
      <p:ext uri="{BB962C8B-B14F-4D97-AF65-F5344CB8AC3E}">
        <p14:creationId xmlns:p14="http://schemas.microsoft.com/office/powerpoint/2010/main" val="31705874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9597019-C769-45EE-B2C6-B48D6100DB14}"/>
              </a:ext>
            </a:extLst>
          </p:cNvPr>
          <p:cNvSpPr>
            <a:spLocks noGrp="1"/>
          </p:cNvSpPr>
          <p:nvPr>
            <p:ph type="title"/>
          </p:nvPr>
        </p:nvSpPr>
        <p:spPr/>
        <p:txBody>
          <a:bodyPr/>
          <a:lstStyle/>
          <a:p>
            <a:endParaRPr lang="en-US" dirty="0"/>
          </a:p>
        </p:txBody>
      </p:sp>
      <p:sp>
        <p:nvSpPr>
          <p:cNvPr id="3" name="عنصر نائب للمحتوى 2">
            <a:extLst>
              <a:ext uri="{FF2B5EF4-FFF2-40B4-BE49-F238E27FC236}">
                <a16:creationId xmlns:a16="http://schemas.microsoft.com/office/drawing/2014/main" id="{1C4A9239-0F78-4EA2-A4C1-61DAA1733311}"/>
              </a:ext>
            </a:extLst>
          </p:cNvPr>
          <p:cNvSpPr>
            <a:spLocks noGrp="1"/>
          </p:cNvSpPr>
          <p:nvPr>
            <p:ph idx="1"/>
          </p:nvPr>
        </p:nvSpPr>
        <p:spPr/>
        <p:txBody>
          <a:bodyPr>
            <a:normAutofit/>
          </a:bodyPr>
          <a:lstStyle/>
          <a:p>
            <a:pPr marL="0" indent="0" algn="ctr">
              <a:buNone/>
            </a:pPr>
            <a:r>
              <a:rPr lang="ar-SA" sz="9600" b="1" dirty="0"/>
              <a:t>تمنياتي لكم بالتوفيق</a:t>
            </a:r>
            <a:endParaRPr lang="en-US" sz="9600" b="1" dirty="0"/>
          </a:p>
        </p:txBody>
      </p:sp>
    </p:spTree>
    <p:extLst>
      <p:ext uri="{BB962C8B-B14F-4D97-AF65-F5344CB8AC3E}">
        <p14:creationId xmlns:p14="http://schemas.microsoft.com/office/powerpoint/2010/main" val="10272458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50EE7CE-8834-409F-89B8-DC926BA937BF}"/>
              </a:ext>
            </a:extLst>
          </p:cNvPr>
          <p:cNvSpPr>
            <a:spLocks noGrp="1"/>
          </p:cNvSpPr>
          <p:nvPr>
            <p:ph type="title"/>
          </p:nvPr>
        </p:nvSpPr>
        <p:spPr/>
        <p:txBody>
          <a:bodyPr/>
          <a:lstStyle/>
          <a:p>
            <a:endParaRPr lang="en-US"/>
          </a:p>
        </p:txBody>
      </p:sp>
      <p:pic>
        <p:nvPicPr>
          <p:cNvPr id="5" name="عنصر نائب للمحتوى 4">
            <a:extLst>
              <a:ext uri="{FF2B5EF4-FFF2-40B4-BE49-F238E27FC236}">
                <a16:creationId xmlns:a16="http://schemas.microsoft.com/office/drawing/2014/main" id="{30E6E302-8E41-4954-8DE2-5F8FC4CAFAC0}"/>
              </a:ext>
            </a:extLst>
          </p:cNvPr>
          <p:cNvPicPr>
            <a:picLocks noGrp="1" noChangeAspect="1"/>
          </p:cNvPicPr>
          <p:nvPr>
            <p:ph idx="1"/>
          </p:nvPr>
        </p:nvPicPr>
        <p:blipFill>
          <a:blip r:embed="rId2"/>
          <a:stretch>
            <a:fillRect/>
          </a:stretch>
        </p:blipFill>
        <p:spPr>
          <a:xfrm>
            <a:off x="0" y="0"/>
            <a:ext cx="12192000" cy="7384848"/>
          </a:xfrm>
        </p:spPr>
      </p:pic>
    </p:spTree>
    <p:extLst>
      <p:ext uri="{BB962C8B-B14F-4D97-AF65-F5344CB8AC3E}">
        <p14:creationId xmlns:p14="http://schemas.microsoft.com/office/powerpoint/2010/main" val="1954693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567CE01A-D6FF-4EB4-AEE2-25CE13B7A003}"/>
              </a:ext>
            </a:extLst>
          </p:cNvPr>
          <p:cNvPicPr>
            <a:picLocks noChangeAspect="1"/>
          </p:cNvPicPr>
          <p:nvPr/>
        </p:nvPicPr>
        <p:blipFill>
          <a:blip r:embed="rId2"/>
          <a:stretch>
            <a:fillRect/>
          </a:stretch>
        </p:blipFill>
        <p:spPr>
          <a:xfrm>
            <a:off x="0" y="-1"/>
            <a:ext cx="12192000" cy="6856955"/>
          </a:xfrm>
          <a:prstGeom prst="rect">
            <a:avLst/>
          </a:prstGeom>
        </p:spPr>
      </p:pic>
    </p:spTree>
    <p:extLst>
      <p:ext uri="{BB962C8B-B14F-4D97-AF65-F5344CB8AC3E}">
        <p14:creationId xmlns:p14="http://schemas.microsoft.com/office/powerpoint/2010/main" val="1213476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5DCE6CD-1080-484D-B4B7-B5AE7A061613}"/>
              </a:ext>
            </a:extLst>
          </p:cNvPr>
          <p:cNvSpPr>
            <a:spLocks noGrp="1"/>
          </p:cNvSpPr>
          <p:nvPr>
            <p:ph type="title"/>
          </p:nvPr>
        </p:nvSpPr>
        <p:spPr/>
        <p:txBody>
          <a:bodyPr>
            <a:normAutofit/>
          </a:bodyPr>
          <a:lstStyle/>
          <a:p>
            <a:pPr algn="r" rtl="1"/>
            <a:r>
              <a:rPr lang="ar-SA" sz="4800" b="1" dirty="0"/>
              <a:t>فن الالقاء</a:t>
            </a:r>
            <a:endParaRPr lang="en-US" sz="4800" b="1" dirty="0"/>
          </a:p>
        </p:txBody>
      </p:sp>
      <p:sp>
        <p:nvSpPr>
          <p:cNvPr id="3" name="عنصر نائب للمحتوى 2">
            <a:extLst>
              <a:ext uri="{FF2B5EF4-FFF2-40B4-BE49-F238E27FC236}">
                <a16:creationId xmlns:a16="http://schemas.microsoft.com/office/drawing/2014/main" id="{671E0E69-EEF4-4B3A-A84E-2028951CAEC0}"/>
              </a:ext>
            </a:extLst>
          </p:cNvPr>
          <p:cNvSpPr>
            <a:spLocks noGrp="1"/>
          </p:cNvSpPr>
          <p:nvPr>
            <p:ph idx="1"/>
          </p:nvPr>
        </p:nvSpPr>
        <p:spPr/>
        <p:txBody>
          <a:bodyPr/>
          <a:lstStyle/>
          <a:p>
            <a:pPr marL="0" indent="0" algn="r" rtl="1">
              <a:buNone/>
            </a:pPr>
            <a:endParaRPr lang="ar-SA" dirty="0"/>
          </a:p>
          <a:p>
            <a:pPr marL="0" indent="0" algn="just" rtl="1">
              <a:buNone/>
            </a:pPr>
            <a:r>
              <a:rPr lang="ar-IQ" sz="3600" dirty="0"/>
              <a:t>هو مهارة وتكنيك في استغلال الصوت البشري وتطويع نبراته حسب الموقف واللغة للتأثير على </a:t>
            </a:r>
            <a:r>
              <a:rPr lang="ar-SA" sz="3600" dirty="0"/>
              <a:t>الجمهور لإيصال فكرة او معلومة ما </a:t>
            </a:r>
            <a:r>
              <a:rPr lang="ar-IQ" sz="3600" dirty="0"/>
              <a:t>.</a:t>
            </a:r>
            <a:endParaRPr lang="en-US" sz="3600" dirty="0"/>
          </a:p>
        </p:txBody>
      </p:sp>
    </p:spTree>
    <p:extLst>
      <p:ext uri="{BB962C8B-B14F-4D97-AF65-F5344CB8AC3E}">
        <p14:creationId xmlns:p14="http://schemas.microsoft.com/office/powerpoint/2010/main" val="15622282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0233B98-3356-4106-8CCE-1C0398F17CE7}"/>
              </a:ext>
            </a:extLst>
          </p:cNvPr>
          <p:cNvSpPr>
            <a:spLocks noGrp="1"/>
          </p:cNvSpPr>
          <p:nvPr>
            <p:ph type="title"/>
          </p:nvPr>
        </p:nvSpPr>
        <p:spPr>
          <a:xfrm>
            <a:off x="1534696" y="378824"/>
            <a:ext cx="9520158" cy="1012832"/>
          </a:xfrm>
        </p:spPr>
        <p:txBody>
          <a:bodyPr>
            <a:normAutofit/>
          </a:bodyPr>
          <a:lstStyle/>
          <a:p>
            <a:pPr algn="r" rtl="1"/>
            <a:r>
              <a:rPr lang="ar-SA" sz="4000" b="1" dirty="0"/>
              <a:t>عناصر الالقاء</a:t>
            </a:r>
            <a:endParaRPr lang="en-US" sz="4000" b="1" dirty="0"/>
          </a:p>
        </p:txBody>
      </p:sp>
      <p:sp>
        <p:nvSpPr>
          <p:cNvPr id="3" name="عنصر نائب للمحتوى 2">
            <a:extLst>
              <a:ext uri="{FF2B5EF4-FFF2-40B4-BE49-F238E27FC236}">
                <a16:creationId xmlns:a16="http://schemas.microsoft.com/office/drawing/2014/main" id="{A61355F8-15FA-492D-AB3D-658C316D88EF}"/>
              </a:ext>
            </a:extLst>
          </p:cNvPr>
          <p:cNvSpPr>
            <a:spLocks noGrp="1"/>
          </p:cNvSpPr>
          <p:nvPr>
            <p:ph idx="1"/>
          </p:nvPr>
        </p:nvSpPr>
        <p:spPr>
          <a:xfrm>
            <a:off x="1534696" y="1227910"/>
            <a:ext cx="9520158" cy="4238436"/>
          </a:xfrm>
        </p:spPr>
        <p:txBody>
          <a:bodyPr>
            <a:normAutofit/>
          </a:bodyPr>
          <a:lstStyle/>
          <a:p>
            <a:pPr marL="0" indent="0" algn="ctr" rtl="1">
              <a:buNone/>
            </a:pPr>
            <a:r>
              <a:rPr lang="ar-IQ" sz="4000" b="1" dirty="0"/>
              <a:t>اولا</a:t>
            </a:r>
          </a:p>
          <a:p>
            <a:pPr marL="0" indent="0" algn="ctr" rtl="1">
              <a:buNone/>
            </a:pPr>
            <a:r>
              <a:rPr lang="ar-SA" sz="3600" b="1" dirty="0"/>
              <a:t>المصدر</a:t>
            </a:r>
          </a:p>
          <a:p>
            <a:pPr marL="0" indent="0" algn="ctr" rtl="1">
              <a:buNone/>
            </a:pPr>
            <a:r>
              <a:rPr lang="ar-SA" sz="3600" b="1" dirty="0"/>
              <a:t>(هو الشخص الملقي)</a:t>
            </a:r>
            <a:endParaRPr lang="en-US" sz="3600" b="1" dirty="0"/>
          </a:p>
        </p:txBody>
      </p:sp>
      <p:sp>
        <p:nvSpPr>
          <p:cNvPr id="4" name="شكل بيضاوي 3">
            <a:extLst>
              <a:ext uri="{FF2B5EF4-FFF2-40B4-BE49-F238E27FC236}">
                <a16:creationId xmlns:a16="http://schemas.microsoft.com/office/drawing/2014/main" id="{54B9A40D-A5C7-47A3-9236-2FD2162C01E7}"/>
              </a:ext>
            </a:extLst>
          </p:cNvPr>
          <p:cNvSpPr/>
          <p:nvPr/>
        </p:nvSpPr>
        <p:spPr>
          <a:xfrm>
            <a:off x="8281850" y="3898801"/>
            <a:ext cx="2664824" cy="2149302"/>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3200" b="1" dirty="0">
                <a:solidFill>
                  <a:schemeClr val="tx1"/>
                </a:solidFill>
              </a:rPr>
              <a:t>الالقاء المباشر</a:t>
            </a:r>
            <a:endParaRPr lang="en-US" sz="3200" b="1" dirty="0">
              <a:solidFill>
                <a:schemeClr val="tx1"/>
              </a:solidFill>
            </a:endParaRPr>
          </a:p>
        </p:txBody>
      </p:sp>
      <p:sp>
        <p:nvSpPr>
          <p:cNvPr id="5" name="شكل بيضاوي 4">
            <a:extLst>
              <a:ext uri="{FF2B5EF4-FFF2-40B4-BE49-F238E27FC236}">
                <a16:creationId xmlns:a16="http://schemas.microsoft.com/office/drawing/2014/main" id="{B0800E38-2FEC-4CA1-8D9B-E1D4B2ECA1CC}"/>
              </a:ext>
            </a:extLst>
          </p:cNvPr>
          <p:cNvSpPr/>
          <p:nvPr/>
        </p:nvSpPr>
        <p:spPr>
          <a:xfrm>
            <a:off x="2031274" y="3898801"/>
            <a:ext cx="2788920" cy="2149302"/>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3200" b="1" dirty="0">
                <a:solidFill>
                  <a:schemeClr val="tx1"/>
                </a:solidFill>
              </a:rPr>
              <a:t>الالقاء غير المباشر</a:t>
            </a:r>
            <a:endParaRPr lang="en-US" sz="3200" b="1" dirty="0">
              <a:solidFill>
                <a:schemeClr val="tx1"/>
              </a:solidFill>
            </a:endParaRPr>
          </a:p>
        </p:txBody>
      </p:sp>
    </p:spTree>
    <p:extLst>
      <p:ext uri="{BB962C8B-B14F-4D97-AF65-F5344CB8AC3E}">
        <p14:creationId xmlns:p14="http://schemas.microsoft.com/office/powerpoint/2010/main" val="238634868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69D49EE-3F28-4995-A8FC-86CFD92B2228}"/>
              </a:ext>
            </a:extLst>
          </p:cNvPr>
          <p:cNvSpPr>
            <a:spLocks noGrp="1"/>
          </p:cNvSpPr>
          <p:nvPr>
            <p:ph type="title"/>
          </p:nvPr>
        </p:nvSpPr>
        <p:spPr/>
        <p:txBody>
          <a:bodyPr/>
          <a:lstStyle/>
          <a:p>
            <a:endParaRPr lang="en-US" dirty="0"/>
          </a:p>
        </p:txBody>
      </p:sp>
      <p:sp>
        <p:nvSpPr>
          <p:cNvPr id="3" name="عنصر نائب للمحتوى 2">
            <a:extLst>
              <a:ext uri="{FF2B5EF4-FFF2-40B4-BE49-F238E27FC236}">
                <a16:creationId xmlns:a16="http://schemas.microsoft.com/office/drawing/2014/main" id="{0B1C1A4E-A291-4158-8535-B1366EA8892F}"/>
              </a:ext>
            </a:extLst>
          </p:cNvPr>
          <p:cNvSpPr>
            <a:spLocks noGrp="1"/>
          </p:cNvSpPr>
          <p:nvPr>
            <p:ph idx="1"/>
          </p:nvPr>
        </p:nvSpPr>
        <p:spPr/>
        <p:txBody>
          <a:bodyPr>
            <a:normAutofit/>
          </a:bodyPr>
          <a:lstStyle/>
          <a:p>
            <a:pPr marL="0" indent="0" algn="ctr">
              <a:buNone/>
            </a:pPr>
            <a:r>
              <a:rPr lang="ar-IQ" sz="4000" b="1" dirty="0"/>
              <a:t>ثانيا</a:t>
            </a:r>
          </a:p>
          <a:p>
            <a:pPr marL="0" indent="0" algn="ctr">
              <a:buNone/>
            </a:pPr>
            <a:r>
              <a:rPr lang="ar-SA" sz="4400" b="1" dirty="0"/>
              <a:t>الجمهور</a:t>
            </a:r>
          </a:p>
          <a:p>
            <a:pPr marL="0" indent="0" algn="ctr">
              <a:buNone/>
            </a:pPr>
            <a:r>
              <a:rPr lang="ar-SA" sz="4400" b="1" dirty="0"/>
              <a:t>(اعرف جمهورك)</a:t>
            </a:r>
            <a:endParaRPr lang="en-US" sz="4400" b="1" dirty="0"/>
          </a:p>
        </p:txBody>
      </p:sp>
    </p:spTree>
    <p:extLst>
      <p:ext uri="{BB962C8B-B14F-4D97-AF65-F5344CB8AC3E}">
        <p14:creationId xmlns:p14="http://schemas.microsoft.com/office/powerpoint/2010/main" val="3566664364"/>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A8EE4E3-1D08-40AD-BF0D-44A33906A1F3}"/>
              </a:ext>
            </a:extLst>
          </p:cNvPr>
          <p:cNvSpPr>
            <a:spLocks noGrp="1"/>
          </p:cNvSpPr>
          <p:nvPr>
            <p:ph type="title"/>
          </p:nvPr>
        </p:nvSpPr>
        <p:spPr/>
        <p:txBody>
          <a:bodyPr/>
          <a:lstStyle/>
          <a:p>
            <a:endParaRPr lang="en-US"/>
          </a:p>
        </p:txBody>
      </p:sp>
      <p:sp>
        <p:nvSpPr>
          <p:cNvPr id="3" name="عنصر نائب للمحتوى 2">
            <a:extLst>
              <a:ext uri="{FF2B5EF4-FFF2-40B4-BE49-F238E27FC236}">
                <a16:creationId xmlns:a16="http://schemas.microsoft.com/office/drawing/2014/main" id="{EAFA2382-DB08-4FD3-AC8A-B669DEC3FAD6}"/>
              </a:ext>
            </a:extLst>
          </p:cNvPr>
          <p:cNvSpPr>
            <a:spLocks noGrp="1"/>
          </p:cNvSpPr>
          <p:nvPr>
            <p:ph idx="1"/>
          </p:nvPr>
        </p:nvSpPr>
        <p:spPr/>
        <p:txBody>
          <a:bodyPr>
            <a:normAutofit/>
          </a:bodyPr>
          <a:lstStyle/>
          <a:p>
            <a:pPr marL="0" indent="0" algn="ctr">
              <a:buNone/>
            </a:pPr>
            <a:r>
              <a:rPr lang="ar-IQ" sz="4000" b="1" dirty="0"/>
              <a:t>ثالثا</a:t>
            </a:r>
          </a:p>
          <a:p>
            <a:pPr marL="0" indent="0" algn="ctr">
              <a:buNone/>
            </a:pPr>
            <a:r>
              <a:rPr lang="ar-SA" sz="4800" b="1" dirty="0"/>
              <a:t>القناة </a:t>
            </a:r>
          </a:p>
          <a:p>
            <a:pPr marL="0" indent="0" algn="ctr">
              <a:buNone/>
            </a:pPr>
            <a:r>
              <a:rPr lang="ar-SA" sz="4800" b="1" dirty="0"/>
              <a:t>(أساليب الالقاء)</a:t>
            </a:r>
            <a:endParaRPr lang="en-US" sz="4800" b="1" dirty="0"/>
          </a:p>
        </p:txBody>
      </p:sp>
    </p:spTree>
    <p:extLst>
      <p:ext uri="{BB962C8B-B14F-4D97-AF65-F5344CB8AC3E}">
        <p14:creationId xmlns:p14="http://schemas.microsoft.com/office/powerpoint/2010/main" val="4087807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FE3BFF3-EFA0-4BAF-B078-8D9B4DEC2CD9}"/>
              </a:ext>
            </a:extLst>
          </p:cNvPr>
          <p:cNvSpPr>
            <a:spLocks noGrp="1"/>
          </p:cNvSpPr>
          <p:nvPr>
            <p:ph type="title"/>
          </p:nvPr>
        </p:nvSpPr>
        <p:spPr/>
        <p:txBody>
          <a:bodyPr/>
          <a:lstStyle/>
          <a:p>
            <a:endParaRPr lang="en-US"/>
          </a:p>
        </p:txBody>
      </p:sp>
      <p:sp>
        <p:nvSpPr>
          <p:cNvPr id="3" name="عنصر نائب للمحتوى 2">
            <a:extLst>
              <a:ext uri="{FF2B5EF4-FFF2-40B4-BE49-F238E27FC236}">
                <a16:creationId xmlns:a16="http://schemas.microsoft.com/office/drawing/2014/main" id="{B7F76D53-BE7C-4057-86C4-F6FFC0B35F30}"/>
              </a:ext>
            </a:extLst>
          </p:cNvPr>
          <p:cNvSpPr>
            <a:spLocks noGrp="1"/>
          </p:cNvSpPr>
          <p:nvPr>
            <p:ph idx="1"/>
          </p:nvPr>
        </p:nvSpPr>
        <p:spPr/>
        <p:txBody>
          <a:bodyPr>
            <a:normAutofit/>
          </a:bodyPr>
          <a:lstStyle/>
          <a:p>
            <a:pPr marL="0" indent="0" algn="ctr">
              <a:buNone/>
            </a:pPr>
            <a:r>
              <a:rPr lang="ar-IQ" sz="4000" b="1" dirty="0"/>
              <a:t>رابعا </a:t>
            </a:r>
          </a:p>
          <a:p>
            <a:pPr marL="0" indent="0" algn="ctr">
              <a:buNone/>
            </a:pPr>
            <a:r>
              <a:rPr lang="ar-SA" sz="4400" b="1" dirty="0"/>
              <a:t>الاستجابة</a:t>
            </a:r>
          </a:p>
          <a:p>
            <a:pPr marL="0" indent="0" algn="ctr">
              <a:buNone/>
            </a:pPr>
            <a:r>
              <a:rPr lang="ar-SA" sz="4400" b="1" dirty="0"/>
              <a:t>(مدى استفادة الجمهور من الموضوع)</a:t>
            </a:r>
            <a:endParaRPr lang="en-US" sz="4400" b="1" dirty="0"/>
          </a:p>
        </p:txBody>
      </p:sp>
    </p:spTree>
    <p:extLst>
      <p:ext uri="{BB962C8B-B14F-4D97-AF65-F5344CB8AC3E}">
        <p14:creationId xmlns:p14="http://schemas.microsoft.com/office/powerpoint/2010/main" val="6014796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478E76D-1FFC-4105-9337-55CF5892D83B}"/>
              </a:ext>
            </a:extLst>
          </p:cNvPr>
          <p:cNvSpPr>
            <a:spLocks noGrp="1"/>
          </p:cNvSpPr>
          <p:nvPr>
            <p:ph type="title"/>
          </p:nvPr>
        </p:nvSpPr>
        <p:spPr/>
        <p:txBody>
          <a:bodyPr/>
          <a:lstStyle/>
          <a:p>
            <a:endParaRPr lang="en-US"/>
          </a:p>
        </p:txBody>
      </p:sp>
      <p:sp>
        <p:nvSpPr>
          <p:cNvPr id="3" name="عنصر نائب للمحتوى 2">
            <a:extLst>
              <a:ext uri="{FF2B5EF4-FFF2-40B4-BE49-F238E27FC236}">
                <a16:creationId xmlns:a16="http://schemas.microsoft.com/office/drawing/2014/main" id="{70C47595-35E5-40EE-9878-2AAE79C9C493}"/>
              </a:ext>
            </a:extLst>
          </p:cNvPr>
          <p:cNvSpPr>
            <a:spLocks noGrp="1"/>
          </p:cNvSpPr>
          <p:nvPr>
            <p:ph idx="1"/>
          </p:nvPr>
        </p:nvSpPr>
        <p:spPr/>
        <p:txBody>
          <a:bodyPr>
            <a:normAutofit/>
          </a:bodyPr>
          <a:lstStyle/>
          <a:p>
            <a:pPr marL="0" indent="0" algn="ctr">
              <a:buNone/>
            </a:pPr>
            <a:r>
              <a:rPr lang="ar-IQ" sz="4000" b="1" dirty="0"/>
              <a:t>خامسا</a:t>
            </a:r>
          </a:p>
          <a:p>
            <a:pPr marL="0" indent="0" algn="ctr">
              <a:buNone/>
            </a:pPr>
            <a:r>
              <a:rPr lang="ar-SA" sz="4400" b="1" dirty="0"/>
              <a:t>المؤثرات</a:t>
            </a:r>
          </a:p>
          <a:p>
            <a:pPr marL="0" indent="0" algn="ctr">
              <a:buNone/>
            </a:pPr>
            <a:r>
              <a:rPr lang="ar-SA" sz="4400" b="1" dirty="0"/>
              <a:t>(المؤثرات الخارجية)</a:t>
            </a:r>
            <a:endParaRPr lang="en-US" sz="4400" b="1" dirty="0"/>
          </a:p>
        </p:txBody>
      </p:sp>
    </p:spTree>
    <p:extLst>
      <p:ext uri="{BB962C8B-B14F-4D97-AF65-F5344CB8AC3E}">
        <p14:creationId xmlns:p14="http://schemas.microsoft.com/office/powerpoint/2010/main" val="19712583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معرض">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TM10001114[[fn=معرض]]</Template>
  <TotalTime>1914</TotalTime>
  <Words>427</Words>
  <Application>Microsoft Office PowerPoint</Application>
  <PresentationFormat>شاشة عريضة</PresentationFormat>
  <Paragraphs>69</Paragraphs>
  <Slides>18</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18</vt:i4>
      </vt:variant>
    </vt:vector>
  </HeadingPairs>
  <TitlesOfParts>
    <vt:vector size="22" baseType="lpstr">
      <vt:lpstr>Arial</vt:lpstr>
      <vt:lpstr>Palatino Linotype</vt:lpstr>
      <vt:lpstr>Readex Pro</vt:lpstr>
      <vt:lpstr>معرض</vt:lpstr>
      <vt:lpstr>فن الالقاء ومواجهة الجمهور</vt:lpstr>
      <vt:lpstr>عرض تقديمي في PowerPoint</vt:lpstr>
      <vt:lpstr>عرض تقديمي في PowerPoint</vt:lpstr>
      <vt:lpstr>فن الالقاء</vt:lpstr>
      <vt:lpstr>عناصر الالقاء</vt:lpstr>
      <vt:lpstr>عرض تقديمي في PowerPoint</vt:lpstr>
      <vt:lpstr>عرض تقديمي في PowerPoint</vt:lpstr>
      <vt:lpstr>عرض تقديمي في PowerPoint</vt:lpstr>
      <vt:lpstr>عرض تقديمي في PowerPoint</vt:lpstr>
      <vt:lpstr>قاعدة فن الالقاء</vt:lpstr>
      <vt:lpstr>الأدوات والمهارات</vt:lpstr>
      <vt:lpstr>لغة الجسد عند الالقاء </vt:lpstr>
      <vt:lpstr>أنواع الوقفات في لغة الجسد </vt:lpstr>
      <vt:lpstr>عناصر الالقاء الجسدي</vt:lpstr>
      <vt:lpstr>كيف يعزز الإلقاء الجسدي من إلقائك؟</vt:lpstr>
      <vt:lpstr>خطوات ترسيخ الموضوع في اذهان الجمهور؟</vt:lpstr>
      <vt:lpstr>كيف تتغلب على الرهبة عند مواجهة الجمهور؟</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فن الالقاء ومواجهة الجمهور</dc:title>
  <dc:creator>9647814429289</dc:creator>
  <cp:lastModifiedBy>9647814429289</cp:lastModifiedBy>
  <cp:revision>15</cp:revision>
  <dcterms:created xsi:type="dcterms:W3CDTF">2022-07-24T21:32:11Z</dcterms:created>
  <dcterms:modified xsi:type="dcterms:W3CDTF">2023-09-11T16:56:28Z</dcterms:modified>
</cp:coreProperties>
</file>