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5"/>
  </p:notesMasterIdLst>
  <p:sldIdLst>
    <p:sldId id="438" r:id="rId2"/>
    <p:sldId id="441" r:id="rId3"/>
    <p:sldId id="442" r:id="rId4"/>
    <p:sldId id="470" r:id="rId5"/>
    <p:sldId id="471" r:id="rId6"/>
    <p:sldId id="475" r:id="rId7"/>
    <p:sldId id="478" r:id="rId8"/>
    <p:sldId id="476" r:id="rId9"/>
    <p:sldId id="477" r:id="rId10"/>
    <p:sldId id="459" r:id="rId11"/>
    <p:sldId id="474" r:id="rId12"/>
    <p:sldId id="439" r:id="rId13"/>
    <p:sldId id="479" r:id="rId1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4EE2D-B073-43EA-9ADB-C5F977300D6C}" v="1" dt="2024-01-25T08:21:07.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4" autoAdjust="0"/>
    <p:restoredTop sz="89797"/>
  </p:normalViewPr>
  <p:slideViewPr>
    <p:cSldViewPr snapToGrid="0">
      <p:cViewPr varScale="1">
        <p:scale>
          <a:sx n="67" d="100"/>
          <a:sy n="67" d="100"/>
        </p:scale>
        <p:origin x="4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C Iraq" clId="Web-{2654EE2D-B073-43EA-9ADB-C5F977300D6C}"/>
    <pc:docChg chg="sldOrd">
      <pc:chgData name="MRC Iraq" userId="" providerId="" clId="Web-{2654EE2D-B073-43EA-9ADB-C5F977300D6C}" dt="2024-01-25T08:21:07.769" v="0"/>
      <pc:docMkLst>
        <pc:docMk/>
      </pc:docMkLst>
      <pc:sldChg chg="ord">
        <pc:chgData name="MRC Iraq" userId="" providerId="" clId="Web-{2654EE2D-B073-43EA-9ADB-C5F977300D6C}" dt="2024-01-25T08:21:07.769" v="0"/>
        <pc:sldMkLst>
          <pc:docMk/>
          <pc:sldMk cId="3869145549" sldId="45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D4728C-B324-4ED5-88D6-A6F95695C9C7}" type="doc">
      <dgm:prSet loTypeId="urn:microsoft.com/office/officeart/2011/layout/RadialPictureList" loCatId="picture" qsTypeId="urn:microsoft.com/office/officeart/2005/8/quickstyle/simple1" qsCatId="simple" csTypeId="urn:microsoft.com/office/officeart/2005/8/colors/accent0_2" csCatId="mainScheme" phldr="1"/>
      <dgm:spPr/>
      <dgm:t>
        <a:bodyPr/>
        <a:lstStyle/>
        <a:p>
          <a:endParaRPr lang="en-US"/>
        </a:p>
      </dgm:t>
    </dgm:pt>
    <dgm:pt modelId="{E10F6E7C-9135-4120-A6B7-E9924E1ED4AC}">
      <dgm:prSet phldrT="[Text]" custT="1"/>
      <dgm:spPr>
        <a:xfrm>
          <a:off x="2617969" y="233561"/>
          <a:ext cx="7302502" cy="676008"/>
        </a:xfrm>
        <a:prstGeom prst="rect">
          <a:avLst/>
        </a:prstGeom>
        <a:noFill/>
        <a:ln>
          <a:noFill/>
        </a:ln>
        <a:effectLst/>
      </dgm:spPr>
      <dgm:t>
        <a:bodyPr/>
        <a:lstStyle/>
        <a:p>
          <a:pPr algn="just" rtl="1"/>
          <a:r>
            <a:rPr lang="ar-IQ" sz="1400" b="1" dirty="0">
              <a:solidFill>
                <a:srgbClr val="F0A22E"/>
              </a:solidFill>
              <a:latin typeface="Arial"/>
              <a:ea typeface="+mn-ea"/>
              <a:cs typeface="Arial" panose="020B0604020202020204" pitchFamily="34" charset="0"/>
            </a:rPr>
            <a:t>الاستشارات الفردية:- </a:t>
          </a:r>
          <a:r>
            <a:rPr lang="ar-IQ" sz="1400" dirty="0">
              <a:solidFill>
                <a:sysClr val="windowText" lastClr="000000">
                  <a:hueOff val="0"/>
                  <a:satOff val="0"/>
                  <a:lumOff val="0"/>
                  <a:alphaOff val="0"/>
                </a:sysClr>
              </a:solidFill>
              <a:latin typeface="Arial"/>
              <a:ea typeface="+mn-ea"/>
              <a:cs typeface="Arial" panose="020B0604020202020204" pitchFamily="34" charset="0"/>
            </a:rPr>
            <a:t>يتولى المركز مسؤولية تزويد المهاجرين المغادرين، والذين يخطّطون للمغادرة، وأولئك المحتمل أن يهاجروا ، بالمعلومات والاستشارات حول: الفيزا بروفايل</a:t>
          </a:r>
          <a:r>
            <a:rPr lang="en-US" sz="1400" dirty="0">
              <a:solidFill>
                <a:sysClr val="windowText" lastClr="000000">
                  <a:hueOff val="0"/>
                  <a:satOff val="0"/>
                  <a:lumOff val="0"/>
                  <a:alphaOff val="0"/>
                </a:sysClr>
              </a:solidFill>
              <a:latin typeface="Arial"/>
              <a:ea typeface="+mn-ea"/>
              <a:cs typeface="Arial" panose="020B0604020202020204" pitchFamily="34" charset="0"/>
            </a:rPr>
            <a:t> </a:t>
          </a:r>
          <a:r>
            <a:rPr lang="ar-IQ" sz="1400" dirty="0">
              <a:solidFill>
                <a:sysClr val="windowText" lastClr="000000">
                  <a:hueOff val="0"/>
                  <a:satOff val="0"/>
                  <a:lumOff val="0"/>
                  <a:alphaOff val="0"/>
                </a:sysClr>
              </a:solidFill>
              <a:latin typeface="Arial"/>
              <a:ea typeface="+mn-ea"/>
              <a:cs typeface="Arial" panose="020B0604020202020204" pitchFamily="34" charset="0"/>
            </a:rPr>
            <a:t>للبلد الذي يخططون للسفر اليه او السفر لغرض العمل في الخارج لحمايتهم من الوقوع ضحايا للاحتيال والتهريب والاتجار بالبشر، بالاضافة الى توضيح حقوق المهاجرين في ذلك البلد، والاستفادة من تدابير الحماية، ومعلومات حول كيفية تطوير المهارات المهنية والمشاركة في برامج التدريب المهني، فضلاً عن كيفية انخراط الشباب في الأنظمة التعليمية لبلدان أخرى. تشمل خدماتنا الاستشارية ايضا العائدين والباحثين عن فرص تطوير الذات داخل البلد</a:t>
          </a:r>
          <a:endParaRPr lang="en-US" sz="1400" dirty="0">
            <a:solidFill>
              <a:sysClr val="windowText" lastClr="000000">
                <a:hueOff val="0"/>
                <a:satOff val="0"/>
                <a:lumOff val="0"/>
                <a:alphaOff val="0"/>
              </a:sysClr>
            </a:solidFill>
            <a:latin typeface="Calibri" panose="020F0502020204030204"/>
            <a:ea typeface="+mn-ea"/>
            <a:cs typeface="+mn-cs"/>
          </a:endParaRPr>
        </a:p>
      </dgm:t>
    </dgm:pt>
    <dgm:pt modelId="{9DF48B6A-CC18-4D33-89B2-82AED42144CD}" type="parTrans" cxnId="{7D1B76AF-F96B-400B-BE78-9C27AB3E3117}">
      <dgm:prSet/>
      <dgm:spPr/>
      <dgm:t>
        <a:bodyPr/>
        <a:lstStyle/>
        <a:p>
          <a:endParaRPr lang="en-US"/>
        </a:p>
      </dgm:t>
    </dgm:pt>
    <dgm:pt modelId="{32E42819-DB44-48F8-9336-2930B201D784}" type="sibTrans" cxnId="{7D1B76AF-F96B-400B-BE78-9C27AB3E3117}">
      <dgm:prSet/>
      <dgm:spPr/>
      <dgm:t>
        <a:bodyPr/>
        <a:lstStyle/>
        <a:p>
          <a:endParaRPr lang="en-US"/>
        </a:p>
      </dgm:t>
    </dgm:pt>
    <dgm:pt modelId="{2DBCA403-E8B4-4959-A019-348D7CE97F9F}">
      <dgm:prSet phldrT="[Text]" custT="1"/>
      <dgm:spPr>
        <a:xfrm>
          <a:off x="3529124" y="2675670"/>
          <a:ext cx="6432913" cy="854682"/>
        </a:xfrm>
        <a:prstGeom prst="rect">
          <a:avLst/>
        </a:prstGeom>
        <a:noFill/>
        <a:ln>
          <a:noFill/>
        </a:ln>
        <a:effectLst/>
      </dgm:spPr>
      <dgm:t>
        <a:bodyPr/>
        <a:lstStyle/>
        <a:p>
          <a:pPr algn="r" rtl="1"/>
          <a:r>
            <a:rPr lang="ar-SA" sz="1400" b="1" dirty="0">
              <a:solidFill>
                <a:sysClr val="windowText" lastClr="000000">
                  <a:hueOff val="0"/>
                  <a:satOff val="0"/>
                  <a:lumOff val="0"/>
                  <a:alphaOff val="0"/>
                </a:sysClr>
              </a:solidFill>
              <a:latin typeface="Calibri Light" panose="020F0302020204030204"/>
              <a:ea typeface="+mn-ea"/>
              <a:cs typeface="Times New Roman" panose="02020603050405020304" pitchFamily="18" charset="0"/>
            </a:rPr>
            <a:t> </a:t>
          </a:r>
          <a:r>
            <a:rPr lang="ar-SA" sz="1400" b="1" dirty="0">
              <a:solidFill>
                <a:srgbClr val="F0A22E"/>
              </a:solidFill>
              <a:latin typeface="Calibri Light" panose="020F0302020204030204"/>
              <a:ea typeface="+mn-ea"/>
              <a:cs typeface="Times New Roman" panose="02020603050405020304" pitchFamily="18" charset="0"/>
            </a:rPr>
            <a:t>توعية العمال</a:t>
          </a:r>
          <a:r>
            <a:rPr lang="en-US" sz="1400" b="1" dirty="0">
              <a:solidFill>
                <a:srgbClr val="F0A22E"/>
              </a:solidFill>
              <a:latin typeface="Calibri Light" panose="020F0302020204030204"/>
              <a:ea typeface="+mn-ea"/>
              <a:cs typeface="Times New Roman" panose="02020603050405020304" pitchFamily="18" charset="0"/>
            </a:rPr>
            <a:t> </a:t>
          </a:r>
          <a:r>
            <a:rPr lang="ar-SA" sz="1400" b="1" dirty="0">
              <a:solidFill>
                <a:srgbClr val="F0A22E"/>
              </a:solidFill>
              <a:latin typeface="Calibri Light" panose="020F0302020204030204"/>
              <a:ea typeface="+mn-ea"/>
              <a:cs typeface="Times New Roman" panose="02020603050405020304" pitchFamily="18" charset="0"/>
            </a:rPr>
            <a:t>الاجانب:</a:t>
          </a:r>
          <a:r>
            <a:rPr lang="en-US" sz="1400" b="1" dirty="0">
              <a:solidFill>
                <a:srgbClr val="F0A22E"/>
              </a:solidFill>
              <a:latin typeface="Calibri Light" panose="020F0302020204030204"/>
              <a:ea typeface="+mn-ea"/>
              <a:cs typeface="Times New Roman" panose="02020603050405020304" pitchFamily="18" charset="0"/>
            </a:rPr>
            <a:t> </a:t>
          </a:r>
          <a:r>
            <a:rPr lang="ar-IQ" sz="1400" dirty="0">
              <a:solidFill>
                <a:sysClr val="windowText" lastClr="000000">
                  <a:hueOff val="0"/>
                  <a:satOff val="0"/>
                  <a:lumOff val="0"/>
                  <a:alphaOff val="0"/>
                </a:sysClr>
              </a:solidFill>
              <a:latin typeface="Calibri Light" panose="020F0302020204030204"/>
              <a:ea typeface="+mn-ea"/>
              <a:cs typeface="Times New Roman" panose="02020603050405020304" pitchFamily="18" charset="0"/>
            </a:rPr>
            <a:t>يقوم </a:t>
          </a:r>
          <a:r>
            <a:rPr lang="ar-SA" sz="1400" dirty="0">
              <a:solidFill>
                <a:sysClr val="windowText" lastClr="000000">
                  <a:hueOff val="0"/>
                  <a:satOff val="0"/>
                  <a:lumOff val="0"/>
                  <a:alphaOff val="0"/>
                </a:sysClr>
              </a:solidFill>
              <a:latin typeface="Calibri Light" panose="020F0302020204030204"/>
              <a:ea typeface="+mn-ea"/>
              <a:cs typeface="Times New Roman" panose="02020603050405020304" pitchFamily="18" charset="0"/>
            </a:rPr>
            <a:t>مركز موارد العمل وهجرة العمال بتقديم المساعدة لما بعد الوصول إلى العمال الأجانب الوافدين إلى العراق، وتزويدهم بمعلومات عن حقوقهم وواجباتهم في العراق لمساعدتهم على التعلم حول الاعتبارات التي يجب احترامها والاخذ بها في المجتمع العراقي  وتوعيتهم بحقوقهم التي كفلها قانون العمل العراقي بالاضافة الى ارشادهم حول نقاط التواصل مع وزارة العمل والشؤون الاجتماعية في حال تعرض اي من حقوقهم  للانتهاك.</a:t>
          </a:r>
          <a:endParaRPr lang="en-US" sz="1400" dirty="0">
            <a:solidFill>
              <a:sysClr val="windowText" lastClr="000000">
                <a:hueOff val="0"/>
                <a:satOff val="0"/>
                <a:lumOff val="0"/>
                <a:alphaOff val="0"/>
              </a:sysClr>
            </a:solidFill>
            <a:latin typeface="Calibri" panose="020F0502020204030204"/>
            <a:ea typeface="+mn-ea"/>
            <a:cs typeface="+mn-cs"/>
          </a:endParaRPr>
        </a:p>
      </dgm:t>
    </dgm:pt>
    <dgm:pt modelId="{09ECEF56-2E39-4E65-B2DF-328476F97DBD}" type="parTrans" cxnId="{A91DA9F3-441B-47C6-9BAC-F4B13C71435F}">
      <dgm:prSet/>
      <dgm:spPr/>
      <dgm:t>
        <a:bodyPr/>
        <a:lstStyle/>
        <a:p>
          <a:endParaRPr lang="en-US"/>
        </a:p>
      </dgm:t>
    </dgm:pt>
    <dgm:pt modelId="{DE0147A9-BC71-4195-8D35-F7CCF824F29E}" type="sibTrans" cxnId="{A91DA9F3-441B-47C6-9BAC-F4B13C71435F}">
      <dgm:prSet/>
      <dgm:spPr/>
      <dgm:t>
        <a:bodyPr/>
        <a:lstStyle/>
        <a:p>
          <a:endParaRPr lang="en-US"/>
        </a:p>
      </dgm:t>
    </dgm:pt>
    <dgm:pt modelId="{0079CA0D-EE71-4813-B2B1-7EA97B45B216}">
      <dgm:prSet phldrT="[Text]" custT="1"/>
      <dgm:spPr>
        <a:xfrm>
          <a:off x="2879969" y="3764125"/>
          <a:ext cx="7120628" cy="793481"/>
        </a:xfrm>
        <a:prstGeom prst="rect">
          <a:avLst/>
        </a:prstGeom>
        <a:noFill/>
        <a:ln>
          <a:noFill/>
        </a:ln>
        <a:effectLst/>
      </dgm:spPr>
      <dgm:t>
        <a:bodyPr/>
        <a:lstStyle/>
        <a:p>
          <a:pPr algn="r" rtl="1"/>
          <a:r>
            <a:rPr lang="ar-SA" sz="1400" b="1" dirty="0">
              <a:solidFill>
                <a:srgbClr val="F0A22E"/>
              </a:solidFill>
              <a:latin typeface="Calibri" panose="020F0502020204030204" pitchFamily="34" charset="0"/>
              <a:ea typeface="+mn-ea"/>
              <a:cs typeface="Arial" panose="020B0604020202020204" pitchFamily="34" charset="0"/>
            </a:rPr>
            <a:t>إدماج</a:t>
          </a:r>
          <a:r>
            <a:rPr lang="ar-IQ" sz="1400" b="1" dirty="0">
              <a:solidFill>
                <a:srgbClr val="F0A22E"/>
              </a:solidFill>
              <a:latin typeface="Calibri" panose="020F0502020204030204" pitchFamily="34" charset="0"/>
              <a:ea typeface="+mn-ea"/>
              <a:cs typeface="Arial" panose="020B0604020202020204" pitchFamily="34" charset="0"/>
            </a:rPr>
            <a:t> العائدين:- </a:t>
          </a:r>
          <a:r>
            <a:rPr lang="ar-IQ" sz="1400" dirty="0">
              <a:solidFill>
                <a:sysClr val="windowText" lastClr="000000">
                  <a:hueOff val="0"/>
                  <a:satOff val="0"/>
                  <a:lumOff val="0"/>
                  <a:alphaOff val="0"/>
                </a:sysClr>
              </a:solidFill>
              <a:latin typeface="Calibri" panose="020F0502020204030204" pitchFamily="34" charset="0"/>
              <a:ea typeface="+mn-ea"/>
              <a:cs typeface="Arial" panose="020B0604020202020204" pitchFamily="34" charset="0"/>
            </a:rPr>
            <a:t>مركز موارد العمل وهجرة العمال يقوم بدعم العراقيين العائدين لغرض اعادة دمجهم في المجتمع العراقي عن طريق </a:t>
          </a:r>
          <a:r>
            <a:rPr lang="ar-SA" sz="1400" dirty="0">
              <a:solidFill>
                <a:sysClr val="windowText" lastClr="000000">
                  <a:hueOff val="0"/>
                  <a:satOff val="0"/>
                  <a:lumOff val="0"/>
                  <a:alphaOff val="0"/>
                </a:sysClr>
              </a:solidFill>
              <a:latin typeface="Calibri" panose="020F0502020204030204" pitchFamily="34" charset="0"/>
              <a:ea typeface="+mn-ea"/>
              <a:cs typeface="Arial" panose="020B0604020202020204" pitchFamily="34" charset="0"/>
            </a:rPr>
            <a:t>الإحالة إلى الخدمات المتعلقة بعملية اعادة الدمج بعد العودة، كالمساعدة على الحصول على القرض او فرص التدريب المهني، وجلسات الدعم النفسي وغيرها من خدمات الوزارة في مجال اعادة الدمج.</a:t>
          </a:r>
          <a:r>
            <a:rPr lang="ar-IQ" sz="1400" dirty="0">
              <a:solidFill>
                <a:sysClr val="windowText" lastClr="000000">
                  <a:hueOff val="0"/>
                  <a:satOff val="0"/>
                  <a:lumOff val="0"/>
                  <a:alphaOff val="0"/>
                </a:sysClr>
              </a:solidFill>
              <a:latin typeface="Calibri" panose="020F0502020204030204" pitchFamily="34" charset="0"/>
              <a:ea typeface="+mn-ea"/>
              <a:cs typeface="Arial" panose="020B0604020202020204" pitchFamily="34" charset="0"/>
            </a:rPr>
            <a:t> بالاضافة الى تقديم الاستشارات التخصصيه في مجال تطوير المهارات وتسهيل الحصول على فرصة عمل او انشاء مشروع خاص</a:t>
          </a:r>
          <a:endParaRPr lang="en-US" sz="1400" dirty="0">
            <a:solidFill>
              <a:sysClr val="windowText" lastClr="000000">
                <a:hueOff val="0"/>
                <a:satOff val="0"/>
                <a:lumOff val="0"/>
                <a:alphaOff val="0"/>
              </a:sysClr>
            </a:solidFill>
            <a:latin typeface="Calibri" panose="020F0502020204030204"/>
            <a:ea typeface="+mn-ea"/>
            <a:cs typeface="+mn-cs"/>
          </a:endParaRPr>
        </a:p>
      </dgm:t>
    </dgm:pt>
    <dgm:pt modelId="{1DD93BC1-33FC-4D8E-A7BD-16BC3ADF9817}" type="parTrans" cxnId="{97588652-03AB-45E1-92B6-E77D4DD8261F}">
      <dgm:prSet/>
      <dgm:spPr/>
      <dgm:t>
        <a:bodyPr/>
        <a:lstStyle/>
        <a:p>
          <a:endParaRPr lang="en-US"/>
        </a:p>
      </dgm:t>
    </dgm:pt>
    <dgm:pt modelId="{7788EAEF-12DE-4B6D-A178-1FBB0CED375B}" type="sibTrans" cxnId="{97588652-03AB-45E1-92B6-E77D4DD8261F}">
      <dgm:prSet/>
      <dgm:spPr/>
      <dgm:t>
        <a:bodyPr/>
        <a:lstStyle/>
        <a:p>
          <a:endParaRPr lang="en-US"/>
        </a:p>
      </dgm:t>
    </dgm:pt>
    <dgm:pt modelId="{1316BFE9-AE19-4643-A060-76DFDA7CA3D1}">
      <dgm:prSet phldrT="[Text]"/>
      <dgm:spPr/>
      <dgm:t>
        <a:bodyPr/>
        <a:lstStyle/>
        <a:p>
          <a:endParaRPr lang="en-US" sz="2000"/>
        </a:p>
      </dgm:t>
    </dgm:pt>
    <dgm:pt modelId="{D44036CB-58BC-4CE6-A16D-A2D787BDB890}" type="parTrans" cxnId="{F49BB9EF-3BC4-4761-A634-A4F9CFDBE2BE}">
      <dgm:prSet/>
      <dgm:spPr/>
      <dgm:t>
        <a:bodyPr/>
        <a:lstStyle/>
        <a:p>
          <a:endParaRPr lang="en-US"/>
        </a:p>
      </dgm:t>
    </dgm:pt>
    <dgm:pt modelId="{4FF83455-6149-4875-92E7-DD2587126D3D}" type="sibTrans" cxnId="{F49BB9EF-3BC4-4761-A634-A4F9CFDBE2BE}">
      <dgm:prSet/>
      <dgm:spPr/>
      <dgm:t>
        <a:bodyPr/>
        <a:lstStyle/>
        <a:p>
          <a:endParaRPr lang="en-US"/>
        </a:p>
      </dgm:t>
    </dgm:pt>
    <dgm:pt modelId="{AEABA572-C2EE-4764-B67D-2166A44C9A0A}">
      <dgm:prSet phldrT="[Text]" custScaleX="456427" custScaleY="70349" custLinFactNeighborX="34026" custLinFactNeighborY="-20738"/>
      <dgm:spPr>
        <a:xfrm>
          <a:off x="2879969" y="3764125"/>
          <a:ext cx="7120628" cy="793481"/>
        </a:xfrm>
        <a:prstGeom prst="rect">
          <a:avLst/>
        </a:prstGeom>
        <a:noFill/>
        <a:ln>
          <a:noFill/>
        </a:ln>
        <a:effectLst/>
      </dgm:spPr>
    </dgm:pt>
    <dgm:pt modelId="{0F64BA33-83DE-4ABD-B056-4617199FA577}" type="parTrans" cxnId="{FF1ACA9E-B5C0-46E2-96E4-AECB263282DA}">
      <dgm:prSet/>
      <dgm:spPr/>
      <dgm:t>
        <a:bodyPr/>
        <a:lstStyle/>
        <a:p>
          <a:endParaRPr lang="en-US"/>
        </a:p>
      </dgm:t>
    </dgm:pt>
    <dgm:pt modelId="{9388CA8B-9CAF-4438-8276-7DB9E9CAEE35}" type="sibTrans" cxnId="{FF1ACA9E-B5C0-46E2-96E4-AECB263282DA}">
      <dgm:prSet/>
      <dgm:spPr/>
      <dgm:t>
        <a:bodyPr/>
        <a:lstStyle/>
        <a:p>
          <a:endParaRPr lang="en-US"/>
        </a:p>
      </dgm:t>
    </dgm:pt>
    <dgm:pt modelId="{679518EA-DAF8-4B44-820C-B35DC9E1E901}">
      <dgm:prSet phldrT="[Text]" custT="1"/>
      <dgm:spPr>
        <a:xfrm>
          <a:off x="3348912" y="1468731"/>
          <a:ext cx="6589374" cy="754003"/>
        </a:xfrm>
        <a:prstGeom prst="rect">
          <a:avLst/>
        </a:prstGeom>
        <a:noFill/>
        <a:ln>
          <a:noFill/>
        </a:ln>
        <a:effectLst/>
      </dgm:spPr>
      <dgm:t>
        <a:bodyPr/>
        <a:lstStyle/>
        <a:p>
          <a:pPr algn="r" rtl="1"/>
          <a:r>
            <a:rPr lang="ar-IQ" sz="1400" b="1" dirty="0">
              <a:solidFill>
                <a:srgbClr val="F0A22E"/>
              </a:solidFill>
              <a:latin typeface="Arial"/>
              <a:ea typeface="+mn-ea"/>
              <a:cs typeface="Arial" panose="020B0604020202020204" pitchFamily="34" charset="0"/>
            </a:rPr>
            <a:t>نشر الوعي</a:t>
          </a:r>
          <a:r>
            <a:rPr lang="ar-IQ" sz="1400" b="0" dirty="0">
              <a:solidFill>
                <a:srgbClr val="F0A22E"/>
              </a:solidFill>
              <a:latin typeface="Arial"/>
              <a:ea typeface="+mn-ea"/>
              <a:cs typeface="Arial" panose="020B0604020202020204" pitchFamily="34" charset="0"/>
            </a:rPr>
            <a:t>:</a:t>
          </a:r>
          <a:r>
            <a:rPr lang="en-US" sz="1400" b="0" dirty="0">
              <a:solidFill>
                <a:srgbClr val="F0A22E"/>
              </a:solidFill>
              <a:latin typeface="Arial"/>
              <a:ea typeface="+mn-ea"/>
              <a:cs typeface="Arial" panose="020B0604020202020204" pitchFamily="34" charset="0"/>
            </a:rPr>
            <a:t> </a:t>
          </a:r>
          <a:r>
            <a:rPr lang="ar-IQ" sz="1400" dirty="0">
              <a:solidFill>
                <a:sysClr val="windowText" lastClr="000000">
                  <a:hueOff val="0"/>
                  <a:satOff val="0"/>
                  <a:lumOff val="0"/>
                  <a:alphaOff val="0"/>
                </a:sysClr>
              </a:solidFill>
              <a:latin typeface="Arial"/>
              <a:ea typeface="+mn-ea"/>
              <a:cs typeface="Arial" panose="020B0604020202020204" pitchFamily="34" charset="0"/>
            </a:rPr>
            <a:t>يتولى فريقٌ من المستشارين في مركز موارد العمل وهجرة العمال نشر التوعية حول الهجرة الآمنة والنظامية ومخاطر الهجرة غير النظامية وعواقبها والتحذير من مخاطر الاتجار بالبشروتهريب المهاجرين. كما يوفّرون معلوماتٍ أساسية من خلال موقع إلكتروني مخصّص، فضلاً عن استشارات عبر الهاتف وتطبيقات التواصل الاجتماعي.</a:t>
          </a:r>
          <a:endParaRPr lang="en-US" sz="1400" dirty="0">
            <a:solidFill>
              <a:sysClr val="windowText" lastClr="000000">
                <a:hueOff val="0"/>
                <a:satOff val="0"/>
                <a:lumOff val="0"/>
                <a:alphaOff val="0"/>
              </a:sysClr>
            </a:solidFill>
            <a:latin typeface="Calibri" panose="020F0502020204030204"/>
            <a:ea typeface="+mn-ea"/>
            <a:cs typeface="+mn-cs"/>
          </a:endParaRPr>
        </a:p>
      </dgm:t>
    </dgm:pt>
    <dgm:pt modelId="{DD6057AE-7492-4C48-A457-F36E385D5DB9}" type="sibTrans" cxnId="{2FDEB3C1-6716-4F79-B59F-34A977C1D198}">
      <dgm:prSet/>
      <dgm:spPr/>
      <dgm:t>
        <a:bodyPr/>
        <a:lstStyle/>
        <a:p>
          <a:endParaRPr lang="en-US"/>
        </a:p>
      </dgm:t>
    </dgm:pt>
    <dgm:pt modelId="{7F7D4C86-0757-4A54-9EB8-7B9CC690C9F4}" type="parTrans" cxnId="{2FDEB3C1-6716-4F79-B59F-34A977C1D198}">
      <dgm:prSet/>
      <dgm:spPr/>
      <dgm:t>
        <a:bodyPr/>
        <a:lstStyle/>
        <a:p>
          <a:endParaRPr lang="en-US"/>
        </a:p>
      </dgm:t>
    </dgm:pt>
    <dgm:pt modelId="{35365AD7-96EE-4DEF-9E11-D6EFDE1D7373}">
      <dgm:prSet phldrT="[Text]" custT="1"/>
      <dgm:spPr>
        <a:xfrm>
          <a:off x="0" y="1321653"/>
          <a:ext cx="2175044" cy="2174850"/>
        </a:xfrm>
        <a:prstGeom prst="ellipse">
          <a:avLst/>
        </a:prstGeom>
        <a:solidFill>
          <a:schemeClr val="accent6">
            <a:lumMod val="75000"/>
          </a:schemeClr>
        </a:solidFill>
        <a:ln w="12700" cap="flat" cmpd="sng" algn="ctr">
          <a:solidFill>
            <a:srgbClr val="4E3B30">
              <a:shade val="80000"/>
              <a:hueOff val="0"/>
              <a:satOff val="0"/>
              <a:lumOff val="0"/>
              <a:alphaOff val="0"/>
            </a:srgbClr>
          </a:solidFill>
          <a:prstDash val="solid"/>
          <a:miter lim="800000"/>
        </a:ln>
        <a:effectLst/>
      </dgm:spPr>
      <dgm:t>
        <a:bodyPr/>
        <a:lstStyle/>
        <a:p>
          <a:r>
            <a:rPr lang="ar-IQ" sz="4400" dirty="0">
              <a:ln>
                <a:solidFill>
                  <a:srgbClr val="A19574">
                    <a:lumMod val="60000"/>
                    <a:lumOff val="40000"/>
                  </a:srgbClr>
                </a:solidFill>
              </a:ln>
              <a:solidFill>
                <a:schemeClr val="tx1"/>
              </a:solidFill>
              <a:latin typeface="Calibri" panose="020F0502020204030204"/>
              <a:ea typeface="+mn-ea"/>
              <a:cs typeface="Arial" panose="020B0604020202020204" pitchFamily="34" charset="0"/>
            </a:rPr>
            <a:t>خدمات </a:t>
          </a:r>
          <a:r>
            <a:rPr lang="en-US" sz="4400" dirty="0">
              <a:ln>
                <a:solidFill>
                  <a:srgbClr val="A19574">
                    <a:lumMod val="60000"/>
                    <a:lumOff val="40000"/>
                  </a:srgbClr>
                </a:solidFill>
              </a:ln>
              <a:solidFill>
                <a:schemeClr val="tx1"/>
              </a:solidFill>
              <a:latin typeface="Calibri" panose="020F0502020204030204"/>
              <a:ea typeface="+mn-ea"/>
              <a:cs typeface="+mn-cs"/>
            </a:rPr>
            <a:t>MRC</a:t>
          </a:r>
        </a:p>
      </dgm:t>
    </dgm:pt>
    <dgm:pt modelId="{B38FBC8C-9472-4276-ABA9-350D13935A0A}" type="sibTrans" cxnId="{28F26E0C-D138-45C7-A469-BE380BB61559}">
      <dgm:prSet/>
      <dgm:spPr/>
      <dgm:t>
        <a:bodyPr/>
        <a:lstStyle/>
        <a:p>
          <a:endParaRPr lang="en-US"/>
        </a:p>
      </dgm:t>
    </dgm:pt>
    <dgm:pt modelId="{718F4BD5-2CDB-4F3F-9F55-0D89C56AB159}" type="parTrans" cxnId="{28F26E0C-D138-45C7-A469-BE380BB61559}">
      <dgm:prSet/>
      <dgm:spPr/>
      <dgm:t>
        <a:bodyPr/>
        <a:lstStyle/>
        <a:p>
          <a:endParaRPr lang="en-US"/>
        </a:p>
      </dgm:t>
    </dgm:pt>
    <dgm:pt modelId="{1986CEFF-C1EC-4244-B306-BFCB1E1B37AD}" type="pres">
      <dgm:prSet presAssocID="{EBD4728C-B324-4ED5-88D6-A6F95695C9C7}" presName="Name0" presStyleCnt="0">
        <dgm:presLayoutVars>
          <dgm:chMax val="1"/>
          <dgm:chPref val="1"/>
          <dgm:dir/>
          <dgm:resizeHandles/>
        </dgm:presLayoutVars>
      </dgm:prSet>
      <dgm:spPr/>
    </dgm:pt>
    <dgm:pt modelId="{F80D4A35-FD8A-4F62-A75C-626703481BD1}" type="pres">
      <dgm:prSet presAssocID="{35365AD7-96EE-4DEF-9E11-D6EFDE1D7373}" presName="Parent" presStyleLbl="node1" presStyleIdx="0" presStyleCnt="2" custLinFactX="-29600" custLinFactNeighborX="-100000" custLinFactNeighborY="-3240">
        <dgm:presLayoutVars>
          <dgm:chMax val="4"/>
          <dgm:chPref val="3"/>
        </dgm:presLayoutVars>
      </dgm:prSet>
      <dgm:spPr/>
    </dgm:pt>
    <dgm:pt modelId="{95D4AE38-88E9-4655-B97D-EE8B47737A1F}" type="pres">
      <dgm:prSet presAssocID="{E10F6E7C-9135-4120-A6B7-E9924E1ED4AC}" presName="Accent" presStyleLbl="node1" presStyleIdx="1" presStyleCnt="2" custLinFactNeighborX="-54833" custLinFactNeighborY="343"/>
      <dgm:spPr>
        <a:xfrm>
          <a:off x="-1242643" y="198384"/>
          <a:ext cx="4383934" cy="4569819"/>
        </a:xfrm>
        <a:prstGeom prst="blockArc">
          <a:avLst>
            <a:gd name="adj1" fmla="val 16509444"/>
            <a:gd name="adj2" fmla="val 5088054"/>
            <a:gd name="adj3" fmla="val 5240"/>
          </a:avLst>
        </a:prstGeom>
        <a:solidFill>
          <a:schemeClr val="tx2">
            <a:lumMod val="75000"/>
          </a:schemeClr>
        </a:solidFill>
        <a:ln w="12700" cap="flat" cmpd="sng" algn="ctr">
          <a:solidFill>
            <a:schemeClr val="bg1"/>
          </a:solidFill>
          <a:prstDash val="solid"/>
          <a:miter lim="800000"/>
        </a:ln>
        <a:effectLst/>
      </dgm:spPr>
    </dgm:pt>
    <dgm:pt modelId="{E2F7B0A0-2A9E-4C67-8E43-11DB5499F76C}" type="pres">
      <dgm:prSet presAssocID="{E10F6E7C-9135-4120-A6B7-E9924E1ED4AC}" presName="Image1" presStyleLbl="fgImgPlace1" presStyleIdx="0" presStyleCnt="4" custScaleX="72178" custScaleY="75533" custLinFactX="-100000" custLinFactNeighborX="-103576" custLinFactNeighborY="5376"/>
      <dgm:spPr>
        <a:xfrm>
          <a:off x="1664801" y="208518"/>
          <a:ext cx="841184" cy="880100"/>
        </a:xfrm>
        <a:prstGeom prst="ellipse">
          <a:avLst/>
        </a:prstGeom>
        <a:blipFill>
          <a:blip xmlns:r="http://schemas.openxmlformats.org/officeDocument/2006/relationships" r:embed="rId1"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7000" b="-7000"/>
          </a:stretch>
        </a:blipFill>
        <a:ln w="12700" cap="flat" cmpd="sng" algn="ctr">
          <a:solidFill>
            <a:srgbClr val="4E3B30">
              <a:shade val="80000"/>
              <a:hueOff val="0"/>
              <a:satOff val="0"/>
              <a:lumOff val="0"/>
              <a:alphaOff val="0"/>
            </a:srgbClr>
          </a:solidFill>
          <a:prstDash val="solid"/>
          <a:miter lim="800000"/>
        </a:ln>
        <a:effectLst/>
      </dgm:spPr>
    </dgm:pt>
    <dgm:pt modelId="{941BDCEE-DDBD-4632-98FE-D1D117624D63}" type="pres">
      <dgm:prSet presAssocID="{E10F6E7C-9135-4120-A6B7-E9924E1ED4AC}" presName="Child1" presStyleLbl="revTx" presStyleIdx="0" presStyleCnt="4" custScaleX="468085" custScaleY="59934" custLinFactNeighborX="54222" custLinFactNeighborY="14450">
        <dgm:presLayoutVars>
          <dgm:chMax val="0"/>
          <dgm:chPref val="0"/>
          <dgm:bulletEnabled val="1"/>
        </dgm:presLayoutVars>
      </dgm:prSet>
      <dgm:spPr/>
    </dgm:pt>
    <dgm:pt modelId="{122BC400-DDDA-418C-A799-0254D69B1E81}" type="pres">
      <dgm:prSet presAssocID="{679518EA-DAF8-4B44-820C-B35DC9E1E901}" presName="Image2" presStyleCnt="0"/>
      <dgm:spPr/>
    </dgm:pt>
    <dgm:pt modelId="{1A05BBEC-85AF-4839-9EAF-7F1E4D2380F5}" type="pres">
      <dgm:prSet presAssocID="{679518EA-DAF8-4B44-820C-B35DC9E1E901}" presName="Image" presStyleLbl="fgImgPlace1" presStyleIdx="1" presStyleCnt="4" custScaleX="75087" custScaleY="72722" custLinFactX="-100000" custLinFactY="100000" custLinFactNeighborX="-161292" custLinFactNeighborY="101533"/>
      <dgm:spPr>
        <a:xfrm>
          <a:off x="2460878" y="1450839"/>
          <a:ext cx="875086" cy="847347"/>
        </a:xfrm>
        <a:prstGeom prst="ellipse">
          <a:avLst/>
        </a:prstGeom>
        <a:blipFill>
          <a:blip xmlns:r="http://schemas.openxmlformats.org/officeDocument/2006/relationships" r:embed="rId2"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5000" b="-5000"/>
          </a:stretch>
        </a:blipFill>
        <a:ln w="12700" cap="flat" cmpd="sng" algn="ctr">
          <a:solidFill>
            <a:srgbClr val="4E3B30">
              <a:shade val="80000"/>
              <a:hueOff val="0"/>
              <a:satOff val="0"/>
              <a:lumOff val="0"/>
              <a:alphaOff val="0"/>
            </a:srgbClr>
          </a:solidFill>
          <a:prstDash val="solid"/>
          <a:miter lim="800000"/>
        </a:ln>
        <a:effectLst/>
      </dgm:spPr>
    </dgm:pt>
    <dgm:pt modelId="{40395C5B-4D03-4F7A-B245-E10F44AD3A11}" type="pres">
      <dgm:prSet presAssocID="{679518EA-DAF8-4B44-820C-B35DC9E1E901}" presName="Child2" presStyleLbl="revTx" presStyleIdx="1" presStyleCnt="4" custScaleX="422374" custScaleY="66849" custLinFactNeighborX="20278" custLinFactNeighborY="24563">
        <dgm:presLayoutVars>
          <dgm:chMax val="0"/>
          <dgm:chPref val="0"/>
          <dgm:bulletEnabled val="1"/>
        </dgm:presLayoutVars>
      </dgm:prSet>
      <dgm:spPr/>
    </dgm:pt>
    <dgm:pt modelId="{58564B0B-46BC-4B1A-BC79-FDF0C2CEDE4C}" type="pres">
      <dgm:prSet presAssocID="{2DBCA403-E8B4-4959-A019-348D7CE97F9F}" presName="Image3" presStyleCnt="0"/>
      <dgm:spPr/>
    </dgm:pt>
    <dgm:pt modelId="{BD3F5256-4A21-431C-8C1E-ED8CA1FB8745}" type="pres">
      <dgm:prSet presAssocID="{2DBCA403-E8B4-4959-A019-348D7CE97F9F}" presName="Image" presStyleLbl="fgImgPlace1" presStyleIdx="2" presStyleCnt="4" custScaleX="74069" custScaleY="72642" custLinFactX="-100000" custLinFactNeighborX="-101941" custLinFactNeighborY="-16937"/>
      <dgm:spPr>
        <a:xfrm>
          <a:off x="2529189" y="2646049"/>
          <a:ext cx="863222" cy="846415"/>
        </a:xfrm>
        <a:prstGeom prst="ellipse">
          <a:avLst/>
        </a:prstGeom>
        <a:blipFill>
          <a:blip xmlns:r="http://schemas.openxmlformats.org/officeDocument/2006/relationships" r:embed="rId3"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000" b="-1000"/>
          </a:stretch>
        </a:blipFill>
        <a:ln w="12700" cap="flat" cmpd="sng" algn="ctr">
          <a:solidFill>
            <a:sysClr val="windowText" lastClr="000000"/>
          </a:solidFill>
          <a:prstDash val="solid"/>
          <a:miter lim="800000"/>
        </a:ln>
        <a:effectLst/>
      </dgm:spPr>
    </dgm:pt>
    <dgm:pt modelId="{CE5AB9DA-E21E-4644-B9F0-61751BDC4F7A}" type="pres">
      <dgm:prSet presAssocID="{2DBCA403-E8B4-4959-A019-348D7CE97F9F}" presName="Child3" presStyleLbl="revTx" presStyleIdx="2" presStyleCnt="4" custScaleX="412345" custScaleY="75775" custLinFactNeighborX="23848" custLinFactNeighborY="-17604">
        <dgm:presLayoutVars>
          <dgm:chMax val="0"/>
          <dgm:chPref val="0"/>
          <dgm:bulletEnabled val="1"/>
        </dgm:presLayoutVars>
      </dgm:prSet>
      <dgm:spPr/>
    </dgm:pt>
    <dgm:pt modelId="{59BD32A1-9818-499C-AD9C-29D54D6681F8}" type="pres">
      <dgm:prSet presAssocID="{0079CA0D-EE71-4813-B2B1-7EA97B45B216}" presName="Image4" presStyleCnt="0"/>
      <dgm:spPr/>
    </dgm:pt>
    <dgm:pt modelId="{C8E6F62A-E483-452E-AE17-FFBCF958692C}" type="pres">
      <dgm:prSet presAssocID="{0079CA0D-EE71-4813-B2B1-7EA97B45B216}" presName="Image" presStyleLbl="fgImgPlace1" presStyleIdx="3" presStyleCnt="4" custScaleX="73027" custScaleY="74388" custLinFactX="-35942" custLinFactY="-100000" custLinFactNeighborX="-100000" custLinFactNeighborY="-125615"/>
      <dgm:spPr>
        <a:xfrm>
          <a:off x="1785138" y="3674295"/>
          <a:ext cx="851078" cy="866759"/>
        </a:xfrm>
        <a:prstGeom prst="ellipse">
          <a:avLst/>
        </a:prstGeom>
        <a:blipFill>
          <a:blip xmlns:r="http://schemas.openxmlformats.org/officeDocument/2006/relationships" r:embed="rId4"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5000" b="-5000"/>
          </a:stretch>
        </a:blipFill>
        <a:ln w="12700" cap="flat" cmpd="sng" algn="ctr">
          <a:solidFill>
            <a:srgbClr val="4E3B30">
              <a:shade val="80000"/>
              <a:hueOff val="0"/>
              <a:satOff val="0"/>
              <a:lumOff val="0"/>
              <a:alphaOff val="0"/>
            </a:srgbClr>
          </a:solidFill>
          <a:prstDash val="solid"/>
          <a:miter lim="800000"/>
        </a:ln>
        <a:effectLst/>
      </dgm:spPr>
    </dgm:pt>
    <dgm:pt modelId="{276E119B-8C5A-4866-A7F8-61C8B29D4CBF}" type="pres">
      <dgm:prSet presAssocID="{0079CA0D-EE71-4813-B2B1-7EA97B45B216}" presName="Child4" presStyleLbl="revTx" presStyleIdx="3" presStyleCnt="4" custScaleX="456427" custScaleY="70349" custLinFactNeighborX="59993" custLinFactNeighborY="-16633">
        <dgm:presLayoutVars>
          <dgm:chMax val="0"/>
          <dgm:chPref val="0"/>
          <dgm:bulletEnabled val="1"/>
        </dgm:presLayoutVars>
      </dgm:prSet>
      <dgm:spPr/>
    </dgm:pt>
  </dgm:ptLst>
  <dgm:cxnLst>
    <dgm:cxn modelId="{28F26E0C-D138-45C7-A469-BE380BB61559}" srcId="{EBD4728C-B324-4ED5-88D6-A6F95695C9C7}" destId="{35365AD7-96EE-4DEF-9E11-D6EFDE1D7373}" srcOrd="0" destOrd="0" parTransId="{718F4BD5-2CDB-4F3F-9F55-0D89C56AB159}" sibTransId="{B38FBC8C-9472-4276-ABA9-350D13935A0A}"/>
    <dgm:cxn modelId="{079F4019-23B3-4D7D-8F61-797BF6330930}" type="presOf" srcId="{679518EA-DAF8-4B44-820C-B35DC9E1E901}" destId="{40395C5B-4D03-4F7A-B245-E10F44AD3A11}" srcOrd="0" destOrd="0" presId="urn:microsoft.com/office/officeart/2011/layout/RadialPictureList"/>
    <dgm:cxn modelId="{6A27A66A-51B0-49BF-9FDB-502D90076E1D}" type="presOf" srcId="{0079CA0D-EE71-4813-B2B1-7EA97B45B216}" destId="{276E119B-8C5A-4866-A7F8-61C8B29D4CBF}" srcOrd="0" destOrd="0" presId="urn:microsoft.com/office/officeart/2011/layout/RadialPictureList"/>
    <dgm:cxn modelId="{68BC976D-FFFA-481E-9188-2D90170F64CF}" type="presOf" srcId="{35365AD7-96EE-4DEF-9E11-D6EFDE1D7373}" destId="{F80D4A35-FD8A-4F62-A75C-626703481BD1}" srcOrd="0" destOrd="0" presId="urn:microsoft.com/office/officeart/2011/layout/RadialPictureList"/>
    <dgm:cxn modelId="{97588652-03AB-45E1-92B6-E77D4DD8261F}" srcId="{35365AD7-96EE-4DEF-9E11-D6EFDE1D7373}" destId="{0079CA0D-EE71-4813-B2B1-7EA97B45B216}" srcOrd="3" destOrd="0" parTransId="{1DD93BC1-33FC-4D8E-A7BD-16BC3ADF9817}" sibTransId="{7788EAEF-12DE-4B6D-A178-1FBB0CED375B}"/>
    <dgm:cxn modelId="{4F3DB799-0C69-40C7-8857-FAD71CA02263}" type="presOf" srcId="{2DBCA403-E8B4-4959-A019-348D7CE97F9F}" destId="{CE5AB9DA-E21E-4644-B9F0-61751BDC4F7A}" srcOrd="0" destOrd="0" presId="urn:microsoft.com/office/officeart/2011/layout/RadialPictureList"/>
    <dgm:cxn modelId="{FF1ACA9E-B5C0-46E2-96E4-AECB263282DA}" srcId="{EBD4728C-B324-4ED5-88D6-A6F95695C9C7}" destId="{AEABA572-C2EE-4764-B67D-2166A44C9A0A}" srcOrd="1" destOrd="0" parTransId="{0F64BA33-83DE-4ABD-B056-4617199FA577}" sibTransId="{9388CA8B-9CAF-4438-8276-7DB9E9CAEE35}"/>
    <dgm:cxn modelId="{7D1B76AF-F96B-400B-BE78-9C27AB3E3117}" srcId="{35365AD7-96EE-4DEF-9E11-D6EFDE1D7373}" destId="{E10F6E7C-9135-4120-A6B7-E9924E1ED4AC}" srcOrd="0" destOrd="0" parTransId="{9DF48B6A-CC18-4D33-89B2-82AED42144CD}" sibTransId="{32E42819-DB44-48F8-9336-2930B201D784}"/>
    <dgm:cxn modelId="{88E70CB7-0F56-47CB-A267-3DBA97C5A717}" type="presOf" srcId="{E10F6E7C-9135-4120-A6B7-E9924E1ED4AC}" destId="{941BDCEE-DDBD-4632-98FE-D1D117624D63}" srcOrd="0" destOrd="0" presId="urn:microsoft.com/office/officeart/2011/layout/RadialPictureList"/>
    <dgm:cxn modelId="{8FCBAABA-DD25-4E19-BF26-41B9285E755B}" type="presOf" srcId="{EBD4728C-B324-4ED5-88D6-A6F95695C9C7}" destId="{1986CEFF-C1EC-4244-B306-BFCB1E1B37AD}" srcOrd="0" destOrd="0" presId="urn:microsoft.com/office/officeart/2011/layout/RadialPictureList"/>
    <dgm:cxn modelId="{2FDEB3C1-6716-4F79-B59F-34A977C1D198}" srcId="{35365AD7-96EE-4DEF-9E11-D6EFDE1D7373}" destId="{679518EA-DAF8-4B44-820C-B35DC9E1E901}" srcOrd="1" destOrd="0" parTransId="{7F7D4C86-0757-4A54-9EB8-7B9CC690C9F4}" sibTransId="{DD6057AE-7492-4C48-A457-F36E385D5DB9}"/>
    <dgm:cxn modelId="{F49BB9EF-3BC4-4761-A634-A4F9CFDBE2BE}" srcId="{35365AD7-96EE-4DEF-9E11-D6EFDE1D7373}" destId="{1316BFE9-AE19-4643-A060-76DFDA7CA3D1}" srcOrd="4" destOrd="0" parTransId="{D44036CB-58BC-4CE6-A16D-A2D787BDB890}" sibTransId="{4FF83455-6149-4875-92E7-DD2587126D3D}"/>
    <dgm:cxn modelId="{A91DA9F3-441B-47C6-9BAC-F4B13C71435F}" srcId="{35365AD7-96EE-4DEF-9E11-D6EFDE1D7373}" destId="{2DBCA403-E8B4-4959-A019-348D7CE97F9F}" srcOrd="2" destOrd="0" parTransId="{09ECEF56-2E39-4E65-B2DF-328476F97DBD}" sibTransId="{DE0147A9-BC71-4195-8D35-F7CCF824F29E}"/>
    <dgm:cxn modelId="{9FA8FB77-7BD1-499D-82B8-45F2156FCE12}" type="presParOf" srcId="{1986CEFF-C1EC-4244-B306-BFCB1E1B37AD}" destId="{F80D4A35-FD8A-4F62-A75C-626703481BD1}" srcOrd="0" destOrd="0" presId="urn:microsoft.com/office/officeart/2011/layout/RadialPictureList"/>
    <dgm:cxn modelId="{3085DDD9-43E3-4729-A164-3F0103E3A442}" type="presParOf" srcId="{1986CEFF-C1EC-4244-B306-BFCB1E1B37AD}" destId="{95D4AE38-88E9-4655-B97D-EE8B47737A1F}" srcOrd="1" destOrd="0" presId="urn:microsoft.com/office/officeart/2011/layout/RadialPictureList"/>
    <dgm:cxn modelId="{F144607E-BC4C-4E52-9A0D-F2C1522F8F38}" type="presParOf" srcId="{1986CEFF-C1EC-4244-B306-BFCB1E1B37AD}" destId="{E2F7B0A0-2A9E-4C67-8E43-11DB5499F76C}" srcOrd="2" destOrd="0" presId="urn:microsoft.com/office/officeart/2011/layout/RadialPictureList"/>
    <dgm:cxn modelId="{D44F116C-CB80-44F4-BC6A-1371CC46F1E6}" type="presParOf" srcId="{1986CEFF-C1EC-4244-B306-BFCB1E1B37AD}" destId="{941BDCEE-DDBD-4632-98FE-D1D117624D63}" srcOrd="3" destOrd="0" presId="urn:microsoft.com/office/officeart/2011/layout/RadialPictureList"/>
    <dgm:cxn modelId="{45D053AD-913A-4C88-816A-F94C079E045B}" type="presParOf" srcId="{1986CEFF-C1EC-4244-B306-BFCB1E1B37AD}" destId="{122BC400-DDDA-418C-A799-0254D69B1E81}" srcOrd="4" destOrd="0" presId="urn:microsoft.com/office/officeart/2011/layout/RadialPictureList"/>
    <dgm:cxn modelId="{5A904B12-1EBA-4302-9BAC-B724C879FAF1}" type="presParOf" srcId="{122BC400-DDDA-418C-A799-0254D69B1E81}" destId="{1A05BBEC-85AF-4839-9EAF-7F1E4D2380F5}" srcOrd="0" destOrd="0" presId="urn:microsoft.com/office/officeart/2011/layout/RadialPictureList"/>
    <dgm:cxn modelId="{5E369299-6EE6-44F5-A0B5-A7B5DB29011E}" type="presParOf" srcId="{1986CEFF-C1EC-4244-B306-BFCB1E1B37AD}" destId="{40395C5B-4D03-4F7A-B245-E10F44AD3A11}" srcOrd="5" destOrd="0" presId="urn:microsoft.com/office/officeart/2011/layout/RadialPictureList"/>
    <dgm:cxn modelId="{BA92DF53-6C6E-417E-BC9E-FC1A950F2DB7}" type="presParOf" srcId="{1986CEFF-C1EC-4244-B306-BFCB1E1B37AD}" destId="{58564B0B-46BC-4B1A-BC79-FDF0C2CEDE4C}" srcOrd="6" destOrd="0" presId="urn:microsoft.com/office/officeart/2011/layout/RadialPictureList"/>
    <dgm:cxn modelId="{A4036EB1-7628-4443-BB8A-0F170FE93D8D}" type="presParOf" srcId="{58564B0B-46BC-4B1A-BC79-FDF0C2CEDE4C}" destId="{BD3F5256-4A21-431C-8C1E-ED8CA1FB8745}" srcOrd="0" destOrd="0" presId="urn:microsoft.com/office/officeart/2011/layout/RadialPictureList"/>
    <dgm:cxn modelId="{8ADF3F56-9051-4E45-BD10-282EE498C0E8}" type="presParOf" srcId="{1986CEFF-C1EC-4244-B306-BFCB1E1B37AD}" destId="{CE5AB9DA-E21E-4644-B9F0-61751BDC4F7A}" srcOrd="7" destOrd="0" presId="urn:microsoft.com/office/officeart/2011/layout/RadialPictureList"/>
    <dgm:cxn modelId="{CAECC24D-1382-48FB-9260-48EB3F721BD5}" type="presParOf" srcId="{1986CEFF-C1EC-4244-B306-BFCB1E1B37AD}" destId="{59BD32A1-9818-499C-AD9C-29D54D6681F8}" srcOrd="8" destOrd="0" presId="urn:microsoft.com/office/officeart/2011/layout/RadialPictureList"/>
    <dgm:cxn modelId="{4075E8D8-27CC-4234-ADC4-ED165A36DF41}" type="presParOf" srcId="{59BD32A1-9818-499C-AD9C-29D54D6681F8}" destId="{C8E6F62A-E483-452E-AE17-FFBCF958692C}" srcOrd="0" destOrd="0" presId="urn:microsoft.com/office/officeart/2011/layout/RadialPictureList"/>
    <dgm:cxn modelId="{14D5F8CC-DFF5-48EA-81C2-4A91B5160369}" type="presParOf" srcId="{1986CEFF-C1EC-4244-B306-BFCB1E1B37AD}" destId="{276E119B-8C5A-4866-A7F8-61C8B29D4CBF}" srcOrd="9" destOrd="0" presId="urn:microsoft.com/office/officeart/2011/layout/RadialPictureList"/>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D4A35-FD8A-4F62-A75C-626703481BD1}">
      <dsp:nvSpPr>
        <dsp:cNvPr id="0" name=""/>
        <dsp:cNvSpPr/>
      </dsp:nvSpPr>
      <dsp:spPr>
        <a:xfrm>
          <a:off x="0" y="1321653"/>
          <a:ext cx="2175044" cy="2174850"/>
        </a:xfrm>
        <a:prstGeom prst="ellipse">
          <a:avLst/>
        </a:prstGeom>
        <a:solidFill>
          <a:schemeClr val="accent6">
            <a:lumMod val="75000"/>
          </a:schemeClr>
        </a:solidFill>
        <a:ln w="12700" cap="flat" cmpd="sng" algn="ctr">
          <a:solidFill>
            <a:srgbClr val="4E3B3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ar-IQ" sz="4400" kern="1200" dirty="0">
              <a:ln>
                <a:solidFill>
                  <a:srgbClr val="A19574">
                    <a:lumMod val="60000"/>
                    <a:lumOff val="40000"/>
                  </a:srgbClr>
                </a:solidFill>
              </a:ln>
              <a:solidFill>
                <a:schemeClr val="tx1"/>
              </a:solidFill>
              <a:latin typeface="Calibri" panose="020F0502020204030204"/>
              <a:ea typeface="+mn-ea"/>
              <a:cs typeface="Arial" panose="020B0604020202020204" pitchFamily="34" charset="0"/>
            </a:rPr>
            <a:t>خدمات </a:t>
          </a:r>
          <a:r>
            <a:rPr lang="en-US" sz="4400" kern="1200" dirty="0">
              <a:ln>
                <a:solidFill>
                  <a:srgbClr val="A19574">
                    <a:lumMod val="60000"/>
                    <a:lumOff val="40000"/>
                  </a:srgbClr>
                </a:solidFill>
              </a:ln>
              <a:solidFill>
                <a:schemeClr val="tx1"/>
              </a:solidFill>
              <a:latin typeface="Calibri" panose="020F0502020204030204"/>
              <a:ea typeface="+mn-ea"/>
              <a:cs typeface="+mn-cs"/>
            </a:rPr>
            <a:t>MRC</a:t>
          </a:r>
        </a:p>
      </dsp:txBody>
      <dsp:txXfrm>
        <a:off x="318528" y="1640152"/>
        <a:ext cx="1537988" cy="1537852"/>
      </dsp:txXfrm>
    </dsp:sp>
    <dsp:sp modelId="{95D4AE38-88E9-4655-B97D-EE8B47737A1F}">
      <dsp:nvSpPr>
        <dsp:cNvPr id="0" name=""/>
        <dsp:cNvSpPr/>
      </dsp:nvSpPr>
      <dsp:spPr>
        <a:xfrm>
          <a:off x="-1242643" y="198384"/>
          <a:ext cx="4383934" cy="4569819"/>
        </a:xfrm>
        <a:prstGeom prst="blockArc">
          <a:avLst>
            <a:gd name="adj1" fmla="val 16509444"/>
            <a:gd name="adj2" fmla="val 5088054"/>
            <a:gd name="adj3" fmla="val 5240"/>
          </a:avLst>
        </a:prstGeom>
        <a:solidFill>
          <a:schemeClr val="tx2">
            <a:lumMod val="75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7B0A0-2A9E-4C67-8E43-11DB5499F76C}">
      <dsp:nvSpPr>
        <dsp:cNvPr id="0" name=""/>
        <dsp:cNvSpPr/>
      </dsp:nvSpPr>
      <dsp:spPr>
        <a:xfrm>
          <a:off x="1664801" y="208518"/>
          <a:ext cx="841184" cy="880100"/>
        </a:xfrm>
        <a:prstGeom prst="ellipse">
          <a:avLst/>
        </a:prstGeom>
        <a:blipFill>
          <a:blip xmlns:r="http://schemas.openxmlformats.org/officeDocument/2006/relationships" r:embed="rId1"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7000" b="-7000"/>
          </a:stretch>
        </a:blipFill>
        <a:ln w="12700" cap="flat" cmpd="sng" algn="ctr">
          <a:solidFill>
            <a:srgbClr val="4E3B3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41BDCEE-DDBD-4632-98FE-D1D117624D63}">
      <dsp:nvSpPr>
        <dsp:cNvPr id="0" name=""/>
        <dsp:cNvSpPr/>
      </dsp:nvSpPr>
      <dsp:spPr>
        <a:xfrm>
          <a:off x="3104106" y="407182"/>
          <a:ext cx="7302502" cy="676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rtl="1">
            <a:lnSpc>
              <a:spcPct val="90000"/>
            </a:lnSpc>
            <a:spcBef>
              <a:spcPct val="0"/>
            </a:spcBef>
            <a:spcAft>
              <a:spcPct val="10000"/>
            </a:spcAft>
            <a:buNone/>
          </a:pPr>
          <a:r>
            <a:rPr lang="ar-IQ" sz="1400" b="1" kern="1200" dirty="0">
              <a:solidFill>
                <a:srgbClr val="F0A22E"/>
              </a:solidFill>
              <a:latin typeface="Arial"/>
              <a:ea typeface="+mn-ea"/>
              <a:cs typeface="Arial" panose="020B0604020202020204" pitchFamily="34" charset="0"/>
            </a:rPr>
            <a:t>الاستشارات الفردية:- </a:t>
          </a:r>
          <a:r>
            <a:rPr lang="ar-IQ" sz="1400" kern="1200" dirty="0">
              <a:solidFill>
                <a:sysClr val="windowText" lastClr="000000">
                  <a:hueOff val="0"/>
                  <a:satOff val="0"/>
                  <a:lumOff val="0"/>
                  <a:alphaOff val="0"/>
                </a:sysClr>
              </a:solidFill>
              <a:latin typeface="Arial"/>
              <a:ea typeface="+mn-ea"/>
              <a:cs typeface="Arial" panose="020B0604020202020204" pitchFamily="34" charset="0"/>
            </a:rPr>
            <a:t>يتولى المركز مسؤولية تزويد المهاجرين المغادرين، والذين يخطّطون للمغادرة، وأولئك المحتمل أن يهاجروا ، بالمعلومات والاستشارات حول: الفيزا بروفايل</a:t>
          </a:r>
          <a:r>
            <a:rPr lang="en-US" sz="1400" kern="1200" dirty="0">
              <a:solidFill>
                <a:sysClr val="windowText" lastClr="000000">
                  <a:hueOff val="0"/>
                  <a:satOff val="0"/>
                  <a:lumOff val="0"/>
                  <a:alphaOff val="0"/>
                </a:sysClr>
              </a:solidFill>
              <a:latin typeface="Arial"/>
              <a:ea typeface="+mn-ea"/>
              <a:cs typeface="Arial" panose="020B0604020202020204" pitchFamily="34" charset="0"/>
            </a:rPr>
            <a:t> </a:t>
          </a:r>
          <a:r>
            <a:rPr lang="ar-IQ" sz="1400" kern="1200" dirty="0">
              <a:solidFill>
                <a:sysClr val="windowText" lastClr="000000">
                  <a:hueOff val="0"/>
                  <a:satOff val="0"/>
                  <a:lumOff val="0"/>
                  <a:alphaOff val="0"/>
                </a:sysClr>
              </a:solidFill>
              <a:latin typeface="Arial"/>
              <a:ea typeface="+mn-ea"/>
              <a:cs typeface="Arial" panose="020B0604020202020204" pitchFamily="34" charset="0"/>
            </a:rPr>
            <a:t>للبلد الذي يخططون للسفر اليه او السفر لغرض العمل في الخارج لحمايتهم من الوقوع ضحايا للاحتيال والتهريب والاتجار بالبشر، بالاضافة الى توضيح حقوق المهاجرين في ذلك البلد، والاستفادة من تدابير الحماية، ومعلومات حول كيفية تطوير المهارات المهنية والمشاركة في برامج التدريب المهني، فضلاً عن كيفية انخراط الشباب في الأنظمة التعليمية لبلدان أخرى. تشمل خدماتنا الاستشارية ايضا العائدين والباحثين عن فرص تطوير الذات داخل البلد</a:t>
          </a:r>
          <a:endParaRPr lang="en-US" sz="1400" kern="1200" dirty="0">
            <a:solidFill>
              <a:sysClr val="windowText" lastClr="000000">
                <a:hueOff val="0"/>
                <a:satOff val="0"/>
                <a:lumOff val="0"/>
                <a:alphaOff val="0"/>
              </a:sysClr>
            </a:solidFill>
            <a:latin typeface="Calibri" panose="020F0502020204030204"/>
            <a:ea typeface="+mn-ea"/>
            <a:cs typeface="+mn-cs"/>
          </a:endParaRPr>
        </a:p>
      </dsp:txBody>
      <dsp:txXfrm>
        <a:off x="3104106" y="407182"/>
        <a:ext cx="7302502" cy="676008"/>
      </dsp:txXfrm>
    </dsp:sp>
    <dsp:sp modelId="{1A05BBEC-85AF-4839-9EAF-7F1E4D2380F5}">
      <dsp:nvSpPr>
        <dsp:cNvPr id="0" name=""/>
        <dsp:cNvSpPr/>
      </dsp:nvSpPr>
      <dsp:spPr>
        <a:xfrm>
          <a:off x="1836032" y="3595680"/>
          <a:ext cx="875086" cy="847347"/>
        </a:xfrm>
        <a:prstGeom prst="ellipse">
          <a:avLst/>
        </a:prstGeom>
        <a:blipFill>
          <a:blip xmlns:r="http://schemas.openxmlformats.org/officeDocument/2006/relationships" r:embed="rId2"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5000" b="-5000"/>
          </a:stretch>
        </a:blipFill>
        <a:ln w="12700" cap="flat" cmpd="sng" algn="ctr">
          <a:solidFill>
            <a:srgbClr val="4E3B3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0395C5B-4D03-4F7A-B245-E10F44AD3A11}">
      <dsp:nvSpPr>
        <dsp:cNvPr id="0" name=""/>
        <dsp:cNvSpPr/>
      </dsp:nvSpPr>
      <dsp:spPr>
        <a:xfrm>
          <a:off x="3788745" y="1572906"/>
          <a:ext cx="6589374" cy="754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1">
            <a:lnSpc>
              <a:spcPct val="90000"/>
            </a:lnSpc>
            <a:spcBef>
              <a:spcPct val="0"/>
            </a:spcBef>
            <a:spcAft>
              <a:spcPct val="10000"/>
            </a:spcAft>
            <a:buNone/>
          </a:pPr>
          <a:r>
            <a:rPr lang="ar-IQ" sz="1400" b="1" kern="1200" dirty="0">
              <a:solidFill>
                <a:srgbClr val="F0A22E"/>
              </a:solidFill>
              <a:latin typeface="Arial"/>
              <a:ea typeface="+mn-ea"/>
              <a:cs typeface="Arial" panose="020B0604020202020204" pitchFamily="34" charset="0"/>
            </a:rPr>
            <a:t>نشر الوعي</a:t>
          </a:r>
          <a:r>
            <a:rPr lang="ar-IQ" sz="1400" b="0" kern="1200" dirty="0">
              <a:solidFill>
                <a:srgbClr val="F0A22E"/>
              </a:solidFill>
              <a:latin typeface="Arial"/>
              <a:ea typeface="+mn-ea"/>
              <a:cs typeface="Arial" panose="020B0604020202020204" pitchFamily="34" charset="0"/>
            </a:rPr>
            <a:t>:</a:t>
          </a:r>
          <a:r>
            <a:rPr lang="en-US" sz="1400" b="0" kern="1200" dirty="0">
              <a:solidFill>
                <a:srgbClr val="F0A22E"/>
              </a:solidFill>
              <a:latin typeface="Arial"/>
              <a:ea typeface="+mn-ea"/>
              <a:cs typeface="Arial" panose="020B0604020202020204" pitchFamily="34" charset="0"/>
            </a:rPr>
            <a:t> </a:t>
          </a:r>
          <a:r>
            <a:rPr lang="ar-IQ" sz="1400" kern="1200" dirty="0">
              <a:solidFill>
                <a:sysClr val="windowText" lastClr="000000">
                  <a:hueOff val="0"/>
                  <a:satOff val="0"/>
                  <a:lumOff val="0"/>
                  <a:alphaOff val="0"/>
                </a:sysClr>
              </a:solidFill>
              <a:latin typeface="Arial"/>
              <a:ea typeface="+mn-ea"/>
              <a:cs typeface="Arial" panose="020B0604020202020204" pitchFamily="34" charset="0"/>
            </a:rPr>
            <a:t>يتولى فريقٌ من المستشارين في مركز موارد العمل وهجرة العمال نشر التوعية حول الهجرة الآمنة والنظامية ومخاطر الهجرة غير النظامية وعواقبها والتحذير من مخاطر الاتجار بالبشروتهريب المهاجرين. كما يوفّرون معلوماتٍ أساسية من خلال موقع إلكتروني مخصّص، فضلاً عن استشارات عبر الهاتف وتطبيقات التواصل الاجتماعي.</a:t>
          </a:r>
          <a:endParaRPr lang="en-US" sz="1400" kern="1200" dirty="0">
            <a:solidFill>
              <a:sysClr val="windowText" lastClr="000000">
                <a:hueOff val="0"/>
                <a:satOff val="0"/>
                <a:lumOff val="0"/>
                <a:alphaOff val="0"/>
              </a:sysClr>
            </a:solidFill>
            <a:latin typeface="Calibri" panose="020F0502020204030204"/>
            <a:ea typeface="+mn-ea"/>
            <a:cs typeface="+mn-cs"/>
          </a:endParaRPr>
        </a:p>
      </dsp:txBody>
      <dsp:txXfrm>
        <a:off x="3788745" y="1572906"/>
        <a:ext cx="6589374" cy="754003"/>
      </dsp:txXfrm>
    </dsp:sp>
    <dsp:sp modelId="{BD3F5256-4A21-431C-8C1E-ED8CA1FB8745}">
      <dsp:nvSpPr>
        <dsp:cNvPr id="0" name=""/>
        <dsp:cNvSpPr/>
      </dsp:nvSpPr>
      <dsp:spPr>
        <a:xfrm>
          <a:off x="2529189" y="2646049"/>
          <a:ext cx="863222" cy="846415"/>
        </a:xfrm>
        <a:prstGeom prst="ellipse">
          <a:avLst/>
        </a:prstGeom>
        <a:blipFill>
          <a:blip xmlns:r="http://schemas.openxmlformats.org/officeDocument/2006/relationships" r:embed="rId3"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000" b="-1000"/>
          </a:stretch>
        </a:blip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CE5AB9DA-E21E-4644-B9F0-61751BDC4F7A}">
      <dsp:nvSpPr>
        <dsp:cNvPr id="0" name=""/>
        <dsp:cNvSpPr/>
      </dsp:nvSpPr>
      <dsp:spPr>
        <a:xfrm>
          <a:off x="3922670" y="2640952"/>
          <a:ext cx="6432913" cy="854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1">
            <a:lnSpc>
              <a:spcPct val="90000"/>
            </a:lnSpc>
            <a:spcBef>
              <a:spcPct val="0"/>
            </a:spcBef>
            <a:spcAft>
              <a:spcPct val="10000"/>
            </a:spcAft>
            <a:buNone/>
          </a:pPr>
          <a:r>
            <a:rPr lang="ar-SA" sz="1400" b="1" kern="1200" dirty="0">
              <a:solidFill>
                <a:sysClr val="windowText" lastClr="000000">
                  <a:hueOff val="0"/>
                  <a:satOff val="0"/>
                  <a:lumOff val="0"/>
                  <a:alphaOff val="0"/>
                </a:sysClr>
              </a:solidFill>
              <a:latin typeface="Calibri Light" panose="020F0302020204030204"/>
              <a:ea typeface="+mn-ea"/>
              <a:cs typeface="Times New Roman" panose="02020603050405020304" pitchFamily="18" charset="0"/>
            </a:rPr>
            <a:t> </a:t>
          </a:r>
          <a:r>
            <a:rPr lang="ar-SA" sz="1400" b="1" kern="1200" dirty="0">
              <a:solidFill>
                <a:srgbClr val="F0A22E"/>
              </a:solidFill>
              <a:latin typeface="Calibri Light" panose="020F0302020204030204"/>
              <a:ea typeface="+mn-ea"/>
              <a:cs typeface="Times New Roman" panose="02020603050405020304" pitchFamily="18" charset="0"/>
            </a:rPr>
            <a:t>توعية العمال</a:t>
          </a:r>
          <a:r>
            <a:rPr lang="en-US" sz="1400" b="1" kern="1200" dirty="0">
              <a:solidFill>
                <a:srgbClr val="F0A22E"/>
              </a:solidFill>
              <a:latin typeface="Calibri Light" panose="020F0302020204030204"/>
              <a:ea typeface="+mn-ea"/>
              <a:cs typeface="Times New Roman" panose="02020603050405020304" pitchFamily="18" charset="0"/>
            </a:rPr>
            <a:t> </a:t>
          </a:r>
          <a:r>
            <a:rPr lang="ar-SA" sz="1400" b="1" kern="1200" dirty="0">
              <a:solidFill>
                <a:srgbClr val="F0A22E"/>
              </a:solidFill>
              <a:latin typeface="Calibri Light" panose="020F0302020204030204"/>
              <a:ea typeface="+mn-ea"/>
              <a:cs typeface="Times New Roman" panose="02020603050405020304" pitchFamily="18" charset="0"/>
            </a:rPr>
            <a:t>الاجانب:</a:t>
          </a:r>
          <a:r>
            <a:rPr lang="en-US" sz="1400" b="1" kern="1200" dirty="0">
              <a:solidFill>
                <a:srgbClr val="F0A22E"/>
              </a:solidFill>
              <a:latin typeface="Calibri Light" panose="020F0302020204030204"/>
              <a:ea typeface="+mn-ea"/>
              <a:cs typeface="Times New Roman" panose="02020603050405020304" pitchFamily="18" charset="0"/>
            </a:rPr>
            <a:t> </a:t>
          </a:r>
          <a:r>
            <a:rPr lang="ar-IQ" sz="1400" kern="1200" dirty="0">
              <a:solidFill>
                <a:sysClr val="windowText" lastClr="000000">
                  <a:hueOff val="0"/>
                  <a:satOff val="0"/>
                  <a:lumOff val="0"/>
                  <a:alphaOff val="0"/>
                </a:sysClr>
              </a:solidFill>
              <a:latin typeface="Calibri Light" panose="020F0302020204030204"/>
              <a:ea typeface="+mn-ea"/>
              <a:cs typeface="Times New Roman" panose="02020603050405020304" pitchFamily="18" charset="0"/>
            </a:rPr>
            <a:t>يقوم </a:t>
          </a:r>
          <a:r>
            <a:rPr lang="ar-SA" sz="1400" kern="1200" dirty="0">
              <a:solidFill>
                <a:sysClr val="windowText" lastClr="000000">
                  <a:hueOff val="0"/>
                  <a:satOff val="0"/>
                  <a:lumOff val="0"/>
                  <a:alphaOff val="0"/>
                </a:sysClr>
              </a:solidFill>
              <a:latin typeface="Calibri Light" panose="020F0302020204030204"/>
              <a:ea typeface="+mn-ea"/>
              <a:cs typeface="Times New Roman" panose="02020603050405020304" pitchFamily="18" charset="0"/>
            </a:rPr>
            <a:t>مركز موارد العمل وهجرة العمال بتقديم المساعدة لما بعد الوصول إلى العمال الأجانب الوافدين إلى العراق، وتزويدهم بمعلومات عن حقوقهم وواجباتهم في العراق لمساعدتهم على التعلم حول الاعتبارات التي يجب احترامها والاخذ بها في المجتمع العراقي  وتوعيتهم بحقوقهم التي كفلها قانون العمل العراقي بالاضافة الى ارشادهم حول نقاط التواصل مع وزارة العمل والشؤون الاجتماعية في حال تعرض اي من حقوقهم  للانتهاك.</a:t>
          </a:r>
          <a:endParaRPr lang="en-US" sz="1400" kern="1200" dirty="0">
            <a:solidFill>
              <a:sysClr val="windowText" lastClr="000000">
                <a:hueOff val="0"/>
                <a:satOff val="0"/>
                <a:lumOff val="0"/>
                <a:alphaOff val="0"/>
              </a:sysClr>
            </a:solidFill>
            <a:latin typeface="Calibri" panose="020F0502020204030204"/>
            <a:ea typeface="+mn-ea"/>
            <a:cs typeface="+mn-cs"/>
          </a:endParaRPr>
        </a:p>
      </dsp:txBody>
      <dsp:txXfrm>
        <a:off x="3922670" y="2640952"/>
        <a:ext cx="6432913" cy="854682"/>
      </dsp:txXfrm>
    </dsp:sp>
    <dsp:sp modelId="{C8E6F62A-E483-452E-AE17-FFBCF958692C}">
      <dsp:nvSpPr>
        <dsp:cNvPr id="0" name=""/>
        <dsp:cNvSpPr/>
      </dsp:nvSpPr>
      <dsp:spPr>
        <a:xfrm>
          <a:off x="2448081" y="1327340"/>
          <a:ext cx="851078" cy="866759"/>
        </a:xfrm>
        <a:prstGeom prst="ellipse">
          <a:avLst/>
        </a:prstGeom>
        <a:blipFill>
          <a:blip xmlns:r="http://schemas.openxmlformats.org/officeDocument/2006/relationships" r:embed="rId4"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5000" b="-5000"/>
          </a:stretch>
        </a:blipFill>
        <a:ln w="12700" cap="flat" cmpd="sng" algn="ctr">
          <a:solidFill>
            <a:srgbClr val="4E3B3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276E119B-8C5A-4866-A7F8-61C8B29D4CBF}">
      <dsp:nvSpPr>
        <dsp:cNvPr id="0" name=""/>
        <dsp:cNvSpPr/>
      </dsp:nvSpPr>
      <dsp:spPr>
        <a:xfrm>
          <a:off x="3285075" y="3810426"/>
          <a:ext cx="7120628" cy="793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1">
            <a:lnSpc>
              <a:spcPct val="90000"/>
            </a:lnSpc>
            <a:spcBef>
              <a:spcPct val="0"/>
            </a:spcBef>
            <a:spcAft>
              <a:spcPct val="10000"/>
            </a:spcAft>
            <a:buNone/>
          </a:pPr>
          <a:r>
            <a:rPr lang="ar-SA" sz="1400" b="1" kern="1200" dirty="0">
              <a:solidFill>
                <a:srgbClr val="F0A22E"/>
              </a:solidFill>
              <a:latin typeface="Calibri" panose="020F0502020204030204" pitchFamily="34" charset="0"/>
              <a:ea typeface="+mn-ea"/>
              <a:cs typeface="Arial" panose="020B0604020202020204" pitchFamily="34" charset="0"/>
            </a:rPr>
            <a:t>إدماج</a:t>
          </a:r>
          <a:r>
            <a:rPr lang="ar-IQ" sz="1400" b="1" kern="1200" dirty="0">
              <a:solidFill>
                <a:srgbClr val="F0A22E"/>
              </a:solidFill>
              <a:latin typeface="Calibri" panose="020F0502020204030204" pitchFamily="34" charset="0"/>
              <a:ea typeface="+mn-ea"/>
              <a:cs typeface="Arial" panose="020B0604020202020204" pitchFamily="34" charset="0"/>
            </a:rPr>
            <a:t> العائدين:- </a:t>
          </a:r>
          <a:r>
            <a:rPr lang="ar-IQ" sz="1400" kern="1200" dirty="0">
              <a:solidFill>
                <a:sysClr val="windowText" lastClr="000000">
                  <a:hueOff val="0"/>
                  <a:satOff val="0"/>
                  <a:lumOff val="0"/>
                  <a:alphaOff val="0"/>
                </a:sysClr>
              </a:solidFill>
              <a:latin typeface="Calibri" panose="020F0502020204030204" pitchFamily="34" charset="0"/>
              <a:ea typeface="+mn-ea"/>
              <a:cs typeface="Arial" panose="020B0604020202020204" pitchFamily="34" charset="0"/>
            </a:rPr>
            <a:t>مركز موارد العمل وهجرة العمال يقوم بدعم العراقيين العائدين لغرض اعادة دمجهم في المجتمع العراقي عن طريق </a:t>
          </a:r>
          <a:r>
            <a:rPr lang="ar-SA" sz="1400" kern="1200" dirty="0">
              <a:solidFill>
                <a:sysClr val="windowText" lastClr="000000">
                  <a:hueOff val="0"/>
                  <a:satOff val="0"/>
                  <a:lumOff val="0"/>
                  <a:alphaOff val="0"/>
                </a:sysClr>
              </a:solidFill>
              <a:latin typeface="Calibri" panose="020F0502020204030204" pitchFamily="34" charset="0"/>
              <a:ea typeface="+mn-ea"/>
              <a:cs typeface="Arial" panose="020B0604020202020204" pitchFamily="34" charset="0"/>
            </a:rPr>
            <a:t>الإحالة إلى الخدمات المتعلقة بعملية اعادة الدمج بعد العودة، كالمساعدة على الحصول على القرض او فرص التدريب المهني، وجلسات الدعم النفسي وغيرها من خدمات الوزارة في مجال اعادة الدمج.</a:t>
          </a:r>
          <a:r>
            <a:rPr lang="ar-IQ" sz="1400" kern="1200" dirty="0">
              <a:solidFill>
                <a:sysClr val="windowText" lastClr="000000">
                  <a:hueOff val="0"/>
                  <a:satOff val="0"/>
                  <a:lumOff val="0"/>
                  <a:alphaOff val="0"/>
                </a:sysClr>
              </a:solidFill>
              <a:latin typeface="Calibri" panose="020F0502020204030204" pitchFamily="34" charset="0"/>
              <a:ea typeface="+mn-ea"/>
              <a:cs typeface="Arial" panose="020B0604020202020204" pitchFamily="34" charset="0"/>
            </a:rPr>
            <a:t> بالاضافة الى تقديم الاستشارات التخصصيه في مجال تطوير المهارات وتسهيل الحصول على فرصة عمل او انشاء مشروع خاص</a:t>
          </a:r>
          <a:endParaRPr lang="en-US" sz="1400" kern="1200" dirty="0">
            <a:solidFill>
              <a:sysClr val="windowText" lastClr="000000">
                <a:hueOff val="0"/>
                <a:satOff val="0"/>
                <a:lumOff val="0"/>
                <a:alphaOff val="0"/>
              </a:sysClr>
            </a:solidFill>
            <a:latin typeface="Calibri" panose="020F0502020204030204"/>
            <a:ea typeface="+mn-ea"/>
            <a:cs typeface="+mn-cs"/>
          </a:endParaRPr>
        </a:p>
      </dsp:txBody>
      <dsp:txXfrm>
        <a:off x="3285075" y="3810426"/>
        <a:ext cx="7120628" cy="793481"/>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99292-6C41-2E4C-8FA5-8CE01B99AA4D}" type="datetimeFigureOut">
              <a:rPr lang="x-none" smtClean="0"/>
              <a:t>11/2/2024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04DF4-A77D-CC4F-9DB4-1F4DF1BF860D}" type="slidenum">
              <a:rPr lang="x-none" smtClean="0"/>
              <a:t>‹#›</a:t>
            </a:fld>
            <a:endParaRPr lang="x-none"/>
          </a:p>
        </p:txBody>
      </p:sp>
    </p:spTree>
    <p:extLst>
      <p:ext uri="{BB962C8B-B14F-4D97-AF65-F5344CB8AC3E}">
        <p14:creationId xmlns:p14="http://schemas.microsoft.com/office/powerpoint/2010/main" val="150528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7314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0056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6452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004DF4-A77D-CC4F-9DB4-1F4DF1BF860D}" type="slidenum">
              <a:rPr lang="x-none" smtClean="0"/>
              <a:t>12</a:t>
            </a:fld>
            <a:endParaRPr lang="x-none"/>
          </a:p>
        </p:txBody>
      </p:sp>
    </p:spTree>
    <p:extLst>
      <p:ext uri="{BB962C8B-B14F-4D97-AF65-F5344CB8AC3E}">
        <p14:creationId xmlns:p14="http://schemas.microsoft.com/office/powerpoint/2010/main" val="385859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004DF4-A77D-CC4F-9DB4-1F4DF1BF860D}" type="slidenum">
              <a:rPr lang="x-none" smtClean="0"/>
              <a:t>13</a:t>
            </a:fld>
            <a:endParaRPr lang="x-none"/>
          </a:p>
        </p:txBody>
      </p:sp>
    </p:spTree>
    <p:extLst>
      <p:ext uri="{BB962C8B-B14F-4D97-AF65-F5344CB8AC3E}">
        <p14:creationId xmlns:p14="http://schemas.microsoft.com/office/powerpoint/2010/main" val="130453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DC2500-2312-7645-825C-832913CC60EA}" type="datetimeFigureOut">
              <a:rPr lang="x-none" smtClean="0"/>
              <a:t>11/2/2024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3755505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C2500-2312-7645-825C-832913CC60EA}" type="datetimeFigureOut">
              <a:rPr lang="x-none" smtClean="0"/>
              <a:t>11/2/2024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14024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C2500-2312-7645-825C-832913CC60EA}" type="datetimeFigureOut">
              <a:rPr lang="x-none" smtClean="0"/>
              <a:t>11/2/2024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143032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C2500-2312-7645-825C-832913CC60EA}" type="datetimeFigureOut">
              <a:rPr lang="x-none" smtClean="0"/>
              <a:t>11/2/2024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3813913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DC2500-2312-7645-825C-832913CC60EA}" type="datetimeFigureOut">
              <a:rPr lang="x-none" smtClean="0"/>
              <a:t>11/2/2024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17694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DC2500-2312-7645-825C-832913CC60EA}" type="datetimeFigureOut">
              <a:rPr lang="x-none" smtClean="0"/>
              <a:t>11/2/2024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169019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DC2500-2312-7645-825C-832913CC60EA}" type="datetimeFigureOut">
              <a:rPr lang="x-none" smtClean="0"/>
              <a:t>11/2/2024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332182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DC2500-2312-7645-825C-832913CC60EA}" type="datetimeFigureOut">
              <a:rPr lang="x-none" smtClean="0"/>
              <a:t>11/2/2024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12088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C2500-2312-7645-825C-832913CC60EA}" type="datetimeFigureOut">
              <a:rPr lang="x-none" smtClean="0"/>
              <a:t>11/2/2024</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350147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C2500-2312-7645-825C-832913CC60EA}" type="datetimeFigureOut">
              <a:rPr lang="x-none" smtClean="0"/>
              <a:t>11/2/2024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307111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C2500-2312-7645-825C-832913CC60EA}" type="datetimeFigureOut">
              <a:rPr lang="x-none" smtClean="0"/>
              <a:t>11/2/2024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85283F7-9286-2846-8D39-6DADAD5E5D7E}" type="slidenum">
              <a:rPr lang="x-none" smtClean="0"/>
              <a:t>‹#›</a:t>
            </a:fld>
            <a:endParaRPr lang="x-none"/>
          </a:p>
        </p:txBody>
      </p:sp>
    </p:spTree>
    <p:extLst>
      <p:ext uri="{BB962C8B-B14F-4D97-AF65-F5344CB8AC3E}">
        <p14:creationId xmlns:p14="http://schemas.microsoft.com/office/powerpoint/2010/main" val="111457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C2500-2312-7645-825C-832913CC60EA}" type="datetimeFigureOut">
              <a:rPr lang="x-none" smtClean="0"/>
              <a:t>11/2/2024</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283F7-9286-2846-8D39-6DADAD5E5D7E}" type="slidenum">
              <a:rPr lang="x-none" smtClean="0"/>
              <a:t>‹#›</a:t>
            </a:fld>
            <a:endParaRPr lang="x-none"/>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01838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CC415C-2C30-FE47-9046-9204949F84D9}"/>
              </a:ext>
            </a:extLst>
          </p:cNvPr>
          <p:cNvSpPr>
            <a:spLocks noGrp="1"/>
          </p:cNvSpPr>
          <p:nvPr>
            <p:ph type="ctrTitle"/>
          </p:nvPr>
        </p:nvSpPr>
        <p:spPr>
          <a:xfrm>
            <a:off x="1028846" y="2143125"/>
            <a:ext cx="10553554" cy="1643299"/>
          </a:xfrm>
        </p:spPr>
        <p:txBody>
          <a:bodyPr>
            <a:normAutofit/>
          </a:bodyPr>
          <a:lstStyle/>
          <a:p>
            <a:pPr>
              <a:lnSpc>
                <a:spcPts val="5631"/>
              </a:lnSpc>
            </a:pPr>
            <a:r>
              <a:rPr lang="ar-IQ" sz="4400" spc="-187" dirty="0"/>
              <a:t>مركز موارد العمل وهجرة العمال</a:t>
            </a:r>
            <a:endParaRPr lang="x-none" sz="4400" dirty="0">
              <a:effectLst/>
              <a:ea typeface="Calibri" panose="020F0502020204030204" pitchFamily="34" charset="0"/>
            </a:endParaRPr>
          </a:p>
        </p:txBody>
      </p:sp>
      <p:sp>
        <p:nvSpPr>
          <p:cNvPr id="3" name="Subtitle 2">
            <a:extLst>
              <a:ext uri="{FF2B5EF4-FFF2-40B4-BE49-F238E27FC236}">
                <a16:creationId xmlns:a16="http://schemas.microsoft.com/office/drawing/2014/main" id="{476BC9C3-8D77-0048-97E7-3B96AE9BBAB0}"/>
              </a:ext>
            </a:extLst>
          </p:cNvPr>
          <p:cNvSpPr>
            <a:spLocks noGrp="1"/>
          </p:cNvSpPr>
          <p:nvPr>
            <p:ph type="subTitle" idx="1"/>
          </p:nvPr>
        </p:nvSpPr>
        <p:spPr>
          <a:xfrm>
            <a:off x="1577014" y="4364555"/>
            <a:ext cx="9144000" cy="959920"/>
          </a:xfrm>
          <a:ln>
            <a:noFill/>
          </a:ln>
        </p:spPr>
        <p:txBody>
          <a:bodyPr>
            <a:normAutofit/>
          </a:bodyPr>
          <a:lstStyle/>
          <a:p>
            <a:pPr algn="ctr">
              <a:lnSpc>
                <a:spcPts val="1400"/>
              </a:lnSpc>
              <a:spcBef>
                <a:spcPts val="600"/>
              </a:spcBef>
            </a:pPr>
            <a:r>
              <a:rPr lang="ar-IQ" sz="2800" b="1" dirty="0">
                <a:latin typeface="Calibri" panose="020F0502020204030204" pitchFamily="34" charset="0"/>
                <a:ea typeface="Calibri" panose="020F0502020204030204" pitchFamily="34" charset="0"/>
              </a:rPr>
              <a:t>بغداد- العراق</a:t>
            </a:r>
            <a:endParaRPr lang="en-GB" sz="2800" b="1" dirty="0">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3"/>
          <a:stretch>
            <a:fillRect/>
          </a:stretch>
        </p:blipFill>
        <p:spPr>
          <a:xfrm>
            <a:off x="5259937" y="567210"/>
            <a:ext cx="1213003" cy="1144857"/>
          </a:xfrm>
          <a:prstGeom prst="rect">
            <a:avLst/>
          </a:prstGeom>
        </p:spPr>
      </p:pic>
      <p:pic>
        <p:nvPicPr>
          <p:cNvPr id="7" name="Picture 6"/>
          <p:cNvPicPr>
            <a:picLocks noChangeAspect="1"/>
          </p:cNvPicPr>
          <p:nvPr/>
        </p:nvPicPr>
        <p:blipFill>
          <a:blip r:embed="rId4"/>
          <a:stretch>
            <a:fillRect/>
          </a:stretch>
        </p:blipFill>
        <p:spPr>
          <a:xfrm>
            <a:off x="695527" y="612943"/>
            <a:ext cx="3800825" cy="100184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851" y="664285"/>
            <a:ext cx="1064448" cy="997165"/>
          </a:xfrm>
          <a:prstGeom prst="rect">
            <a:avLst/>
          </a:prstGeom>
        </p:spPr>
      </p:pic>
    </p:spTree>
    <p:extLst>
      <p:ext uri="{BB962C8B-B14F-4D97-AF65-F5344CB8AC3E}">
        <p14:creationId xmlns:p14="http://schemas.microsoft.com/office/powerpoint/2010/main" val="211183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7961" flipV="1">
            <a:off x="1480457" y="1676722"/>
            <a:ext cx="9122230" cy="10239"/>
          </a:xfrm>
          <a:prstGeom prst="line">
            <a:avLst/>
          </a:prstGeom>
          <a:ln w="19050" cap="rnd">
            <a:solidFill>
              <a:schemeClr val="bg1">
                <a:lumMod val="50000"/>
                <a:lumOff val="50000"/>
              </a:schemeClr>
            </a:solidFill>
            <a:prstDash val="solid"/>
            <a:headEnd type="none" w="sm" len="sm"/>
            <a:tailEnd type="none" w="sm" len="sm"/>
          </a:ln>
        </p:spPr>
        <p:txBody>
          <a:bodyPr/>
          <a:lstStyle/>
          <a:p>
            <a:endParaRPr lang="en-GB"/>
          </a:p>
        </p:txBody>
      </p:sp>
      <p:grpSp>
        <p:nvGrpSpPr>
          <p:cNvPr id="7" name="Group 7"/>
          <p:cNvGrpSpPr/>
          <p:nvPr/>
        </p:nvGrpSpPr>
        <p:grpSpPr>
          <a:xfrm>
            <a:off x="2016088" y="2236424"/>
            <a:ext cx="2210596" cy="2203373"/>
            <a:chOff x="0" y="0"/>
            <a:chExt cx="2753685" cy="2643036"/>
          </a:xfrm>
        </p:grpSpPr>
        <p:sp>
          <p:nvSpPr>
            <p:cNvPr id="8" name="Freeform 8"/>
            <p:cNvSpPr/>
            <p:nvPr/>
          </p:nvSpPr>
          <p:spPr>
            <a:xfrm>
              <a:off x="6731" y="6731"/>
              <a:ext cx="2740152" cy="2629535"/>
            </a:xfrm>
            <a:custGeom>
              <a:avLst/>
              <a:gdLst/>
              <a:ahLst/>
              <a:cxnLst/>
              <a:rect l="l" t="t" r="r" b="b"/>
              <a:pathLst>
                <a:path w="2740152" h="2629535">
                  <a:moveTo>
                    <a:pt x="0" y="1314831"/>
                  </a:moveTo>
                  <a:cubicBezTo>
                    <a:pt x="0" y="588645"/>
                    <a:pt x="613410" y="0"/>
                    <a:pt x="1370076" y="0"/>
                  </a:cubicBezTo>
                  <a:cubicBezTo>
                    <a:pt x="2126742" y="0"/>
                    <a:pt x="2740152" y="588645"/>
                    <a:pt x="2740152" y="1314831"/>
                  </a:cubicBezTo>
                  <a:cubicBezTo>
                    <a:pt x="2740152" y="2041017"/>
                    <a:pt x="2126742" y="2629535"/>
                    <a:pt x="1370076" y="2629535"/>
                  </a:cubicBezTo>
                  <a:cubicBezTo>
                    <a:pt x="613410" y="2629535"/>
                    <a:pt x="0" y="2040890"/>
                    <a:pt x="0" y="1314831"/>
                  </a:cubicBezTo>
                  <a:close/>
                </a:path>
              </a:pathLst>
            </a:custGeom>
            <a:solidFill>
              <a:srgbClr val="93AB89"/>
            </a:solidFill>
          </p:spPr>
          <p:txBody>
            <a:bodyPr/>
            <a:lstStyle/>
            <a:p>
              <a:endParaRPr lang="en-GB"/>
            </a:p>
          </p:txBody>
        </p:sp>
      </p:grpSp>
      <p:grpSp>
        <p:nvGrpSpPr>
          <p:cNvPr id="9" name="Group 9"/>
          <p:cNvGrpSpPr/>
          <p:nvPr/>
        </p:nvGrpSpPr>
        <p:grpSpPr>
          <a:xfrm>
            <a:off x="4999489" y="2324559"/>
            <a:ext cx="2260627" cy="2192608"/>
            <a:chOff x="0" y="0"/>
            <a:chExt cx="2753896" cy="2742300"/>
          </a:xfrm>
        </p:grpSpPr>
        <p:sp>
          <p:nvSpPr>
            <p:cNvPr id="10" name="Freeform 10"/>
            <p:cNvSpPr/>
            <p:nvPr/>
          </p:nvSpPr>
          <p:spPr>
            <a:xfrm>
              <a:off x="6731" y="6731"/>
              <a:ext cx="2740406" cy="2728849"/>
            </a:xfrm>
            <a:custGeom>
              <a:avLst/>
              <a:gdLst/>
              <a:ahLst/>
              <a:cxnLst/>
              <a:rect l="l" t="t" r="r" b="b"/>
              <a:pathLst>
                <a:path w="2740406" h="2728849">
                  <a:moveTo>
                    <a:pt x="0" y="1364361"/>
                  </a:moveTo>
                  <a:cubicBezTo>
                    <a:pt x="0" y="610870"/>
                    <a:pt x="613537" y="0"/>
                    <a:pt x="1370203" y="0"/>
                  </a:cubicBezTo>
                  <a:cubicBezTo>
                    <a:pt x="2126869" y="0"/>
                    <a:pt x="2740406" y="610870"/>
                    <a:pt x="2740406" y="1364361"/>
                  </a:cubicBezTo>
                  <a:cubicBezTo>
                    <a:pt x="2740406" y="2117852"/>
                    <a:pt x="2126996" y="2728849"/>
                    <a:pt x="1370203" y="2728849"/>
                  </a:cubicBezTo>
                  <a:cubicBezTo>
                    <a:pt x="613410" y="2728849"/>
                    <a:pt x="0" y="2117979"/>
                    <a:pt x="0" y="1364361"/>
                  </a:cubicBezTo>
                  <a:close/>
                </a:path>
              </a:pathLst>
            </a:custGeom>
            <a:solidFill>
              <a:srgbClr val="FFBD47"/>
            </a:solidFill>
          </p:spPr>
          <p:txBody>
            <a:bodyPr/>
            <a:lstStyle/>
            <a:p>
              <a:endParaRPr lang="en-GB"/>
            </a:p>
          </p:txBody>
        </p:sp>
      </p:grpSp>
      <p:grpSp>
        <p:nvGrpSpPr>
          <p:cNvPr id="11" name="Group 11"/>
          <p:cNvGrpSpPr/>
          <p:nvPr/>
        </p:nvGrpSpPr>
        <p:grpSpPr>
          <a:xfrm>
            <a:off x="7997982" y="2329941"/>
            <a:ext cx="2335840" cy="2192511"/>
            <a:chOff x="0" y="0"/>
            <a:chExt cx="2664727" cy="2652901"/>
          </a:xfrm>
        </p:grpSpPr>
        <p:sp>
          <p:nvSpPr>
            <p:cNvPr id="12" name="Freeform 12"/>
            <p:cNvSpPr/>
            <p:nvPr/>
          </p:nvSpPr>
          <p:spPr>
            <a:xfrm>
              <a:off x="6731" y="6731"/>
              <a:ext cx="2651252" cy="2639441"/>
            </a:xfrm>
            <a:custGeom>
              <a:avLst/>
              <a:gdLst/>
              <a:ahLst/>
              <a:cxnLst/>
              <a:rect l="l" t="t" r="r" b="b"/>
              <a:pathLst>
                <a:path w="2651252" h="2639441">
                  <a:moveTo>
                    <a:pt x="0" y="1319657"/>
                  </a:moveTo>
                  <a:cubicBezTo>
                    <a:pt x="0" y="590931"/>
                    <a:pt x="593471" y="0"/>
                    <a:pt x="1325626" y="0"/>
                  </a:cubicBezTo>
                  <a:cubicBezTo>
                    <a:pt x="2057781" y="0"/>
                    <a:pt x="2651252" y="590931"/>
                    <a:pt x="2651252" y="1319657"/>
                  </a:cubicBezTo>
                  <a:cubicBezTo>
                    <a:pt x="2651252" y="2048383"/>
                    <a:pt x="2057781" y="2639441"/>
                    <a:pt x="1325626" y="2639441"/>
                  </a:cubicBezTo>
                  <a:cubicBezTo>
                    <a:pt x="593471" y="2639441"/>
                    <a:pt x="0" y="2048510"/>
                    <a:pt x="0" y="1319657"/>
                  </a:cubicBezTo>
                  <a:close/>
                </a:path>
              </a:pathLst>
            </a:custGeom>
            <a:solidFill>
              <a:srgbClr val="808080"/>
            </a:solidFill>
          </p:spPr>
          <p:txBody>
            <a:bodyPr/>
            <a:lstStyle/>
            <a:p>
              <a:endParaRPr lang="en-GB"/>
            </a:p>
          </p:txBody>
        </p:sp>
      </p:grpSp>
      <p:sp>
        <p:nvSpPr>
          <p:cNvPr id="13" name="TextBox 13"/>
          <p:cNvSpPr txBox="1"/>
          <p:nvPr/>
        </p:nvSpPr>
        <p:spPr>
          <a:xfrm>
            <a:off x="2356119" y="1209974"/>
            <a:ext cx="8199478" cy="377026"/>
          </a:xfrm>
          <a:prstGeom prst="rect">
            <a:avLst/>
          </a:prstGeom>
        </p:spPr>
        <p:txBody>
          <a:bodyPr lIns="0" tIns="0" rIns="0" bIns="0" rtlCol="0" anchor="t">
            <a:spAutoFit/>
          </a:bodyPr>
          <a:lstStyle/>
          <a:p>
            <a:pPr algn="r" rtl="1">
              <a:lnSpc>
                <a:spcPts val="3149"/>
              </a:lnSpc>
              <a:spcBef>
                <a:spcPct val="0"/>
              </a:spcBef>
            </a:pPr>
            <a:r>
              <a:rPr lang="ar-SA" sz="2400" b="1" spc="-104" dirty="0">
                <a:solidFill>
                  <a:schemeClr val="bg1">
                    <a:lumMod val="50000"/>
                    <a:lumOff val="50000"/>
                  </a:schemeClr>
                </a:solidFill>
                <a:latin typeface="+mj-lt"/>
              </a:rPr>
              <a:t> </a:t>
            </a:r>
            <a:r>
              <a:rPr lang="ar-IQ" sz="2400" b="1" spc="-104" dirty="0">
                <a:solidFill>
                  <a:schemeClr val="bg1">
                    <a:lumMod val="50000"/>
                    <a:lumOff val="50000"/>
                  </a:schemeClr>
                </a:solidFill>
                <a:latin typeface="+mj-lt"/>
              </a:rPr>
              <a:t>ما هي خدمات </a:t>
            </a:r>
            <a:r>
              <a:rPr lang="ar-SA" sz="2400" b="1" spc="-104" dirty="0">
                <a:solidFill>
                  <a:schemeClr val="bg1">
                    <a:lumMod val="50000"/>
                    <a:lumOff val="50000"/>
                  </a:schemeClr>
                </a:solidFill>
                <a:latin typeface="+mj-lt"/>
              </a:rPr>
              <a:t>اعادة ادماج المهاجرين العائدين </a:t>
            </a:r>
            <a:r>
              <a:rPr lang="ar-IQ" sz="2400" b="1" spc="-104" dirty="0">
                <a:solidFill>
                  <a:schemeClr val="bg1">
                    <a:lumMod val="50000"/>
                    <a:lumOff val="50000"/>
                  </a:schemeClr>
                </a:solidFill>
                <a:latin typeface="+mj-lt"/>
              </a:rPr>
              <a:t>المقدمة من</a:t>
            </a:r>
            <a:r>
              <a:rPr lang="ar-SA" sz="2400" b="1" spc="-104" dirty="0">
                <a:solidFill>
                  <a:schemeClr val="bg1">
                    <a:lumMod val="50000"/>
                    <a:lumOff val="50000"/>
                  </a:schemeClr>
                </a:solidFill>
                <a:latin typeface="+mj-lt"/>
              </a:rPr>
              <a:t> مركز موارد العمل وهجرة العمال</a:t>
            </a:r>
            <a:r>
              <a:rPr lang="ar-IQ" sz="2400" b="1" spc="-104" dirty="0">
                <a:solidFill>
                  <a:schemeClr val="bg1">
                    <a:lumMod val="50000"/>
                    <a:lumOff val="50000"/>
                  </a:schemeClr>
                </a:solidFill>
                <a:latin typeface="+mj-lt"/>
              </a:rPr>
              <a:t>؟</a:t>
            </a:r>
            <a:endParaRPr lang="en-US" sz="2400" b="1" spc="-104" dirty="0">
              <a:solidFill>
                <a:schemeClr val="bg1">
                  <a:lumMod val="50000"/>
                  <a:lumOff val="50000"/>
                </a:schemeClr>
              </a:solidFill>
              <a:latin typeface="+mj-lt"/>
            </a:endParaRPr>
          </a:p>
        </p:txBody>
      </p:sp>
      <p:sp>
        <p:nvSpPr>
          <p:cNvPr id="14" name="TextBox 14"/>
          <p:cNvSpPr txBox="1"/>
          <p:nvPr/>
        </p:nvSpPr>
        <p:spPr>
          <a:xfrm>
            <a:off x="1872343" y="4748181"/>
            <a:ext cx="2696537" cy="730969"/>
          </a:xfrm>
          <a:prstGeom prst="rect">
            <a:avLst/>
          </a:prstGeom>
        </p:spPr>
        <p:txBody>
          <a:bodyPr wrap="square" lIns="0" tIns="0" rIns="0" bIns="0" rtlCol="0" anchor="t">
            <a:spAutoFit/>
          </a:bodyPr>
          <a:lstStyle/>
          <a:p>
            <a:pPr algn="ctr">
              <a:lnSpc>
                <a:spcPts val="1919"/>
              </a:lnSpc>
            </a:pPr>
            <a:r>
              <a:rPr lang="ar-SA" sz="1599" spc="-64" dirty="0">
                <a:solidFill>
                  <a:schemeClr val="bg1"/>
                </a:solidFill>
                <a:latin typeface="+mj-lt"/>
              </a:rPr>
              <a:t>دورات ابتكار الاعمال بالتعاون مع قسم حاضنات الاعمال في وزارة العمل والشؤون الاجتماعية </a:t>
            </a:r>
            <a:endParaRPr lang="en-US" sz="1599" spc="-64" dirty="0">
              <a:solidFill>
                <a:schemeClr val="bg1"/>
              </a:solidFill>
              <a:latin typeface="+mj-lt"/>
            </a:endParaRPr>
          </a:p>
        </p:txBody>
      </p:sp>
      <p:sp>
        <p:nvSpPr>
          <p:cNvPr id="15" name="TextBox 15"/>
          <p:cNvSpPr txBox="1"/>
          <p:nvPr/>
        </p:nvSpPr>
        <p:spPr>
          <a:xfrm>
            <a:off x="5021926" y="4748181"/>
            <a:ext cx="2140430" cy="487313"/>
          </a:xfrm>
          <a:prstGeom prst="rect">
            <a:avLst/>
          </a:prstGeom>
        </p:spPr>
        <p:txBody>
          <a:bodyPr lIns="0" tIns="0" rIns="0" bIns="0" rtlCol="0" anchor="t">
            <a:spAutoFit/>
          </a:bodyPr>
          <a:lstStyle/>
          <a:p>
            <a:pPr algn="ctr">
              <a:lnSpc>
                <a:spcPts val="1919"/>
              </a:lnSpc>
            </a:pPr>
            <a:r>
              <a:rPr lang="ar-SA" sz="1599" spc="-64" dirty="0">
                <a:solidFill>
                  <a:srgbClr val="000000"/>
                </a:solidFill>
                <a:latin typeface="+mj-lt"/>
              </a:rPr>
              <a:t>جلسات الدعم النفسي للمهاجرين العائدين</a:t>
            </a:r>
            <a:endParaRPr lang="en-US" sz="1599" spc="-64" dirty="0">
              <a:solidFill>
                <a:srgbClr val="000000"/>
              </a:solidFill>
              <a:latin typeface="+mj-lt"/>
            </a:endParaRPr>
          </a:p>
        </p:txBody>
      </p:sp>
      <p:sp>
        <p:nvSpPr>
          <p:cNvPr id="16" name="TextBox 16"/>
          <p:cNvSpPr txBox="1"/>
          <p:nvPr/>
        </p:nvSpPr>
        <p:spPr>
          <a:xfrm>
            <a:off x="7915636" y="4738937"/>
            <a:ext cx="2045539" cy="487313"/>
          </a:xfrm>
          <a:prstGeom prst="rect">
            <a:avLst/>
          </a:prstGeom>
        </p:spPr>
        <p:txBody>
          <a:bodyPr lIns="0" tIns="0" rIns="0" bIns="0" rtlCol="0" anchor="t">
            <a:spAutoFit/>
          </a:bodyPr>
          <a:lstStyle/>
          <a:p>
            <a:pPr algn="ctr">
              <a:lnSpc>
                <a:spcPts val="1919"/>
              </a:lnSpc>
            </a:pPr>
            <a:r>
              <a:rPr lang="ar-SA" sz="1599" spc="-64" dirty="0">
                <a:solidFill>
                  <a:srgbClr val="000000"/>
                </a:solidFill>
                <a:latin typeface="+mj-lt"/>
              </a:rPr>
              <a:t>جلسات اعداد السيرة الذاتية واجتياز مقابلة العمل</a:t>
            </a:r>
            <a:endParaRPr lang="en-US" sz="1599" spc="-64" dirty="0">
              <a:solidFill>
                <a:srgbClr val="000000"/>
              </a:solidFill>
              <a:latin typeface="+mj-lt"/>
            </a:endParaRPr>
          </a:p>
        </p:txBody>
      </p:sp>
      <p:pic>
        <p:nvPicPr>
          <p:cNvPr id="17" name="Picture 16"/>
          <p:cNvPicPr>
            <a:picLocks noChangeAspect="1"/>
          </p:cNvPicPr>
          <p:nvPr/>
        </p:nvPicPr>
        <p:blipFill>
          <a:blip r:embed="rId3"/>
          <a:stretch>
            <a:fillRect/>
          </a:stretch>
        </p:blipFill>
        <p:spPr>
          <a:xfrm>
            <a:off x="2576646" y="2786477"/>
            <a:ext cx="1089422" cy="1080492"/>
          </a:xfrm>
          <a:prstGeom prst="rect">
            <a:avLst/>
          </a:prstGeom>
        </p:spPr>
      </p:pic>
      <p:pic>
        <p:nvPicPr>
          <p:cNvPr id="18" name="Picture 17"/>
          <p:cNvPicPr>
            <a:picLocks noChangeAspect="1"/>
          </p:cNvPicPr>
          <p:nvPr/>
        </p:nvPicPr>
        <p:blipFill>
          <a:blip r:embed="rId4"/>
          <a:stretch>
            <a:fillRect/>
          </a:stretch>
        </p:blipFill>
        <p:spPr>
          <a:xfrm>
            <a:off x="5430813" y="3143664"/>
            <a:ext cx="1419820" cy="723305"/>
          </a:xfrm>
          <a:prstGeom prst="rect">
            <a:avLst/>
          </a:prstGeom>
        </p:spPr>
      </p:pic>
      <p:pic>
        <p:nvPicPr>
          <p:cNvPr id="19" name="Picture 18"/>
          <p:cNvPicPr>
            <a:picLocks noChangeAspect="1"/>
          </p:cNvPicPr>
          <p:nvPr/>
        </p:nvPicPr>
        <p:blipFill>
          <a:blip r:embed="rId5"/>
          <a:stretch>
            <a:fillRect/>
          </a:stretch>
        </p:blipFill>
        <p:spPr>
          <a:xfrm>
            <a:off x="8658528" y="3009719"/>
            <a:ext cx="937617" cy="857250"/>
          </a:xfrm>
          <a:prstGeom prst="rect">
            <a:avLst/>
          </a:prstGeom>
        </p:spPr>
      </p:pic>
    </p:spTree>
    <p:extLst>
      <p:ext uri="{BB962C8B-B14F-4D97-AF65-F5344CB8AC3E}">
        <p14:creationId xmlns:p14="http://schemas.microsoft.com/office/powerpoint/2010/main" val="386914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116379" y="3307031"/>
            <a:ext cx="4546121" cy="861774"/>
          </a:xfrm>
          <a:prstGeom prst="rect">
            <a:avLst/>
          </a:prstGeom>
          <a:noFill/>
          <a:ln>
            <a:solidFill>
              <a:schemeClr val="tx1"/>
            </a:solidFill>
          </a:ln>
        </p:spPr>
        <p:txBody>
          <a:bodyPr wrap="square" rtlCol="0">
            <a:spAutoFit/>
          </a:bodyPr>
          <a:lstStyle/>
          <a:p>
            <a:pPr algn="just"/>
            <a:r>
              <a:rPr lang="en-US" sz="1600" dirty="0"/>
              <a:t>The chart shows the awareness raising sessions that ware delivered by the MRC counselors during  2021-2022 and 2023 until May</a:t>
            </a:r>
            <a:r>
              <a:rPr lang="en-US" dirty="0"/>
              <a:t>.</a:t>
            </a:r>
            <a:endParaRPr lang="en-GB" dirty="0"/>
          </a:p>
        </p:txBody>
      </p:sp>
      <p:sp>
        <p:nvSpPr>
          <p:cNvPr id="8" name="Line Callout 1 7"/>
          <p:cNvSpPr/>
          <p:nvPr/>
        </p:nvSpPr>
        <p:spPr>
          <a:xfrm rot="10800000" flipV="1">
            <a:off x="8629920" y="446382"/>
            <a:ext cx="2600324" cy="1398055"/>
          </a:xfrm>
          <a:prstGeom prst="borderCallout1">
            <a:avLst>
              <a:gd name="adj1" fmla="val 55485"/>
              <a:gd name="adj2" fmla="val 100809"/>
              <a:gd name="adj3" fmla="val 130187"/>
              <a:gd name="adj4" fmla="val 131676"/>
            </a:avLst>
          </a:prstGeom>
          <a:solidFill>
            <a:schemeClr val="tx1">
              <a:lumMod val="8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ln>
                  <a:solidFill>
                    <a:schemeClr val="bg1"/>
                  </a:solidFill>
                </a:ln>
                <a:solidFill>
                  <a:schemeClr val="bg1"/>
                </a:solidFill>
              </a:rPr>
              <a:t>جلسة رفع الوعي بمخاطر الهجرة غير النظامية التي اقيمت في كلية التربية البدنية وعلوم الرياضة للبنات بتاريخ 29\10\2024</a:t>
            </a:r>
            <a:endParaRPr lang="en-GB" dirty="0">
              <a:ln>
                <a:solidFill>
                  <a:schemeClr val="bg1"/>
                </a:solidFill>
              </a:ln>
              <a:solidFill>
                <a:schemeClr val="bg1"/>
              </a:solidFill>
            </a:endParaRPr>
          </a:p>
        </p:txBody>
      </p:sp>
      <p:pic>
        <p:nvPicPr>
          <p:cNvPr id="3" name="Picture 2" descr="A group of people sitting in a room&#10;&#10;Description automatically generated">
            <a:extLst>
              <a:ext uri="{FF2B5EF4-FFF2-40B4-BE49-F238E27FC236}">
                <a16:creationId xmlns:a16="http://schemas.microsoft.com/office/drawing/2014/main" id="{E8ABF8FC-B5E1-FA74-D9E7-CC9EB3A57547}"/>
              </a:ext>
            </a:extLst>
          </p:cNvPr>
          <p:cNvPicPr>
            <a:picLocks noChangeAspect="1"/>
          </p:cNvPicPr>
          <p:nvPr/>
        </p:nvPicPr>
        <p:blipFill>
          <a:blip r:embed="rId2"/>
          <a:stretch>
            <a:fillRect/>
          </a:stretch>
        </p:blipFill>
        <p:spPr>
          <a:xfrm>
            <a:off x="3910313" y="186154"/>
            <a:ext cx="4161168" cy="3120877"/>
          </a:xfrm>
          <a:prstGeom prst="rect">
            <a:avLst/>
          </a:prstGeom>
        </p:spPr>
      </p:pic>
      <p:pic>
        <p:nvPicPr>
          <p:cNvPr id="5" name="Picture 4" descr="A group of people in a classroom&#10;&#10;Description automatically generated">
            <a:extLst>
              <a:ext uri="{FF2B5EF4-FFF2-40B4-BE49-F238E27FC236}">
                <a16:creationId xmlns:a16="http://schemas.microsoft.com/office/drawing/2014/main" id="{E2BF2652-9599-91BE-9EC1-C8764BE3EA4E}"/>
              </a:ext>
            </a:extLst>
          </p:cNvPr>
          <p:cNvPicPr>
            <a:picLocks noChangeAspect="1"/>
          </p:cNvPicPr>
          <p:nvPr/>
        </p:nvPicPr>
        <p:blipFill>
          <a:blip r:embed="rId3"/>
          <a:stretch>
            <a:fillRect/>
          </a:stretch>
        </p:blipFill>
        <p:spPr>
          <a:xfrm rot="5400000">
            <a:off x="-116990" y="396839"/>
            <a:ext cx="4237988" cy="3816618"/>
          </a:xfrm>
          <a:prstGeom prst="rect">
            <a:avLst/>
          </a:prstGeom>
        </p:spPr>
      </p:pic>
      <p:pic>
        <p:nvPicPr>
          <p:cNvPr id="7" name="Picture 6" descr="A group of people sitting in chairs looking at a screen&#10;&#10;Description automatically generated">
            <a:extLst>
              <a:ext uri="{FF2B5EF4-FFF2-40B4-BE49-F238E27FC236}">
                <a16:creationId xmlns:a16="http://schemas.microsoft.com/office/drawing/2014/main" id="{FE4A0C73-8880-4CE8-330B-63D5F6AD4C46}"/>
              </a:ext>
            </a:extLst>
          </p:cNvPr>
          <p:cNvPicPr>
            <a:picLocks noChangeAspect="1"/>
          </p:cNvPicPr>
          <p:nvPr/>
        </p:nvPicPr>
        <p:blipFill>
          <a:blip r:embed="rId4"/>
          <a:stretch>
            <a:fillRect/>
          </a:stretch>
        </p:blipFill>
        <p:spPr>
          <a:xfrm rot="5400000">
            <a:off x="7522004" y="2703378"/>
            <a:ext cx="4237988" cy="3178491"/>
          </a:xfrm>
          <a:prstGeom prst="rect">
            <a:avLst/>
          </a:prstGeom>
        </p:spPr>
      </p:pic>
      <p:pic>
        <p:nvPicPr>
          <p:cNvPr id="16" name="Picture 15" descr="A person standing in front of a group of people&#10;&#10;Description automatically generated">
            <a:extLst>
              <a:ext uri="{FF2B5EF4-FFF2-40B4-BE49-F238E27FC236}">
                <a16:creationId xmlns:a16="http://schemas.microsoft.com/office/drawing/2014/main" id="{73B354C5-13E8-A357-8880-0BB324B3C43B}"/>
              </a:ext>
            </a:extLst>
          </p:cNvPr>
          <p:cNvPicPr>
            <a:picLocks noChangeAspect="1"/>
          </p:cNvPicPr>
          <p:nvPr/>
        </p:nvPicPr>
        <p:blipFill>
          <a:blip r:embed="rId5"/>
          <a:stretch>
            <a:fillRect/>
          </a:stretch>
        </p:blipFill>
        <p:spPr>
          <a:xfrm>
            <a:off x="93695" y="3429000"/>
            <a:ext cx="3863921" cy="2897941"/>
          </a:xfrm>
          <a:prstGeom prst="rect">
            <a:avLst/>
          </a:prstGeom>
        </p:spPr>
      </p:pic>
      <p:pic>
        <p:nvPicPr>
          <p:cNvPr id="18" name="Picture 17" descr="A person standing in a room with a group of people&#10;&#10;Description automatically generated">
            <a:extLst>
              <a:ext uri="{FF2B5EF4-FFF2-40B4-BE49-F238E27FC236}">
                <a16:creationId xmlns:a16="http://schemas.microsoft.com/office/drawing/2014/main" id="{0FF0926E-9241-FC1D-6E30-03FD35FE20B4}"/>
              </a:ext>
            </a:extLst>
          </p:cNvPr>
          <p:cNvPicPr>
            <a:picLocks noChangeAspect="1"/>
          </p:cNvPicPr>
          <p:nvPr/>
        </p:nvPicPr>
        <p:blipFill>
          <a:blip r:embed="rId6"/>
          <a:stretch>
            <a:fillRect/>
          </a:stretch>
        </p:blipFill>
        <p:spPr>
          <a:xfrm>
            <a:off x="3910313" y="3290741"/>
            <a:ext cx="4161168" cy="3120876"/>
          </a:xfrm>
          <a:prstGeom prst="rect">
            <a:avLst/>
          </a:prstGeom>
        </p:spPr>
      </p:pic>
    </p:spTree>
    <p:extLst>
      <p:ext uri="{BB962C8B-B14F-4D97-AF65-F5344CB8AC3E}">
        <p14:creationId xmlns:p14="http://schemas.microsoft.com/office/powerpoint/2010/main" val="351310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CC8BB7-03D7-70F7-A085-AE02BBF0A251}"/>
              </a:ext>
            </a:extLst>
          </p:cNvPr>
          <p:cNvSpPr>
            <a:spLocks noGrp="1"/>
          </p:cNvSpPr>
          <p:nvPr>
            <p:ph type="title"/>
          </p:nvPr>
        </p:nvSpPr>
        <p:spPr>
          <a:xfrm>
            <a:off x="838200" y="1974337"/>
            <a:ext cx="10515600" cy="3819335"/>
          </a:xfrm>
        </p:spPr>
        <p:txBody>
          <a:bodyPr>
            <a:normAutofit fontScale="90000"/>
          </a:bodyPr>
          <a:lstStyle/>
          <a:p>
            <a:pPr algn="ctr"/>
            <a:br>
              <a:rPr lang="ar-IQ" b="1" dirty="0"/>
            </a:br>
            <a:br>
              <a:rPr lang="ar-IQ" b="1" dirty="0"/>
            </a:br>
            <a:br>
              <a:rPr lang="ar-IQ" b="1" dirty="0"/>
            </a:br>
            <a:r>
              <a:rPr lang="x-none" b="1" dirty="0"/>
              <a:t>Thank you</a:t>
            </a:r>
            <a:br>
              <a:rPr lang="fr-FR" sz="7300" b="1" i="0" dirty="0">
                <a:solidFill>
                  <a:srgbClr val="374151"/>
                </a:solidFill>
                <a:effectLst/>
              </a:rPr>
            </a:br>
            <a:br>
              <a:rPr lang="fr-FR" sz="7300" b="1" dirty="0">
                <a:solidFill>
                  <a:srgbClr val="374151"/>
                </a:solidFill>
              </a:rPr>
            </a:br>
            <a:br>
              <a:rPr lang="fr-FR" sz="7300" b="1" dirty="0">
                <a:solidFill>
                  <a:srgbClr val="374151"/>
                </a:solidFill>
              </a:rPr>
            </a:br>
            <a:endParaRPr lang="x-none" sz="2700" b="1" dirty="0">
              <a:solidFill>
                <a:schemeClr val="bg1"/>
              </a:solidFill>
              <a:highlight>
                <a:srgbClr val="FFFF00"/>
              </a:highlight>
            </a:endParaRPr>
          </a:p>
        </p:txBody>
      </p:sp>
      <p:sp>
        <p:nvSpPr>
          <p:cNvPr id="5" name="TextBox 9"/>
          <p:cNvSpPr txBox="1"/>
          <p:nvPr/>
        </p:nvSpPr>
        <p:spPr>
          <a:xfrm>
            <a:off x="2532418" y="2725728"/>
            <a:ext cx="6729919" cy="814005"/>
          </a:xfrm>
          <a:prstGeom prst="rect">
            <a:avLst/>
          </a:prstGeom>
        </p:spPr>
        <p:txBody>
          <a:bodyPr lIns="0" tIns="0" rIns="0" bIns="0" rtlCol="0" anchor="t">
            <a:spAutoFit/>
          </a:bodyPr>
          <a:lstStyle/>
          <a:p>
            <a:pPr algn="ctr">
              <a:lnSpc>
                <a:spcPts val="3071"/>
              </a:lnSpc>
            </a:pPr>
            <a:r>
              <a:rPr lang="ar-IQ" sz="3600" b="1" spc="-102" dirty="0">
                <a:solidFill>
                  <a:schemeClr val="bg1">
                    <a:lumMod val="50000"/>
                    <a:lumOff val="50000"/>
                  </a:schemeClr>
                </a:solidFill>
                <a:latin typeface="+mj-lt"/>
              </a:rPr>
              <a:t>معلومات الاتصال بمركز موارد العمل وهجرة العمال</a:t>
            </a:r>
            <a:endParaRPr lang="en-US" sz="3600" b="1" spc="-102" dirty="0">
              <a:solidFill>
                <a:schemeClr val="bg1">
                  <a:lumMod val="50000"/>
                  <a:lumOff val="50000"/>
                </a:schemeClr>
              </a:solidFill>
              <a:latin typeface="+mj-lt"/>
            </a:endParaRPr>
          </a:p>
        </p:txBody>
      </p:sp>
      <p:pic>
        <p:nvPicPr>
          <p:cNvPr id="6" name="Picture 5"/>
          <p:cNvPicPr>
            <a:picLocks noChangeAspect="1"/>
          </p:cNvPicPr>
          <p:nvPr/>
        </p:nvPicPr>
        <p:blipFill>
          <a:blip r:embed="rId4"/>
          <a:stretch>
            <a:fillRect/>
          </a:stretch>
        </p:blipFill>
        <p:spPr>
          <a:xfrm>
            <a:off x="5201442" y="774157"/>
            <a:ext cx="1525223" cy="1439537"/>
          </a:xfrm>
          <a:prstGeom prst="rect">
            <a:avLst/>
          </a:prstGeom>
        </p:spPr>
      </p:pic>
      <p:sp>
        <p:nvSpPr>
          <p:cNvPr id="21" name="TextBox 20">
            <a:extLst>
              <a:ext uri="{FF2B5EF4-FFF2-40B4-BE49-F238E27FC236}">
                <a16:creationId xmlns:a16="http://schemas.microsoft.com/office/drawing/2014/main" id="{E4AC54BB-BCAE-47B1-F933-6F9E347499B9}"/>
              </a:ext>
            </a:extLst>
          </p:cNvPr>
          <p:cNvSpPr txBox="1"/>
          <p:nvPr/>
        </p:nvSpPr>
        <p:spPr>
          <a:xfrm>
            <a:off x="849127" y="3775519"/>
            <a:ext cx="10096500" cy="2308324"/>
          </a:xfrm>
          <a:prstGeom prst="rect">
            <a:avLst/>
          </a:prstGeom>
          <a:noFill/>
        </p:spPr>
        <p:txBody>
          <a:bodyPr wrap="square">
            <a:spAutoFit/>
          </a:bodyPr>
          <a:lstStyle/>
          <a:p>
            <a:pPr algn="ctr"/>
            <a:r>
              <a:rPr lang="en-US" sz="3600" dirty="0">
                <a:solidFill>
                  <a:schemeClr val="bg1"/>
                </a:solidFill>
              </a:rPr>
              <a:t>www.mrciraq.iq</a:t>
            </a:r>
          </a:p>
          <a:p>
            <a:pPr algn="ctr"/>
            <a:r>
              <a:rPr lang="en-US" sz="3600" dirty="0">
                <a:solidFill>
                  <a:schemeClr val="bg1"/>
                </a:solidFill>
              </a:rPr>
              <a:t>Info@mrciraq.iq</a:t>
            </a:r>
          </a:p>
          <a:p>
            <a:pPr algn="ctr"/>
            <a:r>
              <a:rPr lang="en-US" sz="3600" dirty="0">
                <a:solidFill>
                  <a:schemeClr val="bg1"/>
                </a:solidFill>
              </a:rPr>
              <a:t>WhatsApp / Telegram: 07826892128</a:t>
            </a:r>
          </a:p>
          <a:p>
            <a:pPr algn="ctr"/>
            <a:r>
              <a:rPr lang="en-US" sz="3600" dirty="0">
                <a:solidFill>
                  <a:schemeClr val="bg1"/>
                </a:solidFill>
              </a:rPr>
              <a:t>Toll-free number: 800 50 555</a:t>
            </a:r>
          </a:p>
        </p:txBody>
      </p:sp>
    </p:spTree>
    <p:extLst>
      <p:ext uri="{BB962C8B-B14F-4D97-AF65-F5344CB8AC3E}">
        <p14:creationId xmlns:p14="http://schemas.microsoft.com/office/powerpoint/2010/main" val="641364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CC8BB7-03D7-70F7-A085-AE02BBF0A251}"/>
              </a:ext>
            </a:extLst>
          </p:cNvPr>
          <p:cNvSpPr>
            <a:spLocks noGrp="1"/>
          </p:cNvSpPr>
          <p:nvPr>
            <p:ph type="title"/>
          </p:nvPr>
        </p:nvSpPr>
        <p:spPr>
          <a:xfrm>
            <a:off x="838200" y="1974337"/>
            <a:ext cx="10515600" cy="3819335"/>
          </a:xfrm>
        </p:spPr>
        <p:txBody>
          <a:bodyPr>
            <a:normAutofit fontScale="90000"/>
          </a:bodyPr>
          <a:lstStyle/>
          <a:p>
            <a:pPr algn="ctr"/>
            <a:br>
              <a:rPr lang="ar-IQ" b="1" dirty="0"/>
            </a:br>
            <a:br>
              <a:rPr lang="ar-IQ" b="1" dirty="0"/>
            </a:br>
            <a:br>
              <a:rPr lang="ar-IQ" b="1" dirty="0"/>
            </a:br>
            <a:r>
              <a:rPr lang="x-none" b="1" dirty="0"/>
              <a:t>Thank you</a:t>
            </a:r>
            <a:br>
              <a:rPr lang="fr-FR" sz="7300" b="1" i="0" dirty="0">
                <a:solidFill>
                  <a:srgbClr val="374151"/>
                </a:solidFill>
                <a:effectLst/>
              </a:rPr>
            </a:br>
            <a:br>
              <a:rPr lang="fr-FR" sz="7300" b="1" dirty="0">
                <a:solidFill>
                  <a:srgbClr val="374151"/>
                </a:solidFill>
              </a:rPr>
            </a:br>
            <a:br>
              <a:rPr lang="fr-FR" sz="7300" b="1" dirty="0">
                <a:solidFill>
                  <a:srgbClr val="374151"/>
                </a:solidFill>
              </a:rPr>
            </a:br>
            <a:endParaRPr lang="x-none" sz="2700" b="1" dirty="0">
              <a:solidFill>
                <a:schemeClr val="bg1"/>
              </a:solidFill>
              <a:highlight>
                <a:srgbClr val="FFFF00"/>
              </a:highlight>
            </a:endParaRPr>
          </a:p>
        </p:txBody>
      </p:sp>
      <p:sp>
        <p:nvSpPr>
          <p:cNvPr id="5" name="TextBox 9"/>
          <p:cNvSpPr txBox="1"/>
          <p:nvPr/>
        </p:nvSpPr>
        <p:spPr>
          <a:xfrm>
            <a:off x="2819400" y="3454400"/>
            <a:ext cx="6729919" cy="416461"/>
          </a:xfrm>
          <a:prstGeom prst="rect">
            <a:avLst/>
          </a:prstGeom>
        </p:spPr>
        <p:txBody>
          <a:bodyPr lIns="0" tIns="0" rIns="0" bIns="0" rtlCol="0" anchor="t">
            <a:spAutoFit/>
          </a:bodyPr>
          <a:lstStyle/>
          <a:p>
            <a:pPr algn="ctr">
              <a:lnSpc>
                <a:spcPts val="3071"/>
              </a:lnSpc>
            </a:pPr>
            <a:r>
              <a:rPr lang="ar-IQ" sz="3600" b="1" spc="-102" dirty="0">
                <a:solidFill>
                  <a:schemeClr val="bg1">
                    <a:lumMod val="50000"/>
                    <a:lumOff val="50000"/>
                  </a:schemeClr>
                </a:solidFill>
                <a:latin typeface="+mj-lt"/>
              </a:rPr>
              <a:t>شكرا لحسن استماعكم ......</a:t>
            </a:r>
            <a:endParaRPr lang="en-US" sz="3600" b="1" spc="-102" dirty="0">
              <a:solidFill>
                <a:schemeClr val="bg1">
                  <a:lumMod val="50000"/>
                  <a:lumOff val="50000"/>
                </a:schemeClr>
              </a:solidFill>
              <a:latin typeface="+mj-lt"/>
            </a:endParaRPr>
          </a:p>
        </p:txBody>
      </p:sp>
      <p:pic>
        <p:nvPicPr>
          <p:cNvPr id="6" name="Picture 5"/>
          <p:cNvPicPr>
            <a:picLocks noChangeAspect="1"/>
          </p:cNvPicPr>
          <p:nvPr/>
        </p:nvPicPr>
        <p:blipFill>
          <a:blip r:embed="rId4"/>
          <a:stretch>
            <a:fillRect/>
          </a:stretch>
        </p:blipFill>
        <p:spPr>
          <a:xfrm>
            <a:off x="5134767" y="811820"/>
            <a:ext cx="1525223" cy="1439537"/>
          </a:xfrm>
          <a:prstGeom prst="rect">
            <a:avLst/>
          </a:prstGeom>
        </p:spPr>
      </p:pic>
    </p:spTree>
    <p:extLst>
      <p:ext uri="{BB962C8B-B14F-4D97-AF65-F5344CB8AC3E}">
        <p14:creationId xmlns:p14="http://schemas.microsoft.com/office/powerpoint/2010/main" val="291571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52013" y="6673270"/>
            <a:ext cx="601662" cy="128240"/>
          </a:xfrm>
          <a:prstGeom prst="rect">
            <a:avLst/>
          </a:prstGeom>
        </p:spPr>
        <p:txBody>
          <a:bodyPr lIns="0" tIns="0" rIns="0" bIns="0" rtlCol="0" anchor="t">
            <a:spAutoFit/>
          </a:bodyPr>
          <a:lstStyle/>
          <a:p>
            <a:pPr algn="r">
              <a:lnSpc>
                <a:spcPts val="959"/>
              </a:lnSpc>
            </a:pPr>
            <a:r>
              <a:rPr lang="en-US" sz="800">
                <a:solidFill>
                  <a:srgbClr val="FFFFFF"/>
                </a:solidFill>
                <a:latin typeface="Roboto Bold"/>
              </a:rPr>
              <a:t>‹#›</a:t>
            </a:r>
          </a:p>
        </p:txBody>
      </p:sp>
      <p:sp>
        <p:nvSpPr>
          <p:cNvPr id="7" name="TextBox 7"/>
          <p:cNvSpPr txBox="1"/>
          <p:nvPr/>
        </p:nvSpPr>
        <p:spPr>
          <a:xfrm>
            <a:off x="1352983" y="1401870"/>
            <a:ext cx="7834816" cy="3757439"/>
          </a:xfrm>
          <a:prstGeom prst="rect">
            <a:avLst/>
          </a:prstGeom>
        </p:spPr>
        <p:txBody>
          <a:bodyPr wrap="square" lIns="0" tIns="0" rIns="0" bIns="0" rtlCol="0" anchor="t">
            <a:spAutoFit/>
          </a:bodyPr>
          <a:lstStyle/>
          <a:p>
            <a:pPr algn="just" rtl="1">
              <a:lnSpc>
                <a:spcPts val="2475"/>
              </a:lnSpc>
            </a:pPr>
            <a:endParaRPr sz="1688" b="1" dirty="0">
              <a:solidFill>
                <a:schemeClr val="bg1">
                  <a:lumMod val="50000"/>
                  <a:lumOff val="50000"/>
                </a:schemeClr>
              </a:solidFill>
              <a:latin typeface="+mj-lt"/>
            </a:endParaRPr>
          </a:p>
          <a:p>
            <a:pPr algn="just" rtl="1">
              <a:lnSpc>
                <a:spcPts val="2699"/>
              </a:lnSpc>
            </a:pPr>
            <a:r>
              <a:rPr lang="ar-SA" sz="3200" b="1" spc="-89" dirty="0">
                <a:solidFill>
                  <a:schemeClr val="bg1">
                    <a:lumMod val="50000"/>
                    <a:lumOff val="50000"/>
                  </a:schemeClr>
                </a:solidFill>
              </a:rPr>
              <a:t>ما هو </a:t>
            </a:r>
            <a:r>
              <a:rPr lang="ar-IQ" sz="3200" b="1" spc="-89" dirty="0">
                <a:solidFill>
                  <a:schemeClr val="bg1">
                    <a:lumMod val="50000"/>
                    <a:lumOff val="50000"/>
                  </a:schemeClr>
                </a:solidFill>
              </a:rPr>
              <a:t>مركز موارد العمل وهجرة العمال</a:t>
            </a:r>
            <a:r>
              <a:rPr lang="en-US" sz="3200" b="1" spc="-89" dirty="0">
                <a:solidFill>
                  <a:schemeClr val="bg1">
                    <a:lumMod val="50000"/>
                    <a:lumOff val="50000"/>
                  </a:schemeClr>
                </a:solidFill>
              </a:rPr>
              <a:t>؟</a:t>
            </a:r>
          </a:p>
          <a:p>
            <a:pPr algn="just" rtl="1">
              <a:lnSpc>
                <a:spcPts val="2699"/>
              </a:lnSpc>
            </a:pPr>
            <a:endParaRPr lang="en-US" sz="2400" b="1" spc="-89" dirty="0">
              <a:solidFill>
                <a:srgbClr val="53504F"/>
              </a:solidFill>
              <a:latin typeface="+mj-lt"/>
            </a:endParaRPr>
          </a:p>
          <a:p>
            <a:pPr algn="just" rtl="1">
              <a:lnSpc>
                <a:spcPts val="2699"/>
              </a:lnSpc>
            </a:pPr>
            <a:r>
              <a:rPr lang="ar-SA" sz="2400" spc="-89" dirty="0">
                <a:solidFill>
                  <a:srgbClr val="53504F"/>
                </a:solidFill>
              </a:rPr>
              <a:t>مركز موارد العمل وهجرة العمال هو مركز استشاري تم انشاءه من خلال التعاون المشترك بين وزارة العمل والشؤون الاجتماعية والمركز الدولي لتطوير سياسات الهجرة،</a:t>
            </a:r>
            <a:r>
              <a:rPr lang="ar-IQ" sz="2400" spc="-89" dirty="0">
                <a:solidFill>
                  <a:srgbClr val="53504F"/>
                </a:solidFill>
              </a:rPr>
              <a:t> حيث يقدم مجموعة من الخدمات للأشخاص الراغبين بالهجرة والمهاجرين</a:t>
            </a:r>
            <a:r>
              <a:rPr lang="en-US" sz="2400" spc="-89" dirty="0">
                <a:solidFill>
                  <a:srgbClr val="53504F"/>
                </a:solidFill>
              </a:rPr>
              <a:t> </a:t>
            </a:r>
            <a:r>
              <a:rPr lang="ar-IQ" sz="2400" spc="-89" dirty="0">
                <a:solidFill>
                  <a:srgbClr val="53504F"/>
                </a:solidFill>
              </a:rPr>
              <a:t>العائدين بما في ذلك الإستشارة الفردية وتثقيق المجتمع حول الهجرة.</a:t>
            </a:r>
            <a:r>
              <a:rPr lang="ar-SA" sz="2400" spc="-89" dirty="0">
                <a:solidFill>
                  <a:srgbClr val="53504F"/>
                </a:solidFill>
              </a:rPr>
              <a:t> يقع</a:t>
            </a:r>
            <a:r>
              <a:rPr lang="ar-IQ" sz="2400" spc="-89" dirty="0">
                <a:solidFill>
                  <a:srgbClr val="53504F"/>
                </a:solidFill>
              </a:rPr>
              <a:t> المركز</a:t>
            </a:r>
            <a:r>
              <a:rPr lang="ar-SA" sz="2400" spc="-89" dirty="0">
                <a:solidFill>
                  <a:srgbClr val="53504F"/>
                </a:solidFill>
              </a:rPr>
              <a:t> داخل مبنى وزارة العمل والشؤون الاجتماعية في بغداد، العراق</a:t>
            </a:r>
            <a:r>
              <a:rPr lang="ar-IQ" sz="2400" spc="-89" dirty="0">
                <a:solidFill>
                  <a:srgbClr val="53504F"/>
                </a:solidFill>
              </a:rPr>
              <a:t>،</a:t>
            </a:r>
            <a:r>
              <a:rPr lang="ar-SA" sz="2400" spc="-89" dirty="0">
                <a:solidFill>
                  <a:srgbClr val="53504F"/>
                </a:solidFill>
              </a:rPr>
              <a:t> </a:t>
            </a:r>
            <a:r>
              <a:rPr lang="ar-IQ" sz="2400" spc="-89" dirty="0">
                <a:solidFill>
                  <a:srgbClr val="53504F"/>
                </a:solidFill>
              </a:rPr>
              <a:t>و</a:t>
            </a:r>
            <a:r>
              <a:rPr lang="ar-SA" sz="2400" spc="-89" dirty="0">
                <a:solidFill>
                  <a:srgbClr val="53504F"/>
                </a:solidFill>
              </a:rPr>
              <a:t>تم افتتاحه في كانون الأول 2020 بتمويل من الاتحاد الأوروبي والنرويج وبتمويل مشترك من النمسا، و</a:t>
            </a:r>
            <a:r>
              <a:rPr lang="ar-IQ" sz="2400" spc="-89" dirty="0">
                <a:solidFill>
                  <a:srgbClr val="53504F"/>
                </a:solidFill>
              </a:rPr>
              <a:t>ي</a:t>
            </a:r>
            <a:r>
              <a:rPr lang="ar-SA" sz="2400" spc="-89" dirty="0">
                <a:solidFill>
                  <a:srgbClr val="53504F"/>
                </a:solidFill>
              </a:rPr>
              <a:t>مول من الدنمارك منذ آب 2022 وحتى الان.</a:t>
            </a:r>
            <a:endParaRPr lang="en-US" sz="2400" spc="-89" dirty="0">
              <a:solidFill>
                <a:srgbClr val="53504F"/>
              </a:solidFill>
            </a:endParaRPr>
          </a:p>
          <a:p>
            <a:pPr>
              <a:lnSpc>
                <a:spcPts val="2475"/>
              </a:lnSpc>
            </a:pPr>
            <a:endParaRPr lang="en-US" sz="2063" spc="-82" dirty="0">
              <a:solidFill>
                <a:srgbClr val="53504F"/>
              </a:solidFill>
              <a:latin typeface="Almarai"/>
            </a:endParaRPr>
          </a:p>
        </p:txBody>
      </p:sp>
      <p:sp>
        <p:nvSpPr>
          <p:cNvPr id="8" name="Freeform 8"/>
          <p:cNvSpPr/>
          <p:nvPr/>
        </p:nvSpPr>
        <p:spPr>
          <a:xfrm>
            <a:off x="9522767" y="1987639"/>
            <a:ext cx="2135449" cy="2232614"/>
          </a:xfrm>
          <a:custGeom>
            <a:avLst/>
            <a:gdLst/>
            <a:ahLst/>
            <a:cxnLst/>
            <a:rect l="l" t="t" r="r" b="b"/>
            <a:pathLst>
              <a:path w="1927773" h="1745599">
                <a:moveTo>
                  <a:pt x="0" y="0"/>
                </a:moveTo>
                <a:lnTo>
                  <a:pt x="1927773" y="0"/>
                </a:lnTo>
                <a:lnTo>
                  <a:pt x="1927773" y="1745599"/>
                </a:lnTo>
                <a:lnTo>
                  <a:pt x="0" y="1745599"/>
                </a:lnTo>
                <a:lnTo>
                  <a:pt x="0" y="0"/>
                </a:lnTo>
                <a:close/>
              </a:path>
            </a:pathLst>
          </a:custGeom>
          <a:blipFill>
            <a:blip r:embed="rId3">
              <a:extLst>
                <a:ext uri="{96DAC541-7B7A-43D3-8B79-37D633B846F1}">
                  <asvg:svgBlip xmlns:asvg="http://schemas.microsoft.com/office/drawing/2016/SVG/main" r:embed="rId4"/>
                </a:ext>
              </a:extLst>
            </a:blip>
            <a:stretch>
              <a:fillRect t="-5218" b="-5218"/>
            </a:stretch>
          </a:blipFill>
        </p:spPr>
        <p:txBody>
          <a:bodyPr/>
          <a:lstStyle/>
          <a:p>
            <a:endParaRPr lang="en-GB"/>
          </a:p>
        </p:txBody>
      </p:sp>
      <p:cxnSp>
        <p:nvCxnSpPr>
          <p:cNvPr id="4" name="Straight Connector 3"/>
          <p:cNvCxnSpPr/>
          <p:nvPr/>
        </p:nvCxnSpPr>
        <p:spPr>
          <a:xfrm>
            <a:off x="4214021" y="2152751"/>
            <a:ext cx="4990641" cy="0"/>
          </a:xfrm>
          <a:prstGeom prst="line">
            <a:avLst/>
          </a:prstGeom>
          <a:ln w="19050">
            <a:solidFill>
              <a:schemeClr val="bg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598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34966" y="1927952"/>
            <a:ext cx="3937834" cy="2946305"/>
          </a:xfrm>
          <a:custGeom>
            <a:avLst/>
            <a:gdLst/>
            <a:ahLst/>
            <a:cxnLst/>
            <a:rect l="l" t="t" r="r" b="b"/>
            <a:pathLst>
              <a:path w="3623450" h="2871982">
                <a:moveTo>
                  <a:pt x="0" y="0"/>
                </a:moveTo>
                <a:lnTo>
                  <a:pt x="3623449" y="0"/>
                </a:lnTo>
                <a:lnTo>
                  <a:pt x="3623449" y="2871982"/>
                </a:lnTo>
                <a:lnTo>
                  <a:pt x="0" y="2871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7840238" y="3089896"/>
            <a:ext cx="2577851" cy="923330"/>
          </a:xfrm>
          <a:prstGeom prst="rect">
            <a:avLst/>
          </a:prstGeom>
        </p:spPr>
        <p:txBody>
          <a:bodyPr lIns="0" tIns="0" rIns="0" bIns="0" rtlCol="0" anchor="t">
            <a:spAutoFit/>
          </a:bodyPr>
          <a:lstStyle/>
          <a:p>
            <a:pPr>
              <a:lnSpc>
                <a:spcPts val="3563"/>
              </a:lnSpc>
            </a:pPr>
            <a:r>
              <a:rPr lang="ar-IQ" sz="3299" spc="-131" dirty="0">
                <a:solidFill>
                  <a:srgbClr val="000000"/>
                </a:solidFill>
                <a:latin typeface="+mj-lt"/>
              </a:rPr>
              <a:t>خدمات مركز موارد العمل وهجرة العمال</a:t>
            </a:r>
            <a:endParaRPr lang="en-US" sz="3299" spc="-131" dirty="0">
              <a:solidFill>
                <a:srgbClr val="000000"/>
              </a:solidFill>
              <a:latin typeface="+mj-lt"/>
            </a:endParaRPr>
          </a:p>
        </p:txBody>
      </p:sp>
      <p:grpSp>
        <p:nvGrpSpPr>
          <p:cNvPr id="4" name="Group 4"/>
          <p:cNvGrpSpPr/>
          <p:nvPr/>
        </p:nvGrpSpPr>
        <p:grpSpPr>
          <a:xfrm>
            <a:off x="1464411" y="2400301"/>
            <a:ext cx="4958716" cy="776194"/>
            <a:chOff x="0" y="0"/>
            <a:chExt cx="7052396" cy="986272"/>
          </a:xfrm>
        </p:grpSpPr>
        <p:sp>
          <p:nvSpPr>
            <p:cNvPr id="5" name="Freeform 5"/>
            <p:cNvSpPr/>
            <p:nvPr/>
          </p:nvSpPr>
          <p:spPr>
            <a:xfrm>
              <a:off x="9017" y="11386"/>
              <a:ext cx="7038847" cy="969253"/>
            </a:xfrm>
            <a:custGeom>
              <a:avLst/>
              <a:gdLst/>
              <a:ahLst/>
              <a:cxnLst/>
              <a:rect l="l" t="t" r="r" b="b"/>
              <a:pathLst>
                <a:path w="7038847" h="969253">
                  <a:moveTo>
                    <a:pt x="0" y="161489"/>
                  </a:moveTo>
                  <a:cubicBezTo>
                    <a:pt x="0" y="72325"/>
                    <a:pt x="58166" y="0"/>
                    <a:pt x="129921" y="0"/>
                  </a:cubicBezTo>
                  <a:lnTo>
                    <a:pt x="6908927" y="0"/>
                  </a:lnTo>
                  <a:cubicBezTo>
                    <a:pt x="6980682" y="0"/>
                    <a:pt x="7038847" y="72325"/>
                    <a:pt x="7038847" y="161489"/>
                  </a:cubicBezTo>
                  <a:lnTo>
                    <a:pt x="7038847" y="807604"/>
                  </a:lnTo>
                  <a:cubicBezTo>
                    <a:pt x="7038847" y="896768"/>
                    <a:pt x="6980682" y="969093"/>
                    <a:pt x="6908927" y="969093"/>
                  </a:cubicBezTo>
                  <a:lnTo>
                    <a:pt x="129921" y="969093"/>
                  </a:lnTo>
                  <a:cubicBezTo>
                    <a:pt x="58166" y="969253"/>
                    <a:pt x="0" y="896928"/>
                    <a:pt x="0" y="807604"/>
                  </a:cubicBezTo>
                  <a:close/>
                </a:path>
              </a:pathLst>
            </a:custGeom>
            <a:solidFill>
              <a:srgbClr val="93AB89"/>
            </a:solidFill>
          </p:spPr>
          <p:txBody>
            <a:bodyPr/>
            <a:lstStyle/>
            <a:p>
              <a:endParaRPr lang="en-GB"/>
            </a:p>
          </p:txBody>
        </p:sp>
        <p:sp>
          <p:nvSpPr>
            <p:cNvPr id="6" name="Freeform 6"/>
            <p:cNvSpPr/>
            <p:nvPr/>
          </p:nvSpPr>
          <p:spPr>
            <a:xfrm>
              <a:off x="0" y="0"/>
              <a:ext cx="7056882" cy="990828"/>
            </a:xfrm>
            <a:custGeom>
              <a:avLst/>
              <a:gdLst/>
              <a:ahLst/>
              <a:cxnLst/>
              <a:rect l="l" t="t" r="r" b="b"/>
              <a:pathLst>
                <a:path w="7056882" h="990828">
                  <a:moveTo>
                    <a:pt x="0" y="172875"/>
                  </a:moveTo>
                  <a:cubicBezTo>
                    <a:pt x="0" y="77297"/>
                    <a:pt x="62357" y="0"/>
                    <a:pt x="138938" y="0"/>
                  </a:cubicBezTo>
                  <a:lnTo>
                    <a:pt x="6917944" y="0"/>
                  </a:lnTo>
                  <a:lnTo>
                    <a:pt x="6917944" y="11386"/>
                  </a:lnTo>
                  <a:lnTo>
                    <a:pt x="6917944" y="0"/>
                  </a:lnTo>
                  <a:cubicBezTo>
                    <a:pt x="6994525" y="0"/>
                    <a:pt x="7056882" y="77297"/>
                    <a:pt x="7056882" y="172875"/>
                  </a:cubicBezTo>
                  <a:lnTo>
                    <a:pt x="7047864" y="172875"/>
                  </a:lnTo>
                  <a:lnTo>
                    <a:pt x="7056882" y="172875"/>
                  </a:lnTo>
                  <a:lnTo>
                    <a:pt x="7056882" y="818990"/>
                  </a:lnTo>
                  <a:lnTo>
                    <a:pt x="7047864" y="818990"/>
                  </a:lnTo>
                  <a:lnTo>
                    <a:pt x="7056882" y="818990"/>
                  </a:lnTo>
                  <a:cubicBezTo>
                    <a:pt x="7056882" y="914729"/>
                    <a:pt x="6994525" y="990701"/>
                    <a:pt x="6917944" y="990701"/>
                  </a:cubicBezTo>
                  <a:lnTo>
                    <a:pt x="6917944" y="980479"/>
                  </a:lnTo>
                  <a:lnTo>
                    <a:pt x="6917944" y="990701"/>
                  </a:lnTo>
                  <a:lnTo>
                    <a:pt x="138938" y="990701"/>
                  </a:lnTo>
                  <a:lnTo>
                    <a:pt x="138938" y="980479"/>
                  </a:lnTo>
                  <a:lnTo>
                    <a:pt x="138938" y="990701"/>
                  </a:lnTo>
                  <a:cubicBezTo>
                    <a:pt x="62357" y="990828"/>
                    <a:pt x="0" y="914729"/>
                    <a:pt x="0" y="818990"/>
                  </a:cubicBezTo>
                  <a:lnTo>
                    <a:pt x="0" y="172875"/>
                  </a:lnTo>
                  <a:lnTo>
                    <a:pt x="9017" y="172875"/>
                  </a:lnTo>
                  <a:lnTo>
                    <a:pt x="0" y="172875"/>
                  </a:lnTo>
                  <a:moveTo>
                    <a:pt x="18034" y="172875"/>
                  </a:moveTo>
                  <a:lnTo>
                    <a:pt x="18034" y="818990"/>
                  </a:lnTo>
                  <a:lnTo>
                    <a:pt x="9017" y="818990"/>
                  </a:lnTo>
                  <a:lnTo>
                    <a:pt x="18034" y="818990"/>
                  </a:lnTo>
                  <a:cubicBezTo>
                    <a:pt x="18034" y="901739"/>
                    <a:pt x="72009" y="969093"/>
                    <a:pt x="138938" y="969093"/>
                  </a:cubicBezTo>
                  <a:lnTo>
                    <a:pt x="6917944" y="969093"/>
                  </a:lnTo>
                  <a:cubicBezTo>
                    <a:pt x="6984873" y="969093"/>
                    <a:pt x="7038848" y="901739"/>
                    <a:pt x="7038848" y="818990"/>
                  </a:cubicBezTo>
                  <a:lnTo>
                    <a:pt x="7038848" y="172875"/>
                  </a:lnTo>
                  <a:cubicBezTo>
                    <a:pt x="7038848" y="90126"/>
                    <a:pt x="6984873" y="22772"/>
                    <a:pt x="6917944" y="22772"/>
                  </a:cubicBezTo>
                  <a:lnTo>
                    <a:pt x="138938" y="22772"/>
                  </a:lnTo>
                  <a:lnTo>
                    <a:pt x="138938" y="11386"/>
                  </a:lnTo>
                  <a:lnTo>
                    <a:pt x="138938" y="22772"/>
                  </a:lnTo>
                  <a:cubicBezTo>
                    <a:pt x="72009" y="22772"/>
                    <a:pt x="18034" y="90126"/>
                    <a:pt x="18034" y="172875"/>
                  </a:cubicBezTo>
                  <a:close/>
                </a:path>
              </a:pathLst>
            </a:custGeom>
            <a:solidFill>
              <a:srgbClr val="E5E5E3"/>
            </a:solidFill>
          </p:spPr>
          <p:txBody>
            <a:bodyPr/>
            <a:lstStyle/>
            <a:p>
              <a:endParaRPr lang="en-GB"/>
            </a:p>
          </p:txBody>
        </p:sp>
      </p:grpSp>
      <p:sp>
        <p:nvSpPr>
          <p:cNvPr id="7" name="TextBox 7"/>
          <p:cNvSpPr txBox="1"/>
          <p:nvPr/>
        </p:nvSpPr>
        <p:spPr>
          <a:xfrm>
            <a:off x="1563694" y="2567229"/>
            <a:ext cx="4732331" cy="589905"/>
          </a:xfrm>
          <a:prstGeom prst="rect">
            <a:avLst/>
          </a:prstGeom>
        </p:spPr>
        <p:txBody>
          <a:bodyPr wrap="square" lIns="0" tIns="0" rIns="0" bIns="0" rtlCol="0" anchor="t">
            <a:spAutoFit/>
          </a:bodyPr>
          <a:lstStyle/>
          <a:p>
            <a:pPr algn="ctr">
              <a:lnSpc>
                <a:spcPts val="2329"/>
              </a:lnSpc>
            </a:pPr>
            <a:r>
              <a:rPr lang="ar-IQ" sz="2156" spc="-85" dirty="0">
                <a:solidFill>
                  <a:srgbClr val="000000"/>
                </a:solidFill>
                <a:latin typeface="+mj-lt"/>
              </a:rPr>
              <a:t>جلسات رفع الوعي حول الهجرة النظامية ومخاطر الهجرة غير النظامية </a:t>
            </a:r>
            <a:endParaRPr lang="en-US" sz="2156" spc="-85" dirty="0">
              <a:solidFill>
                <a:srgbClr val="000000"/>
              </a:solidFill>
              <a:latin typeface="+mj-lt"/>
            </a:endParaRPr>
          </a:p>
        </p:txBody>
      </p:sp>
      <p:grpSp>
        <p:nvGrpSpPr>
          <p:cNvPr id="8" name="Group 8"/>
          <p:cNvGrpSpPr/>
          <p:nvPr/>
        </p:nvGrpSpPr>
        <p:grpSpPr>
          <a:xfrm>
            <a:off x="1434659" y="1544084"/>
            <a:ext cx="4975756" cy="682539"/>
            <a:chOff x="0" y="0"/>
            <a:chExt cx="7052395" cy="781066"/>
          </a:xfrm>
        </p:grpSpPr>
        <p:sp>
          <p:nvSpPr>
            <p:cNvPr id="9" name="Freeform 9"/>
            <p:cNvSpPr/>
            <p:nvPr/>
          </p:nvSpPr>
          <p:spPr>
            <a:xfrm>
              <a:off x="9017" y="9017"/>
              <a:ext cx="7038847" cy="767588"/>
            </a:xfrm>
            <a:custGeom>
              <a:avLst/>
              <a:gdLst/>
              <a:ahLst/>
              <a:cxnLst/>
              <a:rect l="l" t="t" r="r" b="b"/>
              <a:pathLst>
                <a:path w="7038847" h="767588">
                  <a:moveTo>
                    <a:pt x="0" y="127889"/>
                  </a:moveTo>
                  <a:cubicBezTo>
                    <a:pt x="0" y="57277"/>
                    <a:pt x="58166" y="0"/>
                    <a:pt x="129921" y="0"/>
                  </a:cubicBezTo>
                  <a:lnTo>
                    <a:pt x="6908927" y="0"/>
                  </a:lnTo>
                  <a:cubicBezTo>
                    <a:pt x="6980682" y="0"/>
                    <a:pt x="7038847" y="57277"/>
                    <a:pt x="7038847" y="127889"/>
                  </a:cubicBezTo>
                  <a:lnTo>
                    <a:pt x="7038847" y="639572"/>
                  </a:lnTo>
                  <a:cubicBezTo>
                    <a:pt x="7038847" y="710184"/>
                    <a:pt x="6980682" y="767461"/>
                    <a:pt x="6908927" y="767461"/>
                  </a:cubicBezTo>
                  <a:lnTo>
                    <a:pt x="129921" y="767461"/>
                  </a:lnTo>
                  <a:cubicBezTo>
                    <a:pt x="58166" y="767588"/>
                    <a:pt x="0" y="710311"/>
                    <a:pt x="0" y="639572"/>
                  </a:cubicBezTo>
                  <a:close/>
                </a:path>
              </a:pathLst>
            </a:custGeom>
            <a:solidFill>
              <a:srgbClr val="6E8F60"/>
            </a:solidFill>
          </p:spPr>
          <p:txBody>
            <a:bodyPr/>
            <a:lstStyle/>
            <a:p>
              <a:endParaRPr lang="en-GB"/>
            </a:p>
          </p:txBody>
        </p:sp>
        <p:sp>
          <p:nvSpPr>
            <p:cNvPr id="10" name="Freeform 10"/>
            <p:cNvSpPr/>
            <p:nvPr/>
          </p:nvSpPr>
          <p:spPr>
            <a:xfrm>
              <a:off x="0" y="0"/>
              <a:ext cx="7056882" cy="785622"/>
            </a:xfrm>
            <a:custGeom>
              <a:avLst/>
              <a:gdLst/>
              <a:ahLst/>
              <a:cxnLst/>
              <a:rect l="l" t="t" r="r" b="b"/>
              <a:pathLst>
                <a:path w="7056882" h="785622">
                  <a:moveTo>
                    <a:pt x="0" y="136906"/>
                  </a:moveTo>
                  <a:cubicBezTo>
                    <a:pt x="0" y="61214"/>
                    <a:pt x="62357" y="0"/>
                    <a:pt x="138938" y="0"/>
                  </a:cubicBezTo>
                  <a:lnTo>
                    <a:pt x="6917944" y="0"/>
                  </a:lnTo>
                  <a:lnTo>
                    <a:pt x="6917944" y="9017"/>
                  </a:lnTo>
                  <a:lnTo>
                    <a:pt x="6917944" y="0"/>
                  </a:lnTo>
                  <a:cubicBezTo>
                    <a:pt x="6994525" y="0"/>
                    <a:pt x="7056882" y="61214"/>
                    <a:pt x="7056882" y="136906"/>
                  </a:cubicBezTo>
                  <a:lnTo>
                    <a:pt x="7047864" y="136906"/>
                  </a:lnTo>
                  <a:lnTo>
                    <a:pt x="7056882" y="136906"/>
                  </a:lnTo>
                  <a:lnTo>
                    <a:pt x="7056882" y="648589"/>
                  </a:lnTo>
                  <a:lnTo>
                    <a:pt x="7047864" y="648589"/>
                  </a:lnTo>
                  <a:lnTo>
                    <a:pt x="7056882" y="648589"/>
                  </a:lnTo>
                  <a:cubicBezTo>
                    <a:pt x="7056882" y="724408"/>
                    <a:pt x="6994525" y="785495"/>
                    <a:pt x="6917944" y="785495"/>
                  </a:cubicBezTo>
                  <a:lnTo>
                    <a:pt x="6917944" y="776478"/>
                  </a:lnTo>
                  <a:lnTo>
                    <a:pt x="6917944" y="785495"/>
                  </a:lnTo>
                  <a:lnTo>
                    <a:pt x="138938" y="785495"/>
                  </a:lnTo>
                  <a:lnTo>
                    <a:pt x="138938" y="776478"/>
                  </a:lnTo>
                  <a:lnTo>
                    <a:pt x="138938" y="785495"/>
                  </a:lnTo>
                  <a:cubicBezTo>
                    <a:pt x="62357" y="785622"/>
                    <a:pt x="0" y="724408"/>
                    <a:pt x="0" y="648589"/>
                  </a:cubicBezTo>
                  <a:lnTo>
                    <a:pt x="0" y="136906"/>
                  </a:lnTo>
                  <a:lnTo>
                    <a:pt x="9017" y="136906"/>
                  </a:lnTo>
                  <a:lnTo>
                    <a:pt x="0" y="136906"/>
                  </a:lnTo>
                  <a:moveTo>
                    <a:pt x="18034" y="136906"/>
                  </a:moveTo>
                  <a:lnTo>
                    <a:pt x="18034" y="648589"/>
                  </a:lnTo>
                  <a:lnTo>
                    <a:pt x="9017" y="648589"/>
                  </a:lnTo>
                  <a:lnTo>
                    <a:pt x="18034" y="648589"/>
                  </a:lnTo>
                  <a:cubicBezTo>
                    <a:pt x="18034" y="714121"/>
                    <a:pt x="72009" y="767461"/>
                    <a:pt x="138938" y="767461"/>
                  </a:cubicBezTo>
                  <a:lnTo>
                    <a:pt x="6917944" y="767461"/>
                  </a:lnTo>
                  <a:cubicBezTo>
                    <a:pt x="6984873" y="767461"/>
                    <a:pt x="7038848" y="714121"/>
                    <a:pt x="7038848" y="648589"/>
                  </a:cubicBezTo>
                  <a:lnTo>
                    <a:pt x="7038848" y="136906"/>
                  </a:lnTo>
                  <a:cubicBezTo>
                    <a:pt x="7038848" y="71374"/>
                    <a:pt x="6984873" y="18034"/>
                    <a:pt x="6917944" y="18034"/>
                  </a:cubicBezTo>
                  <a:lnTo>
                    <a:pt x="138938" y="18034"/>
                  </a:lnTo>
                  <a:lnTo>
                    <a:pt x="138938" y="9017"/>
                  </a:lnTo>
                  <a:lnTo>
                    <a:pt x="138938" y="18034"/>
                  </a:lnTo>
                  <a:cubicBezTo>
                    <a:pt x="72009" y="18034"/>
                    <a:pt x="18034" y="71374"/>
                    <a:pt x="18034" y="136906"/>
                  </a:cubicBezTo>
                  <a:close/>
                </a:path>
              </a:pathLst>
            </a:custGeom>
            <a:solidFill>
              <a:srgbClr val="6E8F60"/>
            </a:solidFill>
          </p:spPr>
          <p:txBody>
            <a:bodyPr/>
            <a:lstStyle/>
            <a:p>
              <a:endParaRPr lang="en-GB"/>
            </a:p>
          </p:txBody>
        </p:sp>
      </p:grpSp>
      <p:sp>
        <p:nvSpPr>
          <p:cNvPr id="11" name="TextBox 11"/>
          <p:cNvSpPr txBox="1"/>
          <p:nvPr/>
        </p:nvSpPr>
        <p:spPr>
          <a:xfrm>
            <a:off x="1565554" y="1781146"/>
            <a:ext cx="4740531" cy="309700"/>
          </a:xfrm>
          <a:prstGeom prst="rect">
            <a:avLst/>
          </a:prstGeom>
        </p:spPr>
        <p:txBody>
          <a:bodyPr lIns="0" tIns="0" rIns="0" bIns="0" rtlCol="0" anchor="t">
            <a:spAutoFit/>
          </a:bodyPr>
          <a:lstStyle/>
          <a:p>
            <a:pPr algn="ctr">
              <a:lnSpc>
                <a:spcPts val="2430"/>
              </a:lnSpc>
            </a:pPr>
            <a:r>
              <a:rPr lang="ar-IQ" sz="2400" spc="-89" dirty="0">
                <a:solidFill>
                  <a:srgbClr val="000000"/>
                </a:solidFill>
                <a:latin typeface="+mj-lt"/>
              </a:rPr>
              <a:t>الإستشارات</a:t>
            </a:r>
            <a:endParaRPr lang="en-US" sz="2400" spc="-89" dirty="0">
              <a:solidFill>
                <a:srgbClr val="000000"/>
              </a:solidFill>
              <a:latin typeface="+mj-lt"/>
            </a:endParaRPr>
          </a:p>
        </p:txBody>
      </p:sp>
      <p:grpSp>
        <p:nvGrpSpPr>
          <p:cNvPr id="12" name="Group 12"/>
          <p:cNvGrpSpPr/>
          <p:nvPr/>
        </p:nvGrpSpPr>
        <p:grpSpPr>
          <a:xfrm>
            <a:off x="1500205" y="3304989"/>
            <a:ext cx="4958715" cy="761196"/>
            <a:chOff x="0" y="0"/>
            <a:chExt cx="7052395" cy="1082590"/>
          </a:xfrm>
        </p:grpSpPr>
        <p:sp>
          <p:nvSpPr>
            <p:cNvPr id="13" name="Freeform 13"/>
            <p:cNvSpPr/>
            <p:nvPr/>
          </p:nvSpPr>
          <p:spPr>
            <a:xfrm>
              <a:off x="9017" y="12498"/>
              <a:ext cx="7038847" cy="1063909"/>
            </a:xfrm>
            <a:custGeom>
              <a:avLst/>
              <a:gdLst/>
              <a:ahLst/>
              <a:cxnLst/>
              <a:rect l="l" t="t" r="r" b="b"/>
              <a:pathLst>
                <a:path w="7038847" h="1063909">
                  <a:moveTo>
                    <a:pt x="0" y="177259"/>
                  </a:moveTo>
                  <a:cubicBezTo>
                    <a:pt x="0" y="79388"/>
                    <a:pt x="58166" y="0"/>
                    <a:pt x="129921" y="0"/>
                  </a:cubicBezTo>
                  <a:lnTo>
                    <a:pt x="6908927" y="0"/>
                  </a:lnTo>
                  <a:cubicBezTo>
                    <a:pt x="6980682" y="0"/>
                    <a:pt x="7038847" y="79388"/>
                    <a:pt x="7038847" y="177259"/>
                  </a:cubicBezTo>
                  <a:lnTo>
                    <a:pt x="7038847" y="886473"/>
                  </a:lnTo>
                  <a:cubicBezTo>
                    <a:pt x="7038847" y="984345"/>
                    <a:pt x="6980682" y="1063733"/>
                    <a:pt x="6908927" y="1063733"/>
                  </a:cubicBezTo>
                  <a:lnTo>
                    <a:pt x="129921" y="1063733"/>
                  </a:lnTo>
                  <a:cubicBezTo>
                    <a:pt x="58166" y="1063909"/>
                    <a:pt x="0" y="984521"/>
                    <a:pt x="0" y="886473"/>
                  </a:cubicBezTo>
                  <a:close/>
                </a:path>
              </a:pathLst>
            </a:custGeom>
            <a:solidFill>
              <a:srgbClr val="A9AFA8"/>
            </a:solidFill>
          </p:spPr>
          <p:txBody>
            <a:bodyPr/>
            <a:lstStyle/>
            <a:p>
              <a:endParaRPr lang="en-GB"/>
            </a:p>
          </p:txBody>
        </p:sp>
        <p:sp>
          <p:nvSpPr>
            <p:cNvPr id="14" name="Freeform 14"/>
            <p:cNvSpPr/>
            <p:nvPr/>
          </p:nvSpPr>
          <p:spPr>
            <a:xfrm>
              <a:off x="0" y="0"/>
              <a:ext cx="7056882" cy="1087146"/>
            </a:xfrm>
            <a:custGeom>
              <a:avLst/>
              <a:gdLst/>
              <a:ahLst/>
              <a:cxnLst/>
              <a:rect l="l" t="t" r="r" b="b"/>
              <a:pathLst>
                <a:path w="7056882" h="1087146">
                  <a:moveTo>
                    <a:pt x="0" y="189757"/>
                  </a:moveTo>
                  <a:cubicBezTo>
                    <a:pt x="0" y="84845"/>
                    <a:pt x="62357" y="0"/>
                    <a:pt x="138938" y="0"/>
                  </a:cubicBezTo>
                  <a:lnTo>
                    <a:pt x="6917944" y="0"/>
                  </a:lnTo>
                  <a:lnTo>
                    <a:pt x="6917944" y="12498"/>
                  </a:lnTo>
                  <a:lnTo>
                    <a:pt x="6917944" y="0"/>
                  </a:lnTo>
                  <a:cubicBezTo>
                    <a:pt x="6994525" y="0"/>
                    <a:pt x="7056882" y="84845"/>
                    <a:pt x="7056882" y="189757"/>
                  </a:cubicBezTo>
                  <a:lnTo>
                    <a:pt x="7047864" y="189757"/>
                  </a:lnTo>
                  <a:lnTo>
                    <a:pt x="7056882" y="189757"/>
                  </a:lnTo>
                  <a:lnTo>
                    <a:pt x="7056882" y="898971"/>
                  </a:lnTo>
                  <a:lnTo>
                    <a:pt x="7047864" y="898971"/>
                  </a:lnTo>
                  <a:lnTo>
                    <a:pt x="7056882" y="898971"/>
                  </a:lnTo>
                  <a:cubicBezTo>
                    <a:pt x="7056882" y="1004060"/>
                    <a:pt x="6994525" y="1087019"/>
                    <a:pt x="6917944" y="1087019"/>
                  </a:cubicBezTo>
                  <a:lnTo>
                    <a:pt x="6917944" y="1076231"/>
                  </a:lnTo>
                  <a:lnTo>
                    <a:pt x="6917944" y="1087019"/>
                  </a:lnTo>
                  <a:lnTo>
                    <a:pt x="138938" y="1087019"/>
                  </a:lnTo>
                  <a:lnTo>
                    <a:pt x="138938" y="1076231"/>
                  </a:lnTo>
                  <a:lnTo>
                    <a:pt x="138938" y="1087019"/>
                  </a:lnTo>
                  <a:cubicBezTo>
                    <a:pt x="62357" y="1087146"/>
                    <a:pt x="0" y="1004060"/>
                    <a:pt x="0" y="898971"/>
                  </a:cubicBezTo>
                  <a:lnTo>
                    <a:pt x="0" y="189757"/>
                  </a:lnTo>
                  <a:lnTo>
                    <a:pt x="9017" y="189757"/>
                  </a:lnTo>
                  <a:lnTo>
                    <a:pt x="0" y="189757"/>
                  </a:lnTo>
                  <a:moveTo>
                    <a:pt x="18034" y="189757"/>
                  </a:moveTo>
                  <a:lnTo>
                    <a:pt x="18034" y="898971"/>
                  </a:lnTo>
                  <a:lnTo>
                    <a:pt x="9017" y="898971"/>
                  </a:lnTo>
                  <a:lnTo>
                    <a:pt x="18034" y="898971"/>
                  </a:lnTo>
                  <a:cubicBezTo>
                    <a:pt x="18034" y="989801"/>
                    <a:pt x="72009" y="1063733"/>
                    <a:pt x="138938" y="1063733"/>
                  </a:cubicBezTo>
                  <a:lnTo>
                    <a:pt x="6917944" y="1063733"/>
                  </a:lnTo>
                  <a:cubicBezTo>
                    <a:pt x="6984873" y="1063733"/>
                    <a:pt x="7038848" y="989801"/>
                    <a:pt x="7038848" y="898971"/>
                  </a:cubicBezTo>
                  <a:lnTo>
                    <a:pt x="7038848" y="189757"/>
                  </a:lnTo>
                  <a:cubicBezTo>
                    <a:pt x="7038848" y="98927"/>
                    <a:pt x="6984873" y="24996"/>
                    <a:pt x="6917944" y="24996"/>
                  </a:cubicBezTo>
                  <a:lnTo>
                    <a:pt x="138938" y="24996"/>
                  </a:lnTo>
                  <a:lnTo>
                    <a:pt x="138938" y="12498"/>
                  </a:lnTo>
                  <a:lnTo>
                    <a:pt x="138938" y="24996"/>
                  </a:lnTo>
                  <a:cubicBezTo>
                    <a:pt x="72009" y="24996"/>
                    <a:pt x="18034" y="98927"/>
                    <a:pt x="18034" y="189757"/>
                  </a:cubicBezTo>
                  <a:close/>
                </a:path>
              </a:pathLst>
            </a:custGeom>
            <a:solidFill>
              <a:srgbClr val="75846F"/>
            </a:solidFill>
          </p:spPr>
          <p:txBody>
            <a:bodyPr/>
            <a:lstStyle/>
            <a:p>
              <a:endParaRPr lang="en-GB"/>
            </a:p>
          </p:txBody>
        </p:sp>
      </p:grpSp>
      <p:sp>
        <p:nvSpPr>
          <p:cNvPr id="15" name="TextBox 15"/>
          <p:cNvSpPr txBox="1"/>
          <p:nvPr/>
        </p:nvSpPr>
        <p:spPr>
          <a:xfrm>
            <a:off x="1651106" y="3432896"/>
            <a:ext cx="4740531" cy="564257"/>
          </a:xfrm>
          <a:prstGeom prst="rect">
            <a:avLst/>
          </a:prstGeom>
        </p:spPr>
        <p:txBody>
          <a:bodyPr lIns="0" tIns="0" rIns="0" bIns="0" rtlCol="0" anchor="t">
            <a:spAutoFit/>
          </a:bodyPr>
          <a:lstStyle/>
          <a:p>
            <a:pPr algn="ctr">
              <a:lnSpc>
                <a:spcPts val="2228"/>
              </a:lnSpc>
            </a:pPr>
            <a:r>
              <a:rPr lang="ar-IQ" sz="2063" spc="-82" dirty="0">
                <a:solidFill>
                  <a:srgbClr val="000000"/>
                </a:solidFill>
                <a:latin typeface="+mj-lt"/>
              </a:rPr>
              <a:t>جلسات توجيه بعد الوصول للعمال الاجانب الوافدين حديثا الى العراق</a:t>
            </a:r>
            <a:endParaRPr lang="en-US" sz="2063" spc="-82" dirty="0">
              <a:solidFill>
                <a:srgbClr val="000000"/>
              </a:solidFill>
              <a:latin typeface="+mj-lt"/>
            </a:endParaRPr>
          </a:p>
        </p:txBody>
      </p:sp>
      <p:grpSp>
        <p:nvGrpSpPr>
          <p:cNvPr id="16" name="Group 16"/>
          <p:cNvGrpSpPr/>
          <p:nvPr/>
        </p:nvGrpSpPr>
        <p:grpSpPr>
          <a:xfrm>
            <a:off x="1472760" y="4209050"/>
            <a:ext cx="4958715" cy="568146"/>
            <a:chOff x="0" y="0"/>
            <a:chExt cx="7052395" cy="808030"/>
          </a:xfrm>
        </p:grpSpPr>
        <p:sp>
          <p:nvSpPr>
            <p:cNvPr id="17" name="Freeform 17"/>
            <p:cNvSpPr/>
            <p:nvPr/>
          </p:nvSpPr>
          <p:spPr>
            <a:xfrm>
              <a:off x="9017" y="9328"/>
              <a:ext cx="7038847" cy="794086"/>
            </a:xfrm>
            <a:custGeom>
              <a:avLst/>
              <a:gdLst/>
              <a:ahLst/>
              <a:cxnLst/>
              <a:rect l="l" t="t" r="r" b="b"/>
              <a:pathLst>
                <a:path w="7038847" h="794086">
                  <a:moveTo>
                    <a:pt x="0" y="132304"/>
                  </a:moveTo>
                  <a:cubicBezTo>
                    <a:pt x="0" y="59255"/>
                    <a:pt x="58166" y="0"/>
                    <a:pt x="129921" y="0"/>
                  </a:cubicBezTo>
                  <a:lnTo>
                    <a:pt x="6908927" y="0"/>
                  </a:lnTo>
                  <a:cubicBezTo>
                    <a:pt x="6980682" y="0"/>
                    <a:pt x="7038847" y="59255"/>
                    <a:pt x="7038847" y="132304"/>
                  </a:cubicBezTo>
                  <a:lnTo>
                    <a:pt x="7038847" y="661651"/>
                  </a:lnTo>
                  <a:cubicBezTo>
                    <a:pt x="7038847" y="734701"/>
                    <a:pt x="6980682" y="793955"/>
                    <a:pt x="6908927" y="793955"/>
                  </a:cubicBezTo>
                  <a:lnTo>
                    <a:pt x="129921" y="793955"/>
                  </a:lnTo>
                  <a:cubicBezTo>
                    <a:pt x="58166" y="794087"/>
                    <a:pt x="0" y="734832"/>
                    <a:pt x="0" y="661651"/>
                  </a:cubicBezTo>
                  <a:close/>
                </a:path>
              </a:pathLst>
            </a:custGeom>
            <a:solidFill>
              <a:srgbClr val="D5DFD3"/>
            </a:solidFill>
          </p:spPr>
          <p:txBody>
            <a:bodyPr/>
            <a:lstStyle/>
            <a:p>
              <a:endParaRPr lang="en-GB"/>
            </a:p>
          </p:txBody>
        </p:sp>
        <p:sp>
          <p:nvSpPr>
            <p:cNvPr id="18" name="Freeform 18"/>
            <p:cNvSpPr/>
            <p:nvPr/>
          </p:nvSpPr>
          <p:spPr>
            <a:xfrm>
              <a:off x="0" y="0"/>
              <a:ext cx="7056882" cy="812586"/>
            </a:xfrm>
            <a:custGeom>
              <a:avLst/>
              <a:gdLst/>
              <a:ahLst/>
              <a:cxnLst/>
              <a:rect l="l" t="t" r="r" b="b"/>
              <a:pathLst>
                <a:path w="7056882" h="812586">
                  <a:moveTo>
                    <a:pt x="0" y="141632"/>
                  </a:moveTo>
                  <a:cubicBezTo>
                    <a:pt x="0" y="63327"/>
                    <a:pt x="62357" y="0"/>
                    <a:pt x="138938" y="0"/>
                  </a:cubicBezTo>
                  <a:lnTo>
                    <a:pt x="6917944" y="0"/>
                  </a:lnTo>
                  <a:lnTo>
                    <a:pt x="6917944" y="9328"/>
                  </a:lnTo>
                  <a:lnTo>
                    <a:pt x="6917944" y="0"/>
                  </a:lnTo>
                  <a:cubicBezTo>
                    <a:pt x="6994525" y="0"/>
                    <a:pt x="7056882" y="63327"/>
                    <a:pt x="7056882" y="141632"/>
                  </a:cubicBezTo>
                  <a:lnTo>
                    <a:pt x="7047864" y="141632"/>
                  </a:lnTo>
                  <a:lnTo>
                    <a:pt x="7056882" y="141632"/>
                  </a:lnTo>
                  <a:lnTo>
                    <a:pt x="7056882" y="670979"/>
                  </a:lnTo>
                  <a:lnTo>
                    <a:pt x="7047864" y="670979"/>
                  </a:lnTo>
                  <a:lnTo>
                    <a:pt x="7056882" y="670979"/>
                  </a:lnTo>
                  <a:cubicBezTo>
                    <a:pt x="7056882" y="749416"/>
                    <a:pt x="6994525" y="812459"/>
                    <a:pt x="6917944" y="812459"/>
                  </a:cubicBezTo>
                  <a:lnTo>
                    <a:pt x="6917944" y="803283"/>
                  </a:lnTo>
                  <a:lnTo>
                    <a:pt x="6917944" y="812459"/>
                  </a:lnTo>
                  <a:lnTo>
                    <a:pt x="138938" y="812459"/>
                  </a:lnTo>
                  <a:lnTo>
                    <a:pt x="138938" y="803283"/>
                  </a:lnTo>
                  <a:lnTo>
                    <a:pt x="138938" y="812459"/>
                  </a:lnTo>
                  <a:cubicBezTo>
                    <a:pt x="62357" y="812586"/>
                    <a:pt x="0" y="749416"/>
                    <a:pt x="0" y="670979"/>
                  </a:cubicBezTo>
                  <a:lnTo>
                    <a:pt x="0" y="141632"/>
                  </a:lnTo>
                  <a:lnTo>
                    <a:pt x="9017" y="141632"/>
                  </a:lnTo>
                  <a:lnTo>
                    <a:pt x="0" y="141632"/>
                  </a:lnTo>
                  <a:moveTo>
                    <a:pt x="18034" y="141632"/>
                  </a:moveTo>
                  <a:lnTo>
                    <a:pt x="18034" y="670979"/>
                  </a:lnTo>
                  <a:lnTo>
                    <a:pt x="9017" y="670979"/>
                  </a:lnTo>
                  <a:lnTo>
                    <a:pt x="18034" y="670979"/>
                  </a:lnTo>
                  <a:cubicBezTo>
                    <a:pt x="18034" y="738774"/>
                    <a:pt x="72009" y="793955"/>
                    <a:pt x="138938" y="793955"/>
                  </a:cubicBezTo>
                  <a:lnTo>
                    <a:pt x="6917944" y="793955"/>
                  </a:lnTo>
                  <a:cubicBezTo>
                    <a:pt x="6984873" y="793955"/>
                    <a:pt x="7038848" y="738774"/>
                    <a:pt x="7038848" y="670979"/>
                  </a:cubicBezTo>
                  <a:lnTo>
                    <a:pt x="7038848" y="141632"/>
                  </a:lnTo>
                  <a:cubicBezTo>
                    <a:pt x="7038848" y="73838"/>
                    <a:pt x="6984873" y="18657"/>
                    <a:pt x="6917944" y="18657"/>
                  </a:cubicBezTo>
                  <a:lnTo>
                    <a:pt x="138938" y="18657"/>
                  </a:lnTo>
                  <a:lnTo>
                    <a:pt x="138938" y="9328"/>
                  </a:lnTo>
                  <a:lnTo>
                    <a:pt x="138938" y="18657"/>
                  </a:lnTo>
                  <a:cubicBezTo>
                    <a:pt x="72009" y="18657"/>
                    <a:pt x="18034" y="73838"/>
                    <a:pt x="18034" y="141632"/>
                  </a:cubicBezTo>
                  <a:close/>
                </a:path>
              </a:pathLst>
            </a:custGeom>
            <a:solidFill>
              <a:srgbClr val="6E8F60"/>
            </a:solidFill>
          </p:spPr>
          <p:txBody>
            <a:bodyPr/>
            <a:lstStyle/>
            <a:p>
              <a:endParaRPr lang="en-GB"/>
            </a:p>
          </p:txBody>
        </p:sp>
      </p:grpSp>
      <p:sp>
        <p:nvSpPr>
          <p:cNvPr id="19" name="TextBox 19"/>
          <p:cNvSpPr txBox="1"/>
          <p:nvPr/>
        </p:nvSpPr>
        <p:spPr>
          <a:xfrm>
            <a:off x="1789242" y="4337797"/>
            <a:ext cx="4740531" cy="307777"/>
          </a:xfrm>
          <a:prstGeom prst="rect">
            <a:avLst/>
          </a:prstGeom>
        </p:spPr>
        <p:txBody>
          <a:bodyPr lIns="0" tIns="0" rIns="0" bIns="0" rtlCol="0" anchor="t">
            <a:spAutoFit/>
          </a:bodyPr>
          <a:lstStyle/>
          <a:p>
            <a:pPr algn="ctr">
              <a:lnSpc>
                <a:spcPts val="2430"/>
              </a:lnSpc>
            </a:pPr>
            <a:r>
              <a:rPr lang="ar-IQ" sz="2249" spc="-89" dirty="0">
                <a:solidFill>
                  <a:srgbClr val="000000"/>
                </a:solidFill>
                <a:latin typeface="+mj-lt"/>
              </a:rPr>
              <a:t>اعادة ادماج المهاجرين العائدين الى العراق</a:t>
            </a:r>
            <a:endParaRPr lang="en-US" sz="2249" spc="-89" dirty="0">
              <a:solidFill>
                <a:srgbClr val="000000"/>
              </a:solidFill>
              <a:latin typeface="+mj-lt"/>
            </a:endParaRPr>
          </a:p>
        </p:txBody>
      </p:sp>
      <p:grpSp>
        <p:nvGrpSpPr>
          <p:cNvPr id="20" name="Group 20"/>
          <p:cNvGrpSpPr/>
          <p:nvPr/>
        </p:nvGrpSpPr>
        <p:grpSpPr>
          <a:xfrm>
            <a:off x="1506546" y="4940932"/>
            <a:ext cx="4941880" cy="645194"/>
            <a:chOff x="0" y="0"/>
            <a:chExt cx="7052395" cy="737189"/>
          </a:xfrm>
        </p:grpSpPr>
        <p:sp>
          <p:nvSpPr>
            <p:cNvPr id="21" name="Freeform 21"/>
            <p:cNvSpPr/>
            <p:nvPr/>
          </p:nvSpPr>
          <p:spPr>
            <a:xfrm>
              <a:off x="9017" y="8510"/>
              <a:ext cx="7038847" cy="724468"/>
            </a:xfrm>
            <a:custGeom>
              <a:avLst/>
              <a:gdLst/>
              <a:ahLst/>
              <a:cxnLst/>
              <a:rect l="l" t="t" r="r" b="b"/>
              <a:pathLst>
                <a:path w="7038847" h="724468">
                  <a:moveTo>
                    <a:pt x="0" y="120705"/>
                  </a:moveTo>
                  <a:cubicBezTo>
                    <a:pt x="0" y="54060"/>
                    <a:pt x="58166" y="0"/>
                    <a:pt x="129921" y="0"/>
                  </a:cubicBezTo>
                  <a:lnTo>
                    <a:pt x="6908927" y="0"/>
                  </a:lnTo>
                  <a:cubicBezTo>
                    <a:pt x="6980682" y="0"/>
                    <a:pt x="7038847" y="54060"/>
                    <a:pt x="7038847" y="120705"/>
                  </a:cubicBezTo>
                  <a:lnTo>
                    <a:pt x="7038847" y="603644"/>
                  </a:lnTo>
                  <a:cubicBezTo>
                    <a:pt x="7038847" y="670289"/>
                    <a:pt x="6980682" y="724348"/>
                    <a:pt x="6908927" y="724348"/>
                  </a:cubicBezTo>
                  <a:lnTo>
                    <a:pt x="129921" y="724348"/>
                  </a:lnTo>
                  <a:cubicBezTo>
                    <a:pt x="58166" y="724468"/>
                    <a:pt x="0" y="670409"/>
                    <a:pt x="0" y="603644"/>
                  </a:cubicBezTo>
                  <a:close/>
                </a:path>
              </a:pathLst>
            </a:custGeom>
            <a:solidFill>
              <a:srgbClr val="F6F6E9"/>
            </a:solidFill>
          </p:spPr>
          <p:txBody>
            <a:bodyPr/>
            <a:lstStyle/>
            <a:p>
              <a:endParaRPr lang="en-GB"/>
            </a:p>
          </p:txBody>
        </p:sp>
        <p:sp>
          <p:nvSpPr>
            <p:cNvPr id="22" name="Freeform 22"/>
            <p:cNvSpPr/>
            <p:nvPr/>
          </p:nvSpPr>
          <p:spPr>
            <a:xfrm>
              <a:off x="0" y="0"/>
              <a:ext cx="7056882" cy="741745"/>
            </a:xfrm>
            <a:custGeom>
              <a:avLst/>
              <a:gdLst/>
              <a:ahLst/>
              <a:cxnLst/>
              <a:rect l="l" t="t" r="r" b="b"/>
              <a:pathLst>
                <a:path w="7056882" h="741745">
                  <a:moveTo>
                    <a:pt x="0" y="129215"/>
                  </a:moveTo>
                  <a:cubicBezTo>
                    <a:pt x="0" y="57775"/>
                    <a:pt x="62357" y="0"/>
                    <a:pt x="138938" y="0"/>
                  </a:cubicBezTo>
                  <a:lnTo>
                    <a:pt x="6917944" y="0"/>
                  </a:lnTo>
                  <a:lnTo>
                    <a:pt x="6917944" y="8510"/>
                  </a:lnTo>
                  <a:lnTo>
                    <a:pt x="6917944" y="0"/>
                  </a:lnTo>
                  <a:cubicBezTo>
                    <a:pt x="6994525" y="0"/>
                    <a:pt x="7056882" y="57775"/>
                    <a:pt x="7056882" y="129215"/>
                  </a:cubicBezTo>
                  <a:lnTo>
                    <a:pt x="7047864" y="129215"/>
                  </a:lnTo>
                  <a:lnTo>
                    <a:pt x="7056882" y="129215"/>
                  </a:lnTo>
                  <a:lnTo>
                    <a:pt x="7056882" y="612154"/>
                  </a:lnTo>
                  <a:lnTo>
                    <a:pt x="7047864" y="612154"/>
                  </a:lnTo>
                  <a:lnTo>
                    <a:pt x="7056882" y="612154"/>
                  </a:lnTo>
                  <a:cubicBezTo>
                    <a:pt x="7056882" y="683713"/>
                    <a:pt x="6994525" y="741618"/>
                    <a:pt x="6917944" y="741618"/>
                  </a:cubicBezTo>
                  <a:lnTo>
                    <a:pt x="6917944" y="732858"/>
                  </a:lnTo>
                  <a:lnTo>
                    <a:pt x="6917944" y="741618"/>
                  </a:lnTo>
                  <a:lnTo>
                    <a:pt x="138938" y="741618"/>
                  </a:lnTo>
                  <a:lnTo>
                    <a:pt x="138938" y="732858"/>
                  </a:lnTo>
                  <a:lnTo>
                    <a:pt x="138938" y="741618"/>
                  </a:lnTo>
                  <a:cubicBezTo>
                    <a:pt x="62357" y="741745"/>
                    <a:pt x="0" y="683713"/>
                    <a:pt x="0" y="612154"/>
                  </a:cubicBezTo>
                  <a:lnTo>
                    <a:pt x="0" y="129215"/>
                  </a:lnTo>
                  <a:lnTo>
                    <a:pt x="9017" y="129215"/>
                  </a:lnTo>
                  <a:lnTo>
                    <a:pt x="0" y="129215"/>
                  </a:lnTo>
                  <a:moveTo>
                    <a:pt x="18034" y="129215"/>
                  </a:moveTo>
                  <a:lnTo>
                    <a:pt x="18034" y="612154"/>
                  </a:lnTo>
                  <a:lnTo>
                    <a:pt x="9017" y="612154"/>
                  </a:lnTo>
                  <a:lnTo>
                    <a:pt x="18034" y="612154"/>
                  </a:lnTo>
                  <a:cubicBezTo>
                    <a:pt x="18034" y="674004"/>
                    <a:pt x="72009" y="724348"/>
                    <a:pt x="138938" y="724348"/>
                  </a:cubicBezTo>
                  <a:lnTo>
                    <a:pt x="6917944" y="724348"/>
                  </a:lnTo>
                  <a:cubicBezTo>
                    <a:pt x="6984873" y="724348"/>
                    <a:pt x="7038848" y="674004"/>
                    <a:pt x="7038848" y="612154"/>
                  </a:cubicBezTo>
                  <a:lnTo>
                    <a:pt x="7038848" y="129215"/>
                  </a:lnTo>
                  <a:cubicBezTo>
                    <a:pt x="7038848" y="67364"/>
                    <a:pt x="6984873" y="17021"/>
                    <a:pt x="6917944" y="17021"/>
                  </a:cubicBezTo>
                  <a:lnTo>
                    <a:pt x="138938" y="17021"/>
                  </a:lnTo>
                  <a:lnTo>
                    <a:pt x="138938" y="8510"/>
                  </a:lnTo>
                  <a:lnTo>
                    <a:pt x="138938" y="17021"/>
                  </a:lnTo>
                  <a:cubicBezTo>
                    <a:pt x="72009" y="17021"/>
                    <a:pt x="18034" y="67364"/>
                    <a:pt x="18034" y="129215"/>
                  </a:cubicBezTo>
                  <a:close/>
                </a:path>
              </a:pathLst>
            </a:custGeom>
            <a:solidFill>
              <a:srgbClr val="6E8F60"/>
            </a:solidFill>
          </p:spPr>
          <p:txBody>
            <a:bodyPr/>
            <a:lstStyle/>
            <a:p>
              <a:endParaRPr lang="en-GB"/>
            </a:p>
          </p:txBody>
        </p:sp>
      </p:grpSp>
      <p:sp>
        <p:nvSpPr>
          <p:cNvPr id="23" name="TextBox 23"/>
          <p:cNvSpPr txBox="1"/>
          <p:nvPr/>
        </p:nvSpPr>
        <p:spPr>
          <a:xfrm>
            <a:off x="1712017" y="5099390"/>
            <a:ext cx="4740531" cy="312586"/>
          </a:xfrm>
          <a:prstGeom prst="rect">
            <a:avLst/>
          </a:prstGeom>
        </p:spPr>
        <p:txBody>
          <a:bodyPr lIns="0" tIns="0" rIns="0" bIns="0" rtlCol="0" anchor="t">
            <a:spAutoFit/>
          </a:bodyPr>
          <a:lstStyle/>
          <a:p>
            <a:pPr algn="ctr">
              <a:lnSpc>
                <a:spcPts val="2430"/>
              </a:lnSpc>
            </a:pPr>
            <a:r>
              <a:rPr lang="ar-IQ" sz="2400" spc="-89" dirty="0">
                <a:solidFill>
                  <a:srgbClr val="000000"/>
                </a:solidFill>
                <a:latin typeface="+mj-lt"/>
              </a:rPr>
              <a:t>الإحالة</a:t>
            </a:r>
            <a:r>
              <a:rPr lang="en-US" sz="2249" spc="-89" dirty="0">
                <a:solidFill>
                  <a:srgbClr val="000000"/>
                </a:solidFill>
                <a:latin typeface="+mj-lt"/>
              </a:rPr>
              <a:t> </a:t>
            </a:r>
          </a:p>
        </p:txBody>
      </p:sp>
    </p:spTree>
    <p:extLst>
      <p:ext uri="{BB962C8B-B14F-4D97-AF65-F5344CB8AC3E}">
        <p14:creationId xmlns:p14="http://schemas.microsoft.com/office/powerpoint/2010/main" val="523764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90943777"/>
              </p:ext>
            </p:extLst>
          </p:nvPr>
        </p:nvGraphicFramePr>
        <p:xfrm>
          <a:off x="500332" y="931653"/>
          <a:ext cx="11222966" cy="4968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38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tx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775" y="1"/>
            <a:ext cx="12296775" cy="6858000"/>
          </a:xfrm>
          <a:prstGeom prst="rect">
            <a:avLst/>
          </a:prstGeom>
        </p:spPr>
      </p:pic>
      <p:sp>
        <p:nvSpPr>
          <p:cNvPr id="2" name="Rectangle 1"/>
          <p:cNvSpPr/>
          <p:nvPr/>
        </p:nvSpPr>
        <p:spPr>
          <a:xfrm>
            <a:off x="381001" y="468051"/>
            <a:ext cx="11197204" cy="1569660"/>
          </a:xfrm>
          <a:prstGeom prst="rect">
            <a:avLst/>
          </a:prstGeom>
        </p:spPr>
        <p:txBody>
          <a:bodyPr wrap="square">
            <a:spAutoFit/>
          </a:bodyPr>
          <a:lstStyle/>
          <a:p>
            <a:pPr algn="r"/>
            <a:r>
              <a:rPr lang="ar-IQ" sz="4800" b="1" dirty="0">
                <a:solidFill>
                  <a:schemeClr val="bg1"/>
                </a:solidFill>
              </a:rPr>
              <a:t>من هو المهاجر؟ ماهي أنواع الهجرة؟ ومن هو اللاجئ؟</a:t>
            </a:r>
          </a:p>
          <a:p>
            <a:pPr algn="r"/>
            <a:r>
              <a:rPr lang="ar-IQ" sz="4800" b="1" dirty="0">
                <a:solidFill>
                  <a:schemeClr val="bg1"/>
                </a:solidFill>
              </a:rPr>
              <a:t>ما فرق بين الهجرة واللجوء؟</a:t>
            </a:r>
            <a:r>
              <a:rPr lang="ar-IQ" sz="4800" dirty="0">
                <a:solidFill>
                  <a:schemeClr val="bg1"/>
                </a:solidFill>
                <a:latin typeface="Arial" panose="020B0604020202020204" pitchFamily="34" charset="0"/>
              </a:rPr>
              <a:t> </a:t>
            </a:r>
            <a:endParaRPr lang="en-GB" sz="4800" dirty="0">
              <a:solidFill>
                <a:schemeClr val="bg1"/>
              </a:solidFill>
            </a:endParaRPr>
          </a:p>
        </p:txBody>
      </p:sp>
    </p:spTree>
    <p:extLst>
      <p:ext uri="{BB962C8B-B14F-4D97-AF65-F5344CB8AC3E}">
        <p14:creationId xmlns:p14="http://schemas.microsoft.com/office/powerpoint/2010/main" val="308533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9920" y="2072640"/>
            <a:ext cx="5013960" cy="2554545"/>
          </a:xfrm>
          <a:prstGeom prst="rect">
            <a:avLst/>
          </a:prstGeom>
        </p:spPr>
        <p:txBody>
          <a:bodyPr wrap="square">
            <a:spAutoFit/>
          </a:bodyPr>
          <a:lstStyle/>
          <a:p>
            <a:pPr algn="r"/>
            <a:r>
              <a:rPr lang="ar-IQ" sz="4000" b="1" dirty="0">
                <a:solidFill>
                  <a:srgbClr val="C00000"/>
                </a:solidFill>
              </a:rPr>
              <a:t>باعتقادكم متى يكون المهاجر غير نظامي؟</a:t>
            </a:r>
            <a:endParaRPr lang="en-US" sz="4000" b="1" dirty="0">
              <a:solidFill>
                <a:srgbClr val="C00000"/>
              </a:solidFill>
            </a:endParaRPr>
          </a:p>
          <a:p>
            <a:pPr algn="r"/>
            <a:r>
              <a:rPr lang="ar-IQ" sz="4000" b="1" dirty="0">
                <a:solidFill>
                  <a:srgbClr val="C00000"/>
                </a:solidFill>
              </a:rPr>
              <a:t>وماهو الدافع للهجرة بشكل غير نظامي؟</a:t>
            </a:r>
            <a:r>
              <a:rPr lang="ar-IQ" sz="4000" dirty="0">
                <a:solidFill>
                  <a:srgbClr val="C00000"/>
                </a:solidFill>
                <a:latin typeface="Arial" panose="020B0604020202020204" pitchFamily="34" charset="0"/>
              </a:rPr>
              <a:t> </a:t>
            </a:r>
            <a:endParaRPr lang="en-GB" sz="4000" dirty="0">
              <a:solidFill>
                <a:srgbClr val="C00000"/>
              </a:solidFill>
            </a:endParaRPr>
          </a:p>
        </p:txBody>
      </p:sp>
      <p:pic>
        <p:nvPicPr>
          <p:cNvPr id="3" name="Picture 2"/>
          <p:cNvPicPr>
            <a:picLocks noChangeAspect="1"/>
          </p:cNvPicPr>
          <p:nvPr/>
        </p:nvPicPr>
        <p:blipFill>
          <a:blip r:embed="rId2"/>
          <a:stretch>
            <a:fillRect/>
          </a:stretch>
        </p:blipFill>
        <p:spPr>
          <a:xfrm>
            <a:off x="320040" y="868680"/>
            <a:ext cx="6522720" cy="5277409"/>
          </a:xfrm>
          <a:prstGeom prst="rect">
            <a:avLst/>
          </a:prstGeom>
        </p:spPr>
      </p:pic>
    </p:spTree>
    <p:extLst>
      <p:ext uri="{BB962C8B-B14F-4D97-AF65-F5344CB8AC3E}">
        <p14:creationId xmlns:p14="http://schemas.microsoft.com/office/powerpoint/2010/main" val="426427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3120" y="1036320"/>
            <a:ext cx="5943600" cy="4247317"/>
          </a:xfrm>
          <a:prstGeom prst="rect">
            <a:avLst/>
          </a:prstGeom>
          <a:noFill/>
        </p:spPr>
        <p:txBody>
          <a:bodyPr wrap="square" rtlCol="0">
            <a:spAutoFit/>
          </a:bodyPr>
          <a:lstStyle/>
          <a:p>
            <a:pPr algn="r"/>
            <a:r>
              <a:rPr lang="ar-IQ" sz="2400" dirty="0">
                <a:solidFill>
                  <a:schemeClr val="bg1"/>
                </a:solidFill>
              </a:rPr>
              <a:t>الهجرة غير النظامية: </a:t>
            </a:r>
            <a:r>
              <a:rPr lang="ar-IQ" dirty="0">
                <a:solidFill>
                  <a:schemeClr val="bg1"/>
                </a:solidFill>
              </a:rPr>
              <a:t>الهجرة التي تتم خارج نطاق القواعد والإجراءات التي تضعها الدول لإدارة التدفق المنظم للمهاجرين إلى أراضيها وعبرها وخارجها</a:t>
            </a:r>
          </a:p>
          <a:p>
            <a:pPr algn="r"/>
            <a:r>
              <a:rPr lang="ar-IQ" b="1" dirty="0">
                <a:solidFill>
                  <a:schemeClr val="bg1"/>
                </a:solidFill>
              </a:rPr>
              <a:t>من وجهة نظر بلدان الوجهة، </a:t>
            </a:r>
            <a:r>
              <a:rPr lang="ar-IQ" dirty="0">
                <a:solidFill>
                  <a:schemeClr val="bg1"/>
                </a:solidFill>
              </a:rPr>
              <a:t>فهو الدخول أو الإقامة أو العمل في بلد ما دون الحصول على التصريح اللازم أو المستندات المطلوبة بموجب لوائح الهجرة</a:t>
            </a:r>
          </a:p>
          <a:p>
            <a:pPr algn="r"/>
            <a:r>
              <a:rPr lang="ar-IQ" b="1" dirty="0">
                <a:solidFill>
                  <a:schemeClr val="bg1"/>
                </a:solidFill>
              </a:rPr>
              <a:t>من وجهة نظر الدولة المرسلة، </a:t>
            </a:r>
            <a:r>
              <a:rPr lang="ar-IQ" dirty="0">
                <a:solidFill>
                  <a:schemeClr val="bg1"/>
                </a:solidFill>
              </a:rPr>
              <a:t>تظهر المخالفة على سبيل المثال في الحالات التي يعبر فيها الشخص الحدود الدولية دون جواز سفر أو وثيقة سفر صالحة أو لا يستوفي المتطلبات الإدارية لمغادرة البلاد.</a:t>
            </a:r>
          </a:p>
          <a:p>
            <a:pPr algn="r"/>
            <a:r>
              <a:rPr lang="ar-IQ" sz="2400" dirty="0">
                <a:solidFill>
                  <a:schemeClr val="bg1"/>
                </a:solidFill>
              </a:rPr>
              <a:t>مراحل الهجرة غير النظامية:</a:t>
            </a:r>
          </a:p>
          <a:p>
            <a:pPr algn="r"/>
            <a:r>
              <a:rPr lang="ar-IQ" dirty="0">
                <a:solidFill>
                  <a:schemeClr val="bg1"/>
                </a:solidFill>
              </a:rPr>
              <a:t>مرحلة ماقبل الهجرة ( المال والتعامل مع المهربين)</a:t>
            </a:r>
          </a:p>
          <a:p>
            <a:pPr algn="r"/>
            <a:r>
              <a:rPr lang="ar-IQ" dirty="0">
                <a:solidFill>
                  <a:schemeClr val="bg1"/>
                </a:solidFill>
              </a:rPr>
              <a:t>مرحلة الهجرة (مخاطر البحر والبر والاتجار بالبشر)</a:t>
            </a:r>
          </a:p>
          <a:p>
            <a:pPr algn="r"/>
            <a:r>
              <a:rPr lang="ar-IQ" dirty="0">
                <a:solidFill>
                  <a:schemeClr val="bg1"/>
                </a:solidFill>
              </a:rPr>
              <a:t>مرحلة ما بعد الوصول ( الوصول للدوله المطلوبة, المخيمات , الرعاية الصحية, التعايش)</a:t>
            </a:r>
          </a:p>
          <a:p>
            <a:pPr algn="r"/>
            <a:endParaRPr lang="en-GB" sz="2400" dirty="0">
              <a:solidFill>
                <a:schemeClr val="bg1"/>
              </a:solidFill>
            </a:endParaRPr>
          </a:p>
        </p:txBody>
      </p:sp>
      <p:pic>
        <p:nvPicPr>
          <p:cNvPr id="3" name="Picture 2"/>
          <p:cNvPicPr>
            <a:picLocks noChangeAspect="1"/>
          </p:cNvPicPr>
          <p:nvPr/>
        </p:nvPicPr>
        <p:blipFill>
          <a:blip r:embed="rId2"/>
          <a:stretch>
            <a:fillRect/>
          </a:stretch>
        </p:blipFill>
        <p:spPr>
          <a:xfrm>
            <a:off x="449262" y="1125537"/>
            <a:ext cx="5400675" cy="3590925"/>
          </a:xfrm>
          <a:prstGeom prst="rect">
            <a:avLst/>
          </a:prstGeom>
        </p:spPr>
      </p:pic>
    </p:spTree>
    <p:extLst>
      <p:ext uri="{BB962C8B-B14F-4D97-AF65-F5344CB8AC3E}">
        <p14:creationId xmlns:p14="http://schemas.microsoft.com/office/powerpoint/2010/main" val="1085030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160" y="1193495"/>
            <a:ext cx="5005387" cy="4450067"/>
          </a:xfrm>
          <a:prstGeom prst="rect">
            <a:avLst/>
          </a:prstGeom>
        </p:spPr>
      </p:pic>
      <p:pic>
        <p:nvPicPr>
          <p:cNvPr id="3" name="Picture 2"/>
          <p:cNvPicPr>
            <a:picLocks noChangeAspect="1"/>
          </p:cNvPicPr>
          <p:nvPr/>
        </p:nvPicPr>
        <p:blipFill>
          <a:blip r:embed="rId3"/>
          <a:stretch>
            <a:fillRect/>
          </a:stretch>
        </p:blipFill>
        <p:spPr>
          <a:xfrm>
            <a:off x="5253037" y="3324225"/>
            <a:ext cx="1685925" cy="209550"/>
          </a:xfrm>
          <a:prstGeom prst="rect">
            <a:avLst/>
          </a:prstGeom>
        </p:spPr>
      </p:pic>
      <p:sp>
        <p:nvSpPr>
          <p:cNvPr id="4" name="TextBox 3"/>
          <p:cNvSpPr txBox="1"/>
          <p:nvPr/>
        </p:nvSpPr>
        <p:spPr>
          <a:xfrm>
            <a:off x="6492240" y="1778000"/>
            <a:ext cx="5100320" cy="2616101"/>
          </a:xfrm>
          <a:prstGeom prst="rect">
            <a:avLst/>
          </a:prstGeom>
          <a:noFill/>
        </p:spPr>
        <p:txBody>
          <a:bodyPr wrap="square" rtlCol="0">
            <a:spAutoFit/>
          </a:bodyPr>
          <a:lstStyle/>
          <a:p>
            <a:pPr algn="r"/>
            <a:r>
              <a:rPr lang="ar-IQ" sz="2800" dirty="0">
                <a:solidFill>
                  <a:schemeClr val="bg1"/>
                </a:solidFill>
              </a:rPr>
              <a:t>الهجرة النظامية:</a:t>
            </a:r>
          </a:p>
          <a:p>
            <a:pPr algn="r"/>
            <a:r>
              <a:rPr lang="ar-IQ" dirty="0">
                <a:solidFill>
                  <a:schemeClr val="bg1"/>
                </a:solidFill>
              </a:rPr>
              <a:t>الهجرة لغرض العمل</a:t>
            </a:r>
          </a:p>
          <a:p>
            <a:pPr algn="r"/>
            <a:r>
              <a:rPr lang="ar-IQ" dirty="0">
                <a:solidFill>
                  <a:schemeClr val="bg1"/>
                </a:solidFill>
              </a:rPr>
              <a:t>الهجرة لغرض الدراسة, الدراسة في الخارج والمنح الدراسية</a:t>
            </a:r>
          </a:p>
          <a:p>
            <a:pPr algn="r"/>
            <a:r>
              <a:rPr lang="ar-IQ" dirty="0">
                <a:solidFill>
                  <a:schemeClr val="bg1"/>
                </a:solidFill>
              </a:rPr>
              <a:t>الهجرة لغرض لم الشمل</a:t>
            </a:r>
          </a:p>
          <a:p>
            <a:pPr algn="r"/>
            <a:r>
              <a:rPr lang="ar-IQ" dirty="0">
                <a:solidFill>
                  <a:schemeClr val="bg1"/>
                </a:solidFill>
              </a:rPr>
              <a:t>الهجرة لغرض الاستثمار</a:t>
            </a:r>
          </a:p>
          <a:p>
            <a:pPr algn="r"/>
            <a:r>
              <a:rPr lang="ar-IQ" dirty="0">
                <a:solidFill>
                  <a:schemeClr val="bg1"/>
                </a:solidFill>
              </a:rPr>
              <a:t>باقي انواع الفيز المتوفرة مثل الفيزا العشوائية, الكفيل الخماسي, الاستثمار, هجرة الايدي الماهرة وذو الكفائات</a:t>
            </a:r>
          </a:p>
          <a:p>
            <a:pPr algn="r"/>
            <a:r>
              <a:rPr lang="ar-IQ" sz="2800" dirty="0">
                <a:solidFill>
                  <a:schemeClr val="bg1"/>
                </a:solidFill>
              </a:rPr>
              <a:t> </a:t>
            </a:r>
            <a:endParaRPr lang="en-GB" sz="2800" dirty="0">
              <a:solidFill>
                <a:schemeClr val="bg1"/>
              </a:solidFill>
            </a:endParaRPr>
          </a:p>
        </p:txBody>
      </p:sp>
    </p:spTree>
    <p:extLst>
      <p:ext uri="{BB962C8B-B14F-4D97-AF65-F5344CB8AC3E}">
        <p14:creationId xmlns:p14="http://schemas.microsoft.com/office/powerpoint/2010/main" val="24458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6910" y="1992144"/>
            <a:ext cx="8534400" cy="4238625"/>
          </a:xfrm>
          <a:prstGeom prst="rect">
            <a:avLst/>
          </a:prstGeom>
        </p:spPr>
      </p:pic>
      <p:sp>
        <p:nvSpPr>
          <p:cNvPr id="5" name="TextBox 4"/>
          <p:cNvSpPr txBox="1"/>
          <p:nvPr/>
        </p:nvSpPr>
        <p:spPr>
          <a:xfrm>
            <a:off x="2235835" y="1944519"/>
            <a:ext cx="1158240" cy="369332"/>
          </a:xfrm>
          <a:prstGeom prst="rect">
            <a:avLst/>
          </a:prstGeom>
          <a:noFill/>
        </p:spPr>
        <p:txBody>
          <a:bodyPr wrap="square" rtlCol="0">
            <a:spAutoFit/>
          </a:bodyPr>
          <a:lstStyle/>
          <a:p>
            <a:r>
              <a:rPr lang="ar-IQ" dirty="0">
                <a:solidFill>
                  <a:schemeClr val="bg1"/>
                </a:solidFill>
              </a:rPr>
              <a:t>لماذا اهاجر؟</a:t>
            </a:r>
          </a:p>
        </p:txBody>
      </p:sp>
      <p:sp>
        <p:nvSpPr>
          <p:cNvPr id="6" name="TextBox 5"/>
          <p:cNvSpPr txBox="1"/>
          <p:nvPr/>
        </p:nvSpPr>
        <p:spPr>
          <a:xfrm>
            <a:off x="4389755" y="1919363"/>
            <a:ext cx="985520" cy="369332"/>
          </a:xfrm>
          <a:prstGeom prst="rect">
            <a:avLst/>
          </a:prstGeom>
          <a:noFill/>
        </p:spPr>
        <p:txBody>
          <a:bodyPr wrap="square" rtlCol="0">
            <a:spAutoFit/>
          </a:bodyPr>
          <a:lstStyle/>
          <a:p>
            <a:pPr algn="r"/>
            <a:r>
              <a:rPr lang="ar-IQ" dirty="0">
                <a:solidFill>
                  <a:schemeClr val="bg1"/>
                </a:solidFill>
              </a:rPr>
              <a:t>ماهو البلد</a:t>
            </a:r>
          </a:p>
        </p:txBody>
      </p:sp>
      <p:sp>
        <p:nvSpPr>
          <p:cNvPr id="7" name="TextBox 6"/>
          <p:cNvSpPr txBox="1"/>
          <p:nvPr/>
        </p:nvSpPr>
        <p:spPr>
          <a:xfrm>
            <a:off x="6096000" y="1919363"/>
            <a:ext cx="2113280" cy="369332"/>
          </a:xfrm>
          <a:prstGeom prst="rect">
            <a:avLst/>
          </a:prstGeom>
          <a:noFill/>
        </p:spPr>
        <p:txBody>
          <a:bodyPr wrap="square" rtlCol="0">
            <a:spAutoFit/>
          </a:bodyPr>
          <a:lstStyle/>
          <a:p>
            <a:pPr algn="r"/>
            <a:r>
              <a:rPr lang="ar-IQ" dirty="0">
                <a:solidFill>
                  <a:schemeClr val="bg1"/>
                </a:solidFill>
              </a:rPr>
              <a:t>هل لدي كافة المعلومات؟</a:t>
            </a:r>
          </a:p>
        </p:txBody>
      </p:sp>
      <p:sp>
        <p:nvSpPr>
          <p:cNvPr id="8" name="TextBox 7"/>
          <p:cNvSpPr txBox="1"/>
          <p:nvPr/>
        </p:nvSpPr>
        <p:spPr>
          <a:xfrm>
            <a:off x="8361045" y="1877582"/>
            <a:ext cx="2113280" cy="369332"/>
          </a:xfrm>
          <a:prstGeom prst="rect">
            <a:avLst/>
          </a:prstGeom>
          <a:noFill/>
        </p:spPr>
        <p:txBody>
          <a:bodyPr wrap="square" rtlCol="0">
            <a:spAutoFit/>
          </a:bodyPr>
          <a:lstStyle/>
          <a:p>
            <a:pPr algn="r"/>
            <a:r>
              <a:rPr lang="ar-IQ" dirty="0">
                <a:solidFill>
                  <a:schemeClr val="bg1"/>
                </a:solidFill>
              </a:rPr>
              <a:t>هل احتاج الى استشارة</a:t>
            </a:r>
          </a:p>
        </p:txBody>
      </p:sp>
      <p:sp>
        <p:nvSpPr>
          <p:cNvPr id="2" name="TextBox 13">
            <a:extLst>
              <a:ext uri="{FF2B5EF4-FFF2-40B4-BE49-F238E27FC236}">
                <a16:creationId xmlns:a16="http://schemas.microsoft.com/office/drawing/2014/main" id="{53E0AB3B-CFAD-58F3-E9DC-656EDF1828BE}"/>
              </a:ext>
            </a:extLst>
          </p:cNvPr>
          <p:cNvSpPr txBox="1"/>
          <p:nvPr/>
        </p:nvSpPr>
        <p:spPr>
          <a:xfrm>
            <a:off x="2565669" y="899609"/>
            <a:ext cx="8199478" cy="774571"/>
          </a:xfrm>
          <a:prstGeom prst="rect">
            <a:avLst/>
          </a:prstGeom>
        </p:spPr>
        <p:txBody>
          <a:bodyPr lIns="0" tIns="0" rIns="0" bIns="0" rtlCol="0" anchor="t">
            <a:spAutoFit/>
          </a:bodyPr>
          <a:lstStyle/>
          <a:p>
            <a:pPr algn="r" rtl="1">
              <a:lnSpc>
                <a:spcPts val="3149"/>
              </a:lnSpc>
              <a:spcBef>
                <a:spcPct val="0"/>
              </a:spcBef>
            </a:pPr>
            <a:r>
              <a:rPr lang="ar-SA" sz="2400" b="1" spc="-104" dirty="0">
                <a:solidFill>
                  <a:schemeClr val="bg1">
                    <a:lumMod val="50000"/>
                    <a:lumOff val="50000"/>
                  </a:schemeClr>
                </a:solidFill>
                <a:latin typeface="+mj-lt"/>
              </a:rPr>
              <a:t> </a:t>
            </a:r>
            <a:r>
              <a:rPr lang="ar-IQ" sz="2400" b="1" spc="-104" dirty="0">
                <a:solidFill>
                  <a:schemeClr val="bg1">
                    <a:lumMod val="50000"/>
                    <a:lumOff val="50000"/>
                  </a:schemeClr>
                </a:solidFill>
                <a:latin typeface="+mj-lt"/>
              </a:rPr>
              <a:t>اذا كانت لديك أي من التساؤلات ادناه يمكنك الاتصال ب</a:t>
            </a:r>
            <a:r>
              <a:rPr lang="ar-SA" sz="2400" b="1" spc="-104" dirty="0">
                <a:solidFill>
                  <a:schemeClr val="bg1">
                    <a:lumMod val="50000"/>
                    <a:lumOff val="50000"/>
                  </a:schemeClr>
                </a:solidFill>
                <a:latin typeface="+mj-lt"/>
              </a:rPr>
              <a:t>مركز موارد العمل وهجرة العمال</a:t>
            </a:r>
            <a:r>
              <a:rPr lang="ar-IQ" sz="2400" b="1" spc="-104" dirty="0">
                <a:solidFill>
                  <a:schemeClr val="bg1">
                    <a:lumMod val="50000"/>
                    <a:lumOff val="50000"/>
                  </a:schemeClr>
                </a:solidFill>
                <a:latin typeface="+mj-lt"/>
              </a:rPr>
              <a:t> وسوف تتم الإجابة عن استفساراتكم</a:t>
            </a:r>
            <a:endParaRPr lang="en-US" sz="2400" b="1" spc="-104" dirty="0">
              <a:solidFill>
                <a:schemeClr val="bg1">
                  <a:lumMod val="50000"/>
                  <a:lumOff val="50000"/>
                </a:schemeClr>
              </a:solidFill>
              <a:latin typeface="+mj-lt"/>
            </a:endParaRPr>
          </a:p>
        </p:txBody>
      </p:sp>
    </p:spTree>
    <p:extLst>
      <p:ext uri="{BB962C8B-B14F-4D97-AF65-F5344CB8AC3E}">
        <p14:creationId xmlns:p14="http://schemas.microsoft.com/office/powerpoint/2010/main" val="37738492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1362</TotalTime>
  <Words>786</Words>
  <Application>Microsoft Office PowerPoint</Application>
  <PresentationFormat>Widescreen</PresentationFormat>
  <Paragraphs>63</Paragraphs>
  <Slides>13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Almarai</vt:lpstr>
      <vt:lpstr>Arial</vt:lpstr>
      <vt:lpstr>Calibri</vt:lpstr>
      <vt:lpstr>Calibri Light</vt:lpstr>
      <vt:lpstr>Roboto Bold</vt:lpstr>
      <vt:lpstr>Office Theme</vt:lpstr>
      <vt:lpstr>مركز موارد العمل وهجرة العمال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Giovanni Esposito</dc:creator>
  <cp:lastModifiedBy>Rwand MOHAMMED</cp:lastModifiedBy>
  <cp:revision>164</cp:revision>
  <dcterms:created xsi:type="dcterms:W3CDTF">2023-07-08T10:10:09Z</dcterms:created>
  <dcterms:modified xsi:type="dcterms:W3CDTF">2024-11-02T10:48:52Z</dcterms:modified>
</cp:coreProperties>
</file>