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902" y="-12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B124F2-FA4E-429C-A0D0-A34601E7DD6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AF6D1-8D27-4F34-B3C8-DB117318BDA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B124F2-FA4E-429C-A0D0-A34601E7DD6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AF6D1-8D27-4F34-B3C8-DB117318BDA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B124F2-FA4E-429C-A0D0-A34601E7DD6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AF6D1-8D27-4F34-B3C8-DB117318BDA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B124F2-FA4E-429C-A0D0-A34601E7DD6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AF6D1-8D27-4F34-B3C8-DB117318BDA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12B124F2-FA4E-429C-A0D0-A34601E7DD6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AF6D1-8D27-4F34-B3C8-DB117318BDA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B124F2-FA4E-429C-A0D0-A34601E7DD65}"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AF6D1-8D27-4F34-B3C8-DB117318BDAE}"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2B124F2-FA4E-429C-A0D0-A34601E7DD65}"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0AF6D1-8D27-4F34-B3C8-DB117318BDA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B124F2-FA4E-429C-A0D0-A34601E7DD65}"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0AF6D1-8D27-4F34-B3C8-DB117318BDA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124F2-FA4E-429C-A0D0-A34601E7DD65}"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0AF6D1-8D27-4F34-B3C8-DB117318BDA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12B124F2-FA4E-429C-A0D0-A34601E7DD65}" type="datetimeFigureOut">
              <a:rPr lang="en-US" smtClean="0"/>
              <a:t>10/16/2024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140AF6D1-8D27-4F34-B3C8-DB117318BDA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B124F2-FA4E-429C-A0D0-A34601E7DD65}"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AF6D1-8D27-4F34-B3C8-DB117318BDA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12B124F2-FA4E-429C-A0D0-A34601E7DD65}" type="datetimeFigureOut">
              <a:rPr lang="en-US" smtClean="0"/>
              <a:t>10/16/2024</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140AF6D1-8D27-4F34-B3C8-DB117318BDA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rtl="1"/>
            <a:r>
              <a:rPr lang="ar-IQ" dirty="0" smtClean="0"/>
              <a:t>الطرق الكشفيةوعناصرها </a:t>
            </a:r>
            <a:endParaRPr lang="en-US" dirty="0"/>
          </a:p>
        </p:txBody>
      </p:sp>
      <p:sp>
        <p:nvSpPr>
          <p:cNvPr id="3" name="Subtitle 2"/>
          <p:cNvSpPr>
            <a:spLocks noGrp="1"/>
          </p:cNvSpPr>
          <p:nvPr>
            <p:ph type="subTitle" idx="1"/>
          </p:nvPr>
        </p:nvSpPr>
        <p:spPr/>
        <p:txBody>
          <a:bodyPr/>
          <a:lstStyle/>
          <a:p>
            <a:pPr algn="r" rtl="1"/>
            <a:r>
              <a:rPr lang="ar-IQ" dirty="0"/>
              <a:t> </a:t>
            </a:r>
            <a:r>
              <a:rPr lang="ar-IQ" dirty="0" smtClean="0"/>
              <a:t>        كلية التربية البدنية وعلوم الرياضة للبنات</a:t>
            </a:r>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4724400"/>
            <a:ext cx="31242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
            <a:ext cx="2895600" cy="182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628899"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724400"/>
            <a:ext cx="30480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3513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1082040"/>
          </a:xfrm>
        </p:spPr>
        <p:txBody>
          <a:bodyPr/>
          <a:lstStyle/>
          <a:p>
            <a:pPr algn="r" rtl="1"/>
            <a:r>
              <a:rPr lang="ar-IQ" dirty="0" smtClean="0"/>
              <a:t>الاطار الرمزي:-</a:t>
            </a:r>
            <a:endParaRPr lang="en-US" dirty="0"/>
          </a:p>
        </p:txBody>
      </p:sp>
      <p:sp>
        <p:nvSpPr>
          <p:cNvPr id="3" name="Content Placeholder 2"/>
          <p:cNvSpPr>
            <a:spLocks noGrp="1"/>
          </p:cNvSpPr>
          <p:nvPr>
            <p:ph idx="1"/>
          </p:nvPr>
        </p:nvSpPr>
        <p:spPr>
          <a:xfrm>
            <a:off x="0" y="1676400"/>
            <a:ext cx="9144000" cy="5181600"/>
          </a:xfrm>
        </p:spPr>
        <p:txBody>
          <a:bodyPr/>
          <a:lstStyle/>
          <a:p>
            <a:pPr lvl="0" algn="r" rtl="1"/>
            <a:r>
              <a:rPr lang="ar-IQ" sz="2000" dirty="0"/>
              <a:t>الغرض من </a:t>
            </a:r>
            <a:r>
              <a:rPr lang="ar-IQ" sz="2000" dirty="0" smtClean="0"/>
              <a:t>الاطار </a:t>
            </a:r>
            <a:r>
              <a:rPr lang="ar-IQ" sz="2000" dirty="0"/>
              <a:t>الرمزي هو البناء على قدرة الشباب على التخيل والمغامرة </a:t>
            </a:r>
            <a:r>
              <a:rPr lang="ar-IQ" sz="2000" dirty="0" smtClean="0"/>
              <a:t>والابداع والابتكار </a:t>
            </a:r>
            <a:r>
              <a:rPr lang="ar-IQ" sz="2000" dirty="0"/>
              <a:t>بطريقة تحفز تطورهم وتساعدهم في التعرف على اتجاهات التنمية والقيم الكامنة وراء الكشافة ، وتحفيز التماسك </a:t>
            </a:r>
            <a:r>
              <a:rPr lang="ar-IQ" sz="2000" dirty="0" smtClean="0"/>
              <a:t>والتضامن </a:t>
            </a:r>
            <a:r>
              <a:rPr lang="ar-IQ" sz="2000" dirty="0"/>
              <a:t>داخل </a:t>
            </a:r>
            <a:r>
              <a:rPr lang="ar-IQ" sz="2000" dirty="0" smtClean="0"/>
              <a:t>المجموعة</a:t>
            </a:r>
            <a:r>
              <a:rPr lang="ar-IQ" dirty="0" smtClean="0"/>
              <a:t>.</a:t>
            </a:r>
            <a:r>
              <a:rPr lang="ar-SA" dirty="0" smtClean="0"/>
              <a:t> </a:t>
            </a:r>
            <a:endParaRPr lang="ar-IQ" dirty="0" smtClean="0"/>
          </a:p>
          <a:p>
            <a:pPr lvl="0" algn="r" rtl="1"/>
            <a:r>
              <a:rPr lang="ar-SA" sz="2000" dirty="0" smtClean="0"/>
              <a:t>التقاليد في الحركة</a:t>
            </a:r>
            <a:endParaRPr lang="en-US" sz="2000" dirty="0" smtClean="0"/>
          </a:p>
          <a:p>
            <a:pPr lvl="0" algn="r" rtl="1"/>
            <a:r>
              <a:rPr lang="ar-SA" sz="2000" dirty="0" smtClean="0"/>
              <a:t>الصيحات والأناشيد</a:t>
            </a:r>
            <a:endParaRPr lang="en-US" sz="2000" dirty="0" smtClean="0"/>
          </a:p>
          <a:p>
            <a:pPr algn="r" rtl="1"/>
            <a:r>
              <a:rPr lang="ar-SA" sz="2000" dirty="0" smtClean="0"/>
              <a:t>القصص </a:t>
            </a:r>
            <a:r>
              <a:rPr lang="ar-SA" sz="2000" dirty="0"/>
              <a:t>والحكايات والشخصيات</a:t>
            </a:r>
            <a:endParaRPr lang="ar-IQ" sz="2000" dirty="0" smtClean="0"/>
          </a:p>
          <a:p>
            <a:pPr algn="r" rtl="1"/>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17900"/>
            <a:ext cx="5562600" cy="334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889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IQ" sz="2000" dirty="0" smtClean="0"/>
              <a:t>الطبيعة:-(حياة الخلاء)</a:t>
            </a:r>
            <a:endParaRPr lang="en-US" sz="2000" dirty="0"/>
          </a:p>
        </p:txBody>
      </p:sp>
      <p:sp>
        <p:nvSpPr>
          <p:cNvPr id="3" name="Content Placeholder 2"/>
          <p:cNvSpPr>
            <a:spLocks noGrp="1"/>
          </p:cNvSpPr>
          <p:nvPr>
            <p:ph idx="1"/>
          </p:nvPr>
        </p:nvSpPr>
        <p:spPr>
          <a:xfrm>
            <a:off x="33866" y="1219200"/>
            <a:ext cx="9110133" cy="5833572"/>
          </a:xfrm>
        </p:spPr>
        <p:txBody>
          <a:bodyPr/>
          <a:lstStyle/>
          <a:p>
            <a:pPr algn="r" rtl="1"/>
            <a:r>
              <a:rPr lang="ar-IQ" dirty="0"/>
              <a:t>تخلق </a:t>
            </a:r>
            <a:r>
              <a:rPr lang="ar-IQ" dirty="0" smtClean="0"/>
              <a:t>للكشافة </a:t>
            </a:r>
            <a:r>
              <a:rPr lang="ar-IQ" dirty="0"/>
              <a:t>فرصًا للتعلم في </a:t>
            </a:r>
            <a:r>
              <a:rPr lang="ar-IQ" dirty="0" smtClean="0"/>
              <a:t>الخلاء </a:t>
            </a:r>
            <a:r>
              <a:rPr lang="ar-IQ" dirty="0"/>
              <a:t>والتي تشجع على فهم أفضل </a:t>
            </a:r>
            <a:r>
              <a:rPr lang="ar-IQ" dirty="0" smtClean="0"/>
              <a:t>للعلاقة </a:t>
            </a:r>
            <a:r>
              <a:rPr lang="ar-IQ" dirty="0"/>
              <a:t>مع البيئة </a:t>
            </a:r>
            <a:r>
              <a:rPr lang="ar-IQ" dirty="0" smtClean="0"/>
              <a:t>بشكل اوسع</a:t>
            </a:r>
            <a:r>
              <a:rPr lang="ar-IQ" dirty="0"/>
              <a:t>. تشير الطبيعة إلى </a:t>
            </a:r>
            <a:r>
              <a:rPr lang="ar-IQ" dirty="0" smtClean="0"/>
              <a:t> </a:t>
            </a:r>
            <a:r>
              <a:rPr lang="ar-IQ" dirty="0"/>
              <a:t>الغابات، والسهول ، والبحر ، والجبال ، والصحراء - على عكس البيئات المصطنعة ، مثل ساحة المدرسة ، والمعسكرات </a:t>
            </a:r>
            <a:r>
              <a:rPr lang="ar-IQ" dirty="0" smtClean="0"/>
              <a:t>الاسمنتية </a:t>
            </a:r>
            <a:r>
              <a:rPr lang="ar-IQ" dirty="0"/>
              <a:t>، والمدن المزدحمة. تشير الطبيعة أيضًا إلى ما أسماه بادن باول "الكل المتناغم" لـلمكان "</a:t>
            </a:r>
            <a:r>
              <a:rPr lang="ar-IQ" dirty="0" smtClean="0"/>
              <a:t>الامتناهي </a:t>
            </a:r>
            <a:r>
              <a:rPr lang="ar-IQ" dirty="0"/>
              <a:t>والتاريخي والمجهري" ، ومكان الجنس البشري فيه</a:t>
            </a:r>
            <a:r>
              <a:rPr lang="ar-IQ" dirty="0" smtClean="0"/>
              <a:t>.</a:t>
            </a:r>
          </a:p>
          <a:p>
            <a:pPr lvl="0" algn="r" rtl="1">
              <a:lnSpc>
                <a:spcPct val="107000"/>
              </a:lnSpc>
              <a:spcAft>
                <a:spcPts val="800"/>
              </a:spcAft>
              <a:buSzPts val="1000"/>
              <a:buFont typeface="Symbol"/>
              <a:buChar char=""/>
              <a:tabLst>
                <a:tab pos="457200" algn="l"/>
              </a:tabLst>
            </a:pPr>
            <a:r>
              <a:rPr lang="ar-IQ" dirty="0">
                <a:latin typeface="Calibri"/>
                <a:ea typeface="Calibri"/>
              </a:rPr>
              <a:t> </a:t>
            </a:r>
            <a:r>
              <a:rPr lang="ar-SA" dirty="0">
                <a:latin typeface="Calibri"/>
                <a:ea typeface="Calibri"/>
              </a:rPr>
              <a:t>اكتشاف الطبيعة</a:t>
            </a:r>
            <a:endParaRPr lang="en-US" dirty="0">
              <a:latin typeface="Calibri"/>
              <a:ea typeface="Calibri"/>
              <a:cs typeface="Arial"/>
            </a:endParaRPr>
          </a:p>
          <a:p>
            <a:pPr lvl="0" algn="r" rtl="1">
              <a:lnSpc>
                <a:spcPct val="107000"/>
              </a:lnSpc>
              <a:spcAft>
                <a:spcPts val="800"/>
              </a:spcAft>
              <a:buSzPts val="1000"/>
              <a:buFont typeface="Symbol"/>
              <a:buChar char=""/>
              <a:tabLst>
                <a:tab pos="457200" algn="l"/>
              </a:tabLst>
            </a:pPr>
            <a:r>
              <a:rPr lang="ar-SA" dirty="0">
                <a:latin typeface="Calibri"/>
                <a:ea typeface="Calibri"/>
              </a:rPr>
              <a:t>المحافظة على</a:t>
            </a:r>
            <a:r>
              <a:rPr lang="en-US" dirty="0">
                <a:latin typeface="Calibri"/>
                <a:ea typeface="Calibri"/>
                <a:cs typeface="Arial"/>
              </a:rPr>
              <a:t> </a:t>
            </a:r>
            <a:r>
              <a:rPr lang="ar-IQ" dirty="0">
                <a:latin typeface="Calibri"/>
                <a:ea typeface="Calibri"/>
              </a:rPr>
              <a:t>البيئة</a:t>
            </a:r>
          </a:p>
          <a:p>
            <a:pPr lvl="0" algn="r" rtl="1">
              <a:lnSpc>
                <a:spcPct val="107000"/>
              </a:lnSpc>
              <a:spcAft>
                <a:spcPts val="800"/>
              </a:spcAft>
              <a:buSzPts val="1000"/>
              <a:buFont typeface="Symbol"/>
              <a:buChar char=""/>
              <a:tabLst>
                <a:tab pos="457200" algn="l"/>
              </a:tabLst>
            </a:pPr>
            <a:r>
              <a:rPr lang="ar-IQ" dirty="0">
                <a:latin typeface="Calibri"/>
                <a:ea typeface="Calibri"/>
              </a:rPr>
              <a:t>التحمل ومواجه الصعاب  </a:t>
            </a:r>
          </a:p>
          <a:p>
            <a:pPr lvl="0" algn="r" rtl="1">
              <a:lnSpc>
                <a:spcPct val="107000"/>
              </a:lnSpc>
              <a:spcAft>
                <a:spcPts val="800"/>
              </a:spcAft>
              <a:buSzPts val="1000"/>
              <a:buFont typeface="Symbol"/>
              <a:buChar char=""/>
              <a:tabLst>
                <a:tab pos="457200" algn="l"/>
              </a:tabLst>
            </a:pPr>
            <a:r>
              <a:rPr lang="ar-SA" dirty="0">
                <a:latin typeface="Calibri"/>
                <a:ea typeface="Calibri"/>
              </a:rPr>
              <a:t>الاعتماد على النفس</a:t>
            </a:r>
            <a:endParaRPr lang="en-US" dirty="0">
              <a:latin typeface="Calibri"/>
              <a:ea typeface="Calibri"/>
              <a:cs typeface="Arial"/>
            </a:endParaRPr>
          </a:p>
          <a:p>
            <a:pPr lvl="0" algn="r" rtl="1">
              <a:lnSpc>
                <a:spcPct val="107000"/>
              </a:lnSpc>
              <a:spcAft>
                <a:spcPts val="800"/>
              </a:spcAft>
              <a:buSzPts val="1000"/>
              <a:buFont typeface="Symbol"/>
              <a:buChar char=""/>
              <a:tabLst>
                <a:tab pos="457200" algn="l"/>
              </a:tabLst>
            </a:pPr>
            <a:r>
              <a:rPr lang="ar-SA" dirty="0">
                <a:latin typeface="Calibri"/>
                <a:ea typeface="Calibri"/>
              </a:rPr>
              <a:t>الثقة بالنفس</a:t>
            </a:r>
            <a:endParaRPr lang="ar-IQ" dirty="0">
              <a:latin typeface="Calibri"/>
              <a:ea typeface="Calibri"/>
            </a:endParaRPr>
          </a:p>
          <a:p>
            <a:pPr algn="r" rtl="1"/>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 y="3276600"/>
            <a:ext cx="66548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848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IQ" dirty="0" smtClean="0"/>
              <a:t>المصافحة الكشفية </a:t>
            </a:r>
            <a:endParaRPr lang="en-US" dirty="0"/>
          </a:p>
        </p:txBody>
      </p:sp>
      <p:sp>
        <p:nvSpPr>
          <p:cNvPr id="3" name="Content Placeholder 2"/>
          <p:cNvSpPr>
            <a:spLocks noGrp="1"/>
          </p:cNvSpPr>
          <p:nvPr>
            <p:ph idx="1"/>
          </p:nvPr>
        </p:nvSpPr>
        <p:spPr>
          <a:xfrm>
            <a:off x="0" y="1295400"/>
            <a:ext cx="9144000" cy="5562600"/>
          </a:xfrm>
        </p:spPr>
        <p:txBody>
          <a:bodyPr/>
          <a:lstStyle/>
          <a:p>
            <a:pPr algn="r" rtl="1"/>
            <a:r>
              <a:rPr lang="ar-IQ" sz="2000" dirty="0">
                <a:latin typeface="Calibri" panose="020F0502020204030204" pitchFamily="34" charset="0"/>
                <a:ea typeface="Calibri" panose="020F0502020204030204" pitchFamily="34" charset="0"/>
                <a:cs typeface="Arial" panose="020B0604020202020204" pitchFamily="34" charset="0"/>
              </a:rPr>
              <a:t>تختلف المصافحة الكشفية عن المصافحة الاعتيادية حيث تؤدى المصافحة الكشفية باليد اليسرى القريبة من القلب لتكون مصافحة الكشاف من القلب إلى القلب والتي تميز الكشاف أو المرشدة عن غيرهم، وتؤدى برفع الإبهام إلى الأعلى بينما ينخفض الخنصر للأسفل وتبقى الأصابع الثلاثة ممدودة للإمام بحيث يتم تعشيق الإبهام مع إبهام الكشاف الآخر والخنصر مع الخنصر ويتم الضغط بالسبابة على الوريد النابض بدقات القلب لتحسسها مما يدل على المحبة والود التي تجمع أفراد الحركة الكشفية ودليل على  صداقة الكشافين وثقتهم الواحد بالآخر .</a:t>
            </a:r>
            <a:endParaRPr lang="en-US" sz="2000"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4200"/>
            <a:ext cx="45720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0990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a:extLst>
              <a:ext uri="{FF2B5EF4-FFF2-40B4-BE49-F238E27FC236}">
                <a16:creationId xmlns="" xmlns:a16="http://schemas.microsoft.com/office/drawing/2014/main" xmlns:lc="http://schemas.openxmlformats.org/drawingml/2006/lockedCanvas" id="{CE0FCC5B-1504-EBC6-4EC8-C4C1868E5E38}"/>
              </a:ext>
            </a:extLst>
          </p:cNvPr>
          <p:cNvPicPr>
            <a:picLocks noGrp="1" noChangeAspect="1"/>
          </p:cNvPicPr>
          <p:nvPr/>
        </p:nvPicPr>
        <p:blipFill>
          <a:blip r:embed="rId2"/>
          <a:srcRect/>
          <a:stretch>
            <a:fillRect/>
          </a:stretch>
        </p:blipFill>
        <p:spPr bwMode="auto">
          <a:xfrm>
            <a:off x="0" y="861219"/>
            <a:ext cx="9143999" cy="5539582"/>
          </a:xfrm>
          <a:prstGeom prst="rect">
            <a:avLst/>
          </a:prstGeom>
          <a:noFill/>
          <a:ln w="9525">
            <a:noFill/>
            <a:miter lim="800000"/>
            <a:headEnd/>
            <a:tailEnd/>
          </a:ln>
        </p:spPr>
      </p:pic>
    </p:spTree>
    <p:extLst>
      <p:ext uri="{BB962C8B-B14F-4D97-AF65-F5344CB8AC3E}">
        <p14:creationId xmlns:p14="http://schemas.microsoft.com/office/powerpoint/2010/main" val="3554789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4">
            <a:extLst>
              <a:ext uri="{FF2B5EF4-FFF2-40B4-BE49-F238E27FC236}">
                <a16:creationId xmlns="" xmlns:a16="http://schemas.microsoft.com/office/drawing/2014/main" xmlns:lc="http://schemas.openxmlformats.org/drawingml/2006/lockedCanvas" id="{3CDB86D1-19E4-75A2-D3C0-A783CBBCE345}"/>
              </a:ext>
            </a:extLst>
          </p:cNvPr>
          <p:cNvPicPr>
            <a:picLocks noGrp="1" noChangeAspect="1"/>
          </p:cNvPicPr>
          <p:nvPr/>
        </p:nvPicPr>
        <p:blipFill>
          <a:blip r:embed="rId2"/>
          <a:srcRect/>
          <a:stretch>
            <a:fillRect/>
          </a:stretch>
        </p:blipFill>
        <p:spPr bwMode="auto">
          <a:xfrm>
            <a:off x="0" y="1044575"/>
            <a:ext cx="9144000" cy="4768850"/>
          </a:xfrm>
          <a:prstGeom prst="rect">
            <a:avLst/>
          </a:prstGeom>
          <a:noFill/>
          <a:ln w="9525">
            <a:noFill/>
            <a:miter lim="800000"/>
            <a:headEnd/>
            <a:tailEnd/>
          </a:ln>
        </p:spPr>
      </p:pic>
    </p:spTree>
    <p:extLst>
      <p:ext uri="{BB962C8B-B14F-4D97-AF65-F5344CB8AC3E}">
        <p14:creationId xmlns:p14="http://schemas.microsoft.com/office/powerpoint/2010/main" val="2005863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1524000"/>
          </a:xfrm>
        </p:spPr>
        <p:txBody>
          <a:bodyPr/>
          <a:lstStyle/>
          <a:p>
            <a:pPr algn="r" rtl="1"/>
            <a:r>
              <a:rPr lang="ar-IQ" sz="1800" dirty="0" smtClean="0"/>
              <a:t>المجلة الكشفية العراقية مؤسسها المحامي محمود نديم اسماعيل تعتبر اول مجلة في تاريخ العراق صدر العدد الاول في 15/حزيران/ 1924 وهي مجلة علمية ثقافية تهذيبية تحتوي على كل مايهم الكشافة وفي الصورة هم ضبلط ومدرسي الكشافة الذين اسسو اول معسكر كشفي في العراق والذ انظ الية فيما بعد الامير غازي بعد ترديده القسم الكشفي في منطقة الجادرية اب 1925 </a:t>
            </a:r>
            <a:endParaRPr lang="en-US"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895600"/>
            <a:ext cx="68580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045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2057400"/>
          </a:xfrm>
        </p:spPr>
        <p:txBody>
          <a:bodyPr/>
          <a:lstStyle/>
          <a:p>
            <a:pPr algn="r"/>
            <a:r>
              <a:rPr lang="ar-IQ" sz="2000" b="1" u="sng" dirty="0"/>
              <a:t>الحركة </a:t>
            </a:r>
            <a:r>
              <a:rPr lang="ar-IQ" sz="2000" b="1" u="sng" dirty="0" smtClean="0"/>
              <a:t>الكشفية:- </a:t>
            </a:r>
            <a:r>
              <a:rPr lang="ar-IQ" sz="2000" b="1" dirty="0"/>
              <a:t>هي حركة تربوية غير سياسية تطوعية للشباب متاحة للجميع دون </a:t>
            </a:r>
            <a:r>
              <a:rPr lang="ar-IQ" sz="2000" b="1" dirty="0" smtClean="0"/>
              <a:t>تميز </a:t>
            </a:r>
            <a:r>
              <a:rPr lang="ar-IQ" sz="2000" b="1" dirty="0"/>
              <a:t>بين الجنسين أو من منظور </a:t>
            </a:r>
            <a:r>
              <a:rPr lang="ar-IQ" sz="2000" b="1" dirty="0" smtClean="0"/>
              <a:t>الاصل</a:t>
            </a:r>
            <a:r>
              <a:rPr lang="ar-IQ" sz="2000" b="1" dirty="0"/>
              <a:t>, أو العرق أو العقيدة وفقا </a:t>
            </a:r>
            <a:r>
              <a:rPr lang="ar-IQ" sz="2000" b="1" dirty="0" smtClean="0"/>
              <a:t>ل</a:t>
            </a:r>
            <a:r>
              <a:rPr lang="ar-IQ" sz="2000" b="1" dirty="0"/>
              <a:t>ا</a:t>
            </a:r>
            <a:r>
              <a:rPr lang="ar-IQ" sz="2000" b="1" dirty="0" smtClean="0"/>
              <a:t>هدف </a:t>
            </a:r>
            <a:r>
              <a:rPr lang="ar-IQ" sz="2000" b="1" dirty="0"/>
              <a:t>ومبادئ الكشفية والطريقة الكشفية كما تصورها مؤسس الحركة </a:t>
            </a:r>
            <a:r>
              <a:rPr lang="ar-IQ" dirty="0" smtClean="0"/>
              <a:t>. </a:t>
            </a:r>
            <a:endParaRPr lang="en-US" dirty="0"/>
          </a:p>
        </p:txBody>
      </p:sp>
      <p:sp>
        <p:nvSpPr>
          <p:cNvPr id="3" name="Content Placeholder 2"/>
          <p:cNvSpPr>
            <a:spLocks noGrp="1"/>
          </p:cNvSpPr>
          <p:nvPr>
            <p:ph idx="1"/>
          </p:nvPr>
        </p:nvSpPr>
        <p:spPr>
          <a:xfrm>
            <a:off x="76200" y="4800600"/>
            <a:ext cx="9067800" cy="1905000"/>
          </a:xfrm>
        </p:spPr>
        <p:txBody>
          <a:bodyPr>
            <a:normAutofit/>
          </a:bodyPr>
          <a:lstStyle/>
          <a:p>
            <a:pPr algn="r" rtl="1"/>
            <a:r>
              <a:rPr lang="ar-IQ" sz="2400" u="sng" dirty="0"/>
              <a:t>هدف الحركة </a:t>
            </a:r>
            <a:r>
              <a:rPr lang="ar-IQ" sz="2400" u="sng" dirty="0" smtClean="0"/>
              <a:t>الكشفية:- </a:t>
            </a:r>
            <a:r>
              <a:rPr lang="ar-IQ" sz="2400" dirty="0"/>
              <a:t>هو المساهمة في تنمية الشباب في تحقيق كامل إمكاناتهم الجسدية والفكرية والعاطفية </a:t>
            </a:r>
            <a:r>
              <a:rPr lang="ar-IQ" sz="2400" dirty="0" smtClean="0"/>
              <a:t>والاجتماعية </a:t>
            </a:r>
            <a:r>
              <a:rPr lang="ar-IQ" sz="2400" dirty="0"/>
              <a:t>والروحية كأفراد </a:t>
            </a:r>
            <a:r>
              <a:rPr lang="ar-IQ" sz="2400" dirty="0" smtClean="0"/>
              <a:t>وكمواطنين </a:t>
            </a:r>
            <a:r>
              <a:rPr lang="ar-IQ" sz="2400" dirty="0"/>
              <a:t>مسؤولين وكأعضاء في مجتمعاتهم المحلية والوطنية والدولية.</a:t>
            </a: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2209800"/>
            <a:ext cx="7924800" cy="213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88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14400"/>
          </a:xfrm>
        </p:spPr>
        <p:txBody>
          <a:bodyPr/>
          <a:lstStyle/>
          <a:p>
            <a:pPr algn="r"/>
            <a:r>
              <a:rPr lang="ar-IQ" sz="2000" dirty="0" smtClean="0"/>
              <a:t>                       </a:t>
            </a:r>
            <a:r>
              <a:rPr lang="ar-IQ" sz="2400" b="1" dirty="0" smtClean="0"/>
              <a:t>الطريقة </a:t>
            </a:r>
            <a:r>
              <a:rPr lang="ar-IQ" sz="2400" b="1" dirty="0"/>
              <a:t>الكشفية-المنهجية الفريدة للكشافة </a:t>
            </a:r>
            <a:r>
              <a:rPr lang="ar-IQ" sz="2400" dirty="0" smtClean="0"/>
              <a:t/>
            </a:r>
            <a:br>
              <a:rPr lang="ar-IQ" sz="2400" dirty="0" smtClean="0"/>
            </a:br>
            <a:r>
              <a:rPr lang="ar-IQ" sz="2400" dirty="0"/>
              <a:t/>
            </a:r>
            <a:br>
              <a:rPr lang="ar-IQ" sz="2400" dirty="0"/>
            </a:br>
            <a:endParaRPr lang="en-US" sz="2400" dirty="0"/>
          </a:p>
        </p:txBody>
      </p:sp>
      <p:sp>
        <p:nvSpPr>
          <p:cNvPr id="3" name="Content Placeholder 2"/>
          <p:cNvSpPr>
            <a:spLocks noGrp="1"/>
          </p:cNvSpPr>
          <p:nvPr>
            <p:ph idx="1"/>
          </p:nvPr>
        </p:nvSpPr>
        <p:spPr>
          <a:xfrm>
            <a:off x="0" y="1295400"/>
            <a:ext cx="9144000" cy="5486400"/>
          </a:xfrm>
        </p:spPr>
        <p:txBody>
          <a:bodyPr>
            <a:normAutofit fontScale="92500" lnSpcReduction="20000"/>
          </a:bodyPr>
          <a:lstStyle/>
          <a:p>
            <a:pPr algn="r"/>
            <a:r>
              <a:rPr lang="ar-IQ" sz="2400" dirty="0"/>
              <a:t>الطريقة </a:t>
            </a:r>
            <a:r>
              <a:rPr lang="ar-IQ" sz="2400" dirty="0" smtClean="0"/>
              <a:t>الكشفية:-  . </a:t>
            </a:r>
            <a:r>
              <a:rPr lang="ar-IQ" sz="2400" dirty="0"/>
              <a:t>يتم </a:t>
            </a:r>
            <a:r>
              <a:rPr lang="ar-IQ" sz="2400" dirty="0" smtClean="0"/>
              <a:t>تعريفا على </a:t>
            </a:r>
            <a:r>
              <a:rPr lang="ar-IQ" sz="2400" dirty="0"/>
              <a:t>أنها نظام للتعليم الذاتي </a:t>
            </a:r>
            <a:r>
              <a:rPr lang="ar-IQ" sz="2400" dirty="0" smtClean="0"/>
              <a:t>التقدمي.و تعتمد </a:t>
            </a:r>
            <a:r>
              <a:rPr lang="ar-IQ" sz="2400" dirty="0"/>
              <a:t>على تفاعل العناصر التي </a:t>
            </a:r>
            <a:r>
              <a:rPr lang="ar-IQ" sz="2400" dirty="0" smtClean="0"/>
              <a:t>لا </a:t>
            </a:r>
            <a:r>
              <a:rPr lang="ar-IQ" sz="2400" dirty="0"/>
              <a:t>تقل </a:t>
            </a:r>
            <a:r>
              <a:rPr lang="ar-IQ" sz="2400" dirty="0" smtClean="0"/>
              <a:t>أهميتها </a:t>
            </a:r>
            <a:r>
              <a:rPr lang="ar-IQ" sz="2400" dirty="0"/>
              <a:t>عن بعضها والتي تعمل معًا كنظام متماسك ، ويتم </a:t>
            </a:r>
            <a:r>
              <a:rPr lang="ar-IQ" sz="2400" dirty="0" smtClean="0"/>
              <a:t>تنفيذ هذه العناصر بطريقة مشتركة ومتوازنة </a:t>
            </a:r>
          </a:p>
          <a:p>
            <a:pPr algn="r"/>
            <a:r>
              <a:rPr lang="ar-IQ" sz="2400" dirty="0" smtClean="0"/>
              <a:t>مما يجعل الكشافة فريدة من نوعها</a:t>
            </a:r>
          </a:p>
          <a:p>
            <a:pPr algn="r"/>
            <a:endParaRPr lang="ar-IQ" sz="2400" dirty="0"/>
          </a:p>
          <a:p>
            <a:pPr algn="r"/>
            <a:r>
              <a:rPr lang="ar-IQ" sz="2400" dirty="0" smtClean="0"/>
              <a:t> </a:t>
            </a:r>
            <a:r>
              <a:rPr lang="ar-IQ" sz="2400" dirty="0"/>
              <a:t>مالعناصر </a:t>
            </a:r>
            <a:r>
              <a:rPr lang="ar-IQ" sz="2400" dirty="0" smtClean="0"/>
              <a:t>التي </a:t>
            </a:r>
            <a:r>
              <a:rPr lang="ar-IQ" sz="2400" dirty="0"/>
              <a:t>تشكل طريقة الكشفية هي: </a:t>
            </a:r>
            <a:endParaRPr lang="ar-IQ" sz="2400" dirty="0" smtClean="0"/>
          </a:p>
          <a:p>
            <a:pPr algn="r"/>
            <a:r>
              <a:rPr lang="ar-IQ" sz="2400" dirty="0" smtClean="0"/>
              <a:t>الوعد </a:t>
            </a:r>
            <a:r>
              <a:rPr lang="ar-IQ" sz="2400" dirty="0"/>
              <a:t>وقانون </a:t>
            </a:r>
            <a:r>
              <a:rPr lang="ar-IQ" sz="2400" dirty="0" smtClean="0"/>
              <a:t>الكشافة </a:t>
            </a:r>
          </a:p>
          <a:p>
            <a:pPr algn="r"/>
            <a:r>
              <a:rPr lang="ar-IQ" sz="2400" dirty="0" smtClean="0"/>
              <a:t>التعلم </a:t>
            </a:r>
            <a:r>
              <a:rPr lang="ar-IQ" sz="2400" dirty="0"/>
              <a:t>بالممارسة </a:t>
            </a:r>
            <a:endParaRPr lang="ar-IQ" sz="2400" dirty="0" smtClean="0"/>
          </a:p>
          <a:p>
            <a:pPr algn="r"/>
            <a:r>
              <a:rPr lang="ar-IQ" sz="2400" dirty="0" smtClean="0"/>
              <a:t>التقدم الشخصي </a:t>
            </a:r>
          </a:p>
          <a:p>
            <a:pPr algn="r"/>
            <a:r>
              <a:rPr lang="ar-IQ" sz="2400" dirty="0" smtClean="0"/>
              <a:t>نظام الطالئع</a:t>
            </a:r>
          </a:p>
          <a:p>
            <a:pPr algn="r"/>
            <a:r>
              <a:rPr lang="ar-IQ" sz="2400" dirty="0" smtClean="0"/>
              <a:t> </a:t>
            </a:r>
            <a:r>
              <a:rPr lang="ar-IQ" sz="2400" dirty="0"/>
              <a:t>دعم </a:t>
            </a:r>
            <a:r>
              <a:rPr lang="ar-IQ" sz="2400" dirty="0" smtClean="0"/>
              <a:t>الراشدين</a:t>
            </a:r>
          </a:p>
          <a:p>
            <a:pPr algn="r"/>
            <a:r>
              <a:rPr lang="ar-IQ" sz="2400" dirty="0" smtClean="0"/>
              <a:t> الاطار الرمزي</a:t>
            </a:r>
          </a:p>
          <a:p>
            <a:pPr algn="r"/>
            <a:r>
              <a:rPr lang="ar-IQ" sz="2400" dirty="0" smtClean="0"/>
              <a:t> </a:t>
            </a:r>
            <a:r>
              <a:rPr lang="ar-IQ" sz="2400" dirty="0"/>
              <a:t>الطبيعة </a:t>
            </a:r>
            <a:endParaRPr lang="ar-IQ" sz="2400" dirty="0" smtClean="0"/>
          </a:p>
          <a:p>
            <a:pPr algn="r"/>
            <a:r>
              <a:rPr lang="ar-IQ" sz="2400" dirty="0" smtClean="0"/>
              <a:t>المشاركة المجتمعية</a:t>
            </a:r>
          </a:p>
          <a:p>
            <a:pPr algn="r"/>
            <a:r>
              <a:rPr lang="ar-IQ" sz="2400" dirty="0" smtClean="0"/>
              <a:t>.</a:t>
            </a:r>
            <a:endParaRPr 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5200"/>
            <a:ext cx="53340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7934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760"/>
            <a:ext cx="9144000" cy="777240"/>
          </a:xfrm>
        </p:spPr>
        <p:txBody>
          <a:bodyPr/>
          <a:lstStyle/>
          <a:p>
            <a:pPr algn="ctr"/>
            <a:r>
              <a:rPr lang="ar-IQ" sz="2000" b="1" dirty="0" smtClean="0"/>
              <a:t>عناصر الطريقة الكشفية</a:t>
            </a:r>
            <a:endParaRPr lang="en-US" sz="20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209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65760"/>
            <a:ext cx="9144000" cy="929640"/>
          </a:xfrm>
        </p:spPr>
        <p:txBody>
          <a:bodyPr/>
          <a:lstStyle/>
          <a:p>
            <a:pPr algn="r" rtl="1"/>
            <a:r>
              <a:rPr lang="ar-IQ" sz="2000" dirty="0" smtClean="0"/>
              <a:t>الوعد :- هو عهد يقطعة الكشاف على نفسة عند الانظمام للفرقة الكشفية ويتعهد بالالتزام الشخصي والتحلي بهذة القواعد السلوكية في حياتهم </a:t>
            </a:r>
            <a:endParaRPr lang="en-US" sz="2000" dirty="0"/>
          </a:p>
        </p:txBody>
      </p:sp>
      <p:sp>
        <p:nvSpPr>
          <p:cNvPr id="4" name="Content Placeholder 3"/>
          <p:cNvSpPr>
            <a:spLocks noGrp="1"/>
          </p:cNvSpPr>
          <p:nvPr>
            <p:ph idx="1"/>
          </p:nvPr>
        </p:nvSpPr>
        <p:spPr>
          <a:xfrm>
            <a:off x="0" y="1524000"/>
            <a:ext cx="9144000" cy="5334000"/>
          </a:xfrm>
        </p:spPr>
        <p:txBody>
          <a:bodyPr>
            <a:normAutofit/>
          </a:bodyPr>
          <a:lstStyle/>
          <a:p>
            <a:pPr algn="r" rtl="1"/>
            <a:r>
              <a:rPr lang="ar-IQ" sz="2000" dirty="0" smtClean="0"/>
              <a:t>الوعد هو </a:t>
            </a:r>
          </a:p>
          <a:p>
            <a:pPr algn="r" rtl="1"/>
            <a:r>
              <a:rPr lang="ar-IQ" sz="2000" dirty="0" smtClean="0"/>
              <a:t>اعد بشرفي ان ابذل جهدي لاقوم بواجبي </a:t>
            </a:r>
          </a:p>
          <a:p>
            <a:pPr algn="r" rtl="1"/>
            <a:r>
              <a:rPr lang="ar-IQ" sz="2000" dirty="0" smtClean="0"/>
              <a:t>نحوى الله والوطن </a:t>
            </a:r>
          </a:p>
          <a:p>
            <a:pPr algn="r" rtl="1"/>
            <a:r>
              <a:rPr lang="ar-IQ" sz="2000" dirty="0" smtClean="0"/>
              <a:t>وان اساعد الناس في جميع الظروف والاحوال </a:t>
            </a:r>
          </a:p>
          <a:p>
            <a:pPr algn="r" rtl="1"/>
            <a:r>
              <a:rPr lang="ar-IQ" sz="2000" dirty="0" smtClean="0"/>
              <a:t>وان اعمل بقانون الكشافة </a:t>
            </a:r>
            <a:endParaRPr lang="en-US"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5200"/>
            <a:ext cx="5638800" cy="335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161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IQ" dirty="0" smtClean="0"/>
              <a:t>التعلم بالممارسة:-</a:t>
            </a:r>
            <a:endParaRPr lang="en-US" dirty="0"/>
          </a:p>
        </p:txBody>
      </p:sp>
      <p:sp>
        <p:nvSpPr>
          <p:cNvPr id="3" name="Content Placeholder 2"/>
          <p:cNvSpPr>
            <a:spLocks noGrp="1"/>
          </p:cNvSpPr>
          <p:nvPr>
            <p:ph idx="1"/>
          </p:nvPr>
        </p:nvSpPr>
        <p:spPr>
          <a:xfrm>
            <a:off x="0" y="1524000"/>
            <a:ext cx="9144000" cy="5257800"/>
          </a:xfrm>
        </p:spPr>
        <p:txBody>
          <a:bodyPr>
            <a:normAutofit/>
          </a:bodyPr>
          <a:lstStyle/>
          <a:p>
            <a:pPr algn="just" rtl="1"/>
            <a:r>
              <a:rPr lang="ar-IQ" sz="2000" dirty="0" smtClean="0"/>
              <a:t>أكتساب الشباب </a:t>
            </a:r>
            <a:r>
              <a:rPr lang="ar-IQ" sz="2000" dirty="0"/>
              <a:t>المعرفة والمهارات </a:t>
            </a:r>
            <a:r>
              <a:rPr lang="ar-IQ" sz="2000" dirty="0" smtClean="0"/>
              <a:t>بجميع </a:t>
            </a:r>
            <a:r>
              <a:rPr lang="ar-IQ" sz="2000" dirty="0"/>
              <a:t>أنواع المهارات الشخصية </a:t>
            </a:r>
            <a:r>
              <a:rPr lang="ar-IQ" sz="2000" dirty="0" smtClean="0"/>
              <a:t>والعملية ويعكس </a:t>
            </a:r>
            <a:r>
              <a:rPr lang="ar-IQ" sz="2000" dirty="0"/>
              <a:t>نهج الكشافة العملي في </a:t>
            </a:r>
            <a:r>
              <a:rPr lang="ar-IQ" sz="2000" dirty="0" smtClean="0"/>
              <a:t>التعليم لضمان </a:t>
            </a:r>
            <a:r>
              <a:rPr lang="ar-IQ" sz="2000" dirty="0"/>
              <a:t>أن تكون فرص التعلم في الكشافة ممتعة وذات </a:t>
            </a:r>
            <a:r>
              <a:rPr lang="ar-IQ" sz="2000" dirty="0" smtClean="0"/>
              <a:t>صلة. لتعزيز </a:t>
            </a:r>
            <a:r>
              <a:rPr lang="ar-IQ" sz="2000" dirty="0"/>
              <a:t>الرغبة لدى الشباب في الحصول على المزيد من الخبرات </a:t>
            </a:r>
            <a:r>
              <a:rPr lang="ar-IQ" sz="2000" dirty="0" smtClean="0"/>
              <a:t>والابداع المثالي.  </a:t>
            </a:r>
            <a:endParaRPr lang="en-US"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164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IQ" dirty="0" smtClean="0"/>
              <a:t>التقدم الشخصي:-</a:t>
            </a:r>
            <a:endParaRPr lang="en-US" dirty="0"/>
          </a:p>
        </p:txBody>
      </p:sp>
      <p:sp>
        <p:nvSpPr>
          <p:cNvPr id="3" name="Content Placeholder 2"/>
          <p:cNvSpPr>
            <a:spLocks noGrp="1"/>
          </p:cNvSpPr>
          <p:nvPr>
            <p:ph idx="1"/>
          </p:nvPr>
        </p:nvSpPr>
        <p:spPr>
          <a:xfrm>
            <a:off x="19050" y="1447800"/>
            <a:ext cx="9124950" cy="5410200"/>
          </a:xfrm>
        </p:spPr>
        <p:txBody>
          <a:bodyPr/>
          <a:lstStyle/>
          <a:p>
            <a:pPr algn="r" rtl="1"/>
            <a:r>
              <a:rPr lang="ar-IQ" sz="2000" dirty="0"/>
              <a:t>وهي تمكن الشباب من التقدم في تنميتهم الشخصية، بطريقتهم الخاصة </a:t>
            </a:r>
            <a:r>
              <a:rPr lang="ar-IQ" sz="2000" dirty="0" smtClean="0"/>
              <a:t>، </a:t>
            </a:r>
            <a:r>
              <a:rPr lang="ar-IQ" sz="2000" dirty="0"/>
              <a:t>في </a:t>
            </a:r>
            <a:r>
              <a:rPr lang="ar-IQ" sz="2000" dirty="0" smtClean="0"/>
              <a:t>الاتجاه </a:t>
            </a:r>
            <a:r>
              <a:rPr lang="ar-IQ" sz="2000" dirty="0"/>
              <a:t>العام </a:t>
            </a:r>
            <a:r>
              <a:rPr lang="ar-IQ" sz="2000" dirty="0" smtClean="0"/>
              <a:t>للاهداف </a:t>
            </a:r>
            <a:r>
              <a:rPr lang="ar-IQ" sz="2000" dirty="0"/>
              <a:t>التعليمية المناسبة </a:t>
            </a:r>
            <a:r>
              <a:rPr lang="ar-IQ" sz="2000" dirty="0" smtClean="0"/>
              <a:t>للمرحلة </a:t>
            </a:r>
            <a:r>
              <a:rPr lang="ar-IQ" sz="2000" dirty="0"/>
              <a:t>العمرية المعنية. </a:t>
            </a:r>
            <a:endParaRPr lang="ar-IQ" sz="2000" dirty="0" smtClean="0"/>
          </a:p>
          <a:p>
            <a:pPr algn="r" rtl="1"/>
            <a:endParaRPr lang="ar-IQ" sz="2000" dirty="0" smtClean="0"/>
          </a:p>
          <a:p>
            <a:pPr lvl="0" algn="r" rtl="1"/>
            <a:r>
              <a:rPr lang="en-US" sz="2000" dirty="0"/>
              <a:t> </a:t>
            </a:r>
            <a:r>
              <a:rPr lang="ar-SA" sz="2000" dirty="0"/>
              <a:t>اكتساب معلومات ومهارات</a:t>
            </a:r>
            <a:endParaRPr lang="en-US" sz="2000" dirty="0"/>
          </a:p>
          <a:p>
            <a:pPr lvl="0" algn="r" rtl="1"/>
            <a:r>
              <a:rPr lang="ar-SA" sz="2000" dirty="0"/>
              <a:t>تنمية القدرات البدنية</a:t>
            </a:r>
            <a:endParaRPr lang="en-US" sz="2000" dirty="0"/>
          </a:p>
          <a:p>
            <a:pPr lvl="0" algn="r" rtl="1"/>
            <a:r>
              <a:rPr lang="ar-SA" sz="2000" dirty="0"/>
              <a:t>اكتساب الميول والملكات</a:t>
            </a:r>
            <a:endParaRPr lang="en-US" sz="2000" dirty="0"/>
          </a:p>
          <a:p>
            <a:pPr lvl="0" algn="r" rtl="1"/>
            <a:r>
              <a:rPr lang="ar-SA" sz="2000" dirty="0"/>
              <a:t>الارتقاء والتدرج</a:t>
            </a:r>
            <a:r>
              <a:rPr lang="en-US" sz="2000" dirty="0"/>
              <a:t>.</a:t>
            </a:r>
          </a:p>
          <a:p>
            <a:pPr algn="r" rtl="1"/>
            <a:endParaRPr lang="ar-IQ" sz="2000" dirty="0"/>
          </a:p>
          <a:p>
            <a:pPr algn="r" rtl="1"/>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5715000" cy="346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6549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9640"/>
          </a:xfrm>
        </p:spPr>
        <p:txBody>
          <a:bodyPr/>
          <a:lstStyle/>
          <a:p>
            <a:pPr algn="r" rtl="1"/>
            <a:r>
              <a:rPr lang="ar-IQ" sz="2000" dirty="0"/>
              <a:t>نظام </a:t>
            </a:r>
            <a:r>
              <a:rPr lang="ar-IQ" sz="2000" dirty="0" smtClean="0"/>
              <a:t>الطلائع</a:t>
            </a:r>
            <a:r>
              <a:rPr lang="ar-IQ" sz="2000" dirty="0"/>
              <a:t>: استخدام الفرق الصغيرة كوسيلة للمشاركة في التعلم التعاوني ، بهدف تطوير العمل الجماعي الفعال والمهارات الشخصية والقيادة </a:t>
            </a:r>
            <a:r>
              <a:rPr lang="ar-IQ" sz="2000" dirty="0" smtClean="0"/>
              <a:t>بالاضافة </a:t>
            </a:r>
            <a:r>
              <a:rPr lang="ar-IQ" sz="2000" dirty="0"/>
              <a:t>إلى بناء شعور اإلحساس بالمسؤولية </a:t>
            </a:r>
            <a:r>
              <a:rPr lang="ar-IQ" sz="2000" dirty="0" smtClean="0"/>
              <a:t>والانتماء</a:t>
            </a:r>
            <a:r>
              <a:rPr lang="ar-IQ" sz="2000" dirty="0"/>
              <a:t>.</a:t>
            </a:r>
            <a:endParaRPr lang="en-US" sz="2000" dirty="0"/>
          </a:p>
        </p:txBody>
      </p:sp>
      <p:sp>
        <p:nvSpPr>
          <p:cNvPr id="3" name="Content Placeholder 2"/>
          <p:cNvSpPr>
            <a:spLocks noGrp="1"/>
          </p:cNvSpPr>
          <p:nvPr>
            <p:ph idx="1"/>
          </p:nvPr>
        </p:nvSpPr>
        <p:spPr>
          <a:xfrm>
            <a:off x="0" y="1100628"/>
            <a:ext cx="9144000" cy="5757372"/>
          </a:xfrm>
        </p:spPr>
        <p:txBody>
          <a:bodyPr/>
          <a:lstStyle/>
          <a:p>
            <a:pPr algn="r" rtl="1"/>
            <a:r>
              <a:rPr lang="ar-IQ" sz="2000" dirty="0" smtClean="0"/>
              <a:t> وتتألف </a:t>
            </a:r>
            <a:r>
              <a:rPr lang="ar-IQ" sz="2000" dirty="0"/>
              <a:t>عادة من 6-8 من الشباب ، كفريق يوفر قيادته الخاصة. داخل كل طليعة وبطريقة مناسبة لقدراتهم ، ينظم الشباب حياتهم كمجموعة ، ويتشاركون المسؤوليات ، ويقررون ، وينظمون ، وينفذون ويقيمون أنشطتهم. </a:t>
            </a:r>
            <a:r>
              <a:rPr lang="ar-IQ" sz="2000" dirty="0" smtClean="0"/>
              <a:t>ويتشارك </a:t>
            </a:r>
            <a:r>
              <a:rPr lang="ar-IQ" sz="2000" dirty="0"/>
              <a:t>الشباب </a:t>
            </a:r>
            <a:r>
              <a:rPr lang="ar-IQ" sz="2000" dirty="0" smtClean="0"/>
              <a:t> </a:t>
            </a:r>
            <a:r>
              <a:rPr lang="ar-IQ" sz="2000" dirty="0"/>
              <a:t>في عمليات صنع القرار </a:t>
            </a:r>
            <a:r>
              <a:rPr lang="ar-IQ" sz="2000" dirty="0" smtClean="0"/>
              <a:t> </a:t>
            </a:r>
            <a:r>
              <a:rPr lang="ar-IQ" sz="2000" dirty="0"/>
              <a:t>بالتشاور والشراكة مع </a:t>
            </a:r>
            <a:r>
              <a:rPr lang="ar-IQ" sz="2000" dirty="0" smtClean="0"/>
              <a:t>الراشدين</a:t>
            </a:r>
            <a:r>
              <a:rPr lang="ar-IQ" sz="1800" dirty="0" smtClean="0"/>
              <a:t>.</a:t>
            </a:r>
            <a:endParaRPr lang="en-US" sz="1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5600"/>
            <a:ext cx="9144000" cy="346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196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lstStyle/>
          <a:p>
            <a:pPr algn="r" rtl="1"/>
            <a:r>
              <a:rPr lang="ar-IQ" sz="2000" dirty="0" smtClean="0"/>
              <a:t>دعم </a:t>
            </a:r>
            <a:r>
              <a:rPr lang="ar-IQ" sz="2000" dirty="0"/>
              <a:t>الراشدين</a:t>
            </a:r>
            <a:r>
              <a:rPr lang="ar-IQ" sz="2000" dirty="0" smtClean="0"/>
              <a:t>:-:</a:t>
            </a:r>
            <a:r>
              <a:rPr lang="ar-IQ" dirty="0"/>
              <a:t>. </a:t>
            </a:r>
            <a:r>
              <a:rPr lang="ar-IQ" sz="2000" dirty="0" smtClean="0"/>
              <a:t>يتضمن، الشراكة </a:t>
            </a:r>
            <a:r>
              <a:rPr lang="ar-IQ" sz="2000" dirty="0"/>
              <a:t>مع الشباب ، ثالثة جوانب تتوافق مع </a:t>
            </a:r>
            <a:r>
              <a:rPr lang="ar-IQ" sz="2000" dirty="0" smtClean="0"/>
              <a:t>الادوار </a:t>
            </a:r>
            <a:r>
              <a:rPr lang="ar-IQ" sz="2000" dirty="0"/>
              <a:t>الثالثة المختلفة التي يحتاجها الشخص الراشد للعب دوراً داخل الفرقة الكشفية</a:t>
            </a:r>
            <a:endParaRPr lang="en-US" sz="2000" dirty="0"/>
          </a:p>
        </p:txBody>
      </p:sp>
      <p:sp>
        <p:nvSpPr>
          <p:cNvPr id="3" name="Content Placeholder 2"/>
          <p:cNvSpPr>
            <a:spLocks noGrp="1"/>
          </p:cNvSpPr>
          <p:nvPr>
            <p:ph idx="1"/>
          </p:nvPr>
        </p:nvSpPr>
        <p:spPr>
          <a:xfrm>
            <a:off x="0" y="1100628"/>
            <a:ext cx="9144000" cy="5757372"/>
          </a:xfrm>
        </p:spPr>
        <p:txBody>
          <a:bodyPr/>
          <a:lstStyle/>
          <a:p>
            <a:pPr algn="r" rtl="1"/>
            <a:r>
              <a:rPr lang="ar-IQ" sz="1800" u="sng" dirty="0" smtClean="0"/>
              <a:t>، المربي </a:t>
            </a:r>
            <a:r>
              <a:rPr lang="ar-IQ" dirty="0" smtClean="0"/>
              <a:t>:-يحتاج </a:t>
            </a:r>
            <a:r>
              <a:rPr lang="ar-IQ" dirty="0"/>
              <a:t>الشخص الراشد ، بوصفه معلما ، إلى التواصل مع كل عضو على حدة ، بغية مساعدة الشباب على تحديد احتياجاتهم التنموية، ومساعدة الشاب على قبول تلك </a:t>
            </a:r>
            <a:r>
              <a:rPr lang="ar-IQ" dirty="0" smtClean="0"/>
              <a:t>الاحتياجات </a:t>
            </a:r>
            <a:r>
              <a:rPr lang="ar-IQ" dirty="0"/>
              <a:t>وضمان تلبيتها على نحو كاف من </a:t>
            </a:r>
            <a:r>
              <a:rPr lang="ar-IQ" dirty="0" smtClean="0"/>
              <a:t>خلال </a:t>
            </a:r>
            <a:r>
              <a:rPr lang="ar-IQ" dirty="0"/>
              <a:t>برنامج الشباب. </a:t>
            </a:r>
            <a:r>
              <a:rPr lang="ar-IQ" dirty="0" smtClean="0"/>
              <a:t>من </a:t>
            </a:r>
            <a:r>
              <a:rPr lang="ar-IQ" dirty="0"/>
              <a:t>المهم أن يكون الشخص الراشد "نموذجا يحتذى به"، مما يؤثر بشكل إيجابي على الشباب من </a:t>
            </a:r>
            <a:r>
              <a:rPr lang="ar-IQ" dirty="0" smtClean="0"/>
              <a:t>خلا الاتجاهات </a:t>
            </a:r>
            <a:r>
              <a:rPr lang="ar-IQ" dirty="0"/>
              <a:t>والسلوكيات التي </a:t>
            </a:r>
            <a:r>
              <a:rPr lang="ar-IQ" dirty="0" smtClean="0"/>
              <a:t>تعكس </a:t>
            </a:r>
            <a:r>
              <a:rPr lang="ar-IQ" dirty="0"/>
              <a:t>القيم الكشفية )التعليم بالقدوة</a:t>
            </a:r>
            <a:r>
              <a:rPr lang="ar-IQ" dirty="0" smtClean="0"/>
              <a:t>(.</a:t>
            </a:r>
          </a:p>
          <a:p>
            <a:pPr algn="r" rtl="1"/>
            <a:r>
              <a:rPr lang="ar-IQ" u="sng" dirty="0"/>
              <a:t>• داعم النشاط: </a:t>
            </a:r>
            <a:r>
              <a:rPr lang="ar-IQ" dirty="0"/>
              <a:t>من يجب عليه التأكد من أن كل فرصة تعلم تتعهد بها المجموعة يتم تنفيذها بنجاح. في حين أنه </a:t>
            </a:r>
            <a:r>
              <a:rPr lang="ar-IQ" dirty="0" smtClean="0"/>
              <a:t>لا </a:t>
            </a:r>
            <a:r>
              <a:rPr lang="ar-IQ" dirty="0"/>
              <a:t>يُتوقع أن يكون لدى أي شخص راشد جميع المهارات المطلوبة لجميع </a:t>
            </a:r>
            <a:r>
              <a:rPr lang="ar-IQ" dirty="0" smtClean="0"/>
              <a:t>الانشطة</a:t>
            </a:r>
            <a:r>
              <a:rPr lang="ar-IQ" dirty="0"/>
              <a:t>، فإنه يقع على عاتق الفرد مسؤولية ضمان توفير الدعم الفني والخبرة </a:t>
            </a:r>
            <a:r>
              <a:rPr lang="ar-IQ" dirty="0" smtClean="0"/>
              <a:t>الازمة </a:t>
            </a:r>
            <a:r>
              <a:rPr lang="ar-IQ" dirty="0"/>
              <a:t>للمجموعة متى وحيثما لزم األمر. يجب على الراشدين في هذا الدور ممارسة قواعد الحفاظ على الشباب في مأمن من </a:t>
            </a:r>
            <a:r>
              <a:rPr lang="ar-IQ" dirty="0" smtClean="0"/>
              <a:t>الاذى.</a:t>
            </a:r>
          </a:p>
          <a:p>
            <a:pPr algn="r" rtl="1">
              <a:buFont typeface="Arial" panose="020B0604020202020204" pitchFamily="34" charset="0"/>
              <a:buChar char="•"/>
            </a:pPr>
            <a:r>
              <a:rPr lang="ar-IQ" u="sng" dirty="0" smtClean="0"/>
              <a:t> </a:t>
            </a:r>
            <a:r>
              <a:rPr lang="ar-IQ" u="sng" dirty="0"/>
              <a:t>ميسر المجموعة: </a:t>
            </a:r>
            <a:r>
              <a:rPr lang="ar-IQ" dirty="0" smtClean="0"/>
              <a:t>يحتاج </a:t>
            </a:r>
            <a:r>
              <a:rPr lang="ar-IQ" dirty="0"/>
              <a:t>الراشدين في هذا الدور إلى ضمان أن تكون </a:t>
            </a:r>
            <a:r>
              <a:rPr lang="ar-IQ" dirty="0" smtClean="0"/>
              <a:t>العلاقات </a:t>
            </a:r>
            <a:r>
              <a:rPr lang="ar-IQ" dirty="0"/>
              <a:t>داخل المجموعة إيجابية وتحقق إثراء معارف الجميع </a:t>
            </a:r>
            <a:r>
              <a:rPr lang="ar-IQ" dirty="0" smtClean="0"/>
              <a:t> وهذا </a:t>
            </a:r>
            <a:r>
              <a:rPr lang="ar-IQ" dirty="0"/>
              <a:t>ينطوي على شراكة </a:t>
            </a:r>
            <a:r>
              <a:rPr lang="ar-IQ" dirty="0" smtClean="0"/>
              <a:t>تعليمية </a:t>
            </a:r>
            <a:r>
              <a:rPr lang="ar-IQ" dirty="0"/>
              <a:t>ثرية بين الشباب والراشدين، تقوم على </a:t>
            </a:r>
            <a:r>
              <a:rPr lang="ar-IQ" dirty="0" smtClean="0"/>
              <a:t>الاحترام </a:t>
            </a:r>
            <a:r>
              <a:rPr lang="ar-IQ" dirty="0"/>
              <a:t>المتبادل والثقة وقبول بعضهم البعض </a:t>
            </a:r>
            <a:r>
              <a:rPr lang="ar-IQ" dirty="0" smtClean="0"/>
              <a:t>كاأشخاص.</a:t>
            </a:r>
          </a:p>
          <a:p>
            <a:pPr algn="r" rtl="1">
              <a:buFont typeface="Arial" panose="020B0604020202020204" pitchFamily="34" charset="0"/>
              <a:buChar char="•"/>
            </a:pPr>
            <a:r>
              <a:rPr lang="ar-IQ" dirty="0" smtClean="0"/>
              <a:t>تقديم الدعم التعليمي للشباب لتنمية التعليم الذاتي </a:t>
            </a:r>
          </a:p>
          <a:p>
            <a:pPr algn="r" rtl="1">
              <a:buFont typeface="Arial" panose="020B0604020202020204" pitchFamily="34" charset="0"/>
              <a:buChar char="•"/>
            </a:pPr>
            <a:r>
              <a:rPr lang="ar-IQ" dirty="0" smtClean="0"/>
              <a:t>الدعم العاطفي وتوفير التعاطف والاخلاص والثقة واللرعاية</a:t>
            </a:r>
          </a:p>
          <a:p>
            <a:pPr algn="r" rtl="1">
              <a:buFont typeface="Arial" panose="020B0604020202020204" pitchFamily="34" charset="0"/>
              <a:buChar char="•"/>
            </a:pPr>
            <a:r>
              <a:rPr lang="ar-IQ" dirty="0" smtClean="0"/>
              <a:t>الدعم المعلوماتي وتقديم المشورى والمقترحات التي تساهم في حل المشاكل</a:t>
            </a:r>
          </a:p>
          <a:p>
            <a:pPr algn="r" rtl="1">
              <a:buFont typeface="Arial" panose="020B0604020202020204" pitchFamily="34" charset="0"/>
              <a:buChar char="•"/>
            </a:pPr>
            <a:endParaRPr lang="ar-IQ" dirty="0" smtClean="0"/>
          </a:p>
          <a:p>
            <a:pPr algn="r" rtl="1">
              <a:buFont typeface="Arial" panose="020B0604020202020204" pitchFamily="34" charset="0"/>
              <a:buChar char="•"/>
            </a:pPr>
            <a:endParaRPr lang="ar-IQ" dirty="0"/>
          </a:p>
          <a:p>
            <a:pPr algn="r" rtl="1"/>
            <a:r>
              <a:rPr lang="ar-IQ" dirty="0" smtClean="0"/>
              <a:t> </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6800"/>
            <a:ext cx="5410200" cy="200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06114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229</TotalTime>
  <Words>850</Words>
  <Application>Microsoft Office PowerPoint</Application>
  <PresentationFormat>On-screen Show (4:3)</PresentationFormat>
  <Paragraphs>61</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Angles</vt:lpstr>
      <vt:lpstr>الطرق الكشفيةوعناصرها </vt:lpstr>
      <vt:lpstr>الحركة الكشفية:- هي حركة تربوية غير سياسية تطوعية للشباب متاحة للجميع دون تميز بين الجنسين أو من منظور الاصل, أو العرق أو العقيدة وفقا لاهدف ومبادئ الكشفية والطريقة الكشفية كما تصورها مؤسس الحركة . </vt:lpstr>
      <vt:lpstr>                       الطريقة الكشفية-المنهجية الفريدة للكشافة   </vt:lpstr>
      <vt:lpstr>عناصر الطريقة الكشفية</vt:lpstr>
      <vt:lpstr>الوعد :- هو عهد يقطعة الكشاف على نفسة عند الانظمام للفرقة الكشفية ويتعهد بالالتزام الشخصي والتحلي بهذة القواعد السلوكية في حياتهم </vt:lpstr>
      <vt:lpstr>التعلم بالممارسة:-</vt:lpstr>
      <vt:lpstr>التقدم الشخصي:-</vt:lpstr>
      <vt:lpstr>نظام الطلائع: استخدام الفرق الصغيرة كوسيلة للمشاركة في التعلم التعاوني ، بهدف تطوير العمل الجماعي الفعال والمهارات الشخصية والقيادة بالاضافة إلى بناء شعور اإلحساس بالمسؤولية والانتماء.</vt:lpstr>
      <vt:lpstr>دعم الراشدين:-:. يتضمن، الشراكة مع الشباب ، ثالثة جوانب تتوافق مع الادوار الثالثة المختلفة التي يحتاجها الشخص الراشد للعب دوراً داخل الفرقة الكشفية</vt:lpstr>
      <vt:lpstr>الاطار الرمزي:-</vt:lpstr>
      <vt:lpstr>الطبيعة:-(حياة الخلاء)</vt:lpstr>
      <vt:lpstr>المصافحة الكشفية </vt:lpstr>
      <vt:lpstr>PowerPoint Presentation</vt:lpstr>
      <vt:lpstr>PowerPoint Presentation</vt:lpstr>
      <vt:lpstr>المجلة الكشفية العراقية مؤسسها المحامي محمود نديم اسماعيل تعتبر اول مجلة في تاريخ العراق صدر العدد الاول في 15/حزيران/ 1924 وهي مجلة علمية ثقافية تهذيبية تحتوي على كل مايهم الكشافة وفي الصورة هم ضبلط ومدرسي الكشافة الذين اسسو اول معسكر كشفي في العراق والذ انظ الية فيما بعد الامير غازي بعد ترديده القسم الكشفي في منطقة الجادرية اب 1925 </vt:lpstr>
    </vt:vector>
  </TitlesOfParts>
  <Company>Enjoy My Fine Releases.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DR.Ahmed Saker 2O11</dc:creator>
  <cp:lastModifiedBy>DR.Ahmed Saker 2O11</cp:lastModifiedBy>
  <cp:revision>29</cp:revision>
  <dcterms:created xsi:type="dcterms:W3CDTF">2024-10-15T17:43:43Z</dcterms:created>
  <dcterms:modified xsi:type="dcterms:W3CDTF">2024-10-16T07:18:17Z</dcterms:modified>
</cp:coreProperties>
</file>