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459" r:id="rId2"/>
    <p:sldId id="480" r:id="rId3"/>
    <p:sldId id="479" r:id="rId4"/>
    <p:sldId id="349" r:id="rId5"/>
    <p:sldId id="435" r:id="rId6"/>
    <p:sldId id="437" r:id="rId7"/>
    <p:sldId id="438" r:id="rId8"/>
    <p:sldId id="436" r:id="rId9"/>
    <p:sldId id="439" r:id="rId10"/>
    <p:sldId id="430" r:id="rId11"/>
    <p:sldId id="281" r:id="rId12"/>
    <p:sldId id="456" r:id="rId13"/>
    <p:sldId id="441" r:id="rId14"/>
    <p:sldId id="458" r:id="rId15"/>
    <p:sldId id="463" r:id="rId16"/>
    <p:sldId id="289" r:id="rId17"/>
    <p:sldId id="464" r:id="rId18"/>
    <p:sldId id="465" r:id="rId19"/>
    <p:sldId id="466" r:id="rId20"/>
    <p:sldId id="467" r:id="rId21"/>
    <p:sldId id="471" r:id="rId22"/>
    <p:sldId id="468" r:id="rId23"/>
    <p:sldId id="469" r:id="rId24"/>
    <p:sldId id="470" r:id="rId25"/>
    <p:sldId id="442" r:id="rId26"/>
    <p:sldId id="443" r:id="rId27"/>
    <p:sldId id="448" r:id="rId28"/>
    <p:sldId id="447" r:id="rId29"/>
    <p:sldId id="446" r:id="rId30"/>
    <p:sldId id="445" r:id="rId31"/>
    <p:sldId id="449" r:id="rId32"/>
    <p:sldId id="451" r:id="rId33"/>
    <p:sldId id="472" r:id="rId34"/>
    <p:sldId id="473" r:id="rId35"/>
    <p:sldId id="474" r:id="rId36"/>
    <p:sldId id="475" r:id="rId37"/>
    <p:sldId id="476" r:id="rId38"/>
    <p:sldId id="477" r:id="rId39"/>
    <p:sldId id="478" r:id="rId40"/>
    <p:sldId id="460" r:id="rId41"/>
    <p:sldId id="461" r:id="rId42"/>
    <p:sldId id="462" r:id="rId43"/>
    <p:sldId id="335" r:id="rId4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DE36"/>
    <a:srgbClr val="CCFF66"/>
    <a:srgbClr val="0033CC"/>
    <a:srgbClr val="FF99CC"/>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69" autoAdjust="0"/>
    <p:restoredTop sz="94660"/>
  </p:normalViewPr>
  <p:slideViewPr>
    <p:cSldViewPr>
      <p:cViewPr>
        <p:scale>
          <a:sx n="81" d="100"/>
          <a:sy n="81" d="100"/>
        </p:scale>
        <p:origin x="-89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384C-BC26-44EA-A718-19559FA2A990}" type="datetimeFigureOut">
              <a:rPr lang="ar-IQ" smtClean="0"/>
              <a:pPr/>
              <a:t>12/05/1446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310AC1E-7288-487E-8023-326B3D4D80B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E5384C-BC26-44EA-A718-19559FA2A990}" type="datetimeFigureOut">
              <a:rPr lang="ar-IQ" smtClean="0"/>
              <a:pPr/>
              <a:t>12/05/1446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10AC1E-7288-487E-8023-326B3D4D80B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07/" TargetMode="External"/><Relationship Id="rId2" Type="http://schemas.openxmlformats.org/officeDocument/2006/relationships/hyperlink" Target="https://doi.org/10.3892/mmr.2017.7169"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0"/>
            <a:ext cx="8401080" cy="2500306"/>
          </a:xfrm>
          <a:solidFill>
            <a:srgbClr val="FFFF00"/>
          </a:solidFill>
        </p:spPr>
        <p:txBody>
          <a:bodyPr>
            <a:normAutofit/>
          </a:bodyPr>
          <a:lstStyle/>
          <a:p>
            <a:r>
              <a:rPr lang="ar-IQ" sz="3600" b="1" dirty="0" smtClean="0"/>
              <a:t>دور </a:t>
            </a:r>
            <a:r>
              <a:rPr lang="ar-IQ" sz="3600" b="1" dirty="0"/>
              <a:t>الكركم في تقوية المناعة وتاثيره الوقائي </a:t>
            </a:r>
            <a:r>
              <a:rPr lang="ar-IQ" sz="3600" b="1"/>
              <a:t>والعلاجي </a:t>
            </a:r>
            <a:endParaRPr lang="ar-IQ" sz="3600" dirty="0"/>
          </a:p>
        </p:txBody>
      </p:sp>
      <p:sp>
        <p:nvSpPr>
          <p:cNvPr id="3" name="عنصر نائب للمحتوى 2"/>
          <p:cNvSpPr>
            <a:spLocks noGrp="1"/>
          </p:cNvSpPr>
          <p:nvPr>
            <p:ph idx="1"/>
          </p:nvPr>
        </p:nvSpPr>
        <p:spPr>
          <a:xfrm>
            <a:off x="285720" y="2643182"/>
            <a:ext cx="8401080" cy="38101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buNone/>
            </a:pPr>
            <a:endParaRPr lang="en-US" dirty="0" smtClean="0"/>
          </a:p>
          <a:p>
            <a:pPr algn="ctr">
              <a:buNone/>
            </a:pPr>
            <a:r>
              <a:rPr lang="ar-IQ" b="1" dirty="0" smtClean="0"/>
              <a:t>إعداد الدكتور	</a:t>
            </a:r>
            <a:endParaRPr lang="en-US" dirty="0" smtClean="0"/>
          </a:p>
          <a:p>
            <a:pPr algn="ctr">
              <a:buNone/>
            </a:pPr>
            <a:r>
              <a:rPr lang="ar-IQ" b="1" dirty="0" smtClean="0"/>
              <a:t> حسين عنيد العمراني </a:t>
            </a:r>
            <a:endParaRPr lang="en-US" dirty="0" smtClean="0"/>
          </a:p>
        </p:txBody>
      </p:sp>
      <p:pic>
        <p:nvPicPr>
          <p:cNvPr id="8" name="Picture 7"/>
          <p:cNvPicPr>
            <a:picLocks noChangeAspect="1"/>
          </p:cNvPicPr>
          <p:nvPr/>
        </p:nvPicPr>
        <p:blipFill>
          <a:blip r:embed="rId2"/>
          <a:stretch>
            <a:fillRect/>
          </a:stretch>
        </p:blipFill>
        <p:spPr>
          <a:xfrm>
            <a:off x="5816523" y="2643181"/>
            <a:ext cx="2928958" cy="3810153"/>
          </a:xfrm>
          <a:prstGeom prst="rect">
            <a:avLst/>
          </a:prstGeom>
        </p:spPr>
      </p:pic>
      <p:pic>
        <p:nvPicPr>
          <p:cNvPr id="9" name="Picture 8"/>
          <p:cNvPicPr>
            <a:picLocks noChangeAspect="1"/>
          </p:cNvPicPr>
          <p:nvPr/>
        </p:nvPicPr>
        <p:blipFill>
          <a:blip r:embed="rId3"/>
          <a:stretch>
            <a:fillRect/>
          </a:stretch>
        </p:blipFill>
        <p:spPr>
          <a:xfrm>
            <a:off x="295850" y="2653942"/>
            <a:ext cx="2755272" cy="3799393"/>
          </a:xfrm>
          <a:prstGeom prst="rect">
            <a:avLst/>
          </a:prstGeom>
        </p:spPr>
      </p:pic>
    </p:spTree>
    <p:extLst>
      <p:ext uri="{BB962C8B-B14F-4D97-AF65-F5344CB8AC3E}">
        <p14:creationId xmlns:p14="http://schemas.microsoft.com/office/powerpoint/2010/main" val="56206828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340768"/>
            <a:ext cx="7560840" cy="5184576"/>
          </a:xfrm>
          <a:solidFill>
            <a:srgbClr val="FFFF66"/>
          </a:solidFill>
          <a:ln w="76200">
            <a:solidFill>
              <a:srgbClr val="00B0F0"/>
            </a:solidFill>
          </a:ln>
        </p:spPr>
        <p:txBody>
          <a:bodyPr>
            <a:normAutofit/>
          </a:bodyPr>
          <a:lstStyle/>
          <a:p>
            <a:r>
              <a:rPr lang="ar-IQ" sz="2800" b="1" dirty="0" smtClean="0"/>
              <a:t>استعراض </a:t>
            </a:r>
            <a:r>
              <a:rPr lang="ar-IQ" sz="2400" b="1" dirty="0" smtClean="0"/>
              <a:t>للدراسات</a:t>
            </a:r>
            <a:r>
              <a:rPr lang="ar-IQ" sz="2800" b="1" dirty="0" smtClean="0"/>
              <a:t> المنفذة على الكركم في علاج الالتهابات المتسببة من امراض مختلفة وانواع من السرطان . </a:t>
            </a:r>
            <a:r>
              <a:rPr lang="en-US" sz="2800" dirty="0"/>
              <a:t/>
            </a:r>
            <a:br>
              <a:rPr lang="en-US" sz="2800" dirty="0"/>
            </a:br>
            <a:r>
              <a:rPr lang="ar-IQ" sz="2800" dirty="0" smtClean="0"/>
              <a:t>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79512" y="0"/>
            <a:ext cx="8784975" cy="2246769"/>
          </a:xfrm>
          <a:prstGeom prst="rect">
            <a:avLst/>
          </a:prstGeom>
        </p:spPr>
        <p:txBody>
          <a:bodyPr wrap="square">
            <a:spAutoFit/>
          </a:bodyPr>
          <a:lstStyle/>
          <a:p>
            <a:pPr algn="ctr"/>
            <a:r>
              <a:rPr lang="ar-IQ" sz="2800" b="1" dirty="0" smtClean="0"/>
              <a:t>الفاعلية </a:t>
            </a:r>
            <a:r>
              <a:rPr lang="ar-IQ" sz="2800" b="1" dirty="0"/>
              <a:t>الوقائية والعلاجية للكركم ضد الالتهابات والسرطان وتقوية الجهاز المناعي</a:t>
            </a:r>
            <a:endParaRPr lang="en-US" sz="2800" dirty="0"/>
          </a:p>
          <a:p>
            <a:r>
              <a:rPr lang="ar-IQ" sz="2400" b="1" dirty="0"/>
              <a:t> </a:t>
            </a:r>
            <a:r>
              <a:rPr lang="ar-IQ" sz="2400" b="1" dirty="0" smtClean="0">
                <a:solidFill>
                  <a:schemeClr val="bg1"/>
                </a:solidFill>
              </a:rPr>
              <a:t>  </a:t>
            </a:r>
          </a:p>
          <a:p>
            <a:endParaRPr lang="ar-IQ" sz="2400" b="1" dirty="0">
              <a:solidFill>
                <a:schemeClr val="bg1"/>
              </a:solidFill>
            </a:endParaRPr>
          </a:p>
          <a:p>
            <a:endParaRPr lang="ar-IQ" sz="3600" dirty="0">
              <a:solidFill>
                <a:schemeClr val="bg1"/>
              </a:solidFill>
            </a:endParaRPr>
          </a:p>
        </p:txBody>
      </p:sp>
    </p:spTree>
    <p:extLst>
      <p:ext uri="{BB962C8B-B14F-4D97-AF65-F5344CB8AC3E}">
        <p14:creationId xmlns:p14="http://schemas.microsoft.com/office/powerpoint/2010/main" val="240320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250706"/>
          </a:xfrm>
          <a:solidFill>
            <a:srgbClr val="FFFF66"/>
          </a:solidFill>
          <a:ln w="76200">
            <a:solidFill>
              <a:schemeClr val="accent5">
                <a:lumMod val="75000"/>
              </a:schemeClr>
            </a:solidFill>
          </a:ln>
        </p:spPr>
        <p:txBody>
          <a:bodyPr>
            <a:normAutofit fontScale="90000"/>
          </a:bodyPr>
          <a:lstStyle/>
          <a:p>
            <a:pPr rtl="0"/>
            <a:r>
              <a:rPr lang="ar-IQ" sz="2800" dirty="0" smtClean="0"/>
              <a:t/>
            </a:r>
            <a:br>
              <a:rPr lang="ar-IQ" sz="2800" dirty="0" smtClean="0"/>
            </a:br>
            <a:r>
              <a:rPr lang="ar-IQ" sz="2800" dirty="0" smtClean="0"/>
              <a:t/>
            </a:r>
            <a:br>
              <a:rPr lang="ar-IQ" sz="2800" dirty="0" smtClean="0"/>
            </a:br>
            <a:r>
              <a:rPr lang="ar-IQ" sz="2800" dirty="0" smtClean="0"/>
              <a:t/>
            </a:r>
            <a:br>
              <a:rPr lang="ar-IQ" sz="2800" dirty="0" smtClean="0"/>
            </a:br>
            <a:r>
              <a:rPr lang="ar-IQ" sz="2800" dirty="0" smtClean="0"/>
              <a:t/>
            </a:r>
            <a:br>
              <a:rPr lang="ar-IQ" sz="2800" dirty="0" smtClean="0"/>
            </a:br>
            <a:r>
              <a:rPr lang="en-US" sz="2400" dirty="0">
                <a:solidFill>
                  <a:srgbClr val="C00000"/>
                </a:solidFill>
              </a:rPr>
              <a:t>1-</a:t>
            </a:r>
            <a:r>
              <a:rPr lang="en-US" sz="2400" dirty="0"/>
              <a:t> Colorectal </a:t>
            </a:r>
            <a:r>
              <a:rPr lang="en-US" sz="2400" dirty="0" smtClean="0"/>
              <a:t>cancer</a:t>
            </a:r>
            <a:r>
              <a:rPr lang="en-US" sz="2400" dirty="0"/>
              <a:t/>
            </a:r>
            <a:br>
              <a:rPr lang="en-US" sz="2400" dirty="0"/>
            </a:br>
            <a:r>
              <a:rPr lang="en-US" sz="2400" dirty="0"/>
              <a:t>1.44 g/day; 6 months a Reduced the number and size of polyps without any  appreciable toxicity </a:t>
            </a:r>
            <a:r>
              <a:rPr lang="en-US" sz="2400" dirty="0">
                <a:solidFill>
                  <a:srgbClr val="00B0F0"/>
                </a:solidFill>
              </a:rPr>
              <a:t>(16)</a:t>
            </a:r>
            <a:br>
              <a:rPr lang="en-US" sz="2400" dirty="0">
                <a:solidFill>
                  <a:srgbClr val="00B0F0"/>
                </a:solidFill>
              </a:rPr>
            </a:br>
            <a:r>
              <a:rPr lang="en-US" sz="2400" dirty="0"/>
              <a:t>1.08 g/day; 10–30 days Improved body weight, reduced serum TNF-α, and induced p53 expression </a:t>
            </a:r>
            <a:r>
              <a:rPr lang="en-US" sz="2400" dirty="0">
                <a:solidFill>
                  <a:srgbClr val="00B0F0"/>
                </a:solidFill>
              </a:rPr>
              <a:t>(18)</a:t>
            </a:r>
            <a:br>
              <a:rPr lang="en-US" sz="2400" dirty="0">
                <a:solidFill>
                  <a:srgbClr val="00B0F0"/>
                </a:solidFill>
              </a:rPr>
            </a:br>
            <a:r>
              <a:rPr lang="en-US" sz="2400" dirty="0"/>
              <a:t> </a:t>
            </a:r>
            <a:br>
              <a:rPr lang="en-US" sz="2400" dirty="0"/>
            </a:br>
            <a:r>
              <a:rPr lang="en-US" sz="2400" dirty="0">
                <a:solidFill>
                  <a:srgbClr val="C00000"/>
                </a:solidFill>
              </a:rPr>
              <a:t>2-</a:t>
            </a:r>
            <a:r>
              <a:rPr lang="en-US" sz="2400" dirty="0"/>
              <a:t> Pancreatic cancer </a:t>
            </a:r>
            <a:r>
              <a:rPr lang="en-US" sz="2400" dirty="0" smtClean="0"/>
              <a:t> </a:t>
            </a:r>
            <a:r>
              <a:rPr lang="en-US" sz="2400" dirty="0"/>
              <a:t>1.5 g/day; 6 weeks a Reduced the lipid peroxidation and increased GSH content in </a:t>
            </a:r>
            <a:r>
              <a:rPr lang="en-US" sz="2400" dirty="0" smtClean="0"/>
              <a:t>patients </a:t>
            </a:r>
            <a:r>
              <a:rPr lang="en-US" sz="2400" dirty="0" smtClean="0">
                <a:solidFill>
                  <a:srgbClr val="00B0F0"/>
                </a:solidFill>
              </a:rPr>
              <a:t>(</a:t>
            </a:r>
            <a:r>
              <a:rPr lang="en-US" sz="2400" dirty="0">
                <a:solidFill>
                  <a:srgbClr val="00B0F0"/>
                </a:solidFill>
              </a:rPr>
              <a:t>19) </a:t>
            </a:r>
            <a:r>
              <a:rPr lang="en-US" sz="2400"/>
              <a:t/>
            </a:r>
            <a:br>
              <a:rPr lang="en-US" sz="2400"/>
            </a:br>
            <a:r>
              <a:rPr lang="en-US" sz="2400" smtClean="0"/>
              <a:t> </a:t>
            </a:r>
            <a:r>
              <a:rPr lang="en-US" sz="2400" dirty="0"/>
              <a:t>8 g/</a:t>
            </a:r>
            <a:r>
              <a:rPr lang="en-US" sz="2400" dirty="0" err="1"/>
              <a:t>daya</a:t>
            </a:r>
            <a:r>
              <a:rPr lang="en-US" sz="2400" dirty="0"/>
              <a:t> Safe and well-tolerated in patients </a:t>
            </a:r>
            <a:r>
              <a:rPr lang="en-US" sz="2400" dirty="0">
                <a:solidFill>
                  <a:srgbClr val="00B0F0"/>
                </a:solidFill>
              </a:rPr>
              <a:t>(11)</a:t>
            </a:r>
            <a:br>
              <a:rPr lang="en-US" sz="2400" dirty="0">
                <a:solidFill>
                  <a:srgbClr val="00B0F0"/>
                </a:solidFill>
              </a:rPr>
            </a:br>
            <a:r>
              <a:rPr lang="en-US" sz="2400" dirty="0"/>
              <a:t>Breast cancer </a:t>
            </a:r>
            <a:r>
              <a:rPr lang="en-US" sz="2400" dirty="0" smtClean="0"/>
              <a:t> </a:t>
            </a:r>
            <a:r>
              <a:rPr lang="en-US" sz="2400" dirty="0"/>
              <a:t>6 g/day; 7 day, every 3 </a:t>
            </a:r>
            <a:r>
              <a:rPr lang="en-US" sz="2400" dirty="0" err="1"/>
              <a:t>weeksa</a:t>
            </a:r>
            <a:r>
              <a:rPr lang="en-US" sz="2400" dirty="0"/>
              <a:t> Safe, well-tolerated, and efficacious (21)</a:t>
            </a:r>
            <a:br>
              <a:rPr lang="en-US" sz="2400" dirty="0"/>
            </a:br>
            <a:r>
              <a:rPr lang="en-US" sz="2400" dirty="0"/>
              <a:t> </a:t>
            </a:r>
            <a:br>
              <a:rPr lang="en-US" sz="2400" dirty="0"/>
            </a:br>
            <a:r>
              <a:rPr lang="en-US" sz="2400" dirty="0">
                <a:solidFill>
                  <a:srgbClr val="C00000"/>
                </a:solidFill>
              </a:rPr>
              <a:t>3-</a:t>
            </a:r>
            <a:r>
              <a:rPr lang="en-US" sz="2400" dirty="0"/>
              <a:t> Prostate cancer </a:t>
            </a:r>
            <a:r>
              <a:rPr lang="en-US" sz="2400" dirty="0" smtClean="0"/>
              <a:t> </a:t>
            </a:r>
            <a:r>
              <a:rPr lang="en-US" sz="2400" dirty="0"/>
              <a:t>0.1 g/day; 6 </a:t>
            </a:r>
            <a:r>
              <a:rPr lang="en-US" sz="2400" dirty="0" smtClean="0"/>
              <a:t>months a </a:t>
            </a:r>
            <a:r>
              <a:rPr lang="en-US" sz="2400" dirty="0"/>
              <a:t>Reduced the serum PSA content in combination with </a:t>
            </a:r>
            <a:r>
              <a:rPr lang="en-US" sz="2400" dirty="0" err="1" smtClean="0"/>
              <a:t>isoflavones</a:t>
            </a:r>
            <a:r>
              <a:rPr lang="en-US" sz="2400" dirty="0" smtClean="0"/>
              <a:t> </a:t>
            </a:r>
            <a:r>
              <a:rPr lang="en-US" sz="2400" dirty="0" smtClean="0">
                <a:solidFill>
                  <a:srgbClr val="00B0F0"/>
                </a:solidFill>
              </a:rPr>
              <a:t>(</a:t>
            </a:r>
            <a:r>
              <a:rPr lang="en-US" sz="2400" dirty="0">
                <a:solidFill>
                  <a:srgbClr val="00B0F0"/>
                </a:solidFill>
              </a:rPr>
              <a:t>22)</a:t>
            </a:r>
            <a:br>
              <a:rPr lang="en-US" sz="2400" dirty="0">
                <a:solidFill>
                  <a:srgbClr val="00B0F0"/>
                </a:solidFill>
              </a:rPr>
            </a:br>
            <a:r>
              <a:rPr lang="en-US" sz="2800" dirty="0" smtClean="0"/>
              <a:t/>
            </a:r>
            <a:br>
              <a:rPr lang="en-US" sz="2800" dirty="0" smtClean="0"/>
            </a:b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endParaRPr lang="en-US" sz="2800"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DE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250706"/>
          </a:xfrm>
          <a:solidFill>
            <a:srgbClr val="FFFF66"/>
          </a:solidFill>
          <a:ln w="76200">
            <a:solidFill>
              <a:schemeClr val="accent5">
                <a:lumMod val="75000"/>
              </a:schemeClr>
            </a:solidFill>
          </a:ln>
        </p:spPr>
        <p:txBody>
          <a:bodyPr>
            <a:normAutofit fontScale="90000"/>
          </a:bodyPr>
          <a:lstStyle/>
          <a:p>
            <a:pPr rtl="0"/>
            <a:r>
              <a:rPr lang="ar-IQ" sz="2800" dirty="0" smtClean="0"/>
              <a:t/>
            </a:r>
            <a:br>
              <a:rPr lang="ar-IQ" sz="2800" dirty="0" smtClean="0"/>
            </a:br>
            <a:r>
              <a:rPr lang="ar-IQ" sz="2800" dirty="0" smtClean="0"/>
              <a:t/>
            </a:r>
            <a:br>
              <a:rPr lang="ar-IQ" sz="2800" dirty="0" smtClean="0"/>
            </a:br>
            <a:r>
              <a:rPr lang="ar-IQ" sz="2800" dirty="0" smtClean="0"/>
              <a:t/>
            </a:r>
            <a:br>
              <a:rPr lang="ar-IQ" sz="2800" dirty="0" smtClean="0"/>
            </a:br>
            <a:r>
              <a:rPr lang="ar-IQ" sz="2800" dirty="0" smtClean="0"/>
              <a:t/>
            </a:r>
            <a:br>
              <a:rPr lang="ar-IQ" sz="2800" dirty="0" smtClean="0"/>
            </a:br>
            <a:r>
              <a:rPr lang="en-US" sz="2800" dirty="0" smtClean="0"/>
              <a:t/>
            </a:r>
            <a:br>
              <a:rPr lang="en-US" sz="2800" dirty="0" smtClean="0"/>
            </a:br>
            <a:r>
              <a:rPr lang="en-US" sz="2800" dirty="0"/>
              <a:t/>
            </a:r>
            <a:br>
              <a:rPr lang="en-US" sz="2800" dirty="0"/>
            </a:br>
            <a:r>
              <a:rPr lang="en-US" sz="2700" dirty="0" smtClean="0">
                <a:solidFill>
                  <a:srgbClr val="C00000"/>
                </a:solidFill>
              </a:rPr>
              <a:t>4-</a:t>
            </a:r>
            <a:r>
              <a:rPr lang="en-US" sz="2700" dirty="0" smtClean="0"/>
              <a:t> </a:t>
            </a:r>
            <a:r>
              <a:rPr lang="en-US" sz="2700" dirty="0"/>
              <a:t>Cancer lesions 62 Ointment Produced remarkable symptomatic relief in patients with external cancerous lesions </a:t>
            </a:r>
            <a:r>
              <a:rPr lang="en-US" sz="2700" dirty="0">
                <a:solidFill>
                  <a:srgbClr val="0033CC"/>
                </a:solidFill>
              </a:rPr>
              <a:t>(26)</a:t>
            </a:r>
            <a:br>
              <a:rPr lang="en-US" sz="2700" dirty="0">
                <a:solidFill>
                  <a:srgbClr val="0033CC"/>
                </a:solidFill>
              </a:rPr>
            </a:br>
            <a:r>
              <a:rPr lang="en-US" sz="2700" dirty="0"/>
              <a:t> </a:t>
            </a:r>
            <a:r>
              <a:rPr lang="en-US" sz="2700" dirty="0" smtClean="0"/>
              <a:t/>
            </a:r>
            <a:br>
              <a:rPr lang="en-US" sz="2700" dirty="0" smtClean="0"/>
            </a:br>
            <a:r>
              <a:rPr lang="en-US" sz="2700" dirty="0" smtClean="0"/>
              <a:t>8 g/day for </a:t>
            </a:r>
            <a:r>
              <a:rPr lang="en-US" sz="2700" dirty="0"/>
              <a:t>3 months Improved the precancerous lesions </a:t>
            </a:r>
            <a:r>
              <a:rPr lang="en-US" sz="2700" dirty="0">
                <a:solidFill>
                  <a:srgbClr val="0033CC"/>
                </a:solidFill>
              </a:rPr>
              <a:t>(28)</a:t>
            </a:r>
            <a:br>
              <a:rPr lang="en-US" sz="2700" dirty="0">
                <a:solidFill>
                  <a:srgbClr val="0033CC"/>
                </a:solidFill>
              </a:rPr>
            </a:br>
            <a:r>
              <a:rPr lang="en-US" sz="2700" dirty="0"/>
              <a:t> </a:t>
            </a:r>
            <a:r>
              <a:rPr lang="en-US" sz="2700" dirty="0" smtClean="0"/>
              <a:t/>
            </a:r>
            <a:br>
              <a:rPr lang="en-US" sz="2700" dirty="0" smtClean="0"/>
            </a:br>
            <a:r>
              <a:rPr lang="en-US" sz="2700" dirty="0" smtClean="0"/>
              <a:t>2 g/day for </a:t>
            </a:r>
            <a:r>
              <a:rPr lang="en-US" sz="2700" dirty="0"/>
              <a:t>7 </a:t>
            </a:r>
            <a:r>
              <a:rPr lang="en-US" sz="2700" dirty="0" err="1"/>
              <a:t>weeksa</a:t>
            </a:r>
            <a:r>
              <a:rPr lang="en-US" sz="2700" dirty="0"/>
              <a:t> Well tolerated, but not efficacious </a:t>
            </a:r>
            <a:r>
              <a:rPr lang="en-US" sz="2700" dirty="0">
                <a:solidFill>
                  <a:srgbClr val="0033CC"/>
                </a:solidFill>
              </a:rPr>
              <a:t>(29)</a:t>
            </a:r>
            <a:br>
              <a:rPr lang="en-US" sz="2700" dirty="0">
                <a:solidFill>
                  <a:srgbClr val="0033CC"/>
                </a:solidFill>
              </a:rPr>
            </a:br>
            <a:r>
              <a:rPr lang="en-US" sz="2700" dirty="0"/>
              <a:t> </a:t>
            </a:r>
            <a:r>
              <a:rPr lang="en-US" sz="2700" dirty="0" smtClean="0"/>
              <a:t/>
            </a:r>
            <a:br>
              <a:rPr lang="en-US" sz="2700" dirty="0" smtClean="0"/>
            </a:br>
            <a:r>
              <a:rPr lang="en-US" sz="2700" dirty="0" smtClean="0"/>
              <a:t>1 g/day for </a:t>
            </a:r>
            <a:r>
              <a:rPr lang="en-US" sz="2700" dirty="0"/>
              <a:t>7 day Increased vitamins C and E levels, decreased MDA and 8-OHdG contents in the serum and </a:t>
            </a:r>
            <a:r>
              <a:rPr lang="en-US" sz="2700" dirty="0" smtClean="0"/>
              <a:t>saliva </a:t>
            </a:r>
            <a:r>
              <a:rPr lang="en-US" sz="2700" dirty="0" smtClean="0">
                <a:solidFill>
                  <a:srgbClr val="0033CC"/>
                </a:solidFill>
              </a:rPr>
              <a:t>(</a:t>
            </a:r>
            <a:r>
              <a:rPr lang="en-US" sz="2700" dirty="0">
                <a:solidFill>
                  <a:srgbClr val="0033CC"/>
                </a:solidFill>
              </a:rPr>
              <a:t>30) </a:t>
            </a:r>
            <a:r>
              <a:rPr lang="en-US" sz="2700" dirty="0" smtClean="0">
                <a:solidFill>
                  <a:srgbClr val="0033CC"/>
                </a:solidFill>
              </a:rPr>
              <a:t> </a:t>
            </a:r>
            <a:r>
              <a:rPr lang="en-US" sz="2700" dirty="0" smtClean="0"/>
              <a:t/>
            </a:r>
            <a:br>
              <a:rPr lang="en-US" sz="2700" dirty="0" smtClean="0"/>
            </a:br>
            <a:r>
              <a:rPr lang="en-US" sz="2700" dirty="0"/>
              <a:t/>
            </a:r>
            <a:br>
              <a:rPr lang="en-US" sz="2700" dirty="0"/>
            </a:br>
            <a:r>
              <a:rPr lang="en-US" sz="2700" dirty="0"/>
              <a:t> </a:t>
            </a:r>
            <a:br>
              <a:rPr lang="en-US" sz="2700" dirty="0"/>
            </a:br>
            <a:r>
              <a:rPr lang="en-US" sz="2700" dirty="0"/>
              <a:t/>
            </a:r>
            <a:br>
              <a:rPr lang="en-US" sz="2700" dirty="0"/>
            </a:br>
            <a:r>
              <a:rPr lang="en-US" sz="2700" dirty="0" smtClean="0">
                <a:solidFill>
                  <a:srgbClr val="C00000"/>
                </a:solidFill>
              </a:rPr>
              <a:t>5-</a:t>
            </a:r>
            <a:r>
              <a:rPr lang="en-US" sz="2700" dirty="0" smtClean="0"/>
              <a:t> </a:t>
            </a:r>
            <a:r>
              <a:rPr lang="en-US" sz="2700" dirty="0"/>
              <a:t>Head and neck cancer  </a:t>
            </a:r>
            <a:r>
              <a:rPr lang="en-US" sz="2700" dirty="0" smtClean="0"/>
              <a:t>2 </a:t>
            </a:r>
            <a:r>
              <a:rPr lang="en-US" sz="2700" dirty="0"/>
              <a:t>tablets Decreased IKKβ kinase activity and IL-8 levels in the saliva </a:t>
            </a:r>
            <a:r>
              <a:rPr lang="en-US" sz="2700" dirty="0">
                <a:solidFill>
                  <a:srgbClr val="0033CC"/>
                </a:solidFill>
              </a:rPr>
              <a:t>(31)</a:t>
            </a:r>
            <a:r>
              <a:rPr lang="en-US" sz="2000" dirty="0">
                <a:solidFill>
                  <a:srgbClr val="0033CC"/>
                </a:solidFill>
              </a:rPr>
              <a:t/>
            </a:r>
            <a:br>
              <a:rPr lang="en-US" sz="2000" dirty="0">
                <a:solidFill>
                  <a:srgbClr val="0033CC"/>
                </a:solidFill>
              </a:rPr>
            </a:br>
            <a:r>
              <a:rPr lang="en-US" sz="2000" dirty="0"/>
              <a:t> </a:t>
            </a:r>
            <a:br>
              <a:rPr lang="en-US" sz="2000" dirty="0"/>
            </a:br>
            <a:r>
              <a:rPr lang="en-US" sz="2400" dirty="0"/>
              <a:t/>
            </a:r>
            <a:br>
              <a:rPr lang="en-US" sz="2400" dirty="0"/>
            </a:br>
            <a:r>
              <a:rPr lang="en-US" sz="2800" dirty="0" smtClean="0"/>
              <a:t/>
            </a:r>
            <a:br>
              <a:rPr lang="en-US" sz="2800" dirty="0" smtClean="0"/>
            </a:b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r>
              <a:rPr lang="en-US" sz="2800" dirty="0" smtClean="0"/>
              <a:t/>
            </a:r>
            <a:br>
              <a:rPr lang="en-US" sz="2800" dirty="0" smtClean="0"/>
            </a:br>
            <a:r>
              <a:rPr lang="ar-IQ" sz="2800" dirty="0" smtClean="0"/>
              <a:t> </a:t>
            </a:r>
            <a:endParaRPr lang="en-US" sz="2800" dirty="0"/>
          </a:p>
        </p:txBody>
      </p:sp>
    </p:spTree>
    <p:extLst>
      <p:ext uri="{BB962C8B-B14F-4D97-AF65-F5344CB8AC3E}">
        <p14:creationId xmlns:p14="http://schemas.microsoft.com/office/powerpoint/2010/main" val="3463518083"/>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55000" lnSpcReduction="20000"/>
          </a:bodyPr>
          <a:lstStyle/>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ar-IQ" sz="3800" b="1" dirty="0">
                <a:solidFill>
                  <a:srgbClr val="131413"/>
                </a:solidFill>
                <a:latin typeface="AdvTT1a8fcafc"/>
                <a:ea typeface="Calibri" panose="020F0502020204030204" pitchFamily="34" charset="0"/>
              </a:rPr>
              <a:t>في أمراض </a:t>
            </a:r>
            <a:r>
              <a:rPr lang="ar-IQ" sz="3800" b="1" dirty="0" smtClean="0">
                <a:solidFill>
                  <a:srgbClr val="131413"/>
                </a:solidFill>
                <a:latin typeface="AdvTT1a8fcafc"/>
                <a:ea typeface="Calibri" panose="020F0502020204030204" pitchFamily="34" charset="0"/>
              </a:rPr>
              <a:t>الالتهابات المختلفة </a:t>
            </a:r>
            <a:endParaRPr lang="en-US" sz="3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r>
              <a:rPr lang="en-US" sz="2800" b="1" dirty="0" smtClean="0">
                <a:solidFill>
                  <a:srgbClr val="131413"/>
                </a:solidFill>
                <a:latin typeface="AdvTT1a8fcafc"/>
                <a:ea typeface="Calibri" panose="020F0502020204030204" pitchFamily="34" charset="0"/>
                <a:cs typeface="AdvTT1a8fcafc"/>
              </a:rPr>
              <a:t>In</a:t>
            </a:r>
            <a:r>
              <a:rPr lang="en-US" sz="2800" b="1" dirty="0" smtClean="0">
                <a:solidFill>
                  <a:srgbClr val="131413"/>
                </a:solidFill>
                <a:latin typeface="AdvTT1a8fcafc+fb"/>
                <a:ea typeface="Calibri" panose="020F0502020204030204" pitchFamily="34" charset="0"/>
                <a:cs typeface="Arial" panose="020B0604020202020204" pitchFamily="34" charset="0"/>
              </a:rPr>
              <a:t>fl</a:t>
            </a:r>
            <a:r>
              <a:rPr lang="en-US" sz="2800" b="1" dirty="0" smtClean="0">
                <a:solidFill>
                  <a:srgbClr val="131413"/>
                </a:solidFill>
                <a:latin typeface="AdvTT1a8fcafc"/>
                <a:ea typeface="Calibri" panose="020F0502020204030204" pitchFamily="34" charset="0"/>
                <a:cs typeface="AdvTT1a8fcafc"/>
              </a:rPr>
              <a:t>ammatory </a:t>
            </a:r>
            <a:r>
              <a:rPr lang="en-US" sz="2800" b="1" dirty="0">
                <a:solidFill>
                  <a:srgbClr val="131413"/>
                </a:solidFill>
                <a:latin typeface="AdvTT1a8fcafc"/>
                <a:ea typeface="Calibri" panose="020F0502020204030204" pitchFamily="34" charset="0"/>
                <a:cs typeface="AdvTT1a8fcafc"/>
              </a:rPr>
              <a:t>diseases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b="1" dirty="0">
                <a:solidFill>
                  <a:srgbClr val="131413"/>
                </a:solidFill>
                <a:latin typeface="AdvTT1a8fcafc"/>
                <a:ea typeface="Calibri" panose="020F0502020204030204" pitchFamily="34" charset="0"/>
                <a:cs typeface="AdvTT1a8fcafc"/>
              </a:rPr>
              <a:t> 1- Ulcerative </a:t>
            </a:r>
            <a:r>
              <a:rPr lang="en-US" sz="2800" b="1" dirty="0" err="1">
                <a:solidFill>
                  <a:srgbClr val="131413"/>
                </a:solidFill>
                <a:latin typeface="AdvTT1a8fcafc"/>
                <a:ea typeface="Calibri" panose="020F0502020204030204" pitchFamily="34" charset="0"/>
                <a:cs typeface="AdvTT1a8fcafc"/>
              </a:rPr>
              <a:t>proctitis</a:t>
            </a:r>
            <a:r>
              <a:rPr lang="en-US" sz="2800" b="1" dirty="0">
                <a:solidFill>
                  <a:srgbClr val="131413"/>
                </a:solidFill>
                <a:latin typeface="AdvTT1a8fcafc"/>
                <a:ea typeface="Calibri" panose="020F0502020204030204" pitchFamily="34" charset="0"/>
                <a:cs typeface="AdvTT1a8fcafc"/>
              </a:rPr>
              <a:t> 1.1 g/day for 1 month + 1.65 g/day for 1 month</a:t>
            </a:r>
          </a:p>
          <a:p>
            <a:pPr algn="just" rtl="0">
              <a:lnSpc>
                <a:spcPct val="107000"/>
              </a:lnSpc>
              <a:spcAft>
                <a:spcPts val="0"/>
              </a:spcAft>
            </a:pPr>
            <a:r>
              <a:rPr lang="en-US" sz="2800" b="1" dirty="0">
                <a:solidFill>
                  <a:srgbClr val="131413"/>
                </a:solidFill>
                <a:latin typeface="AdvTT1a8fcafc"/>
                <a:ea typeface="Calibri" panose="020F0502020204030204" pitchFamily="34" charset="0"/>
                <a:cs typeface="AdvTT1a8fcafc"/>
              </a:rPr>
              <a:t>Significant reduction in symptoms as well as inflammatory indices in patients (32)</a:t>
            </a:r>
          </a:p>
          <a:p>
            <a:pPr algn="just" rtl="0">
              <a:lnSpc>
                <a:spcPct val="107000"/>
              </a:lnSpc>
              <a:spcAft>
                <a:spcPts val="0"/>
              </a:spcAft>
            </a:pPr>
            <a:endParaRPr lang="en-US" sz="2800" b="1" dirty="0">
              <a:solidFill>
                <a:srgbClr val="131413"/>
              </a:solidFill>
              <a:latin typeface="AdvTT1a8fcafc"/>
              <a:ea typeface="Calibri" panose="020F0502020204030204" pitchFamily="34" charset="0"/>
              <a:cs typeface="AdvTT1a8fcafc"/>
            </a:endParaRPr>
          </a:p>
          <a:p>
            <a:pPr algn="just" rtl="0">
              <a:lnSpc>
                <a:spcPct val="107000"/>
              </a:lnSpc>
              <a:spcAft>
                <a:spcPts val="0"/>
              </a:spcAft>
            </a:pPr>
            <a:r>
              <a:rPr lang="en-US" sz="2800" b="1" dirty="0" smtClean="0">
                <a:solidFill>
                  <a:srgbClr val="131413"/>
                </a:solidFill>
                <a:latin typeface="AdvTT1a8fcafc"/>
                <a:ea typeface="Calibri" panose="020F0502020204030204" pitchFamily="34" charset="0"/>
                <a:cs typeface="AdvTT1a8fcafc"/>
              </a:rPr>
              <a:t>2- Inflammatory </a:t>
            </a:r>
            <a:r>
              <a:rPr lang="en-US" sz="2800" b="1" dirty="0">
                <a:solidFill>
                  <a:srgbClr val="131413"/>
                </a:solidFill>
                <a:latin typeface="AdvTT1a8fcafc"/>
                <a:ea typeface="Calibri" panose="020F0502020204030204" pitchFamily="34" charset="0"/>
                <a:cs typeface="AdvTT1a8fcafc"/>
              </a:rPr>
              <a:t>bowel disease ex vivo .Suppressed p38 MAPK activation, reduced IL-1</a:t>
            </a:r>
            <a:r>
              <a:rPr lang="el-GR" sz="2800" b="1" dirty="0">
                <a:solidFill>
                  <a:srgbClr val="131413"/>
                </a:solidFill>
                <a:latin typeface="AdvTT1a8fcafc"/>
                <a:ea typeface="Calibri" panose="020F0502020204030204" pitchFamily="34" charset="0"/>
                <a:cs typeface="AdvTT1a8fcafc"/>
              </a:rPr>
              <a:t>β, </a:t>
            </a:r>
            <a:r>
              <a:rPr lang="en-US" sz="2800" b="1" dirty="0">
                <a:solidFill>
                  <a:srgbClr val="131413"/>
                </a:solidFill>
                <a:latin typeface="AdvTT1a8fcafc"/>
                <a:ea typeface="Calibri" panose="020F0502020204030204" pitchFamily="34" charset="0"/>
                <a:cs typeface="AdvTT1a8fcafc"/>
              </a:rPr>
              <a:t>and enhanced IL-10 levels in mucosal biopsies; suppressed</a:t>
            </a:r>
          </a:p>
          <a:p>
            <a:pPr algn="just" rtl="0">
              <a:lnSpc>
                <a:spcPct val="107000"/>
              </a:lnSpc>
              <a:spcAft>
                <a:spcPts val="0"/>
              </a:spcAft>
            </a:pPr>
            <a:r>
              <a:rPr lang="en-US" sz="2800" b="1" dirty="0">
                <a:solidFill>
                  <a:srgbClr val="131413"/>
                </a:solidFill>
                <a:latin typeface="AdvTT1a8fcafc"/>
                <a:ea typeface="Calibri" panose="020F0502020204030204" pitchFamily="34" charset="0"/>
                <a:cs typeface="AdvTT1a8fcafc"/>
              </a:rPr>
              <a:t>MMP-3 in colonic </a:t>
            </a:r>
            <a:r>
              <a:rPr lang="en-US" sz="2800" b="1" dirty="0" err="1">
                <a:solidFill>
                  <a:srgbClr val="131413"/>
                </a:solidFill>
                <a:latin typeface="AdvTT1a8fcafc"/>
                <a:ea typeface="Calibri" panose="020F0502020204030204" pitchFamily="34" charset="0"/>
                <a:cs typeface="AdvTT1a8fcafc"/>
              </a:rPr>
              <a:t>myofibroblasts</a:t>
            </a:r>
            <a:r>
              <a:rPr lang="en-US" sz="2800" b="1" dirty="0">
                <a:solidFill>
                  <a:srgbClr val="131413"/>
                </a:solidFill>
                <a:latin typeface="AdvTT1a8fcafc"/>
                <a:ea typeface="Calibri" panose="020F0502020204030204" pitchFamily="34" charset="0"/>
                <a:cs typeface="AdvTT1a8fcafc"/>
              </a:rPr>
              <a:t> (35)</a:t>
            </a:r>
          </a:p>
          <a:p>
            <a:pPr algn="just" rtl="0">
              <a:lnSpc>
                <a:spcPct val="107000"/>
              </a:lnSpc>
              <a:spcAft>
                <a:spcPts val="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smtClean="0">
                <a:solidFill>
                  <a:srgbClr val="131413"/>
                </a:solidFill>
                <a:latin typeface="AdvTT1a8fcafc"/>
                <a:ea typeface="Calibri" panose="020F0502020204030204" pitchFamily="34" charset="0"/>
                <a:cs typeface="AdvTT1a8fcafc"/>
              </a:rPr>
              <a:t>3- </a:t>
            </a:r>
            <a:r>
              <a:rPr lang="en-US" sz="2800" dirty="0">
                <a:solidFill>
                  <a:srgbClr val="131413"/>
                </a:solidFill>
                <a:latin typeface="AdvTT1a8fcafc"/>
                <a:ea typeface="Calibri" panose="020F0502020204030204" pitchFamily="34" charset="0"/>
                <a:cs typeface="AdvTT1a8fcafc"/>
              </a:rPr>
              <a:t>Irritable bowel syndrome 0.072 and 0.144 g STE/day;</a:t>
            </a: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8 </a:t>
            </a:r>
            <a:r>
              <a:rPr lang="en-US" sz="2800" dirty="0" err="1">
                <a:solidFill>
                  <a:srgbClr val="131413"/>
                </a:solidFill>
                <a:latin typeface="AdvTT1a8fcafc"/>
                <a:ea typeface="Calibri" panose="020F0502020204030204" pitchFamily="34" charset="0"/>
                <a:cs typeface="AdvTT1a8fcafc"/>
              </a:rPr>
              <a:t>weeksc</a:t>
            </a:r>
            <a:endParaRPr lang="en-US" sz="2800" dirty="0">
              <a:solidFill>
                <a:srgbClr val="131413"/>
              </a:solidFill>
              <a:latin typeface="AdvTT1a8fcafc"/>
              <a:ea typeface="Calibri" panose="020F0502020204030204" pitchFamily="34" charset="0"/>
              <a:cs typeface="AdvTT1a8fcafc"/>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Produced significant reduction in the prevalence of symptoms (36)</a:t>
            </a: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0.5 g in food Increased bowel motility and activated hydrogen producing bacterial flora in the colon (37)</a:t>
            </a: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p>
          <a:p>
            <a:pPr algn="just" rtl="0">
              <a:lnSpc>
                <a:spcPct val="107000"/>
              </a:lnSpc>
              <a:spcAft>
                <a:spcPts val="0"/>
              </a:spcAft>
            </a:pPr>
            <a:r>
              <a:rPr lang="en-US" sz="2800" dirty="0" smtClean="0">
                <a:solidFill>
                  <a:srgbClr val="131413"/>
                </a:solidFill>
                <a:latin typeface="AdvTT1a8fcafc"/>
                <a:ea typeface="Calibri" panose="020F0502020204030204" pitchFamily="34" charset="0"/>
                <a:cs typeface="AdvTT1a8fcafc"/>
              </a:rPr>
              <a:t>4-Rheumatoid </a:t>
            </a:r>
            <a:r>
              <a:rPr lang="en-US" sz="2800" dirty="0">
                <a:solidFill>
                  <a:srgbClr val="131413"/>
                </a:solidFill>
                <a:latin typeface="AdvTT1a8fcafc"/>
                <a:ea typeface="Calibri" panose="020F0502020204030204" pitchFamily="34" charset="0"/>
                <a:cs typeface="AdvTT1a8fcafc"/>
              </a:rPr>
              <a:t>arthritis 1.2 g/day; 2 weeks Improved joint swelling, morning stiffness, and walking time (38)</a:t>
            </a: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0.5 g/day; 8 weeks Improved the RA symptoms in patients alone and in combination with </a:t>
            </a:r>
            <a:r>
              <a:rPr lang="en-US" sz="2800" dirty="0" err="1">
                <a:solidFill>
                  <a:srgbClr val="131413"/>
                </a:solidFill>
                <a:latin typeface="AdvTT1a8fcafc"/>
                <a:ea typeface="Calibri" panose="020F0502020204030204" pitchFamily="34" charset="0"/>
                <a:cs typeface="AdvTT1a8fcafc"/>
              </a:rPr>
              <a:t>diclofenac</a:t>
            </a:r>
            <a:r>
              <a:rPr lang="en-US" sz="2800" dirty="0">
                <a:solidFill>
                  <a:srgbClr val="131413"/>
                </a:solidFill>
                <a:latin typeface="AdvTT1a8fcafc"/>
                <a:ea typeface="Calibri" panose="020F0502020204030204" pitchFamily="34" charset="0"/>
                <a:cs typeface="AdvTT1a8fcafc"/>
              </a:rPr>
              <a:t> sodium (39)</a:t>
            </a:r>
          </a:p>
          <a:p>
            <a:pPr algn="just" rtl="0">
              <a:lnSpc>
                <a:spcPct val="107000"/>
              </a:lnSpc>
              <a:spcAft>
                <a:spcPts val="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r>
              <a:rPr lang="ar-IQ" sz="2800" dirty="0" smtClean="0">
                <a:solidFill>
                  <a:schemeClr val="tx1"/>
                </a:solidFill>
              </a:rPr>
              <a:t> </a:t>
            </a:r>
          </a:p>
        </p:txBody>
      </p:sp>
    </p:spTree>
    <p:extLst>
      <p:ext uri="{BB962C8B-B14F-4D97-AF65-F5344CB8AC3E}">
        <p14:creationId xmlns:p14="http://schemas.microsoft.com/office/powerpoint/2010/main" val="3642711688"/>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EDE3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32500" lnSpcReduction="20000"/>
          </a:bodyPr>
          <a:lstStyle/>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800" dirty="0">
                <a:solidFill>
                  <a:srgbClr val="131413"/>
                </a:solidFill>
                <a:latin typeface="AdvTT1a8fcafc"/>
                <a:ea typeface="Calibri" panose="020F0502020204030204" pitchFamily="34" charset="0"/>
                <a:cs typeface="AdvTT1a8fcafc"/>
              </a:rPr>
              <a:t> </a:t>
            </a:r>
            <a:r>
              <a:rPr lang="en-US" sz="2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smtClean="0">
                <a:solidFill>
                  <a:srgbClr val="131413"/>
                </a:solidFill>
                <a:highlight>
                  <a:srgbClr val="FFFF00"/>
                </a:highlight>
                <a:latin typeface="AdvTT1a8fcafc"/>
                <a:ea typeface="Calibri" panose="020F0502020204030204" pitchFamily="34" charset="0"/>
                <a:cs typeface="AdvTT1a8fcafc"/>
              </a:rPr>
              <a:t>5-</a:t>
            </a:r>
            <a:r>
              <a:rPr lang="en-US" sz="6400" dirty="0" smtClean="0">
                <a:solidFill>
                  <a:srgbClr val="131413"/>
                </a:solidFill>
                <a:latin typeface="AdvTT1a8fcafc"/>
                <a:ea typeface="Calibri" panose="020F0502020204030204" pitchFamily="34" charset="0"/>
                <a:cs typeface="AdvTT1a8fcafc"/>
              </a:rPr>
              <a:t> </a:t>
            </a:r>
            <a:r>
              <a:rPr lang="en-US" sz="6400" dirty="0">
                <a:solidFill>
                  <a:srgbClr val="131413"/>
                </a:solidFill>
                <a:latin typeface="AdvTT1a8fcafc"/>
                <a:ea typeface="Calibri" panose="020F0502020204030204" pitchFamily="34" charset="0"/>
                <a:cs typeface="AdvTT1a8fcafc"/>
              </a:rPr>
              <a:t>Osteoarthritis 0.2 g/day; 3 months Ef</a:t>
            </a:r>
            <a:r>
              <a:rPr lang="en-US" sz="6400" dirty="0">
                <a:solidFill>
                  <a:srgbClr val="131413"/>
                </a:solidFill>
                <a:latin typeface="AdvTT1a8fcafc+fb"/>
                <a:ea typeface="Calibri" panose="020F0502020204030204" pitchFamily="34" charset="0"/>
                <a:cs typeface="Arial" panose="020B0604020202020204" pitchFamily="34" charset="0"/>
              </a:rPr>
              <a:t>fi</a:t>
            </a:r>
            <a:r>
              <a:rPr lang="en-US" sz="6400" dirty="0">
                <a:solidFill>
                  <a:srgbClr val="131413"/>
                </a:solidFill>
                <a:latin typeface="AdvTT1a8fcafc"/>
                <a:ea typeface="Calibri" panose="020F0502020204030204" pitchFamily="34" charset="0"/>
                <a:cs typeface="AdvTT1a8fcafc"/>
              </a:rPr>
              <a:t>cacious in the management </a:t>
            </a:r>
            <a:r>
              <a:rPr lang="en-US" sz="6400" dirty="0" err="1">
                <a:solidFill>
                  <a:srgbClr val="131413"/>
                </a:solidFill>
                <a:latin typeface="AdvTT1a8fcafc"/>
                <a:ea typeface="Calibri" panose="020F0502020204030204" pitchFamily="34" charset="0"/>
                <a:cs typeface="AdvTT1a8fcafc"/>
              </a:rPr>
              <a:t>andtreatment</a:t>
            </a:r>
            <a:r>
              <a:rPr lang="en-US" sz="6400" dirty="0">
                <a:solidFill>
                  <a:srgbClr val="131413"/>
                </a:solidFill>
                <a:latin typeface="AdvTT1a8fcafc"/>
                <a:ea typeface="Calibri" panose="020F0502020204030204" pitchFamily="34" charset="0"/>
                <a:cs typeface="AdvTT1a8fcafc"/>
              </a:rPr>
              <a:t> of osteoarthritis (</a:t>
            </a:r>
            <a:r>
              <a:rPr lang="en-US" sz="6400" dirty="0">
                <a:solidFill>
                  <a:srgbClr val="3A2A98"/>
                </a:solidFill>
                <a:latin typeface="AdvTT1a8fcafc"/>
                <a:ea typeface="Calibri" panose="020F0502020204030204" pitchFamily="34" charset="0"/>
                <a:cs typeface="AdvTT1a8fcafc"/>
              </a:rPr>
              <a:t>40</a:t>
            </a:r>
            <a:r>
              <a:rPr lang="en-US" sz="6400" dirty="0">
                <a:solidFill>
                  <a:srgbClr val="131413"/>
                </a:solidFill>
                <a:latin typeface="AdvTT1a8fcafc"/>
                <a:ea typeface="Calibri" panose="020F0502020204030204" pitchFamily="34" charset="0"/>
                <a:cs typeface="AdvTT1a8fcafc"/>
              </a:rPr>
              <a:t>)</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1 g/day; 8 months Ef</a:t>
            </a:r>
            <a:r>
              <a:rPr lang="en-US" sz="6400" dirty="0">
                <a:solidFill>
                  <a:srgbClr val="131413"/>
                </a:solidFill>
                <a:latin typeface="AdvTT1a8fcafc+fb"/>
                <a:ea typeface="Calibri" panose="020F0502020204030204" pitchFamily="34" charset="0"/>
                <a:cs typeface="Arial" panose="020B0604020202020204" pitchFamily="34" charset="0"/>
              </a:rPr>
              <a:t>fi</a:t>
            </a:r>
            <a:r>
              <a:rPr lang="en-US" sz="6400" dirty="0">
                <a:solidFill>
                  <a:srgbClr val="131413"/>
                </a:solidFill>
                <a:latin typeface="AdvTT1a8fcafc"/>
                <a:ea typeface="Calibri" panose="020F0502020204030204" pitchFamily="34" charset="0"/>
                <a:cs typeface="AdvTT1a8fcafc"/>
              </a:rPr>
              <a:t>cacious in the long-term management of osteoarthritis (</a:t>
            </a:r>
            <a:r>
              <a:rPr lang="en-US" sz="6400" dirty="0">
                <a:solidFill>
                  <a:srgbClr val="3A2A98"/>
                </a:solidFill>
                <a:latin typeface="AdvTT1a8fcafc"/>
                <a:ea typeface="Calibri" panose="020F0502020204030204" pitchFamily="34" charset="0"/>
                <a:cs typeface="AdvTT1a8fcafc"/>
              </a:rPr>
              <a:t>41</a:t>
            </a:r>
            <a:r>
              <a:rPr lang="en-US" sz="6400" dirty="0">
                <a:solidFill>
                  <a:srgbClr val="131413"/>
                </a:solidFill>
                <a:latin typeface="AdvTT1a8fcafc"/>
                <a:ea typeface="Calibri" panose="020F0502020204030204" pitchFamily="34" charset="0"/>
                <a:cs typeface="AdvTT1a8fcafc"/>
              </a:rPr>
              <a:t>)</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smtClean="0">
                <a:solidFill>
                  <a:srgbClr val="131413"/>
                </a:solidFill>
                <a:highlight>
                  <a:srgbClr val="FFFF00"/>
                </a:highlight>
                <a:latin typeface="AdvTT1a8fcafc"/>
                <a:ea typeface="Calibri" panose="020F0502020204030204" pitchFamily="34" charset="0"/>
                <a:cs typeface="AdvTT1a8fcafc"/>
              </a:rPr>
              <a:t>6-</a:t>
            </a:r>
            <a:r>
              <a:rPr lang="en-US" sz="6400" dirty="0" smtClean="0">
                <a:solidFill>
                  <a:srgbClr val="131413"/>
                </a:solidFill>
                <a:latin typeface="AdvTT1a8fcafc"/>
                <a:ea typeface="Calibri" panose="020F0502020204030204" pitchFamily="34" charset="0"/>
                <a:cs typeface="AdvTT1a8fcafc"/>
              </a:rPr>
              <a:t>Postoperative </a:t>
            </a:r>
            <a:r>
              <a:rPr lang="en-US" sz="6400" dirty="0">
                <a:solidFill>
                  <a:srgbClr val="131413"/>
                </a:solidFill>
                <a:latin typeface="AdvTT1a8fcafc"/>
                <a:ea typeface="Calibri" panose="020F0502020204030204" pitchFamily="34" charset="0"/>
                <a:cs typeface="AdvTT1a8fcafc"/>
              </a:rPr>
              <a:t>in</a:t>
            </a:r>
            <a:r>
              <a:rPr lang="en-US" sz="6400" dirty="0">
                <a:solidFill>
                  <a:srgbClr val="131413"/>
                </a:solidFill>
                <a:latin typeface="AdvTT1a8fcafc+fb"/>
                <a:ea typeface="Calibri" panose="020F0502020204030204" pitchFamily="34" charset="0"/>
                <a:cs typeface="Arial" panose="020B0604020202020204" pitchFamily="34" charset="0"/>
              </a:rPr>
              <a:t>fl</a:t>
            </a:r>
            <a:r>
              <a:rPr lang="en-US" sz="6400" dirty="0">
                <a:solidFill>
                  <a:srgbClr val="131413"/>
                </a:solidFill>
                <a:latin typeface="AdvTT1a8fcafc"/>
                <a:ea typeface="Calibri" panose="020F0502020204030204" pitchFamily="34" charset="0"/>
                <a:cs typeface="AdvTT1a8fcafc"/>
              </a:rPr>
              <a:t>ammation </a:t>
            </a:r>
            <a:r>
              <a:rPr lang="en-US" sz="6400" dirty="0" smtClean="0">
                <a:solidFill>
                  <a:srgbClr val="131413"/>
                </a:solidFill>
                <a:latin typeface="AdvTT1a8fcafc"/>
                <a:ea typeface="Calibri" panose="020F0502020204030204" pitchFamily="34" charset="0"/>
                <a:cs typeface="AdvTT1a8fcafc"/>
              </a:rPr>
              <a:t>1.2 </a:t>
            </a:r>
            <a:r>
              <a:rPr lang="en-US" sz="6400" dirty="0">
                <a:solidFill>
                  <a:srgbClr val="131413"/>
                </a:solidFill>
                <a:latin typeface="AdvTT1a8fcafc"/>
                <a:ea typeface="Calibri" panose="020F0502020204030204" pitchFamily="34" charset="0"/>
                <a:cs typeface="AdvTT1a8fcafc"/>
              </a:rPr>
              <a:t>g/day; 6 day Exhibited superior anti-in</a:t>
            </a:r>
            <a:r>
              <a:rPr lang="en-US" sz="6400" dirty="0">
                <a:solidFill>
                  <a:srgbClr val="131413"/>
                </a:solidFill>
                <a:latin typeface="AdvTT1a8fcafc+fb"/>
                <a:ea typeface="Calibri" panose="020F0502020204030204" pitchFamily="34" charset="0"/>
                <a:cs typeface="Arial" panose="020B0604020202020204" pitchFamily="34" charset="0"/>
              </a:rPr>
              <a:t>fl</a:t>
            </a:r>
            <a:r>
              <a:rPr lang="en-US" sz="6400" dirty="0">
                <a:solidFill>
                  <a:srgbClr val="131413"/>
                </a:solidFill>
                <a:latin typeface="AdvTT1a8fcafc"/>
                <a:ea typeface="Calibri" panose="020F0502020204030204" pitchFamily="34" charset="0"/>
                <a:cs typeface="AdvTT1a8fcafc"/>
              </a:rPr>
              <a:t>ammatory property compared with </a:t>
            </a:r>
            <a:r>
              <a:rPr lang="en-US" sz="6400" dirty="0" err="1">
                <a:solidFill>
                  <a:srgbClr val="131413"/>
                </a:solidFill>
                <a:latin typeface="AdvTT1a8fcafc"/>
                <a:ea typeface="Calibri" panose="020F0502020204030204" pitchFamily="34" charset="0"/>
                <a:cs typeface="AdvTT1a8fcafc"/>
              </a:rPr>
              <a:t>phenylbutazone</a:t>
            </a:r>
            <a:r>
              <a:rPr lang="en-US" sz="6400" dirty="0">
                <a:solidFill>
                  <a:srgbClr val="131413"/>
                </a:solidFill>
                <a:latin typeface="AdvTT1a8fcafc"/>
                <a:ea typeface="Calibri" panose="020F0502020204030204" pitchFamily="34" charset="0"/>
                <a:cs typeface="AdvTT1a8fcafc"/>
              </a:rPr>
              <a:t> (</a:t>
            </a:r>
            <a:r>
              <a:rPr lang="en-US" sz="6400" dirty="0">
                <a:solidFill>
                  <a:srgbClr val="3A2A98"/>
                </a:solidFill>
                <a:latin typeface="AdvTT1a8fcafc"/>
                <a:ea typeface="Calibri" panose="020F0502020204030204" pitchFamily="34" charset="0"/>
                <a:cs typeface="AdvTT1a8fcafc"/>
              </a:rPr>
              <a:t>44</a:t>
            </a:r>
            <a:r>
              <a:rPr lang="en-US" sz="6400" dirty="0">
                <a:solidFill>
                  <a:srgbClr val="131413"/>
                </a:solidFill>
                <a:latin typeface="AdvTT1a8fcafc"/>
                <a:ea typeface="Calibri" panose="020F0502020204030204" pitchFamily="34" charset="0"/>
                <a:cs typeface="AdvTT1a8fcafc"/>
              </a:rPr>
              <a:t>)</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smtClean="0">
                <a:solidFill>
                  <a:srgbClr val="131413"/>
                </a:solidFill>
                <a:highlight>
                  <a:srgbClr val="FFFF00"/>
                </a:highlight>
                <a:latin typeface="AdvTT1a8fcafc"/>
                <a:ea typeface="Calibri" panose="020F0502020204030204" pitchFamily="34" charset="0"/>
                <a:cs typeface="AdvTT1a8fcafc"/>
              </a:rPr>
              <a:t>7-</a:t>
            </a:r>
            <a:r>
              <a:rPr lang="en-US" sz="6400" dirty="0" smtClean="0">
                <a:solidFill>
                  <a:srgbClr val="131413"/>
                </a:solidFill>
                <a:latin typeface="AdvTT1a8fcafc"/>
                <a:ea typeface="Calibri" panose="020F0502020204030204" pitchFamily="34" charset="0"/>
                <a:cs typeface="AdvTT1a8fcafc"/>
              </a:rPr>
              <a:t>Gastric </a:t>
            </a:r>
            <a:r>
              <a:rPr lang="en-US" sz="6400" dirty="0">
                <a:solidFill>
                  <a:srgbClr val="131413"/>
                </a:solidFill>
                <a:latin typeface="AdvTT1a8fcafc"/>
                <a:ea typeface="Calibri" panose="020F0502020204030204" pitchFamily="34" charset="0"/>
                <a:cs typeface="AdvTT1a8fcafc"/>
              </a:rPr>
              <a:t>ulcer 1 g/day; 6</a:t>
            </a:r>
            <a:r>
              <a:rPr lang="en-US" sz="6400" dirty="0">
                <a:solidFill>
                  <a:srgbClr val="131413"/>
                </a:solidFill>
                <a:latin typeface="AdvTT1a8fcafc+20"/>
                <a:ea typeface="Calibri" panose="020F0502020204030204" pitchFamily="34" charset="0"/>
                <a:cs typeface="AdvTT1a8fcafc+20"/>
              </a:rPr>
              <a:t>–</a:t>
            </a:r>
            <a:r>
              <a:rPr lang="en-US" sz="6400" dirty="0">
                <a:solidFill>
                  <a:srgbClr val="131413"/>
                </a:solidFill>
                <a:latin typeface="AdvTT1a8fcafc"/>
                <a:ea typeface="Calibri" panose="020F0502020204030204" pitchFamily="34" charset="0"/>
                <a:cs typeface="AdvTT1a8fcafc"/>
              </a:rPr>
              <a:t>12 weeks Reduced ulcer formation after 12 weeks (</a:t>
            </a:r>
            <a:r>
              <a:rPr lang="en-US" sz="6400" dirty="0">
                <a:solidFill>
                  <a:srgbClr val="3A2A98"/>
                </a:solidFill>
                <a:latin typeface="AdvTT1a8fcafc"/>
                <a:ea typeface="Calibri" panose="020F0502020204030204" pitchFamily="34" charset="0"/>
                <a:cs typeface="AdvTT1a8fcafc"/>
              </a:rPr>
              <a:t>45</a:t>
            </a:r>
            <a:r>
              <a:rPr lang="en-US" sz="6400" dirty="0">
                <a:solidFill>
                  <a:srgbClr val="131413"/>
                </a:solidFill>
                <a:latin typeface="AdvTT1a8fcafc"/>
                <a:ea typeface="Calibri" panose="020F0502020204030204" pitchFamily="34" charset="0"/>
                <a:cs typeface="AdvTT1a8fcafc"/>
              </a:rPr>
              <a:t>)</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a:solidFill>
                  <a:srgbClr val="131413"/>
                </a:solidFill>
                <a:latin typeface="AdvTT1a8fcafc"/>
                <a:ea typeface="Calibri" panose="020F0502020204030204" pitchFamily="34" charset="0"/>
                <a:cs typeface="AdvTT1a8fcafc"/>
              </a:rPr>
              <a:t> </a:t>
            </a:r>
            <a:endParaRPr lang="en-US" sz="6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6400" dirty="0" smtClean="0">
                <a:solidFill>
                  <a:srgbClr val="131413"/>
                </a:solidFill>
                <a:highlight>
                  <a:srgbClr val="FFFF00"/>
                </a:highlight>
                <a:latin typeface="AdvTT1a8fcafc"/>
                <a:ea typeface="Calibri" panose="020F0502020204030204" pitchFamily="34" charset="0"/>
                <a:cs typeface="AdvTT1a8fcafc"/>
              </a:rPr>
              <a:t>8-</a:t>
            </a:r>
            <a:r>
              <a:rPr lang="en-US" sz="6400" dirty="0" smtClean="0">
                <a:solidFill>
                  <a:srgbClr val="131413"/>
                </a:solidFill>
                <a:latin typeface="AdvTT1a8fcafc"/>
                <a:ea typeface="Calibri" panose="020F0502020204030204" pitchFamily="34" charset="0"/>
                <a:cs typeface="AdvTT1a8fcafc"/>
              </a:rPr>
              <a:t> </a:t>
            </a:r>
            <a:r>
              <a:rPr lang="en-US" sz="6400" dirty="0">
                <a:solidFill>
                  <a:srgbClr val="131413"/>
                </a:solidFill>
                <a:latin typeface="AdvTT1a8fcafc"/>
                <a:ea typeface="Calibri" panose="020F0502020204030204" pitchFamily="34" charset="0"/>
                <a:cs typeface="AdvTT1a8fcafc"/>
              </a:rPr>
              <a:t>Peptic ulcer 3 g/day; 4 weeks Reduced ulcer formation (</a:t>
            </a:r>
            <a:r>
              <a:rPr lang="en-US" sz="6400" dirty="0">
                <a:solidFill>
                  <a:srgbClr val="3A2A98"/>
                </a:solidFill>
                <a:latin typeface="AdvTT1a8fcafc"/>
                <a:ea typeface="Calibri" panose="020F0502020204030204" pitchFamily="34" charset="0"/>
                <a:cs typeface="AdvTT1a8fcafc"/>
              </a:rPr>
              <a:t>46</a:t>
            </a:r>
            <a:r>
              <a:rPr lang="en-US" sz="3300" dirty="0">
                <a:solidFill>
                  <a:srgbClr val="131413"/>
                </a:solidFill>
                <a:latin typeface="AdvTT1a8fcafc"/>
                <a:ea typeface="Calibri" panose="020F0502020204030204" pitchFamily="34" charset="0"/>
                <a:cs typeface="AdvTT1a8fcafc"/>
              </a:rPr>
              <a:t>) </a:t>
            </a:r>
            <a:endParaRPr lang="en-US" sz="33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solidFill>
                  <a:srgbClr val="131413"/>
                </a:solidFill>
                <a:latin typeface="AdvTT1a8fcafc"/>
                <a:ea typeface="Calibri" panose="020F0502020204030204" pitchFamily="34" charset="0"/>
                <a:cs typeface="AdvTT1a8fcafc"/>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0"/>
              </a:spcAft>
            </a:pPr>
            <a:r>
              <a:rPr lang="en-US" sz="2400" dirty="0">
                <a:solidFill>
                  <a:srgbClr val="131413"/>
                </a:solidFill>
                <a:latin typeface="AdvTT1a8fcafc"/>
                <a:ea typeface="Calibri" panose="020F0502020204030204" pitchFamily="34" charset="0"/>
                <a:cs typeface="AdvTT1a8fcafc"/>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r>
              <a:rPr lang="ar-IQ" sz="2800" dirty="0" smtClean="0">
                <a:solidFill>
                  <a:schemeClr val="tx1"/>
                </a:solidFill>
              </a:rPr>
              <a:t> </a:t>
            </a:r>
          </a:p>
        </p:txBody>
      </p:sp>
    </p:spTree>
    <p:extLst>
      <p:ext uri="{BB962C8B-B14F-4D97-AF65-F5344CB8AC3E}">
        <p14:creationId xmlns:p14="http://schemas.microsoft.com/office/powerpoint/2010/main" val="3973916123"/>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endParaRPr lang="ar-IQ" sz="2800" dirty="0">
              <a:solidFill>
                <a:schemeClr val="tx1"/>
              </a:solidFill>
            </a:endParaRPr>
          </a:p>
          <a:p>
            <a:pPr lvl="0" algn="just"/>
            <a:endParaRPr lang="ar-IQ" sz="2800" dirty="0" smtClean="0">
              <a:solidFill>
                <a:schemeClr val="tx1"/>
              </a:solidFill>
            </a:endParaRPr>
          </a:p>
          <a:p>
            <a:pPr lvl="0" algn="just"/>
            <a:endParaRPr lang="ar-IQ" sz="2800" dirty="0">
              <a:solidFill>
                <a:schemeClr val="tx1"/>
              </a:solidFill>
            </a:endParaRPr>
          </a:p>
          <a:p>
            <a:pPr lvl="0"/>
            <a:r>
              <a:rPr lang="ar-IQ" sz="4400" b="1" dirty="0">
                <a:solidFill>
                  <a:schemeClr val="tx1"/>
                </a:solidFill>
              </a:rPr>
              <a:t>دور الكركم </a:t>
            </a:r>
            <a:r>
              <a:rPr lang="en-US" sz="4400" b="1" dirty="0" smtClean="0">
                <a:solidFill>
                  <a:schemeClr val="tx1"/>
                </a:solidFill>
              </a:rPr>
              <a:t> </a:t>
            </a:r>
            <a:r>
              <a:rPr lang="en-US" sz="4400" b="1" i="1" dirty="0" smtClean="0">
                <a:solidFill>
                  <a:schemeClr val="tx1"/>
                </a:solidFill>
              </a:rPr>
              <a:t>Curcuma </a:t>
            </a:r>
            <a:r>
              <a:rPr lang="en-US" sz="4400" b="1" i="1" dirty="0">
                <a:solidFill>
                  <a:schemeClr val="tx1"/>
                </a:solidFill>
              </a:rPr>
              <a:t>longa </a:t>
            </a:r>
            <a:r>
              <a:rPr lang="ar-IQ" sz="4400" b="1" dirty="0">
                <a:solidFill>
                  <a:schemeClr val="tx1"/>
                </a:solidFill>
              </a:rPr>
              <a:t>في تعزيز </a:t>
            </a:r>
            <a:r>
              <a:rPr lang="ar-IQ" sz="4400" b="1" dirty="0" smtClean="0">
                <a:solidFill>
                  <a:schemeClr val="tx1"/>
                </a:solidFill>
              </a:rPr>
              <a:t>عمل الجهاز </a:t>
            </a:r>
            <a:r>
              <a:rPr lang="ar-IQ" sz="4400" b="1" dirty="0">
                <a:solidFill>
                  <a:schemeClr val="tx1"/>
                </a:solidFill>
              </a:rPr>
              <a:t>المناعي </a:t>
            </a:r>
            <a:endParaRPr lang="ar-IQ" sz="4400" b="1" dirty="0" smtClean="0">
              <a:solidFill>
                <a:schemeClr val="tx1"/>
              </a:solidFill>
            </a:endParaRPr>
          </a:p>
        </p:txBody>
      </p:sp>
    </p:spTree>
    <p:extLst>
      <p:ext uri="{BB962C8B-B14F-4D97-AF65-F5344CB8AC3E}">
        <p14:creationId xmlns:p14="http://schemas.microsoft.com/office/powerpoint/2010/main" val="375705721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25000" lnSpcReduction="20000"/>
          </a:bodyPr>
          <a:lstStyle/>
          <a:p>
            <a:pPr lvl="0" algn="just"/>
            <a:endParaRPr lang="ar-IQ" sz="2800" dirty="0" smtClean="0">
              <a:solidFill>
                <a:schemeClr val="tx1"/>
              </a:solidFill>
            </a:endParaRPr>
          </a:p>
          <a:p>
            <a:pPr lvl="0" algn="just"/>
            <a:endParaRPr lang="ar-IQ" sz="2800" dirty="0">
              <a:solidFill>
                <a:schemeClr val="tx1"/>
              </a:solidFill>
            </a:endParaRPr>
          </a:p>
          <a:p>
            <a:pPr lvl="0" algn="just"/>
            <a:endParaRPr lang="ar-IQ" sz="2800" dirty="0">
              <a:solidFill>
                <a:schemeClr val="tx1"/>
              </a:solidFill>
            </a:endParaRPr>
          </a:p>
          <a:p>
            <a:pPr lvl="0" algn="just">
              <a:lnSpc>
                <a:spcPct val="170000"/>
              </a:lnSpc>
            </a:pPr>
            <a:r>
              <a:rPr lang="ar-IQ" sz="7200" b="1" dirty="0">
                <a:solidFill>
                  <a:schemeClr val="tx1"/>
                </a:solidFill>
              </a:rPr>
              <a:t>أشار </a:t>
            </a:r>
            <a:r>
              <a:rPr lang="en-US" sz="7200" b="1" dirty="0">
                <a:solidFill>
                  <a:schemeClr val="tx1"/>
                </a:solidFill>
              </a:rPr>
              <a:t>Chandra </a:t>
            </a:r>
            <a:r>
              <a:rPr lang="ar-IQ" sz="7200" b="1" dirty="0">
                <a:solidFill>
                  <a:schemeClr val="tx1"/>
                </a:solidFill>
              </a:rPr>
              <a:t>و </a:t>
            </a:r>
            <a:r>
              <a:rPr lang="en-US" sz="7200" b="1" dirty="0" smtClean="0">
                <a:solidFill>
                  <a:schemeClr val="tx1"/>
                </a:solidFill>
              </a:rPr>
              <a:t> Aggarwal </a:t>
            </a:r>
            <a:r>
              <a:rPr lang="en-US" sz="7200" b="1" dirty="0">
                <a:solidFill>
                  <a:schemeClr val="tx1"/>
                </a:solidFill>
              </a:rPr>
              <a:t>(2007) </a:t>
            </a:r>
            <a:r>
              <a:rPr lang="ar-IQ" sz="7200" b="1" dirty="0">
                <a:solidFill>
                  <a:schemeClr val="tx1"/>
                </a:solidFill>
              </a:rPr>
              <a:t>الى التثبت في العقدين الماضيين بان </a:t>
            </a:r>
            <a:r>
              <a:rPr lang="ar-IQ" sz="7200" b="1" dirty="0" err="1">
                <a:solidFill>
                  <a:schemeClr val="tx1"/>
                </a:solidFill>
              </a:rPr>
              <a:t>الكركمين</a:t>
            </a:r>
            <a:r>
              <a:rPr lang="ar-IQ" sz="7200" b="1" dirty="0">
                <a:solidFill>
                  <a:schemeClr val="tx1"/>
                </a:solidFill>
              </a:rPr>
              <a:t> معزز مناعي قوي يمكنه تنشيط الخلايا </a:t>
            </a:r>
            <a:r>
              <a:rPr lang="ar-IQ" sz="7200" b="1" dirty="0" err="1">
                <a:solidFill>
                  <a:schemeClr val="tx1"/>
                </a:solidFill>
              </a:rPr>
              <a:t>التائية</a:t>
            </a:r>
            <a:r>
              <a:rPr lang="ar-IQ" sz="7200" b="1" dirty="0">
                <a:solidFill>
                  <a:schemeClr val="tx1"/>
                </a:solidFill>
              </a:rPr>
              <a:t> </a:t>
            </a:r>
            <a:r>
              <a:rPr lang="en-US" sz="7200" b="1" dirty="0" smtClean="0">
                <a:solidFill>
                  <a:schemeClr val="tx1"/>
                </a:solidFill>
              </a:rPr>
              <a:t>T </a:t>
            </a:r>
            <a:r>
              <a:rPr lang="en-US" sz="7200" b="1" dirty="0">
                <a:solidFill>
                  <a:schemeClr val="tx1"/>
                </a:solidFill>
              </a:rPr>
              <a:t>cell) </a:t>
            </a:r>
            <a:r>
              <a:rPr lang="ar-IQ" sz="7200" b="1" dirty="0" smtClean="0">
                <a:solidFill>
                  <a:schemeClr val="tx1"/>
                </a:solidFill>
              </a:rPr>
              <a:t> ) والخلايا </a:t>
            </a:r>
            <a:r>
              <a:rPr lang="ar-IQ" sz="7200" b="1" dirty="0">
                <a:solidFill>
                  <a:schemeClr val="tx1"/>
                </a:solidFill>
              </a:rPr>
              <a:t>البائية </a:t>
            </a:r>
            <a:r>
              <a:rPr lang="en-US" sz="7200" b="1" dirty="0" smtClean="0">
                <a:solidFill>
                  <a:schemeClr val="tx1"/>
                </a:solidFill>
              </a:rPr>
              <a:t>B </a:t>
            </a:r>
            <a:r>
              <a:rPr lang="en-US" sz="7200" b="1" dirty="0">
                <a:solidFill>
                  <a:schemeClr val="tx1"/>
                </a:solidFill>
              </a:rPr>
              <a:t>cell) </a:t>
            </a:r>
            <a:r>
              <a:rPr lang="ar-IQ" sz="7200" b="1" dirty="0" smtClean="0">
                <a:solidFill>
                  <a:schemeClr val="tx1"/>
                </a:solidFill>
              </a:rPr>
              <a:t> ) الالتهابية </a:t>
            </a:r>
            <a:r>
              <a:rPr lang="ar-IQ" sz="7200" b="1" dirty="0">
                <a:solidFill>
                  <a:schemeClr val="tx1"/>
                </a:solidFill>
              </a:rPr>
              <a:t>والعدلات والخلايا القاتلة الطبيعية والخلايا الشجرية . </a:t>
            </a:r>
          </a:p>
          <a:p>
            <a:pPr lvl="0" algn="just">
              <a:lnSpc>
                <a:spcPct val="170000"/>
              </a:lnSpc>
            </a:pPr>
            <a:r>
              <a:rPr lang="ar-IQ" sz="7200" b="1" dirty="0">
                <a:solidFill>
                  <a:schemeClr val="tx1"/>
                </a:solidFill>
              </a:rPr>
              <a:t>كما يمكن أن يقلل </a:t>
            </a:r>
            <a:r>
              <a:rPr lang="ar-IQ" sz="7200" b="1" dirty="0" err="1">
                <a:solidFill>
                  <a:schemeClr val="tx1"/>
                </a:solidFill>
              </a:rPr>
              <a:t>الكركمين</a:t>
            </a:r>
            <a:r>
              <a:rPr lang="ar-IQ" sz="7200" b="1" dirty="0">
                <a:solidFill>
                  <a:schemeClr val="tx1"/>
                </a:solidFill>
              </a:rPr>
              <a:t> من التعبير عن </a:t>
            </a:r>
            <a:r>
              <a:rPr lang="ar-IQ" sz="7200" b="1" dirty="0" err="1">
                <a:solidFill>
                  <a:schemeClr val="tx1"/>
                </a:solidFill>
              </a:rPr>
              <a:t>السايتوكينات</a:t>
            </a:r>
            <a:r>
              <a:rPr lang="ar-IQ" sz="7200" b="1" dirty="0">
                <a:solidFill>
                  <a:schemeClr val="tx1"/>
                </a:solidFill>
              </a:rPr>
              <a:t>  المسببة للالتهابات المختلفة بما في ذلك </a:t>
            </a:r>
          </a:p>
          <a:p>
            <a:pPr lvl="0" algn="just">
              <a:lnSpc>
                <a:spcPct val="170000"/>
              </a:lnSpc>
            </a:pPr>
            <a:r>
              <a:rPr lang="en-US" sz="7200" b="1" dirty="0">
                <a:solidFill>
                  <a:schemeClr val="tx1"/>
                </a:solidFill>
              </a:rPr>
              <a:t>TNF </a:t>
            </a:r>
            <a:r>
              <a:rPr lang="ar-IQ" sz="7200" b="1" dirty="0">
                <a:solidFill>
                  <a:schemeClr val="tx1"/>
                </a:solidFill>
              </a:rPr>
              <a:t>و </a:t>
            </a:r>
            <a:r>
              <a:rPr lang="en-US" sz="7200" b="1" dirty="0">
                <a:solidFill>
                  <a:schemeClr val="tx1"/>
                </a:solidFill>
              </a:rPr>
              <a:t>IL-2 </a:t>
            </a:r>
            <a:r>
              <a:rPr lang="ar-IQ" sz="7200" b="1" dirty="0">
                <a:solidFill>
                  <a:schemeClr val="tx1"/>
                </a:solidFill>
              </a:rPr>
              <a:t>و </a:t>
            </a:r>
            <a:r>
              <a:rPr lang="en-US" sz="7200" b="1" dirty="0">
                <a:solidFill>
                  <a:schemeClr val="tx1"/>
                </a:solidFill>
              </a:rPr>
              <a:t>IL-6 </a:t>
            </a:r>
            <a:r>
              <a:rPr lang="ar-IQ" sz="7200" b="1" dirty="0">
                <a:solidFill>
                  <a:schemeClr val="tx1"/>
                </a:solidFill>
              </a:rPr>
              <a:t>و </a:t>
            </a:r>
            <a:r>
              <a:rPr lang="en-US" sz="7200" b="1" dirty="0">
                <a:solidFill>
                  <a:schemeClr val="tx1"/>
                </a:solidFill>
              </a:rPr>
              <a:t>IL-8 </a:t>
            </a:r>
            <a:r>
              <a:rPr lang="ar-IQ" sz="7200" b="1" dirty="0">
                <a:solidFill>
                  <a:schemeClr val="tx1"/>
                </a:solidFill>
              </a:rPr>
              <a:t>و </a:t>
            </a:r>
            <a:r>
              <a:rPr lang="en-US" sz="7200" b="1" dirty="0" smtClean="0">
                <a:solidFill>
                  <a:schemeClr val="tx1"/>
                </a:solidFill>
              </a:rPr>
              <a:t> IL-12 </a:t>
            </a:r>
            <a:r>
              <a:rPr lang="ar-IQ" sz="7200" b="1" dirty="0">
                <a:solidFill>
                  <a:schemeClr val="tx1"/>
                </a:solidFill>
              </a:rPr>
              <a:t>و </a:t>
            </a:r>
            <a:r>
              <a:rPr lang="en-US" sz="7200" b="1" dirty="0" err="1" smtClean="0">
                <a:solidFill>
                  <a:schemeClr val="tx1"/>
                </a:solidFill>
              </a:rPr>
              <a:t>Chemckines</a:t>
            </a:r>
            <a:r>
              <a:rPr lang="ar-IQ" sz="7200" b="1" dirty="0" smtClean="0">
                <a:solidFill>
                  <a:schemeClr val="tx1"/>
                </a:solidFill>
              </a:rPr>
              <a:t> .</a:t>
            </a:r>
            <a:endParaRPr lang="en-US" sz="7200" b="1" dirty="0">
              <a:solidFill>
                <a:schemeClr val="tx1"/>
              </a:solidFill>
            </a:endParaRPr>
          </a:p>
          <a:p>
            <a:pPr lvl="0" algn="just">
              <a:lnSpc>
                <a:spcPct val="170000"/>
              </a:lnSpc>
            </a:pPr>
            <a:r>
              <a:rPr lang="ar-IQ" sz="7200" b="1" dirty="0">
                <a:solidFill>
                  <a:schemeClr val="tx1"/>
                </a:solidFill>
              </a:rPr>
              <a:t>على الأرجح يؤثر </a:t>
            </a:r>
            <a:r>
              <a:rPr lang="ar-IQ" sz="7200" b="1" dirty="0" err="1">
                <a:solidFill>
                  <a:schemeClr val="tx1"/>
                </a:solidFill>
              </a:rPr>
              <a:t>الكركمين</a:t>
            </a:r>
            <a:r>
              <a:rPr lang="ar-IQ" sz="7200" b="1" dirty="0">
                <a:solidFill>
                  <a:schemeClr val="tx1"/>
                </a:solidFill>
              </a:rPr>
              <a:t> في الخلايا المناعية ويجعلها تنتج كميات </a:t>
            </a:r>
            <a:r>
              <a:rPr lang="ar-IQ" sz="7200" b="1" dirty="0" smtClean="0">
                <a:solidFill>
                  <a:schemeClr val="tx1"/>
                </a:solidFill>
              </a:rPr>
              <a:t>قليلة </a:t>
            </a:r>
            <a:r>
              <a:rPr lang="ar-IQ" sz="7200" b="1" dirty="0">
                <a:solidFill>
                  <a:schemeClr val="tx1"/>
                </a:solidFill>
              </a:rPr>
              <a:t>من </a:t>
            </a:r>
            <a:r>
              <a:rPr lang="ar-IQ" sz="7200" b="1" dirty="0" err="1">
                <a:solidFill>
                  <a:schemeClr val="tx1"/>
                </a:solidFill>
              </a:rPr>
              <a:t>الانترولوكينات</a:t>
            </a:r>
            <a:r>
              <a:rPr lang="ar-IQ" sz="7200" b="1" dirty="0">
                <a:solidFill>
                  <a:schemeClr val="tx1"/>
                </a:solidFill>
              </a:rPr>
              <a:t> ، وذلك من خلال عدم نشاط عامل </a:t>
            </a:r>
            <a:r>
              <a:rPr lang="en-US" sz="7200" b="1" dirty="0">
                <a:solidFill>
                  <a:schemeClr val="tx1"/>
                </a:solidFill>
              </a:rPr>
              <a:t>NF-Kb </a:t>
            </a:r>
            <a:r>
              <a:rPr lang="ar-IQ" sz="7200" b="1" dirty="0" smtClean="0">
                <a:solidFill>
                  <a:schemeClr val="tx1"/>
                </a:solidFill>
              </a:rPr>
              <a:t> (وهذا </a:t>
            </a:r>
            <a:r>
              <a:rPr lang="ar-IQ" sz="7200" b="1" dirty="0">
                <a:solidFill>
                  <a:schemeClr val="tx1"/>
                </a:solidFill>
              </a:rPr>
              <a:t>عامل مهم في </a:t>
            </a:r>
            <a:r>
              <a:rPr lang="ar-IQ" sz="7200" b="1" dirty="0" smtClean="0">
                <a:solidFill>
                  <a:schemeClr val="tx1"/>
                </a:solidFill>
              </a:rPr>
              <a:t>كبح </a:t>
            </a:r>
            <a:r>
              <a:rPr lang="ar-IQ" sz="7200" b="1" dirty="0">
                <a:solidFill>
                  <a:schemeClr val="tx1"/>
                </a:solidFill>
              </a:rPr>
              <a:t>نشاط الخلايا المناعية في افراز </a:t>
            </a:r>
            <a:r>
              <a:rPr lang="ar-IQ" sz="7200" b="1" dirty="0" err="1" smtClean="0">
                <a:solidFill>
                  <a:schemeClr val="tx1"/>
                </a:solidFill>
              </a:rPr>
              <a:t>الانترولوكينات</a:t>
            </a:r>
            <a:r>
              <a:rPr lang="ar-IQ" sz="7200" b="1" dirty="0">
                <a:solidFill>
                  <a:schemeClr val="tx1"/>
                </a:solidFill>
              </a:rPr>
              <a:t>) مما يعني مناعة منظمة تعمل لصالح الجسم وعدم حدوث امراض مناعية ذاتية . ومن المثير للاهتمام أن الكركم يعٌزز استجابة الاجسام المضادة (يعني يشجع الاجسام المضادة للتعبير على الاجسام الغريبة أو مسببات الامراض أو ما تعرف </a:t>
            </a:r>
            <a:r>
              <a:rPr lang="ar-IQ" sz="7200" b="1" dirty="0" err="1">
                <a:solidFill>
                  <a:schemeClr val="tx1"/>
                </a:solidFill>
              </a:rPr>
              <a:t>بالانتجين</a:t>
            </a:r>
            <a:r>
              <a:rPr lang="ar-IQ" sz="7200" b="1" dirty="0">
                <a:solidFill>
                  <a:schemeClr val="tx1"/>
                </a:solidFill>
              </a:rPr>
              <a:t>) . </a:t>
            </a:r>
          </a:p>
          <a:p>
            <a:pPr lvl="0" algn="just">
              <a:lnSpc>
                <a:spcPct val="170000"/>
              </a:lnSpc>
            </a:pPr>
            <a:r>
              <a:rPr lang="ar-IQ" sz="7200" b="1" dirty="0">
                <a:solidFill>
                  <a:schemeClr val="tx1"/>
                </a:solidFill>
              </a:rPr>
              <a:t>إن الاثار المفيدة للكركم في التهابات المفاصل والحساسية والربو يدل على قدرته في تعديل الجهاز المناعي لصالح الجسم . </a:t>
            </a:r>
            <a:endParaRPr lang="ar-IQ" sz="7200" b="1" dirty="0" smtClean="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92500" lnSpcReduction="20000"/>
          </a:bodyPr>
          <a:lstStyle/>
          <a:p>
            <a:pPr lvl="0" algn="just"/>
            <a:endParaRPr lang="ar-IQ" sz="2800" dirty="0" smtClean="0">
              <a:solidFill>
                <a:schemeClr val="tx1"/>
              </a:solidFill>
            </a:endParaRPr>
          </a:p>
          <a:p>
            <a:pPr lvl="0" algn="just"/>
            <a:endParaRPr lang="ar-IQ" sz="2800" dirty="0">
              <a:solidFill>
                <a:schemeClr val="tx1"/>
              </a:solidFill>
            </a:endParaRPr>
          </a:p>
          <a:p>
            <a:pPr lvl="0" algn="just">
              <a:lnSpc>
                <a:spcPct val="160000"/>
              </a:lnSpc>
            </a:pPr>
            <a:r>
              <a:rPr lang="ar-IQ" sz="3600" b="1" dirty="0" smtClean="0">
                <a:solidFill>
                  <a:schemeClr val="tx1"/>
                </a:solidFill>
              </a:rPr>
              <a:t>بين </a:t>
            </a:r>
            <a:r>
              <a:rPr lang="en-US" sz="3600" b="1" dirty="0" err="1">
                <a:solidFill>
                  <a:schemeClr val="tx1"/>
                </a:solidFill>
              </a:rPr>
              <a:t>Boroumand</a:t>
            </a:r>
            <a:r>
              <a:rPr lang="en-US" sz="3600" b="1" dirty="0">
                <a:solidFill>
                  <a:schemeClr val="tx1"/>
                </a:solidFill>
              </a:rPr>
              <a:t> </a:t>
            </a:r>
            <a:r>
              <a:rPr lang="ar-IQ" sz="3600" b="1" dirty="0" smtClean="0">
                <a:solidFill>
                  <a:schemeClr val="tx1"/>
                </a:solidFill>
              </a:rPr>
              <a:t> وآخرون </a:t>
            </a:r>
            <a:r>
              <a:rPr lang="ar-IQ" sz="3600" b="1" dirty="0">
                <a:solidFill>
                  <a:schemeClr val="tx1"/>
                </a:solidFill>
              </a:rPr>
              <a:t>(2018) أن </a:t>
            </a:r>
            <a:r>
              <a:rPr lang="ar-IQ" sz="3600" b="1" dirty="0" err="1">
                <a:solidFill>
                  <a:schemeClr val="tx1"/>
                </a:solidFill>
              </a:rPr>
              <a:t>الكركمين</a:t>
            </a:r>
            <a:r>
              <a:rPr lang="ar-IQ" sz="3600" b="1" dirty="0">
                <a:solidFill>
                  <a:schemeClr val="tx1"/>
                </a:solidFill>
              </a:rPr>
              <a:t> يمكن ان يؤثر بشكل كبير على كل من المناعة الذاتية والمكتسبة من خلال تعديل وظيفة الخلايا </a:t>
            </a:r>
            <a:r>
              <a:rPr lang="ar-IQ" sz="3600" b="1" dirty="0" smtClean="0">
                <a:solidFill>
                  <a:schemeClr val="tx1"/>
                </a:solidFill>
              </a:rPr>
              <a:t>المناعية </a:t>
            </a:r>
            <a:r>
              <a:rPr lang="ar-IQ" sz="3600" b="1" dirty="0">
                <a:solidFill>
                  <a:schemeClr val="tx1"/>
                </a:solidFill>
              </a:rPr>
              <a:t>بما في ذلك الضامة والخلايا القاتلة </a:t>
            </a:r>
            <a:r>
              <a:rPr lang="ar-IQ" sz="3600" b="1" dirty="0" smtClean="0">
                <a:solidFill>
                  <a:schemeClr val="tx1"/>
                </a:solidFill>
              </a:rPr>
              <a:t>الطبيعية </a:t>
            </a:r>
            <a:r>
              <a:rPr lang="ar-IQ" sz="3600" b="1" dirty="0">
                <a:solidFill>
                  <a:schemeClr val="tx1"/>
                </a:solidFill>
              </a:rPr>
              <a:t>والخلايا الشجرية </a:t>
            </a:r>
            <a:r>
              <a:rPr lang="en-US" sz="3600" b="1" dirty="0" smtClean="0">
                <a:solidFill>
                  <a:schemeClr val="tx1"/>
                </a:solidFill>
              </a:rPr>
              <a:t> (DCs</a:t>
            </a:r>
            <a:r>
              <a:rPr lang="en-US" sz="3600" b="1" dirty="0">
                <a:solidFill>
                  <a:schemeClr val="tx1"/>
                </a:solidFill>
              </a:rPr>
              <a:t>) </a:t>
            </a:r>
            <a:r>
              <a:rPr lang="ar-IQ" sz="3600" b="1" dirty="0">
                <a:solidFill>
                  <a:schemeClr val="tx1"/>
                </a:solidFill>
              </a:rPr>
              <a:t>والخلايا </a:t>
            </a:r>
            <a:r>
              <a:rPr lang="ar-IQ" sz="3600" b="1" dirty="0" err="1">
                <a:solidFill>
                  <a:schemeClr val="tx1"/>
                </a:solidFill>
              </a:rPr>
              <a:t>التائية</a:t>
            </a:r>
            <a:r>
              <a:rPr lang="ar-IQ" sz="3600" b="1" dirty="0">
                <a:solidFill>
                  <a:schemeClr val="tx1"/>
                </a:solidFill>
              </a:rPr>
              <a:t> والبائية . إذ أن </a:t>
            </a:r>
            <a:r>
              <a:rPr lang="ar-IQ" sz="3600" b="1" dirty="0" err="1">
                <a:solidFill>
                  <a:schemeClr val="tx1"/>
                </a:solidFill>
              </a:rPr>
              <a:t>الكركمين</a:t>
            </a:r>
            <a:r>
              <a:rPr lang="ar-IQ" sz="3600" b="1" dirty="0">
                <a:solidFill>
                  <a:schemeClr val="tx1"/>
                </a:solidFill>
              </a:rPr>
              <a:t> يقوم بتنشيط تكاثر الخلايا </a:t>
            </a:r>
            <a:r>
              <a:rPr lang="ar-IQ" sz="3600" b="1" dirty="0" err="1">
                <a:solidFill>
                  <a:schemeClr val="tx1"/>
                </a:solidFill>
              </a:rPr>
              <a:t>التائية</a:t>
            </a:r>
            <a:r>
              <a:rPr lang="ar-IQ" sz="3600" b="1" dirty="0">
                <a:solidFill>
                  <a:schemeClr val="tx1"/>
                </a:solidFill>
              </a:rPr>
              <a:t> وزيادتها خلال المواجهة الأولية مع المستضدات التي تقدمها الخلايا المقدمة للمستضد . </a:t>
            </a:r>
          </a:p>
        </p:txBody>
      </p:sp>
    </p:spTree>
    <p:extLst>
      <p:ext uri="{BB962C8B-B14F-4D97-AF65-F5344CB8AC3E}">
        <p14:creationId xmlns:p14="http://schemas.microsoft.com/office/powerpoint/2010/main" val="4274095925"/>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70000" lnSpcReduction="20000"/>
          </a:bodyPr>
          <a:lstStyle/>
          <a:p>
            <a:pPr lvl="0" algn="just"/>
            <a:endParaRPr lang="ar-IQ" sz="2800" dirty="0" smtClean="0">
              <a:solidFill>
                <a:schemeClr val="tx1"/>
              </a:solidFill>
            </a:endParaRPr>
          </a:p>
          <a:p>
            <a:pPr lvl="0" algn="just"/>
            <a:endParaRPr lang="ar-IQ" sz="2800" dirty="0">
              <a:solidFill>
                <a:schemeClr val="tx1"/>
              </a:solidFill>
            </a:endParaRPr>
          </a:p>
          <a:p>
            <a:pPr lvl="0" algn="just">
              <a:lnSpc>
                <a:spcPct val="170000"/>
              </a:lnSpc>
            </a:pPr>
            <a:r>
              <a:rPr lang="ar-IQ" sz="3600" b="1" dirty="0" smtClean="0">
                <a:solidFill>
                  <a:schemeClr val="tx1"/>
                </a:solidFill>
              </a:rPr>
              <a:t>احدى </a:t>
            </a:r>
            <a:r>
              <a:rPr lang="ar-IQ" sz="3600" b="1" dirty="0">
                <a:solidFill>
                  <a:schemeClr val="tx1"/>
                </a:solidFill>
              </a:rPr>
              <a:t>الدراسات المختبرية </a:t>
            </a:r>
            <a:r>
              <a:rPr lang="ar-IQ" sz="3600" b="1" dirty="0" smtClean="0">
                <a:solidFill>
                  <a:schemeClr val="tx1"/>
                </a:solidFill>
              </a:rPr>
              <a:t>اجريت </a:t>
            </a:r>
            <a:r>
              <a:rPr lang="ar-IQ" sz="3600" b="1" dirty="0">
                <a:solidFill>
                  <a:schemeClr val="tx1"/>
                </a:solidFill>
              </a:rPr>
              <a:t>من قبل </a:t>
            </a:r>
            <a:r>
              <a:rPr lang="en-US" sz="3600" b="1" dirty="0">
                <a:solidFill>
                  <a:schemeClr val="tx1"/>
                </a:solidFill>
              </a:rPr>
              <a:t>Kim </a:t>
            </a:r>
            <a:r>
              <a:rPr lang="ar-IQ" sz="3600" b="1" dirty="0">
                <a:solidFill>
                  <a:schemeClr val="tx1"/>
                </a:solidFill>
              </a:rPr>
              <a:t>وآخرون ( 2019 ) على الفئران بهدف معرفة تأثير الكركم في بعض الصفات المناعية ومنها خلايا (تي </a:t>
            </a:r>
            <a:r>
              <a:rPr lang="ar-IQ" sz="3600" b="1" dirty="0" err="1">
                <a:solidFill>
                  <a:schemeClr val="tx1"/>
                </a:solidFill>
              </a:rPr>
              <a:t>هيلٌبر</a:t>
            </a:r>
            <a:r>
              <a:rPr lang="ar-IQ" sz="3600" b="1" dirty="0">
                <a:solidFill>
                  <a:schemeClr val="tx1"/>
                </a:solidFill>
              </a:rPr>
              <a:t>) </a:t>
            </a:r>
            <a:r>
              <a:rPr lang="en-US" sz="3600" b="1" dirty="0" smtClean="0">
                <a:solidFill>
                  <a:schemeClr val="tx1"/>
                </a:solidFill>
              </a:rPr>
              <a:t> T </a:t>
            </a:r>
            <a:r>
              <a:rPr lang="en-US" sz="3600" b="1" dirty="0">
                <a:solidFill>
                  <a:schemeClr val="tx1"/>
                </a:solidFill>
              </a:rPr>
              <a:t>FH </a:t>
            </a:r>
            <a:r>
              <a:rPr lang="ar-IQ" sz="3600" b="1" dirty="0">
                <a:solidFill>
                  <a:schemeClr val="tx1"/>
                </a:solidFill>
              </a:rPr>
              <a:t>وإنتاج الاجسام المضادة  </a:t>
            </a:r>
            <a:r>
              <a:rPr lang="en-US" sz="3600" b="1" dirty="0" err="1" smtClean="0">
                <a:solidFill>
                  <a:schemeClr val="tx1"/>
                </a:solidFill>
              </a:rPr>
              <a:t>Ab</a:t>
            </a:r>
            <a:r>
              <a:rPr lang="en-US" sz="3600" b="1" dirty="0">
                <a:solidFill>
                  <a:schemeClr val="tx1"/>
                </a:solidFill>
              </a:rPr>
              <a:t>)  </a:t>
            </a:r>
            <a:r>
              <a:rPr lang="ar-IQ" sz="3600" b="1" dirty="0" smtClean="0">
                <a:solidFill>
                  <a:schemeClr val="tx1"/>
                </a:solidFill>
              </a:rPr>
              <a:t> ) وخلايا </a:t>
            </a:r>
            <a:endParaRPr lang="ar-IQ" sz="3600" b="1" dirty="0">
              <a:solidFill>
                <a:schemeClr val="tx1"/>
              </a:solidFill>
            </a:endParaRPr>
          </a:p>
          <a:p>
            <a:pPr lvl="0" algn="just">
              <a:lnSpc>
                <a:spcPct val="170000"/>
              </a:lnSpc>
            </a:pPr>
            <a:r>
              <a:rPr lang="ar-IQ" sz="3600" b="1" dirty="0">
                <a:solidFill>
                  <a:schemeClr val="tx1"/>
                </a:solidFill>
              </a:rPr>
              <a:t>(</a:t>
            </a:r>
            <a:r>
              <a:rPr lang="en-US" sz="3600" b="1" dirty="0">
                <a:solidFill>
                  <a:schemeClr val="tx1"/>
                </a:solidFill>
              </a:rPr>
              <a:t>CXCR5+B-cell lymphoma 6+ TFH cells and CD95+GL-7+ (GC) B cells) </a:t>
            </a:r>
          </a:p>
          <a:p>
            <a:pPr lvl="0" algn="just">
              <a:lnSpc>
                <a:spcPct val="170000"/>
              </a:lnSpc>
            </a:pPr>
            <a:r>
              <a:rPr lang="ar-IQ" sz="3600" b="1" dirty="0">
                <a:solidFill>
                  <a:schemeClr val="tx1"/>
                </a:solidFill>
              </a:rPr>
              <a:t>وجد أن </a:t>
            </a:r>
            <a:r>
              <a:rPr lang="ar-IQ" sz="3600" b="1" dirty="0" err="1">
                <a:solidFill>
                  <a:schemeClr val="tx1"/>
                </a:solidFill>
              </a:rPr>
              <a:t>الكركمين</a:t>
            </a:r>
            <a:r>
              <a:rPr lang="ar-IQ" sz="3600" b="1" dirty="0">
                <a:solidFill>
                  <a:schemeClr val="tx1"/>
                </a:solidFill>
              </a:rPr>
              <a:t> قد زاد من انتاج الاجسام </a:t>
            </a:r>
            <a:r>
              <a:rPr lang="ar-IQ" sz="3600" b="1" dirty="0" smtClean="0">
                <a:solidFill>
                  <a:schemeClr val="tx1"/>
                </a:solidFill>
              </a:rPr>
              <a:t>المضادة </a:t>
            </a:r>
            <a:r>
              <a:rPr lang="en-US" sz="3600" b="1" dirty="0" smtClean="0">
                <a:solidFill>
                  <a:schemeClr val="tx1"/>
                </a:solidFill>
              </a:rPr>
              <a:t>(</a:t>
            </a:r>
            <a:r>
              <a:rPr lang="en-US" sz="3600" b="1" dirty="0" err="1" smtClean="0">
                <a:solidFill>
                  <a:schemeClr val="tx1"/>
                </a:solidFill>
              </a:rPr>
              <a:t>Ab</a:t>
            </a:r>
            <a:r>
              <a:rPr lang="en-US" sz="3600" b="1" dirty="0">
                <a:solidFill>
                  <a:schemeClr val="tx1"/>
                </a:solidFill>
              </a:rPr>
              <a:t>) </a:t>
            </a:r>
            <a:r>
              <a:rPr lang="ar-IQ" sz="3600" b="1" dirty="0" smtClean="0">
                <a:solidFill>
                  <a:schemeClr val="tx1"/>
                </a:solidFill>
              </a:rPr>
              <a:t> وإنتاج </a:t>
            </a:r>
            <a:r>
              <a:rPr lang="ar-IQ" sz="3600" b="1" dirty="0">
                <a:solidFill>
                  <a:schemeClr val="tx1"/>
                </a:solidFill>
              </a:rPr>
              <a:t>أنواع من الاجسام المضادة </a:t>
            </a:r>
            <a:r>
              <a:rPr lang="en-US" sz="3600" b="1" dirty="0" smtClean="0">
                <a:solidFill>
                  <a:schemeClr val="tx1"/>
                </a:solidFill>
              </a:rPr>
              <a:t>(</a:t>
            </a:r>
            <a:r>
              <a:rPr lang="en-US" sz="3600" b="1" dirty="0">
                <a:solidFill>
                  <a:schemeClr val="tx1"/>
                </a:solidFill>
              </a:rPr>
              <a:t>I</a:t>
            </a:r>
            <a:r>
              <a:rPr lang="en-US" sz="3600" b="1" dirty="0" smtClean="0">
                <a:solidFill>
                  <a:schemeClr val="tx1"/>
                </a:solidFill>
              </a:rPr>
              <a:t>gG1 ) </a:t>
            </a:r>
            <a:r>
              <a:rPr lang="ar-IQ" sz="3600" b="1" dirty="0" smtClean="0">
                <a:solidFill>
                  <a:schemeClr val="tx1"/>
                </a:solidFill>
              </a:rPr>
              <a:t> و  </a:t>
            </a:r>
            <a:r>
              <a:rPr lang="en-US" sz="3600" b="1" dirty="0" smtClean="0">
                <a:solidFill>
                  <a:schemeClr val="tx1"/>
                </a:solidFill>
              </a:rPr>
              <a:t>(IgG2b </a:t>
            </a:r>
            <a:r>
              <a:rPr lang="en-US" sz="3600" b="1" dirty="0">
                <a:solidFill>
                  <a:schemeClr val="tx1"/>
                </a:solidFill>
              </a:rPr>
              <a:t>) </a:t>
            </a:r>
            <a:r>
              <a:rPr lang="ar-IQ" sz="3600" b="1" dirty="0" smtClean="0">
                <a:solidFill>
                  <a:schemeClr val="tx1"/>
                </a:solidFill>
              </a:rPr>
              <a:t> من </a:t>
            </a:r>
            <a:r>
              <a:rPr lang="ar-IQ" sz="3600" b="1" dirty="0">
                <a:solidFill>
                  <a:schemeClr val="tx1"/>
                </a:solidFill>
              </a:rPr>
              <a:t>خلال تنشيط خلايا </a:t>
            </a:r>
            <a:r>
              <a:rPr lang="en-US" sz="3600" b="1" dirty="0">
                <a:solidFill>
                  <a:schemeClr val="tx1"/>
                </a:solidFill>
              </a:rPr>
              <a:t>B </a:t>
            </a:r>
            <a:r>
              <a:rPr lang="ar-IQ" sz="3600" b="1" dirty="0" err="1">
                <a:solidFill>
                  <a:schemeClr val="tx1"/>
                </a:solidFill>
              </a:rPr>
              <a:t>لانتاج</a:t>
            </a:r>
            <a:r>
              <a:rPr lang="ar-IQ" sz="3600" b="1" dirty="0">
                <a:solidFill>
                  <a:schemeClr val="tx1"/>
                </a:solidFill>
              </a:rPr>
              <a:t> هذه الاجسام المضادة ، وبذا يتبين الدور التنظيمي الإيجابي في وظائف خلايا </a:t>
            </a:r>
            <a:r>
              <a:rPr lang="en-US" sz="3600" b="1" dirty="0">
                <a:solidFill>
                  <a:schemeClr val="tx1"/>
                </a:solidFill>
              </a:rPr>
              <a:t>T FH </a:t>
            </a:r>
            <a:r>
              <a:rPr lang="ar-IQ" sz="3600" b="1" dirty="0" smtClean="0">
                <a:solidFill>
                  <a:schemeClr val="tx1"/>
                </a:solidFill>
              </a:rPr>
              <a:t> و </a:t>
            </a:r>
            <a:r>
              <a:rPr lang="en-US" sz="3600" b="1" dirty="0" smtClean="0">
                <a:solidFill>
                  <a:schemeClr val="tx1"/>
                </a:solidFill>
              </a:rPr>
              <a:t> GS </a:t>
            </a:r>
            <a:r>
              <a:rPr lang="ar-IQ" sz="3600" b="1" dirty="0">
                <a:solidFill>
                  <a:schemeClr val="tx1"/>
                </a:solidFill>
              </a:rPr>
              <a:t>ويمكن أن يكون الكركم مكملا مفيدا لتعزيز المناعة </a:t>
            </a:r>
            <a:r>
              <a:rPr lang="ar-IQ" sz="3600" b="1" dirty="0" err="1">
                <a:solidFill>
                  <a:schemeClr val="tx1"/>
                </a:solidFill>
              </a:rPr>
              <a:t>الخُلْطية</a:t>
            </a:r>
            <a:r>
              <a:rPr lang="ar-IQ" sz="3600" b="1" dirty="0">
                <a:solidFill>
                  <a:schemeClr val="tx1"/>
                </a:solidFill>
              </a:rPr>
              <a:t> . </a:t>
            </a:r>
          </a:p>
        </p:txBody>
      </p:sp>
    </p:spTree>
    <p:extLst>
      <p:ext uri="{BB962C8B-B14F-4D97-AF65-F5344CB8AC3E}">
        <p14:creationId xmlns:p14="http://schemas.microsoft.com/office/powerpoint/2010/main" val="359081198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62500" lnSpcReduction="20000"/>
          </a:bodyPr>
          <a:lstStyle/>
          <a:p>
            <a:pPr lvl="0" algn="just"/>
            <a:endParaRPr lang="ar-IQ" sz="2800" dirty="0" smtClean="0">
              <a:solidFill>
                <a:schemeClr val="tx1"/>
              </a:solidFill>
            </a:endParaRPr>
          </a:p>
          <a:p>
            <a:pPr lvl="0" algn="just"/>
            <a:endParaRPr lang="ar-IQ" sz="2800" dirty="0">
              <a:solidFill>
                <a:schemeClr val="tx1"/>
              </a:solidFill>
            </a:endParaRPr>
          </a:p>
          <a:p>
            <a:pPr lvl="0" algn="just">
              <a:lnSpc>
                <a:spcPct val="170000"/>
              </a:lnSpc>
            </a:pPr>
            <a:r>
              <a:rPr lang="ar-IQ" sz="3600" b="1" dirty="0" smtClean="0">
                <a:solidFill>
                  <a:schemeClr val="tx1"/>
                </a:solidFill>
              </a:rPr>
              <a:t>تجربة </a:t>
            </a:r>
            <a:r>
              <a:rPr lang="ar-IQ" sz="3600" b="1" dirty="0">
                <a:solidFill>
                  <a:schemeClr val="tx1"/>
                </a:solidFill>
              </a:rPr>
              <a:t>أخرى أجريت على الجرذان لتقييم التأثير المناعي التنظيمي </a:t>
            </a:r>
            <a:r>
              <a:rPr lang="ar-IQ" sz="3600" b="1" dirty="0" err="1">
                <a:solidFill>
                  <a:schemeClr val="tx1"/>
                </a:solidFill>
              </a:rPr>
              <a:t>للكركمين</a:t>
            </a:r>
            <a:r>
              <a:rPr lang="ar-IQ" sz="3600" b="1" dirty="0">
                <a:solidFill>
                  <a:schemeClr val="tx1"/>
                </a:solidFill>
              </a:rPr>
              <a:t> في تليف الكبد المستحث بمادة  </a:t>
            </a:r>
            <a:r>
              <a:rPr lang="en-US" sz="3600" b="1" dirty="0">
                <a:solidFill>
                  <a:schemeClr val="tx1"/>
                </a:solidFill>
              </a:rPr>
              <a:t>CCl4 </a:t>
            </a:r>
            <a:r>
              <a:rPr lang="ar-IQ" sz="3600" b="1" dirty="0">
                <a:solidFill>
                  <a:schemeClr val="tx1"/>
                </a:solidFill>
              </a:rPr>
              <a:t>حيث قسمت الجرذان الى خمس مجموعات : الاولى حقنت بمحلول ملحي عادي والثانية بمحلول </a:t>
            </a:r>
            <a:r>
              <a:rPr lang="en-US" sz="3600" b="1" dirty="0">
                <a:solidFill>
                  <a:schemeClr val="tx1"/>
                </a:solidFill>
              </a:rPr>
              <a:t>CCl4 </a:t>
            </a:r>
            <a:r>
              <a:rPr lang="ar-IQ" sz="3600" b="1" dirty="0">
                <a:solidFill>
                  <a:schemeClr val="tx1"/>
                </a:solidFill>
              </a:rPr>
              <a:t>والثالثة والرابعة والخامسة حقنت بمحلول </a:t>
            </a:r>
            <a:r>
              <a:rPr lang="en-US" sz="3600" b="1" dirty="0">
                <a:solidFill>
                  <a:schemeClr val="tx1"/>
                </a:solidFill>
              </a:rPr>
              <a:t>CCl4 </a:t>
            </a:r>
            <a:r>
              <a:rPr lang="ar-IQ" sz="3600" b="1" dirty="0">
                <a:solidFill>
                  <a:schemeClr val="tx1"/>
                </a:solidFill>
              </a:rPr>
              <a:t>مع ثلاث جرع من </a:t>
            </a:r>
            <a:r>
              <a:rPr lang="ar-IQ" sz="3600" b="1" dirty="0" err="1">
                <a:solidFill>
                  <a:schemeClr val="tx1"/>
                </a:solidFill>
              </a:rPr>
              <a:t>من</a:t>
            </a:r>
            <a:r>
              <a:rPr lang="ar-IQ" sz="3600" b="1" dirty="0">
                <a:solidFill>
                  <a:schemeClr val="tx1"/>
                </a:solidFill>
              </a:rPr>
              <a:t> </a:t>
            </a:r>
            <a:r>
              <a:rPr lang="ar-IQ" sz="3600" b="1" dirty="0" err="1">
                <a:solidFill>
                  <a:schemeClr val="tx1"/>
                </a:solidFill>
              </a:rPr>
              <a:t>الكركمين</a:t>
            </a:r>
            <a:r>
              <a:rPr lang="ar-IQ" sz="3600" b="1" dirty="0">
                <a:solidFill>
                  <a:schemeClr val="tx1"/>
                </a:solidFill>
              </a:rPr>
              <a:t> 250 و 200 و 150 ملغم. كغم -1 . </a:t>
            </a:r>
            <a:endParaRPr lang="ar-IQ" sz="3600" b="1" dirty="0" smtClean="0">
              <a:solidFill>
                <a:schemeClr val="tx1"/>
              </a:solidFill>
            </a:endParaRPr>
          </a:p>
          <a:p>
            <a:pPr lvl="0" algn="just">
              <a:lnSpc>
                <a:spcPct val="170000"/>
              </a:lnSpc>
            </a:pPr>
            <a:r>
              <a:rPr lang="ar-IQ" sz="3600" b="1" dirty="0">
                <a:solidFill>
                  <a:schemeClr val="tx1"/>
                </a:solidFill>
              </a:rPr>
              <a:t> </a:t>
            </a:r>
            <a:r>
              <a:rPr lang="ar-IQ" sz="3600" b="1" dirty="0" smtClean="0">
                <a:solidFill>
                  <a:schemeClr val="tx1"/>
                </a:solidFill>
              </a:rPr>
              <a:t>  بعد </a:t>
            </a:r>
            <a:r>
              <a:rPr lang="ar-IQ" sz="3600" b="1" dirty="0">
                <a:solidFill>
                  <a:schemeClr val="tx1"/>
                </a:solidFill>
              </a:rPr>
              <a:t>الفحوصات المناعية والتشريحية بينت النتائج بان </a:t>
            </a:r>
            <a:r>
              <a:rPr lang="ar-IQ" sz="3600" b="1" dirty="0" err="1">
                <a:solidFill>
                  <a:schemeClr val="tx1"/>
                </a:solidFill>
              </a:rPr>
              <a:t>السايتوكين</a:t>
            </a:r>
            <a:r>
              <a:rPr lang="ar-IQ" sz="3600" b="1" dirty="0">
                <a:solidFill>
                  <a:schemeClr val="tx1"/>
                </a:solidFill>
              </a:rPr>
              <a:t> او </a:t>
            </a:r>
            <a:r>
              <a:rPr lang="ar-IQ" sz="3600" b="1" dirty="0" err="1">
                <a:solidFill>
                  <a:schemeClr val="tx1"/>
                </a:solidFill>
              </a:rPr>
              <a:t>الانترلوكين</a:t>
            </a:r>
            <a:r>
              <a:rPr lang="ar-IQ" sz="3600" b="1" dirty="0">
                <a:solidFill>
                  <a:schemeClr val="tx1"/>
                </a:solidFill>
              </a:rPr>
              <a:t> من نوع </a:t>
            </a:r>
            <a:r>
              <a:rPr lang="en-US" sz="3600" b="1" dirty="0">
                <a:solidFill>
                  <a:schemeClr val="tx1"/>
                </a:solidFill>
              </a:rPr>
              <a:t>IL-10 </a:t>
            </a:r>
            <a:r>
              <a:rPr lang="ar-IQ" sz="3600" b="1" dirty="0">
                <a:solidFill>
                  <a:schemeClr val="tx1"/>
                </a:solidFill>
              </a:rPr>
              <a:t>قد زادت في مجموعات </a:t>
            </a:r>
            <a:r>
              <a:rPr lang="ar-IQ" sz="3600" b="1" dirty="0" err="1">
                <a:solidFill>
                  <a:schemeClr val="tx1"/>
                </a:solidFill>
              </a:rPr>
              <a:t>الكركمين</a:t>
            </a:r>
            <a:r>
              <a:rPr lang="ar-IQ" sz="3600" b="1" dirty="0">
                <a:solidFill>
                  <a:schemeClr val="tx1"/>
                </a:solidFill>
              </a:rPr>
              <a:t> مقارنة مع مجموعة </a:t>
            </a:r>
            <a:r>
              <a:rPr lang="en-US" sz="3600" b="1" dirty="0">
                <a:solidFill>
                  <a:schemeClr val="tx1"/>
                </a:solidFill>
              </a:rPr>
              <a:t>CCl4 </a:t>
            </a:r>
            <a:r>
              <a:rPr lang="ar-IQ" sz="3600" b="1" dirty="0">
                <a:solidFill>
                  <a:schemeClr val="tx1"/>
                </a:solidFill>
              </a:rPr>
              <a:t>بينما انخفضت </a:t>
            </a:r>
            <a:r>
              <a:rPr lang="ar-IQ" sz="3600" b="1" dirty="0" err="1">
                <a:solidFill>
                  <a:schemeClr val="tx1"/>
                </a:solidFill>
              </a:rPr>
              <a:t>السايتوكينات</a:t>
            </a:r>
            <a:r>
              <a:rPr lang="ar-IQ" sz="3600" b="1" dirty="0">
                <a:solidFill>
                  <a:schemeClr val="tx1"/>
                </a:solidFill>
              </a:rPr>
              <a:t> المؤيدة للالتهاب </a:t>
            </a:r>
            <a:r>
              <a:rPr lang="en-US" sz="3600" b="1" dirty="0">
                <a:solidFill>
                  <a:schemeClr val="tx1"/>
                </a:solidFill>
              </a:rPr>
              <a:t>NF‐</a:t>
            </a:r>
            <a:r>
              <a:rPr lang="el-GR" sz="3600" b="1" dirty="0">
                <a:solidFill>
                  <a:schemeClr val="tx1"/>
                </a:solidFill>
              </a:rPr>
              <a:t>α </a:t>
            </a:r>
            <a:r>
              <a:rPr lang="ar-IQ" sz="3600" b="1" dirty="0" smtClean="0">
                <a:solidFill>
                  <a:schemeClr val="tx1"/>
                </a:solidFill>
              </a:rPr>
              <a:t> و</a:t>
            </a:r>
            <a:r>
              <a:rPr lang="en-US" sz="3600" b="1" dirty="0" smtClean="0">
                <a:solidFill>
                  <a:schemeClr val="tx1"/>
                </a:solidFill>
              </a:rPr>
              <a:t>TGF‐1</a:t>
            </a:r>
            <a:r>
              <a:rPr lang="el-GR" sz="3600" b="1" dirty="0">
                <a:solidFill>
                  <a:schemeClr val="tx1"/>
                </a:solidFill>
              </a:rPr>
              <a:t>β </a:t>
            </a:r>
            <a:r>
              <a:rPr lang="ar-IQ" sz="3600" b="1" dirty="0" smtClean="0">
                <a:solidFill>
                  <a:schemeClr val="tx1"/>
                </a:solidFill>
              </a:rPr>
              <a:t> وبشكل </a:t>
            </a:r>
            <a:r>
              <a:rPr lang="ar-IQ" sz="3600" b="1" dirty="0">
                <a:solidFill>
                  <a:schemeClr val="tx1"/>
                </a:solidFill>
              </a:rPr>
              <a:t>ملحوظ . وقد أيدت الفحوص التشريحية التأثير الإيجابي </a:t>
            </a:r>
            <a:r>
              <a:rPr lang="ar-IQ" sz="3600" b="1" dirty="0" err="1">
                <a:solidFill>
                  <a:schemeClr val="tx1"/>
                </a:solidFill>
              </a:rPr>
              <a:t>للكركمين</a:t>
            </a:r>
            <a:r>
              <a:rPr lang="ar-IQ" sz="3600" b="1" dirty="0">
                <a:solidFill>
                  <a:schemeClr val="tx1"/>
                </a:solidFill>
              </a:rPr>
              <a:t> إذ احتفظت تقريبا بالبنية الطبيعية لأنسجة الكبد في الجرذان المعاملة </a:t>
            </a:r>
            <a:r>
              <a:rPr lang="ar-IQ" sz="3600" b="1" dirty="0" err="1">
                <a:solidFill>
                  <a:schemeClr val="tx1"/>
                </a:solidFill>
              </a:rPr>
              <a:t>بالكركمين</a:t>
            </a:r>
            <a:r>
              <a:rPr lang="ar-IQ" sz="3600" b="1" dirty="0">
                <a:solidFill>
                  <a:schemeClr val="tx1"/>
                </a:solidFill>
              </a:rPr>
              <a:t> . وقد خلصت الدراسة بان </a:t>
            </a:r>
            <a:r>
              <a:rPr lang="ar-IQ" sz="3600" b="1" dirty="0" err="1">
                <a:solidFill>
                  <a:schemeClr val="tx1"/>
                </a:solidFill>
              </a:rPr>
              <a:t>الكركمين</a:t>
            </a:r>
            <a:r>
              <a:rPr lang="ar-IQ" sz="3600" b="1" dirty="0">
                <a:solidFill>
                  <a:schemeClr val="tx1"/>
                </a:solidFill>
              </a:rPr>
              <a:t> يثبط التليف الكبدي مع </a:t>
            </a:r>
            <a:r>
              <a:rPr lang="ar-IQ" sz="3600" b="1" dirty="0" smtClean="0">
                <a:solidFill>
                  <a:schemeClr val="tx1"/>
                </a:solidFill>
              </a:rPr>
              <a:t>تنظيم </a:t>
            </a:r>
            <a:r>
              <a:rPr lang="ar-IQ" sz="3600" b="1" dirty="0">
                <a:solidFill>
                  <a:schemeClr val="tx1"/>
                </a:solidFill>
              </a:rPr>
              <a:t>الية الجهاز المناعي . </a:t>
            </a:r>
            <a:r>
              <a:rPr lang="en-US" sz="3600" b="1" dirty="0">
                <a:solidFill>
                  <a:schemeClr val="tx1"/>
                </a:solidFill>
              </a:rPr>
              <a:t>Abo-Zaid  </a:t>
            </a:r>
            <a:r>
              <a:rPr lang="ar-IQ" sz="3600" b="1" dirty="0">
                <a:solidFill>
                  <a:schemeClr val="tx1"/>
                </a:solidFill>
              </a:rPr>
              <a:t>وآخرون (2020) . </a:t>
            </a:r>
            <a:endParaRPr lang="ar-IQ" sz="3600" b="1" dirty="0" smtClean="0">
              <a:solidFill>
                <a:schemeClr val="tx1"/>
              </a:solidFill>
            </a:endParaRPr>
          </a:p>
        </p:txBody>
      </p:sp>
    </p:spTree>
    <p:extLst>
      <p:ext uri="{BB962C8B-B14F-4D97-AF65-F5344CB8AC3E}">
        <p14:creationId xmlns:p14="http://schemas.microsoft.com/office/powerpoint/2010/main" val="2210631115"/>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DE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653136"/>
            <a:ext cx="3600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2698"/>
            <a:ext cx="3672408" cy="396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692697"/>
            <a:ext cx="485125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85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endParaRPr lang="ar-IQ" sz="2800" dirty="0">
              <a:solidFill>
                <a:schemeClr val="tx1"/>
              </a:solidFill>
            </a:endParaRPr>
          </a:p>
          <a:p>
            <a:pPr lvl="0" algn="just"/>
            <a:r>
              <a:rPr lang="ar-IQ" sz="3600" b="1" dirty="0">
                <a:solidFill>
                  <a:schemeClr val="tx1"/>
                </a:solidFill>
              </a:rPr>
              <a:t>وقد تم تأكيد هذه النتائج من قبل</a:t>
            </a:r>
            <a:r>
              <a:rPr lang="en-US" sz="3600" b="1" dirty="0" err="1">
                <a:solidFill>
                  <a:schemeClr val="tx1"/>
                </a:solidFill>
              </a:rPr>
              <a:t>Xu</a:t>
            </a:r>
            <a:r>
              <a:rPr lang="en-US" sz="3600" b="1" dirty="0">
                <a:solidFill>
                  <a:schemeClr val="tx1"/>
                </a:solidFill>
              </a:rPr>
              <a:t>  </a:t>
            </a:r>
            <a:r>
              <a:rPr lang="ar-IQ" sz="3600" b="1" dirty="0" smtClean="0">
                <a:solidFill>
                  <a:schemeClr val="tx1"/>
                </a:solidFill>
              </a:rPr>
              <a:t>وآخرون </a:t>
            </a:r>
            <a:r>
              <a:rPr lang="ar-IQ" sz="3600" b="1" dirty="0">
                <a:solidFill>
                  <a:schemeClr val="tx1"/>
                </a:solidFill>
              </a:rPr>
              <a:t>(2017) من خلال تجربة سريرية على 40 مريضا بسرطان القولون ، وبعد العلاج </a:t>
            </a:r>
            <a:r>
              <a:rPr lang="ar-IQ" sz="3600" b="1" dirty="0" err="1">
                <a:solidFill>
                  <a:schemeClr val="tx1"/>
                </a:solidFill>
              </a:rPr>
              <a:t>بالكركمين</a:t>
            </a:r>
            <a:r>
              <a:rPr lang="ar-IQ" sz="3600" b="1" dirty="0">
                <a:solidFill>
                  <a:schemeClr val="tx1"/>
                </a:solidFill>
              </a:rPr>
              <a:t> وجد أن </a:t>
            </a:r>
            <a:r>
              <a:rPr lang="ar-IQ" sz="3600" b="1" dirty="0" err="1">
                <a:solidFill>
                  <a:schemeClr val="tx1"/>
                </a:solidFill>
              </a:rPr>
              <a:t>الكركمين</a:t>
            </a:r>
            <a:r>
              <a:rPr lang="ar-IQ" sz="3600" b="1" dirty="0">
                <a:solidFill>
                  <a:schemeClr val="tx1"/>
                </a:solidFill>
              </a:rPr>
              <a:t> أدى الى قمع النسخ الجيني </a:t>
            </a:r>
            <a:r>
              <a:rPr lang="ar-IQ" sz="3600" b="1" dirty="0" err="1">
                <a:solidFill>
                  <a:schemeClr val="tx1"/>
                </a:solidFill>
              </a:rPr>
              <a:t>لل</a:t>
            </a:r>
            <a:r>
              <a:rPr lang="ar-IQ" sz="3600" b="1" dirty="0">
                <a:solidFill>
                  <a:schemeClr val="tx1"/>
                </a:solidFill>
              </a:rPr>
              <a:t>ـ </a:t>
            </a:r>
            <a:r>
              <a:rPr lang="en-US" sz="3600" b="1" dirty="0" err="1">
                <a:solidFill>
                  <a:schemeClr val="tx1"/>
                </a:solidFill>
              </a:rPr>
              <a:t>forkhead</a:t>
            </a:r>
            <a:r>
              <a:rPr lang="en-US" sz="3600" b="1" dirty="0">
                <a:solidFill>
                  <a:schemeClr val="tx1"/>
                </a:solidFill>
              </a:rPr>
              <a:t> box ( Fox3) </a:t>
            </a:r>
            <a:r>
              <a:rPr lang="ar-IQ" sz="3600" b="1" dirty="0">
                <a:solidFill>
                  <a:schemeClr val="tx1"/>
                </a:solidFill>
              </a:rPr>
              <a:t>وتقليل خلايا </a:t>
            </a:r>
            <a:r>
              <a:rPr lang="en-US" sz="3600" b="1" dirty="0">
                <a:solidFill>
                  <a:schemeClr val="tx1"/>
                </a:solidFill>
              </a:rPr>
              <a:t>Th1 </a:t>
            </a:r>
            <a:r>
              <a:rPr lang="ar-IQ" sz="3600" b="1" dirty="0">
                <a:solidFill>
                  <a:schemeClr val="tx1"/>
                </a:solidFill>
              </a:rPr>
              <a:t>والتعبير عن </a:t>
            </a:r>
            <a:r>
              <a:rPr lang="ar-IQ" sz="3600" b="1" dirty="0" smtClean="0">
                <a:solidFill>
                  <a:schemeClr val="tx1"/>
                </a:solidFill>
              </a:rPr>
              <a:t>(ℽ </a:t>
            </a:r>
            <a:r>
              <a:rPr lang="ar-IQ" sz="3600" b="1" dirty="0">
                <a:solidFill>
                  <a:schemeClr val="tx1"/>
                </a:solidFill>
              </a:rPr>
              <a:t>-</a:t>
            </a:r>
            <a:r>
              <a:rPr lang="en-US" sz="3600" b="1" dirty="0" smtClean="0">
                <a:solidFill>
                  <a:schemeClr val="tx1"/>
                </a:solidFill>
              </a:rPr>
              <a:t>INF</a:t>
            </a:r>
            <a:r>
              <a:rPr lang="ar-IQ" sz="3600" b="1" dirty="0" smtClean="0">
                <a:solidFill>
                  <a:schemeClr val="tx1"/>
                </a:solidFill>
              </a:rPr>
              <a:t>)</a:t>
            </a:r>
          </a:p>
        </p:txBody>
      </p:sp>
    </p:spTree>
    <p:extLst>
      <p:ext uri="{BB962C8B-B14F-4D97-AF65-F5344CB8AC3E}">
        <p14:creationId xmlns:p14="http://schemas.microsoft.com/office/powerpoint/2010/main" val="3082123992"/>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r>
              <a:rPr lang="ar-IQ" sz="2800" dirty="0">
                <a:solidFill>
                  <a:schemeClr val="tx1"/>
                </a:solidFill>
              </a:rPr>
              <a:t>وقد أشار </a:t>
            </a:r>
            <a:r>
              <a:rPr lang="en-US" sz="2800" dirty="0" err="1">
                <a:solidFill>
                  <a:schemeClr val="tx1"/>
                </a:solidFill>
              </a:rPr>
              <a:t>Shafabakhsh</a:t>
            </a:r>
            <a:r>
              <a:rPr lang="en-US" sz="2800" dirty="0">
                <a:solidFill>
                  <a:schemeClr val="tx1"/>
                </a:solidFill>
              </a:rPr>
              <a:t> </a:t>
            </a:r>
            <a:r>
              <a:rPr lang="ar-IQ" sz="2800" dirty="0">
                <a:solidFill>
                  <a:schemeClr val="tx1"/>
                </a:solidFill>
              </a:rPr>
              <a:t>وآخرون (2019) الى دراستين احدها على الفئران ،إذ تم تزويدها </a:t>
            </a:r>
            <a:r>
              <a:rPr lang="ar-IQ" sz="2800" dirty="0" err="1">
                <a:solidFill>
                  <a:schemeClr val="tx1"/>
                </a:solidFill>
              </a:rPr>
              <a:t>بالكركمين</a:t>
            </a:r>
            <a:r>
              <a:rPr lang="ar-IQ" sz="2800" dirty="0">
                <a:solidFill>
                  <a:schemeClr val="tx1"/>
                </a:solidFill>
              </a:rPr>
              <a:t> 100 ملغم . كغم-1 لمدة 72 ساعة وجد انخفاض في ترشح الخلايا </a:t>
            </a:r>
            <a:r>
              <a:rPr lang="ar-IQ" sz="2800" dirty="0" err="1">
                <a:solidFill>
                  <a:schemeClr val="tx1"/>
                </a:solidFill>
              </a:rPr>
              <a:t>التائية</a:t>
            </a:r>
            <a:r>
              <a:rPr lang="ar-IQ" sz="2800" dirty="0">
                <a:solidFill>
                  <a:schemeClr val="tx1"/>
                </a:solidFill>
              </a:rPr>
              <a:t> اللمفاوية الى الدماغ </a:t>
            </a:r>
            <a:r>
              <a:rPr lang="ar-IQ" sz="2800" dirty="0" smtClean="0">
                <a:solidFill>
                  <a:schemeClr val="tx1"/>
                </a:solidFill>
              </a:rPr>
              <a:t>أي </a:t>
            </a:r>
            <a:r>
              <a:rPr lang="ar-IQ" sz="2800" dirty="0">
                <a:solidFill>
                  <a:schemeClr val="tx1"/>
                </a:solidFill>
              </a:rPr>
              <a:t>بقائها في مجرى الدم </a:t>
            </a:r>
            <a:r>
              <a:rPr lang="ar-IQ" sz="2800" dirty="0" err="1">
                <a:solidFill>
                  <a:schemeClr val="tx1"/>
                </a:solidFill>
              </a:rPr>
              <a:t>لاداء</a:t>
            </a:r>
            <a:r>
              <a:rPr lang="ar-IQ" sz="2800" dirty="0">
                <a:solidFill>
                  <a:schemeClr val="tx1"/>
                </a:solidFill>
              </a:rPr>
              <a:t> </a:t>
            </a:r>
            <a:r>
              <a:rPr lang="ar-IQ" sz="2800" dirty="0" smtClean="0">
                <a:solidFill>
                  <a:schemeClr val="tx1"/>
                </a:solidFill>
              </a:rPr>
              <a:t>وظيفتها </a:t>
            </a:r>
            <a:r>
              <a:rPr lang="ar-IQ" sz="2800" dirty="0">
                <a:solidFill>
                  <a:schemeClr val="tx1"/>
                </a:solidFill>
              </a:rPr>
              <a:t>الإيجابية ، والدراسة الأخرى على الفئران أيضا ولكن زودت بالمركب </a:t>
            </a:r>
            <a:r>
              <a:rPr lang="en-US" sz="2800" dirty="0" err="1">
                <a:solidFill>
                  <a:schemeClr val="tx1"/>
                </a:solidFill>
              </a:rPr>
              <a:t>Bisdemethoxycurcumin</a:t>
            </a:r>
            <a:r>
              <a:rPr lang="en-US" sz="2800" dirty="0">
                <a:solidFill>
                  <a:schemeClr val="tx1"/>
                </a:solidFill>
              </a:rPr>
              <a:t> </a:t>
            </a:r>
            <a:r>
              <a:rPr lang="ar-IQ" sz="2800" dirty="0">
                <a:solidFill>
                  <a:schemeClr val="tx1"/>
                </a:solidFill>
              </a:rPr>
              <a:t>بنسبة 3 ملغم . كغم-1 ، إذ وجد زيادة في </a:t>
            </a:r>
            <a:r>
              <a:rPr lang="en-US" sz="2800" dirty="0" err="1">
                <a:solidFill>
                  <a:schemeClr val="tx1"/>
                </a:solidFill>
              </a:rPr>
              <a:t>Intratumoral</a:t>
            </a:r>
            <a:r>
              <a:rPr lang="en-US" sz="2800" dirty="0">
                <a:solidFill>
                  <a:schemeClr val="tx1"/>
                </a:solidFill>
              </a:rPr>
              <a:t> CD8+T-cell </a:t>
            </a:r>
            <a:r>
              <a:rPr lang="en-US" sz="2800" dirty="0" err="1">
                <a:solidFill>
                  <a:schemeClr val="tx1"/>
                </a:solidFill>
              </a:rPr>
              <a:t>infiltration,IFN</a:t>
            </a:r>
            <a:r>
              <a:rPr lang="en-US" sz="2800" dirty="0">
                <a:solidFill>
                  <a:schemeClr val="tx1"/>
                </a:solidFill>
              </a:rPr>
              <a:t>-</a:t>
            </a:r>
            <a:r>
              <a:rPr lang="el-GR" sz="2800" dirty="0">
                <a:solidFill>
                  <a:schemeClr val="tx1"/>
                </a:solidFill>
              </a:rPr>
              <a:t>γ </a:t>
            </a:r>
            <a:r>
              <a:rPr lang="ar-IQ" sz="2800" dirty="0">
                <a:solidFill>
                  <a:schemeClr val="tx1"/>
                </a:solidFill>
              </a:rPr>
              <a:t>وانخفاض في خلايا</a:t>
            </a:r>
          </a:p>
          <a:p>
            <a:pPr lvl="0" algn="just"/>
            <a:r>
              <a:rPr lang="en-US" sz="2800" dirty="0" err="1">
                <a:solidFill>
                  <a:schemeClr val="tx1"/>
                </a:solidFill>
              </a:rPr>
              <a:t>Intratumoral</a:t>
            </a:r>
            <a:r>
              <a:rPr lang="en-US" sz="2800" dirty="0">
                <a:solidFill>
                  <a:schemeClr val="tx1"/>
                </a:solidFill>
              </a:rPr>
              <a:t> myeloid-derived suppressor cells ( </a:t>
            </a:r>
            <a:r>
              <a:rPr lang="ar-IQ" sz="2800" dirty="0" smtClean="0">
                <a:solidFill>
                  <a:schemeClr val="tx1"/>
                </a:solidFill>
              </a:rPr>
              <a:t> (وهي </a:t>
            </a:r>
            <a:r>
              <a:rPr lang="ar-IQ" sz="2800" dirty="0">
                <a:solidFill>
                  <a:schemeClr val="tx1"/>
                </a:solidFill>
              </a:rPr>
              <a:t>الخلايا الكابحة المشتقة من </a:t>
            </a:r>
            <a:r>
              <a:rPr lang="ar-IQ" sz="2800" dirty="0" smtClean="0">
                <a:solidFill>
                  <a:schemeClr val="tx1"/>
                </a:solidFill>
              </a:rPr>
              <a:t>نخاع </a:t>
            </a:r>
            <a:r>
              <a:rPr lang="ar-IQ" sz="2800" dirty="0">
                <a:solidFill>
                  <a:schemeClr val="tx1"/>
                </a:solidFill>
              </a:rPr>
              <a:t>العظم وعند خفضها تنخفض خلايا   </a:t>
            </a:r>
            <a:r>
              <a:rPr lang="en-US" sz="2800" dirty="0" err="1">
                <a:solidFill>
                  <a:schemeClr val="tx1"/>
                </a:solidFill>
              </a:rPr>
              <a:t>Treg</a:t>
            </a:r>
            <a:r>
              <a:rPr lang="en-US" sz="2800" dirty="0">
                <a:solidFill>
                  <a:schemeClr val="tx1"/>
                </a:solidFill>
              </a:rPr>
              <a:t> </a:t>
            </a:r>
            <a:r>
              <a:rPr lang="ar-IQ" sz="2800" dirty="0">
                <a:solidFill>
                  <a:schemeClr val="tx1"/>
                </a:solidFill>
              </a:rPr>
              <a:t>حتى تزيد خلايا </a:t>
            </a:r>
            <a:r>
              <a:rPr lang="en-US" sz="2800" dirty="0">
                <a:solidFill>
                  <a:schemeClr val="tx1"/>
                </a:solidFill>
              </a:rPr>
              <a:t>T  helper </a:t>
            </a:r>
            <a:r>
              <a:rPr lang="ar-IQ" sz="2800" dirty="0" smtClean="0">
                <a:solidFill>
                  <a:schemeClr val="tx1"/>
                </a:solidFill>
              </a:rPr>
              <a:t>واهمية </a:t>
            </a:r>
            <a:r>
              <a:rPr lang="ar-IQ" sz="2800" dirty="0">
                <a:solidFill>
                  <a:schemeClr val="tx1"/>
                </a:solidFill>
              </a:rPr>
              <a:t>ذلك في تنظيم عمل الجهاز </a:t>
            </a:r>
            <a:r>
              <a:rPr lang="ar-IQ" sz="2800" dirty="0" smtClean="0">
                <a:solidFill>
                  <a:schemeClr val="tx1"/>
                </a:solidFill>
              </a:rPr>
              <a:t>المناعي) </a:t>
            </a:r>
            <a:r>
              <a:rPr lang="ar-IQ" sz="2800" dirty="0">
                <a:solidFill>
                  <a:schemeClr val="tx1"/>
                </a:solidFill>
              </a:rPr>
              <a:t>. </a:t>
            </a:r>
          </a:p>
          <a:p>
            <a:pPr lvl="0" algn="just"/>
            <a:endParaRPr lang="ar-IQ" sz="2800" dirty="0">
              <a:solidFill>
                <a:schemeClr val="tx1"/>
              </a:solidFill>
            </a:endParaRPr>
          </a:p>
        </p:txBody>
      </p:sp>
    </p:spTree>
    <p:extLst>
      <p:ext uri="{BB962C8B-B14F-4D97-AF65-F5344CB8AC3E}">
        <p14:creationId xmlns:p14="http://schemas.microsoft.com/office/powerpoint/2010/main" val="1160911478"/>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endParaRPr lang="ar-IQ" sz="2800" dirty="0">
              <a:solidFill>
                <a:schemeClr val="tx1"/>
              </a:solidFill>
            </a:endParaRPr>
          </a:p>
          <a:p>
            <a:pPr lvl="0" algn="just"/>
            <a:endParaRPr lang="ar-IQ" sz="2800" dirty="0" smtClean="0">
              <a:solidFill>
                <a:schemeClr val="tx1"/>
              </a:solidFill>
            </a:endParaRPr>
          </a:p>
          <a:p>
            <a:pPr lvl="0" algn="just"/>
            <a:endParaRPr lang="ar-IQ" sz="2800" dirty="0">
              <a:solidFill>
                <a:schemeClr val="tx1"/>
              </a:solidFill>
            </a:endParaRPr>
          </a:p>
        </p:txBody>
      </p:sp>
      <p:pic>
        <p:nvPicPr>
          <p:cNvPr id="4" name="صورة 3"/>
          <p:cNvPicPr>
            <a:picLocks noChangeAspect="1"/>
          </p:cNvPicPr>
          <p:nvPr/>
        </p:nvPicPr>
        <p:blipFill>
          <a:blip r:embed="rId2"/>
          <a:stretch>
            <a:fillRect/>
          </a:stretch>
        </p:blipFill>
        <p:spPr>
          <a:xfrm>
            <a:off x="671899" y="692696"/>
            <a:ext cx="7914912" cy="5544616"/>
          </a:xfrm>
          <a:prstGeom prst="rect">
            <a:avLst/>
          </a:prstGeom>
        </p:spPr>
      </p:pic>
    </p:spTree>
    <p:extLst>
      <p:ext uri="{BB962C8B-B14F-4D97-AF65-F5344CB8AC3E}">
        <p14:creationId xmlns:p14="http://schemas.microsoft.com/office/powerpoint/2010/main" val="191410311"/>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endParaRPr lang="ar-IQ" sz="2800" dirty="0">
              <a:solidFill>
                <a:schemeClr val="tx1"/>
              </a:solidFill>
            </a:endParaRPr>
          </a:p>
          <a:p>
            <a:pPr lvl="0" algn="just"/>
            <a:endParaRPr lang="ar-IQ" sz="2800" dirty="0" smtClean="0">
              <a:solidFill>
                <a:schemeClr val="tx1"/>
              </a:solidFill>
            </a:endParaRPr>
          </a:p>
          <a:p>
            <a:pPr lvl="0" algn="just"/>
            <a:endParaRPr lang="ar-IQ" sz="2800" dirty="0">
              <a:solidFill>
                <a:schemeClr val="tx1"/>
              </a:solidFill>
            </a:endParaRPr>
          </a:p>
          <a:p>
            <a:pPr lvl="0"/>
            <a:r>
              <a:rPr lang="en-US" sz="3600" b="1" dirty="0" smtClean="0">
                <a:solidFill>
                  <a:schemeClr val="tx1"/>
                </a:solidFill>
              </a:rPr>
              <a:t> </a:t>
            </a:r>
            <a:endParaRPr lang="ar-IQ" sz="3600" b="1" dirty="0" smtClean="0">
              <a:solidFill>
                <a:schemeClr val="tx1"/>
              </a:solidFill>
            </a:endParaRPr>
          </a:p>
        </p:txBody>
      </p:sp>
      <p:pic>
        <p:nvPicPr>
          <p:cNvPr id="4" name="صورة 3"/>
          <p:cNvPicPr>
            <a:picLocks noChangeAspect="1"/>
          </p:cNvPicPr>
          <p:nvPr/>
        </p:nvPicPr>
        <p:blipFill>
          <a:blip r:embed="rId2"/>
          <a:stretch>
            <a:fillRect/>
          </a:stretch>
        </p:blipFill>
        <p:spPr>
          <a:xfrm>
            <a:off x="582400" y="620688"/>
            <a:ext cx="7974451" cy="5616054"/>
          </a:xfrm>
          <a:prstGeom prst="rect">
            <a:avLst/>
          </a:prstGeom>
        </p:spPr>
      </p:pic>
    </p:spTree>
    <p:extLst>
      <p:ext uri="{BB962C8B-B14F-4D97-AF65-F5344CB8AC3E}">
        <p14:creationId xmlns:p14="http://schemas.microsoft.com/office/powerpoint/2010/main" val="98649058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lgn="just"/>
            <a:endParaRPr lang="ar-IQ" sz="2800" dirty="0" smtClean="0">
              <a:solidFill>
                <a:schemeClr val="tx1"/>
              </a:solidFill>
            </a:endParaRPr>
          </a:p>
          <a:p>
            <a:pPr lvl="0" algn="just"/>
            <a:endParaRPr lang="ar-IQ" sz="2800" dirty="0">
              <a:solidFill>
                <a:schemeClr val="tx1"/>
              </a:solidFill>
            </a:endParaRPr>
          </a:p>
          <a:p>
            <a:pPr lvl="0" algn="just"/>
            <a:endParaRPr lang="ar-IQ" sz="2800" dirty="0" smtClean="0">
              <a:solidFill>
                <a:schemeClr val="tx1"/>
              </a:solidFill>
            </a:endParaRPr>
          </a:p>
          <a:p>
            <a:pPr lvl="0" algn="just"/>
            <a:endParaRPr lang="ar-IQ" sz="2800" dirty="0">
              <a:solidFill>
                <a:schemeClr val="tx1"/>
              </a:solidFill>
            </a:endParaRPr>
          </a:p>
          <a:p>
            <a:pPr lvl="0"/>
            <a:r>
              <a:rPr lang="ar-IQ" sz="3600" b="1" dirty="0" smtClean="0">
                <a:solidFill>
                  <a:schemeClr val="tx1"/>
                </a:solidFill>
              </a:rPr>
              <a:t>فاعلية </a:t>
            </a:r>
            <a:r>
              <a:rPr lang="ar-IQ" sz="3600" b="1" dirty="0">
                <a:solidFill>
                  <a:schemeClr val="tx1"/>
                </a:solidFill>
              </a:rPr>
              <a:t>الكركم  </a:t>
            </a:r>
            <a:r>
              <a:rPr lang="en-US" sz="3600" b="1" dirty="0" smtClean="0">
                <a:solidFill>
                  <a:schemeClr val="tx1"/>
                </a:solidFill>
              </a:rPr>
              <a:t>Curcuma </a:t>
            </a:r>
            <a:r>
              <a:rPr lang="en-US" sz="3600" b="1" dirty="0">
                <a:solidFill>
                  <a:schemeClr val="tx1"/>
                </a:solidFill>
              </a:rPr>
              <a:t>longa) </a:t>
            </a:r>
            <a:r>
              <a:rPr lang="ar-IQ" sz="3600" b="1" dirty="0" smtClean="0">
                <a:solidFill>
                  <a:schemeClr val="tx1"/>
                </a:solidFill>
              </a:rPr>
              <a:t> ) ضد </a:t>
            </a:r>
            <a:r>
              <a:rPr lang="ar-IQ" sz="3600" b="1" dirty="0">
                <a:solidFill>
                  <a:schemeClr val="tx1"/>
                </a:solidFill>
              </a:rPr>
              <a:t>الفايروسات وفايروس </a:t>
            </a:r>
            <a:r>
              <a:rPr lang="en-US" sz="3600" b="1" dirty="0">
                <a:solidFill>
                  <a:schemeClr val="tx1"/>
                </a:solidFill>
              </a:rPr>
              <a:t>COVID-19 </a:t>
            </a:r>
            <a:endParaRPr lang="ar-IQ" sz="3600" b="1" dirty="0" smtClean="0">
              <a:solidFill>
                <a:schemeClr val="tx1"/>
              </a:solidFill>
            </a:endParaRPr>
          </a:p>
        </p:txBody>
      </p:sp>
    </p:spTree>
    <p:extLst>
      <p:ext uri="{BB962C8B-B14F-4D97-AF65-F5344CB8AC3E}">
        <p14:creationId xmlns:p14="http://schemas.microsoft.com/office/powerpoint/2010/main" val="3267119430"/>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lnSpcReduction="10000"/>
          </a:bodyPr>
          <a:lstStyle/>
          <a:p>
            <a:pPr lvl="0"/>
            <a:endParaRPr lang="ar-IQ" sz="2800" dirty="0" smtClean="0">
              <a:solidFill>
                <a:schemeClr val="tx1"/>
              </a:solidFill>
            </a:endParaRPr>
          </a:p>
          <a:p>
            <a:pPr algn="just"/>
            <a:r>
              <a:rPr lang="ar-IQ" sz="2800" dirty="0">
                <a:solidFill>
                  <a:schemeClr val="tx1"/>
                </a:solidFill>
              </a:rPr>
              <a:t>لعل بعض الاطباء يعول في علاج الفايروسات على العلاج المركب من : العوامل المضادة للفايروسات والمضادات الحيوية والادوية المضادة للالتهابات . </a:t>
            </a:r>
            <a:r>
              <a:rPr lang="ar-IQ" sz="2800" dirty="0" smtClean="0">
                <a:solidFill>
                  <a:schemeClr val="tx1"/>
                </a:solidFill>
              </a:rPr>
              <a:t>هناك </a:t>
            </a:r>
            <a:r>
              <a:rPr lang="ar-IQ" sz="2800" dirty="0">
                <a:solidFill>
                  <a:schemeClr val="tx1"/>
                </a:solidFill>
              </a:rPr>
              <a:t>العديد من الأدوية التي ذكرت في التجارب السريرية : </a:t>
            </a:r>
          </a:p>
          <a:p>
            <a:pPr algn="just"/>
            <a:r>
              <a:rPr lang="en-US" sz="2800" dirty="0" err="1">
                <a:solidFill>
                  <a:schemeClr val="tx1"/>
                </a:solidFill>
              </a:rPr>
              <a:t>chloroquine</a:t>
            </a:r>
            <a:r>
              <a:rPr lang="en-US" sz="2800" dirty="0">
                <a:solidFill>
                  <a:schemeClr val="tx1"/>
                </a:solidFill>
              </a:rPr>
              <a:t>, </a:t>
            </a:r>
            <a:r>
              <a:rPr lang="en-US" sz="2800" dirty="0" err="1">
                <a:solidFill>
                  <a:schemeClr val="tx1"/>
                </a:solidFill>
              </a:rPr>
              <a:t>hydroxychloroquine</a:t>
            </a:r>
            <a:r>
              <a:rPr lang="en-US" sz="2800" dirty="0">
                <a:solidFill>
                  <a:schemeClr val="tx1"/>
                </a:solidFill>
              </a:rPr>
              <a:t>, </a:t>
            </a:r>
            <a:r>
              <a:rPr lang="en-US" sz="2800" dirty="0" err="1">
                <a:solidFill>
                  <a:schemeClr val="tx1"/>
                </a:solidFill>
              </a:rPr>
              <a:t>ivermectin</a:t>
            </a:r>
            <a:r>
              <a:rPr lang="en-US" sz="2800" dirty="0">
                <a:solidFill>
                  <a:schemeClr val="tx1"/>
                </a:solidFill>
              </a:rPr>
              <a:t>, quinidine, </a:t>
            </a:r>
            <a:r>
              <a:rPr lang="en-US" sz="2800" dirty="0" err="1">
                <a:solidFill>
                  <a:schemeClr val="tx1"/>
                </a:solidFill>
              </a:rPr>
              <a:t>artemisinin</a:t>
            </a:r>
            <a:r>
              <a:rPr lang="en-US" sz="2800" dirty="0">
                <a:solidFill>
                  <a:schemeClr val="tx1"/>
                </a:solidFill>
              </a:rPr>
              <a:t>, </a:t>
            </a:r>
            <a:r>
              <a:rPr lang="en-US" sz="2800" dirty="0" err="1">
                <a:solidFill>
                  <a:schemeClr val="tx1"/>
                </a:solidFill>
              </a:rPr>
              <a:t>remdesivir</a:t>
            </a:r>
            <a:r>
              <a:rPr lang="en-US" sz="2800" dirty="0">
                <a:solidFill>
                  <a:schemeClr val="tx1"/>
                </a:solidFill>
              </a:rPr>
              <a:t>, azithromycin</a:t>
            </a:r>
          </a:p>
          <a:p>
            <a:pPr algn="just"/>
            <a:endParaRPr lang="en-US" sz="2800" dirty="0">
              <a:solidFill>
                <a:schemeClr val="tx1"/>
              </a:solidFill>
            </a:endParaRPr>
          </a:p>
          <a:p>
            <a:pPr algn="just"/>
            <a:r>
              <a:rPr lang="ar-IQ" sz="2800" dirty="0">
                <a:solidFill>
                  <a:schemeClr val="tx1"/>
                </a:solidFill>
              </a:rPr>
              <a:t>من جانب آخر وفي سياق العلاج الوقائي تم تحديد العديد من مركبات الـ </a:t>
            </a:r>
            <a:r>
              <a:rPr lang="en-US" sz="2800" dirty="0">
                <a:solidFill>
                  <a:schemeClr val="tx1"/>
                </a:solidFill>
              </a:rPr>
              <a:t>Polyphenols </a:t>
            </a:r>
            <a:r>
              <a:rPr lang="ar-IQ" sz="2800" dirty="0">
                <a:solidFill>
                  <a:schemeClr val="tx1"/>
                </a:solidFill>
              </a:rPr>
              <a:t>المستخلصة من المنتجات الطبيعية بأليات مختلفة ضد الفايروسات مثل : </a:t>
            </a:r>
          </a:p>
          <a:p>
            <a:pPr algn="just"/>
            <a:r>
              <a:rPr lang="ar-IQ" sz="2800" dirty="0">
                <a:solidFill>
                  <a:schemeClr val="tx1"/>
                </a:solidFill>
              </a:rPr>
              <a:t>1-استهداف تفاعلات معينة لمضيف الفايروس. </a:t>
            </a:r>
          </a:p>
          <a:p>
            <a:pPr algn="just"/>
            <a:r>
              <a:rPr lang="ar-IQ" sz="2800" dirty="0">
                <a:solidFill>
                  <a:schemeClr val="tx1"/>
                </a:solidFill>
              </a:rPr>
              <a:t>2-الدخول الفايروسي . </a:t>
            </a:r>
          </a:p>
          <a:p>
            <a:pPr algn="just"/>
            <a:r>
              <a:rPr lang="ar-IQ" sz="2800" dirty="0">
                <a:solidFill>
                  <a:schemeClr val="tx1"/>
                </a:solidFill>
              </a:rPr>
              <a:t>3-التكاثر والتجمع الفايروسي .</a:t>
            </a:r>
          </a:p>
          <a:p>
            <a:pPr lvl="0"/>
            <a:endParaRPr lang="en-US" sz="2800" dirty="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algn="just"/>
            <a:r>
              <a:rPr lang="ar-IQ" sz="2800" dirty="0">
                <a:solidFill>
                  <a:schemeClr val="tx1"/>
                </a:solidFill>
              </a:rPr>
              <a:t>استنادا لذلك عُد </a:t>
            </a:r>
            <a:r>
              <a:rPr lang="ar-IQ" sz="2800" dirty="0" smtClean="0">
                <a:solidFill>
                  <a:schemeClr val="tx1"/>
                </a:solidFill>
              </a:rPr>
              <a:t>الكركم </a:t>
            </a:r>
            <a:r>
              <a:rPr lang="ar-IQ" sz="2800" dirty="0">
                <a:solidFill>
                  <a:schemeClr val="tx1"/>
                </a:solidFill>
              </a:rPr>
              <a:t>أحد المنتجات الطبيعية( </a:t>
            </a:r>
            <a:r>
              <a:rPr lang="ar-IQ" sz="2800" dirty="0" smtClean="0">
                <a:solidFill>
                  <a:schemeClr val="tx1"/>
                </a:solidFill>
              </a:rPr>
              <a:t>الذي </a:t>
            </a:r>
            <a:r>
              <a:rPr lang="ar-IQ" sz="2800" dirty="0">
                <a:solidFill>
                  <a:schemeClr val="tx1"/>
                </a:solidFill>
              </a:rPr>
              <a:t>ي</a:t>
            </a:r>
            <a:r>
              <a:rPr lang="ar-IQ" sz="2800" dirty="0" smtClean="0">
                <a:solidFill>
                  <a:schemeClr val="tx1"/>
                </a:solidFill>
              </a:rPr>
              <a:t>حتوي </a:t>
            </a:r>
            <a:r>
              <a:rPr lang="ar-IQ" sz="2800" dirty="0">
                <a:solidFill>
                  <a:schemeClr val="tx1"/>
                </a:solidFill>
              </a:rPr>
              <a:t>على كمية كبيرة من الـ </a:t>
            </a:r>
            <a:r>
              <a:rPr lang="en-US" sz="2800" dirty="0">
                <a:solidFill>
                  <a:schemeClr val="tx1"/>
                </a:solidFill>
              </a:rPr>
              <a:t>Polyphenols </a:t>
            </a:r>
            <a:r>
              <a:rPr lang="ar-IQ" sz="2800" dirty="0" smtClean="0">
                <a:solidFill>
                  <a:schemeClr val="tx1"/>
                </a:solidFill>
              </a:rPr>
              <a:t> )التي </a:t>
            </a:r>
            <a:r>
              <a:rPr lang="ar-IQ" sz="2800" dirty="0">
                <a:solidFill>
                  <a:schemeClr val="tx1"/>
                </a:solidFill>
              </a:rPr>
              <a:t>تم اختبارها على نطاق واسع لتأثيرها المضاد للفايروسات . فقد ظهر للكركم نشاط ضد مجموعة واسعة من الفايروسات بما في ذلك فيروس نقص المناعة (</a:t>
            </a:r>
            <a:r>
              <a:rPr lang="en-US" sz="2800" dirty="0" smtClean="0">
                <a:solidFill>
                  <a:schemeClr val="tx1"/>
                </a:solidFill>
              </a:rPr>
              <a:t>HIV </a:t>
            </a:r>
            <a:r>
              <a:rPr lang="ar-IQ" sz="2800" dirty="0" smtClean="0">
                <a:solidFill>
                  <a:schemeClr val="tx1"/>
                </a:solidFill>
              </a:rPr>
              <a:t> ) وفايروس </a:t>
            </a:r>
            <a:r>
              <a:rPr lang="ar-IQ" sz="2800" dirty="0">
                <a:solidFill>
                  <a:schemeClr val="tx1"/>
                </a:solidFill>
              </a:rPr>
              <a:t>(</a:t>
            </a:r>
            <a:r>
              <a:rPr lang="en-US" sz="2800" dirty="0" smtClean="0">
                <a:solidFill>
                  <a:schemeClr val="tx1"/>
                </a:solidFill>
              </a:rPr>
              <a:t>HSV-2 </a:t>
            </a:r>
            <a:r>
              <a:rPr lang="ar-IQ" sz="2800" dirty="0" smtClean="0">
                <a:solidFill>
                  <a:schemeClr val="tx1"/>
                </a:solidFill>
              </a:rPr>
              <a:t>) وفايروس </a:t>
            </a:r>
            <a:r>
              <a:rPr lang="ar-IQ" sz="2800" dirty="0">
                <a:solidFill>
                  <a:schemeClr val="tx1"/>
                </a:solidFill>
              </a:rPr>
              <a:t>(</a:t>
            </a:r>
            <a:r>
              <a:rPr lang="en-US" sz="2800" dirty="0" smtClean="0">
                <a:solidFill>
                  <a:schemeClr val="tx1"/>
                </a:solidFill>
              </a:rPr>
              <a:t>HPV </a:t>
            </a:r>
            <a:r>
              <a:rPr lang="ar-IQ" sz="2800" dirty="0" smtClean="0">
                <a:solidFill>
                  <a:schemeClr val="tx1"/>
                </a:solidFill>
              </a:rPr>
              <a:t> ) وفايروس </a:t>
            </a:r>
            <a:r>
              <a:rPr lang="ar-IQ" sz="2800" dirty="0">
                <a:solidFill>
                  <a:schemeClr val="tx1"/>
                </a:solidFill>
              </a:rPr>
              <a:t>الانفلونزا وفايروس التهاب الكبد (</a:t>
            </a:r>
            <a:r>
              <a:rPr lang="en-US" sz="2800" dirty="0">
                <a:solidFill>
                  <a:schemeClr val="tx1"/>
                </a:solidFill>
              </a:rPr>
              <a:t>Hepatic </a:t>
            </a:r>
            <a:r>
              <a:rPr lang="en-US" sz="2800" dirty="0" smtClean="0">
                <a:solidFill>
                  <a:schemeClr val="tx1"/>
                </a:solidFill>
              </a:rPr>
              <a:t>virus </a:t>
            </a:r>
            <a:r>
              <a:rPr lang="ar-IQ" sz="2800" dirty="0" smtClean="0">
                <a:solidFill>
                  <a:schemeClr val="tx1"/>
                </a:solidFill>
              </a:rPr>
              <a:t> ) فضلا </a:t>
            </a:r>
            <a:r>
              <a:rPr lang="ar-IQ" sz="2800" dirty="0">
                <a:solidFill>
                  <a:schemeClr val="tx1"/>
                </a:solidFill>
              </a:rPr>
              <a:t>عما ذكر من فوائد للكركم كمضاد للأكسدة والالتهابات والتورمات وغيرها . </a:t>
            </a:r>
          </a:p>
          <a:p>
            <a:pPr algn="just"/>
            <a:r>
              <a:rPr lang="ar-IQ" sz="2800" dirty="0">
                <a:solidFill>
                  <a:schemeClr val="tx1"/>
                </a:solidFill>
              </a:rPr>
              <a:t>بناءً على ذلك جاء في أحد المقالات أن البيانات الواردة من البلدان النامية المستهلكة </a:t>
            </a:r>
            <a:r>
              <a:rPr lang="ar-IQ" sz="2800" dirty="0" smtClean="0">
                <a:solidFill>
                  <a:schemeClr val="tx1"/>
                </a:solidFill>
              </a:rPr>
              <a:t>للكركم بخصوص الوفيات المتسببة من كورونا </a:t>
            </a:r>
            <a:r>
              <a:rPr lang="ar-IQ" sz="2800" dirty="0">
                <a:solidFill>
                  <a:schemeClr val="tx1"/>
                </a:solidFill>
              </a:rPr>
              <a:t>منخفض جداً مقارنة مع الدول المتطورة ولديهم قواعد صارمة بخصوص جائحة  </a:t>
            </a:r>
            <a:r>
              <a:rPr lang="ar-IQ" sz="2800" dirty="0" smtClean="0">
                <a:solidFill>
                  <a:schemeClr val="tx1"/>
                </a:solidFill>
              </a:rPr>
              <a:t>19-   </a:t>
            </a:r>
            <a:r>
              <a:rPr lang="en-US" sz="2800" dirty="0">
                <a:solidFill>
                  <a:schemeClr val="tx1"/>
                </a:solidFill>
              </a:rPr>
              <a:t>COVID </a:t>
            </a:r>
            <a:r>
              <a:rPr lang="ar-IQ" sz="2800" dirty="0" smtClean="0">
                <a:solidFill>
                  <a:schemeClr val="tx1"/>
                </a:solidFill>
              </a:rPr>
              <a:t> .</a:t>
            </a:r>
            <a:endParaRPr lang="en-US" sz="2800" dirty="0">
              <a:solidFill>
                <a:schemeClr val="tx1"/>
              </a:solidFill>
            </a:endParaRPr>
          </a:p>
          <a:p>
            <a:pPr algn="just"/>
            <a:r>
              <a:rPr lang="ar-IQ" sz="2800" dirty="0">
                <a:solidFill>
                  <a:schemeClr val="tx1"/>
                </a:solidFill>
              </a:rPr>
              <a:t>احدى النتائج الحديثة أشارت الى أن الكركمين له امكانية مضادة لفايروس كورونا والتي يمكن مقارنتها مع الادوية المستعملة سريرياً .</a:t>
            </a:r>
          </a:p>
          <a:p>
            <a:pPr lvl="0"/>
            <a:endParaRPr lang="ar-IQ" sz="2800" dirty="0" smtClean="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fontScale="92500" lnSpcReduction="10000"/>
          </a:bodyPr>
          <a:lstStyle/>
          <a:p>
            <a:endParaRPr lang="ar-IQ" sz="2800" dirty="0" smtClean="0">
              <a:solidFill>
                <a:schemeClr val="tx1"/>
              </a:solidFill>
            </a:endParaRPr>
          </a:p>
          <a:p>
            <a:r>
              <a:rPr lang="ar-IQ" sz="2800" dirty="0">
                <a:solidFill>
                  <a:schemeClr val="tx1"/>
                </a:solidFill>
              </a:rPr>
              <a:t>بينت الدراسات أن </a:t>
            </a:r>
            <a:r>
              <a:rPr lang="en-US" sz="2800" dirty="0">
                <a:solidFill>
                  <a:schemeClr val="tx1"/>
                </a:solidFill>
              </a:rPr>
              <a:t>SARS-CoV-2 </a:t>
            </a:r>
            <a:r>
              <a:rPr lang="ar-IQ" sz="2800" dirty="0" smtClean="0">
                <a:solidFill>
                  <a:schemeClr val="tx1"/>
                </a:solidFill>
              </a:rPr>
              <a:t> (فايروس </a:t>
            </a:r>
            <a:r>
              <a:rPr lang="ar-IQ" sz="2800" dirty="0">
                <a:solidFill>
                  <a:schemeClr val="tx1"/>
                </a:solidFill>
              </a:rPr>
              <a:t>كورونا) يغزو الخلايا البشرية المضيفة </a:t>
            </a:r>
            <a:r>
              <a:rPr lang="ar-IQ" sz="2800" dirty="0" smtClean="0">
                <a:solidFill>
                  <a:schemeClr val="tx1"/>
                </a:solidFill>
              </a:rPr>
              <a:t>من خلال </a:t>
            </a:r>
            <a:r>
              <a:rPr lang="ar-IQ" sz="2800" dirty="0">
                <a:solidFill>
                  <a:schemeClr val="tx1"/>
                </a:solidFill>
              </a:rPr>
              <a:t>مستقبل الغشاء </a:t>
            </a:r>
            <a:r>
              <a:rPr lang="ar-IQ" sz="2800" dirty="0" smtClean="0">
                <a:solidFill>
                  <a:schemeClr val="tx1"/>
                </a:solidFill>
              </a:rPr>
              <a:t>                                   </a:t>
            </a:r>
            <a:r>
              <a:rPr lang="en-US" sz="2800" dirty="0">
                <a:solidFill>
                  <a:schemeClr val="tx1"/>
                </a:solidFill>
              </a:rPr>
              <a:t>Angiotensin Converting Enzyme 2(ACE2) </a:t>
            </a:r>
            <a:r>
              <a:rPr lang="en-US" sz="2800" dirty="0" smtClean="0">
                <a:solidFill>
                  <a:schemeClr val="tx1"/>
                </a:solidFill>
              </a:rPr>
              <a:t>membrane receptor</a:t>
            </a:r>
            <a:r>
              <a:rPr lang="ar-IQ" sz="2800" dirty="0" smtClean="0">
                <a:solidFill>
                  <a:schemeClr val="tx1"/>
                </a:solidFill>
              </a:rPr>
              <a:t> </a:t>
            </a:r>
          </a:p>
          <a:p>
            <a:r>
              <a:rPr lang="ar-IQ" sz="2800" dirty="0" smtClean="0">
                <a:solidFill>
                  <a:schemeClr val="tx1"/>
                </a:solidFill>
              </a:rPr>
              <a:t>وهو </a:t>
            </a:r>
            <a:r>
              <a:rPr lang="ar-IQ" sz="2800" dirty="0">
                <a:solidFill>
                  <a:schemeClr val="tx1"/>
                </a:solidFill>
              </a:rPr>
              <a:t>موقع دخول الفايروس للخلية من خلال </a:t>
            </a:r>
            <a:r>
              <a:rPr lang="ar-IQ" sz="2800" dirty="0" smtClean="0">
                <a:solidFill>
                  <a:schemeClr val="tx1"/>
                </a:solidFill>
              </a:rPr>
              <a:t>ارتباط                       </a:t>
            </a:r>
            <a:r>
              <a:rPr lang="en-US" sz="2800" dirty="0" smtClean="0">
                <a:solidFill>
                  <a:schemeClr val="tx1"/>
                </a:solidFill>
              </a:rPr>
              <a:t>Protein </a:t>
            </a:r>
            <a:r>
              <a:rPr lang="en-US" sz="2800" dirty="0">
                <a:solidFill>
                  <a:schemeClr val="tx1"/>
                </a:solidFill>
              </a:rPr>
              <a:t>- s  </a:t>
            </a:r>
            <a:r>
              <a:rPr lang="ar-IQ" sz="2800" dirty="0" smtClean="0">
                <a:solidFill>
                  <a:schemeClr val="tx1"/>
                </a:solidFill>
              </a:rPr>
              <a:t> للفايروس بهذا المستقبل(</a:t>
            </a:r>
            <a:r>
              <a:rPr lang="en-US" sz="2800" dirty="0" smtClean="0">
                <a:solidFill>
                  <a:schemeClr val="tx1"/>
                </a:solidFill>
              </a:rPr>
              <a:t>ACE2 </a:t>
            </a:r>
            <a:r>
              <a:rPr lang="ar-IQ" sz="2800" dirty="0" smtClean="0">
                <a:solidFill>
                  <a:schemeClr val="tx1"/>
                </a:solidFill>
              </a:rPr>
              <a:t>) الموجودة </a:t>
            </a:r>
            <a:r>
              <a:rPr lang="ar-IQ" sz="2800" dirty="0">
                <a:solidFill>
                  <a:schemeClr val="tx1"/>
                </a:solidFill>
              </a:rPr>
              <a:t>في الغشاء واندماج الفايروس والتكاثر اللاحق للفايروس بالمضيف ( الخلية) . </a:t>
            </a:r>
            <a:endParaRPr lang="ar-IQ" sz="2800" dirty="0" smtClean="0">
              <a:solidFill>
                <a:schemeClr val="tx1"/>
              </a:solidFill>
            </a:endParaRPr>
          </a:p>
          <a:p>
            <a:r>
              <a:rPr lang="ar-IQ" sz="2800" dirty="0" smtClean="0">
                <a:solidFill>
                  <a:schemeClr val="tx1"/>
                </a:solidFill>
              </a:rPr>
              <a:t>في </a:t>
            </a:r>
            <a:r>
              <a:rPr lang="ar-IQ" sz="2800" dirty="0">
                <a:solidFill>
                  <a:schemeClr val="tx1"/>
                </a:solidFill>
              </a:rPr>
              <a:t>هذا السياق قيمت احدى الدراسات قوة ارتباط الكركمين مع بروتين الفيروس ووجد أن له صلة ارتباط جيدة ومماثلة للأدوية المرشحة ضد الفايروس وهي </a:t>
            </a:r>
            <a:r>
              <a:rPr lang="ar-IQ" sz="2800" dirty="0" smtClean="0">
                <a:solidFill>
                  <a:schemeClr val="tx1"/>
                </a:solidFill>
              </a:rPr>
              <a:t> </a:t>
            </a:r>
            <a:r>
              <a:rPr lang="en-US" sz="2800" dirty="0" err="1" smtClean="0">
                <a:solidFill>
                  <a:schemeClr val="tx1"/>
                </a:solidFill>
              </a:rPr>
              <a:t>ivermectin</a:t>
            </a:r>
            <a:r>
              <a:rPr lang="en-US" sz="2800" dirty="0" smtClean="0">
                <a:solidFill>
                  <a:schemeClr val="tx1"/>
                </a:solidFill>
              </a:rPr>
              <a:t> </a:t>
            </a:r>
            <a:r>
              <a:rPr lang="en-US" sz="2800" dirty="0">
                <a:solidFill>
                  <a:schemeClr val="tx1"/>
                </a:solidFill>
              </a:rPr>
              <a:t>,</a:t>
            </a:r>
            <a:r>
              <a:rPr lang="en-US" sz="2800" dirty="0" smtClean="0">
                <a:solidFill>
                  <a:schemeClr val="tx1"/>
                </a:solidFill>
              </a:rPr>
              <a:t>azithromycin, </a:t>
            </a:r>
            <a:r>
              <a:rPr lang="en-US" sz="2800" dirty="0" err="1">
                <a:solidFill>
                  <a:schemeClr val="tx1"/>
                </a:solidFill>
              </a:rPr>
              <a:t>remedesivir</a:t>
            </a:r>
            <a:r>
              <a:rPr lang="en-US" sz="2800" dirty="0">
                <a:solidFill>
                  <a:schemeClr val="tx1"/>
                </a:solidFill>
              </a:rPr>
              <a:t> , quinidine ) </a:t>
            </a:r>
            <a:r>
              <a:rPr lang="ar-IQ" sz="2800" dirty="0" smtClean="0">
                <a:solidFill>
                  <a:schemeClr val="tx1"/>
                </a:solidFill>
              </a:rPr>
              <a:t>)</a:t>
            </a:r>
            <a:endParaRPr lang="ar-IQ" sz="2800" dirty="0">
              <a:solidFill>
                <a:schemeClr val="tx1"/>
              </a:solidFill>
            </a:endParaRPr>
          </a:p>
          <a:p>
            <a:r>
              <a:rPr lang="ar-IQ" sz="2800" dirty="0">
                <a:solidFill>
                  <a:schemeClr val="tx1"/>
                </a:solidFill>
              </a:rPr>
              <a:t>وقد بينت أحد المصادر (2020) الاستراتيجيات المحتملة لدور الكركمين العلاجي: </a:t>
            </a:r>
          </a:p>
          <a:p>
            <a:r>
              <a:rPr lang="ar-IQ" sz="2800" dirty="0">
                <a:solidFill>
                  <a:schemeClr val="tx1"/>
                </a:solidFill>
              </a:rPr>
              <a:t>1-عامل يثبط أو يمنع تفاعل الفايروس مع المضيف . (تأثير مباشر)</a:t>
            </a:r>
          </a:p>
          <a:p>
            <a:r>
              <a:rPr lang="ar-IQ" sz="2800" dirty="0">
                <a:solidFill>
                  <a:schemeClr val="tx1"/>
                </a:solidFill>
              </a:rPr>
              <a:t>2- مخفف للاصابة من خلال دوره المضاد للالتهابات وتقليل الاجهاد التنفسي المتسبب من فايروس   </a:t>
            </a:r>
            <a:r>
              <a:rPr lang="ar-IQ" sz="2800" dirty="0" smtClean="0">
                <a:solidFill>
                  <a:schemeClr val="tx1"/>
                </a:solidFill>
              </a:rPr>
              <a:t>19   </a:t>
            </a:r>
            <a:r>
              <a:rPr lang="en-US" sz="2800" dirty="0" smtClean="0">
                <a:solidFill>
                  <a:schemeClr val="tx1"/>
                </a:solidFill>
              </a:rPr>
              <a:t>COVID - </a:t>
            </a:r>
            <a:endParaRPr lang="en-US" sz="2800" dirty="0">
              <a:solidFill>
                <a:schemeClr val="tx1"/>
              </a:solidFill>
            </a:endParaRPr>
          </a:p>
          <a:p>
            <a:pPr lvl="0"/>
            <a:endParaRPr lang="ar-IQ" sz="2800" dirty="0" smtClean="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endParaRPr lang="ar-IQ" sz="2800" dirty="0" smtClean="0">
              <a:solidFill>
                <a:schemeClr val="tx1"/>
              </a:solidFill>
            </a:endParaRPr>
          </a:p>
          <a:p>
            <a:pPr algn="just"/>
            <a:r>
              <a:rPr lang="ar-IQ" sz="2800" dirty="0">
                <a:solidFill>
                  <a:schemeClr val="tx1"/>
                </a:solidFill>
              </a:rPr>
              <a:t>دراسة اخرى (</a:t>
            </a:r>
            <a:r>
              <a:rPr lang="ar-IQ" sz="2800" dirty="0" smtClean="0">
                <a:solidFill>
                  <a:schemeClr val="tx1"/>
                </a:solidFill>
              </a:rPr>
              <a:t>2020) </a:t>
            </a:r>
            <a:r>
              <a:rPr lang="ar-IQ" sz="2800" dirty="0">
                <a:solidFill>
                  <a:schemeClr val="tx1"/>
                </a:solidFill>
              </a:rPr>
              <a:t>أظهرت تقارب ارتباط الـ </a:t>
            </a:r>
            <a:r>
              <a:rPr lang="en-US" sz="2800" dirty="0">
                <a:solidFill>
                  <a:schemeClr val="tx1"/>
                </a:solidFill>
              </a:rPr>
              <a:t>Polyphenol </a:t>
            </a:r>
            <a:r>
              <a:rPr lang="ar-IQ" sz="2800" dirty="0" smtClean="0">
                <a:solidFill>
                  <a:schemeClr val="tx1"/>
                </a:solidFill>
              </a:rPr>
              <a:t> مع </a:t>
            </a:r>
            <a:r>
              <a:rPr lang="ar-IQ" sz="2800" dirty="0">
                <a:solidFill>
                  <a:schemeClr val="tx1"/>
                </a:solidFill>
              </a:rPr>
              <a:t>مجال ربط المستقبلات(</a:t>
            </a:r>
            <a:r>
              <a:rPr lang="en-US" sz="2800" dirty="0" smtClean="0">
                <a:solidFill>
                  <a:schemeClr val="tx1"/>
                </a:solidFill>
              </a:rPr>
              <a:t>RBD</a:t>
            </a:r>
            <a:r>
              <a:rPr lang="ar-IQ" sz="2800" dirty="0" smtClean="0">
                <a:solidFill>
                  <a:schemeClr val="tx1"/>
                </a:solidFill>
              </a:rPr>
              <a:t>) لبروتين </a:t>
            </a:r>
            <a:r>
              <a:rPr lang="en-US" sz="2800" dirty="0">
                <a:solidFill>
                  <a:schemeClr val="tx1"/>
                </a:solidFill>
              </a:rPr>
              <a:t>S </a:t>
            </a:r>
            <a:r>
              <a:rPr lang="ar-IQ" sz="2800" dirty="0" smtClean="0">
                <a:solidFill>
                  <a:schemeClr val="tx1"/>
                </a:solidFill>
              </a:rPr>
              <a:t> للفايروس </a:t>
            </a:r>
            <a:r>
              <a:rPr lang="ar-IQ" sz="2800" dirty="0">
                <a:solidFill>
                  <a:schemeClr val="tx1"/>
                </a:solidFill>
              </a:rPr>
              <a:t>من جانب وكذلك بمواقع الارتباط الفيروسي لمستقبل(</a:t>
            </a:r>
            <a:r>
              <a:rPr lang="en-US" sz="2800" dirty="0" smtClean="0">
                <a:solidFill>
                  <a:schemeClr val="tx1"/>
                </a:solidFill>
              </a:rPr>
              <a:t>ACE2</a:t>
            </a:r>
            <a:r>
              <a:rPr lang="ar-IQ" sz="2800" dirty="0" smtClean="0">
                <a:solidFill>
                  <a:schemeClr val="tx1"/>
                </a:solidFill>
              </a:rPr>
              <a:t>) وبالتالي </a:t>
            </a:r>
            <a:r>
              <a:rPr lang="ar-IQ" sz="2800" dirty="0">
                <a:solidFill>
                  <a:schemeClr val="tx1"/>
                </a:solidFill>
              </a:rPr>
              <a:t>يعمل الكركمين كمثبط لدخول بروتين </a:t>
            </a:r>
            <a:r>
              <a:rPr lang="en-US" sz="2800" dirty="0" smtClean="0">
                <a:solidFill>
                  <a:schemeClr val="tx1"/>
                </a:solidFill>
              </a:rPr>
              <a:t>SARS-CoV-2</a:t>
            </a:r>
            <a:r>
              <a:rPr lang="ar-IQ" sz="2800" dirty="0" smtClean="0">
                <a:solidFill>
                  <a:schemeClr val="tx1"/>
                </a:solidFill>
              </a:rPr>
              <a:t> .</a:t>
            </a:r>
            <a:endParaRPr lang="en-US" sz="2800" dirty="0">
              <a:solidFill>
                <a:schemeClr val="tx1"/>
              </a:solidFill>
            </a:endParaRPr>
          </a:p>
          <a:p>
            <a:pPr algn="just"/>
            <a:r>
              <a:rPr lang="ar-IQ" sz="2800" dirty="0">
                <a:solidFill>
                  <a:schemeClr val="tx1"/>
                </a:solidFill>
              </a:rPr>
              <a:t>باحثين اخرين وضحوا استراتيجيات اخرى للكركمين في الحد </a:t>
            </a:r>
            <a:r>
              <a:rPr lang="ar-IQ" sz="2800" dirty="0" smtClean="0">
                <a:solidFill>
                  <a:schemeClr val="tx1"/>
                </a:solidFill>
              </a:rPr>
              <a:t>من </a:t>
            </a:r>
            <a:r>
              <a:rPr lang="ar-IQ" sz="2800" dirty="0">
                <a:solidFill>
                  <a:schemeClr val="tx1"/>
                </a:solidFill>
              </a:rPr>
              <a:t>انتشار الفيروس وتكاثره في الجسم من خلال : </a:t>
            </a:r>
            <a:endParaRPr lang="ar-IQ" sz="2800" dirty="0" smtClean="0">
              <a:solidFill>
                <a:schemeClr val="tx1"/>
              </a:solidFill>
            </a:endParaRPr>
          </a:p>
          <a:p>
            <a:pPr algn="just"/>
            <a:r>
              <a:rPr lang="ar-IQ" sz="2800" dirty="0" smtClean="0">
                <a:solidFill>
                  <a:schemeClr val="tx1"/>
                </a:solidFill>
              </a:rPr>
              <a:t>-</a:t>
            </a:r>
            <a:r>
              <a:rPr lang="ar-IQ" sz="2800" dirty="0">
                <a:solidFill>
                  <a:schemeClr val="tx1"/>
                </a:solidFill>
              </a:rPr>
              <a:t>	احداث تغيرأو( تعديل) في الاشارات ما بين الخلايا </a:t>
            </a:r>
            <a:r>
              <a:rPr lang="ar-IQ" sz="2800" dirty="0" smtClean="0">
                <a:solidFill>
                  <a:schemeClr val="tx1"/>
                </a:solidFill>
              </a:rPr>
              <a:t>والتي هي </a:t>
            </a:r>
            <a:r>
              <a:rPr lang="ar-IQ" sz="2800" dirty="0">
                <a:solidFill>
                  <a:schemeClr val="tx1"/>
                </a:solidFill>
              </a:rPr>
              <a:t>ضرورية لتكاثر الفايروس .</a:t>
            </a:r>
          </a:p>
          <a:p>
            <a:pPr algn="just"/>
            <a:r>
              <a:rPr lang="ar-IQ" sz="2800" dirty="0">
                <a:solidFill>
                  <a:schemeClr val="tx1"/>
                </a:solidFill>
              </a:rPr>
              <a:t>-	التاثير المباشر على النسخ الخلوي والترجمة التي تخدم الفايروس أي التاثير </a:t>
            </a:r>
            <a:r>
              <a:rPr lang="ar-IQ" sz="2800" dirty="0" smtClean="0">
                <a:solidFill>
                  <a:schemeClr val="tx1"/>
                </a:solidFill>
              </a:rPr>
              <a:t>على </a:t>
            </a:r>
            <a:r>
              <a:rPr lang="ar-IQ" sz="2800" dirty="0">
                <a:solidFill>
                  <a:schemeClr val="tx1"/>
                </a:solidFill>
              </a:rPr>
              <a:t>جينوم الفايروس نفسه وبالتاي الحد من تكاثره .</a:t>
            </a:r>
          </a:p>
          <a:p>
            <a:pPr algn="just"/>
            <a:r>
              <a:rPr lang="ar-IQ" sz="2800" dirty="0">
                <a:solidFill>
                  <a:schemeClr val="tx1"/>
                </a:solidFill>
              </a:rPr>
              <a:t>-	ثبت أن الكركمين يمكن أن يحد من تركيب البروتين السطحي للفيروس مما يمنع دخول الفايروس وتكاثرة . </a:t>
            </a:r>
          </a:p>
          <a:p>
            <a:pPr lvl="0"/>
            <a:endParaRPr lang="en-US" sz="2800" dirty="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algn="just"/>
            <a:r>
              <a:rPr lang="ar-IQ" sz="2800" dirty="0" smtClean="0">
                <a:solidFill>
                  <a:schemeClr val="tx1"/>
                </a:solidFill>
              </a:rPr>
              <a:t>مجموعة من </a:t>
            </a:r>
            <a:r>
              <a:rPr lang="ar-IQ" sz="2800" dirty="0">
                <a:solidFill>
                  <a:schemeClr val="tx1"/>
                </a:solidFill>
              </a:rPr>
              <a:t>الباحثين </a:t>
            </a:r>
            <a:r>
              <a:rPr lang="ar-IQ" sz="2800" dirty="0" smtClean="0">
                <a:solidFill>
                  <a:schemeClr val="tx1"/>
                </a:solidFill>
              </a:rPr>
              <a:t>درسوا </a:t>
            </a:r>
            <a:r>
              <a:rPr lang="ar-IQ" sz="2800" dirty="0">
                <a:solidFill>
                  <a:schemeClr val="tx1"/>
                </a:solidFill>
              </a:rPr>
              <a:t>تأثير الكركمين على تكاثر(نسخ) الفايروس عن طريق التحديد الكمي لعدد البروتينات السنبلية الموجودة في مزارع خلايا </a:t>
            </a:r>
            <a:r>
              <a:rPr lang="en-US" sz="2800" dirty="0">
                <a:solidFill>
                  <a:schemeClr val="tx1"/>
                </a:solidFill>
              </a:rPr>
              <a:t>Vero E6 </a:t>
            </a:r>
            <a:r>
              <a:rPr lang="ar-IQ" sz="2800" dirty="0">
                <a:solidFill>
                  <a:schemeClr val="tx1"/>
                </a:solidFill>
              </a:rPr>
              <a:t>والمصابة بفيروس </a:t>
            </a:r>
            <a:r>
              <a:rPr lang="en-US" sz="2800" dirty="0">
                <a:solidFill>
                  <a:schemeClr val="tx1"/>
                </a:solidFill>
              </a:rPr>
              <a:t>SARS-</a:t>
            </a:r>
            <a:r>
              <a:rPr lang="en-US" sz="2800" dirty="0" err="1">
                <a:solidFill>
                  <a:schemeClr val="tx1"/>
                </a:solidFill>
              </a:rPr>
              <a:t>CoV</a:t>
            </a:r>
            <a:r>
              <a:rPr lang="en-US" sz="2800" dirty="0">
                <a:solidFill>
                  <a:schemeClr val="tx1"/>
                </a:solidFill>
              </a:rPr>
              <a:t>. </a:t>
            </a:r>
            <a:r>
              <a:rPr lang="ar-IQ" sz="2800" dirty="0" smtClean="0">
                <a:solidFill>
                  <a:schemeClr val="tx1"/>
                </a:solidFill>
              </a:rPr>
              <a:t> أظهرت </a:t>
            </a:r>
            <a:r>
              <a:rPr lang="ar-IQ" sz="2800" dirty="0">
                <a:solidFill>
                  <a:schemeClr val="tx1"/>
                </a:solidFill>
              </a:rPr>
              <a:t>نتيجتهم أن التأثير المثبط للكركمين في قيم </a:t>
            </a:r>
            <a:r>
              <a:rPr lang="en-US" sz="2800" dirty="0">
                <a:solidFill>
                  <a:schemeClr val="tx1"/>
                </a:solidFill>
              </a:rPr>
              <a:t>EC50 </a:t>
            </a:r>
            <a:r>
              <a:rPr lang="ar-IQ" sz="2800" dirty="0">
                <a:solidFill>
                  <a:schemeClr val="tx1"/>
                </a:solidFill>
              </a:rPr>
              <a:t>كان أعلى من 10 ميكرومتر عند تكاثر  </a:t>
            </a:r>
            <a:r>
              <a:rPr lang="en-US" sz="2800" dirty="0">
                <a:solidFill>
                  <a:schemeClr val="tx1"/>
                </a:solidFill>
              </a:rPr>
              <a:t>SARS-</a:t>
            </a:r>
            <a:r>
              <a:rPr lang="en-US" sz="2800" dirty="0" err="1">
                <a:solidFill>
                  <a:schemeClr val="tx1"/>
                </a:solidFill>
              </a:rPr>
              <a:t>CoV</a:t>
            </a:r>
            <a:r>
              <a:rPr lang="en-US" sz="2800" dirty="0">
                <a:solidFill>
                  <a:schemeClr val="tx1"/>
                </a:solidFill>
              </a:rPr>
              <a:t> </a:t>
            </a:r>
            <a:r>
              <a:rPr lang="ar-IQ" sz="2800" dirty="0" smtClean="0">
                <a:solidFill>
                  <a:schemeClr val="tx1"/>
                </a:solidFill>
              </a:rPr>
              <a:t> .</a:t>
            </a:r>
            <a:endParaRPr lang="en-US" sz="2800" dirty="0">
              <a:solidFill>
                <a:schemeClr val="tx1"/>
              </a:solidFill>
            </a:endParaRPr>
          </a:p>
          <a:p>
            <a:pPr algn="just"/>
            <a:r>
              <a:rPr lang="ar-IQ" sz="2800" dirty="0">
                <a:solidFill>
                  <a:schemeClr val="tx1"/>
                </a:solidFill>
              </a:rPr>
              <a:t>علاوة على ذلك </a:t>
            </a:r>
            <a:r>
              <a:rPr lang="ar-IQ" sz="2800" dirty="0" smtClean="0">
                <a:solidFill>
                  <a:schemeClr val="tx1"/>
                </a:solidFill>
              </a:rPr>
              <a:t>(2018) دُرس </a:t>
            </a:r>
            <a:r>
              <a:rPr lang="ar-IQ" sz="2800" dirty="0">
                <a:solidFill>
                  <a:schemeClr val="tx1"/>
                </a:solidFill>
              </a:rPr>
              <a:t>تأثير الكركمين على تصنيع حامض </a:t>
            </a:r>
            <a:r>
              <a:rPr lang="en-US" sz="2800" dirty="0">
                <a:solidFill>
                  <a:schemeClr val="tx1"/>
                </a:solidFill>
              </a:rPr>
              <a:t>RNA  </a:t>
            </a:r>
            <a:r>
              <a:rPr lang="ar-IQ" sz="2800" dirty="0">
                <a:solidFill>
                  <a:schemeClr val="tx1"/>
                </a:solidFill>
              </a:rPr>
              <a:t>السلبي باستخدام </a:t>
            </a:r>
            <a:r>
              <a:rPr lang="en-US" sz="2800" dirty="0">
                <a:solidFill>
                  <a:schemeClr val="tx1"/>
                </a:solidFill>
              </a:rPr>
              <a:t>PEDV </a:t>
            </a:r>
            <a:r>
              <a:rPr lang="ar-IQ" sz="2800" dirty="0" smtClean="0">
                <a:solidFill>
                  <a:schemeClr val="tx1"/>
                </a:solidFill>
              </a:rPr>
              <a:t> (كنموذج </a:t>
            </a:r>
            <a:r>
              <a:rPr lang="ar-IQ" sz="2800" dirty="0">
                <a:solidFill>
                  <a:schemeClr val="tx1"/>
                </a:solidFill>
              </a:rPr>
              <a:t>أو موديل لفيروس كورونا). </a:t>
            </a:r>
            <a:endParaRPr lang="ar-IQ" sz="2800" dirty="0" smtClean="0">
              <a:solidFill>
                <a:schemeClr val="tx1"/>
              </a:solidFill>
            </a:endParaRPr>
          </a:p>
          <a:p>
            <a:pPr algn="just"/>
            <a:endParaRPr lang="ar-IQ" sz="2800" dirty="0">
              <a:solidFill>
                <a:schemeClr val="tx1"/>
              </a:solidFill>
            </a:endParaRPr>
          </a:p>
          <a:p>
            <a:pPr algn="just"/>
            <a:r>
              <a:rPr lang="ar-IQ" sz="2800" dirty="0">
                <a:solidFill>
                  <a:schemeClr val="tx1"/>
                </a:solidFill>
              </a:rPr>
              <a:t>أظهروا أن الكركمين يمكن أن يمنع </a:t>
            </a:r>
            <a:r>
              <a:rPr lang="en-US" sz="2800" dirty="0">
                <a:solidFill>
                  <a:schemeClr val="tx1"/>
                </a:solidFill>
              </a:rPr>
              <a:t>PEDV </a:t>
            </a:r>
            <a:r>
              <a:rPr lang="ar-IQ" sz="2800" dirty="0">
                <a:solidFill>
                  <a:schemeClr val="tx1"/>
                </a:solidFill>
              </a:rPr>
              <a:t>عند خطوة التكاثر والتناسخ . أي أن الكركمين يمكن أن يمنع تكاثر الفيروس. هذا الدليل يدعم الدور المحتمل للكركمين كعامل واعد مضاد للفيروسات. </a:t>
            </a:r>
          </a:p>
          <a:p>
            <a:pPr lvl="0"/>
            <a:endParaRPr lang="ar-IQ" sz="2800" dirty="0" smtClean="0">
              <a:solidFill>
                <a:schemeClr val="tx1"/>
              </a:solidFill>
            </a:endParaRPr>
          </a:p>
        </p:txBody>
      </p:sp>
    </p:spTree>
    <p:extLst>
      <p:ext uri="{BB962C8B-B14F-4D97-AF65-F5344CB8AC3E}">
        <p14:creationId xmlns:p14="http://schemas.microsoft.com/office/powerpoint/2010/main" val="3642711688"/>
      </p:ext>
    </p:extLst>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96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9512" y="0"/>
            <a:ext cx="8852520" cy="116632"/>
          </a:xfrm>
        </p:spPr>
        <p:txBody>
          <a:bodyPr>
            <a:normAutofit fontScale="90000"/>
          </a:bodyPr>
          <a:lstStyle/>
          <a:p>
            <a:pPr algn="r"/>
            <a:r>
              <a:rPr lang="en-US" sz="2400" dirty="0"/>
              <a:t/>
            </a:r>
            <a:br>
              <a:rPr lang="en-US" sz="2400" dirty="0"/>
            </a:br>
            <a:endParaRPr lang="ar-IQ" sz="2400" dirty="0"/>
          </a:p>
        </p:txBody>
      </p:sp>
      <p:sp>
        <p:nvSpPr>
          <p:cNvPr id="3" name="Subtitle 2"/>
          <p:cNvSpPr>
            <a:spLocks noGrp="1"/>
          </p:cNvSpPr>
          <p:nvPr>
            <p:ph type="subTitle" idx="1"/>
          </p:nvPr>
        </p:nvSpPr>
        <p:spPr>
          <a:xfrm>
            <a:off x="357158" y="428604"/>
            <a:ext cx="8424936" cy="6072230"/>
          </a:xfrm>
          <a:solidFill>
            <a:srgbClr val="FFFF66"/>
          </a:solidFill>
          <a:ln w="76200">
            <a:solidFill>
              <a:srgbClr val="002060"/>
            </a:solidFill>
          </a:ln>
        </p:spPr>
        <p:txBody>
          <a:bodyPr>
            <a:normAutofit/>
          </a:bodyPr>
          <a:lstStyle/>
          <a:p>
            <a:pPr lvl="0"/>
            <a:endParaRPr lang="ar-IQ" sz="2800" dirty="0" smtClean="0">
              <a:solidFill>
                <a:schemeClr val="tx1"/>
              </a:solidFill>
            </a:endParaRPr>
          </a:p>
          <a:p>
            <a:r>
              <a:rPr lang="ar-IQ" sz="2800" dirty="0" smtClean="0"/>
              <a:t> </a:t>
            </a:r>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7776864" cy="5544616"/>
          </a:xfrm>
          <a:prstGeom prst="rect">
            <a:avLst/>
          </a:prstGeom>
          <a:noFill/>
          <a:ln>
            <a:noFill/>
          </a:ln>
        </p:spPr>
      </p:pic>
    </p:spTree>
    <p:extLst>
      <p:ext uri="{BB962C8B-B14F-4D97-AF65-F5344CB8AC3E}">
        <p14:creationId xmlns:p14="http://schemas.microsoft.com/office/powerpoint/2010/main" val="364271168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688632"/>
          </a:xfrm>
          <a:solidFill>
            <a:srgbClr val="FFFF66"/>
          </a:solidFill>
          <a:ln w="76200">
            <a:solidFill>
              <a:srgbClr val="00B0F0"/>
            </a:solidFill>
          </a:ln>
        </p:spPr>
        <p:txBody>
          <a:bodyPr>
            <a:normAutofit/>
          </a:bodyPr>
          <a:lstStyle/>
          <a:p>
            <a:pPr algn="just"/>
            <a:r>
              <a:rPr lang="ar-IQ" sz="2800" dirty="0" smtClean="0"/>
              <a:t>      </a:t>
            </a:r>
            <a:r>
              <a:rPr lang="ar-IQ" sz="2200" dirty="0" smtClean="0"/>
              <a:t>من </a:t>
            </a:r>
            <a:r>
              <a:rPr lang="ar-IQ" sz="2200" dirty="0"/>
              <a:t>المعلوم أن فايروس كورونا يؤدي الى اعراض تنفسية حادة نتيجة اصابة الخلايا الظهارية (</a:t>
            </a:r>
            <a:r>
              <a:rPr lang="en-US" sz="2200" dirty="0"/>
              <a:t>alveolar epithelial cells) </a:t>
            </a:r>
            <a:r>
              <a:rPr lang="ar-IQ" sz="2200" dirty="0" smtClean="0"/>
              <a:t>)هذه </a:t>
            </a:r>
            <a:r>
              <a:rPr lang="ar-IQ" sz="2200" dirty="0"/>
              <a:t>الأعراض تكون أكثر وضوحا في المرضى الذين يعانون من أمراض القلب والأوعية الدموية. وقد يكون هذا بسبب حقيقة أن </a:t>
            </a:r>
            <a:r>
              <a:rPr lang="en-US" sz="2200" dirty="0"/>
              <a:t>ACE2 </a:t>
            </a:r>
            <a:r>
              <a:rPr lang="ar-IQ" sz="2200" dirty="0"/>
              <a:t>يتم التعبير عنه بشكل أكبر في المرضى الذين يعانون من أمراض القلب والأوعية الدموية مقارنة بالأشخاص غير المصابين بأمراض القلب والأوعية الدموية. نظرًا لأن </a:t>
            </a:r>
            <a:r>
              <a:rPr lang="en-US" sz="2200" dirty="0"/>
              <a:t>ACE2 </a:t>
            </a:r>
            <a:r>
              <a:rPr lang="ar-IQ" sz="2200" dirty="0"/>
              <a:t>يعمل كمستقبل لـ </a:t>
            </a:r>
            <a:r>
              <a:rPr lang="en-US" sz="2200" dirty="0"/>
              <a:t>SARS-CoV-2 </a:t>
            </a:r>
            <a:r>
              <a:rPr lang="en-US" sz="2200" dirty="0" smtClean="0"/>
              <a:t> </a:t>
            </a:r>
            <a:r>
              <a:rPr lang="ar-IQ" sz="2200" dirty="0" smtClean="0"/>
              <a:t>                       .</a:t>
            </a:r>
            <a:br>
              <a:rPr lang="ar-IQ" sz="2200" dirty="0" smtClean="0"/>
            </a:br>
            <a:r>
              <a:rPr lang="ar-IQ" sz="2200" dirty="0" smtClean="0"/>
              <a:t>    لذا </a:t>
            </a:r>
            <a:r>
              <a:rPr lang="ar-IQ" sz="2200" dirty="0"/>
              <a:t>فان تنظيم مستقبلات الانجوستين(</a:t>
            </a:r>
            <a:r>
              <a:rPr lang="en-US" sz="2200" dirty="0"/>
              <a:t>ACE2) </a:t>
            </a:r>
            <a:r>
              <a:rPr lang="ar-IQ" sz="2200" dirty="0" smtClean="0"/>
              <a:t>) وتقليل </a:t>
            </a:r>
            <a:r>
              <a:rPr lang="ar-IQ" sz="2200" dirty="0"/>
              <a:t>ضغط الدم يكون مفيدا في تقليل الاضرار الناجمة من الاصابة بفايروس كورونا عند </a:t>
            </a:r>
            <a:r>
              <a:rPr lang="ar-IQ" sz="2200" dirty="0" smtClean="0"/>
              <a:t>مرضى </a:t>
            </a:r>
            <a:r>
              <a:rPr lang="ar-IQ" sz="2200" dirty="0"/>
              <a:t>القلب والاوعية </a:t>
            </a:r>
            <a:r>
              <a:rPr lang="ar-IQ" sz="2200" dirty="0" smtClean="0"/>
              <a:t>القلبية.                 </a:t>
            </a:r>
            <a:r>
              <a:rPr lang="ar-IQ" sz="2200" dirty="0"/>
              <a:t>.</a:t>
            </a:r>
            <a:br>
              <a:rPr lang="ar-IQ" sz="2200" dirty="0"/>
            </a:br>
            <a:r>
              <a:rPr lang="ar-IQ" sz="2200" dirty="0">
                <a:solidFill>
                  <a:srgbClr val="FF0000"/>
                </a:solidFill>
              </a:rPr>
              <a:t>احدى الدراسات المنفذة على الفئران أظهرت أن الكركمين يقلل بشكل كبير من متوسط ضغط الدم الشرياني ويحسن من واقع التليف القلبي من خلال تنظيم مستقبلات الانجوستين للنوع الاول </a:t>
            </a:r>
            <a:r>
              <a:rPr lang="ar-IQ" sz="2200" dirty="0" smtClean="0">
                <a:solidFill>
                  <a:srgbClr val="FF0000"/>
                </a:solidFill>
              </a:rPr>
              <a:t>والثاني .                   </a:t>
            </a:r>
            <a:r>
              <a:rPr lang="ar-IQ" sz="2200" dirty="0">
                <a:solidFill>
                  <a:srgbClr val="FF0000"/>
                </a:solidFill>
              </a:rPr>
              <a:t>. </a:t>
            </a:r>
            <a:r>
              <a:rPr lang="ar-IQ" sz="2200" dirty="0" smtClean="0">
                <a:solidFill>
                  <a:srgbClr val="FF0000"/>
                </a:solidFill>
              </a:rPr>
              <a:t/>
            </a:r>
            <a:br>
              <a:rPr lang="ar-IQ" sz="2200" dirty="0" smtClean="0">
                <a:solidFill>
                  <a:srgbClr val="FF0000"/>
                </a:solidFill>
              </a:rPr>
            </a:br>
            <a:r>
              <a:rPr lang="ar-IQ" sz="2200" dirty="0" smtClean="0">
                <a:solidFill>
                  <a:srgbClr val="FF0000"/>
                </a:solidFill>
              </a:rPr>
              <a:t>في </a:t>
            </a:r>
            <a:r>
              <a:rPr lang="ar-IQ" sz="2200" dirty="0">
                <a:solidFill>
                  <a:srgbClr val="FF0000"/>
                </a:solidFill>
              </a:rPr>
              <a:t>الجرذان ايضا ثبت ان الكركمين يقلل من الالتهاب والانسجة الميتة في عضلة القلب والحد من عامل تنخر الورم والانترولوكين 6 ( </a:t>
            </a:r>
            <a:r>
              <a:rPr lang="en-US" sz="2200" dirty="0">
                <a:solidFill>
                  <a:srgbClr val="FF0000"/>
                </a:solidFill>
              </a:rPr>
              <a:t>tumor necrosis factor-alpha and </a:t>
            </a:r>
            <a:r>
              <a:rPr lang="en-US" sz="2200" dirty="0" smtClean="0">
                <a:solidFill>
                  <a:srgbClr val="FF0000"/>
                </a:solidFill>
              </a:rPr>
              <a:t>interleukin-6 </a:t>
            </a:r>
            <a:r>
              <a:rPr lang="ar-IQ" sz="2200" dirty="0" smtClean="0">
                <a:solidFill>
                  <a:srgbClr val="FF0000"/>
                </a:solidFill>
              </a:rPr>
              <a:t> ) فضلا </a:t>
            </a:r>
            <a:r>
              <a:rPr lang="ar-IQ" sz="2200" dirty="0">
                <a:solidFill>
                  <a:srgbClr val="FF0000"/>
                </a:solidFill>
              </a:rPr>
              <a:t>عن دور </a:t>
            </a:r>
            <a:r>
              <a:rPr lang="ar-IQ" sz="2200" dirty="0" err="1">
                <a:solidFill>
                  <a:srgbClr val="FF0000"/>
                </a:solidFill>
              </a:rPr>
              <a:t>الكركمين</a:t>
            </a:r>
            <a:r>
              <a:rPr lang="ar-IQ" sz="2200" dirty="0">
                <a:solidFill>
                  <a:srgbClr val="FF0000"/>
                </a:solidFill>
              </a:rPr>
              <a:t> </a:t>
            </a:r>
            <a:r>
              <a:rPr lang="ar-IQ" sz="2200" dirty="0" smtClean="0">
                <a:solidFill>
                  <a:srgbClr val="FF0000"/>
                </a:solidFill>
              </a:rPr>
              <a:t>الخافض </a:t>
            </a:r>
            <a:r>
              <a:rPr lang="ar-IQ" sz="2200" dirty="0">
                <a:solidFill>
                  <a:srgbClr val="FF0000"/>
                </a:solidFill>
              </a:rPr>
              <a:t>من ترشح الخلايا المناعية والوسائط المسببة للالتهابات في خلايا الأوعية </a:t>
            </a:r>
            <a:r>
              <a:rPr lang="ar-IQ" sz="2200" dirty="0" smtClean="0">
                <a:solidFill>
                  <a:srgbClr val="FF0000"/>
                </a:solidFill>
              </a:rPr>
              <a:t>الدموية.</a:t>
            </a:r>
            <a:endParaRPr lang="ar-IQ" sz="2200" dirty="0"/>
          </a:p>
        </p:txBody>
      </p:sp>
      <p:sp>
        <p:nvSpPr>
          <p:cNvPr id="3" name="Rectangle 2"/>
          <p:cNvSpPr/>
          <p:nvPr/>
        </p:nvSpPr>
        <p:spPr>
          <a:xfrm>
            <a:off x="107505" y="188640"/>
            <a:ext cx="8856983" cy="830997"/>
          </a:xfrm>
          <a:prstGeom prst="rect">
            <a:avLst/>
          </a:prstGeom>
        </p:spPr>
        <p:txBody>
          <a:bodyPr wrap="square">
            <a:spAutoFit/>
          </a:bodyPr>
          <a:lstStyle/>
          <a:p>
            <a:pPr algn="ctr"/>
            <a:r>
              <a:rPr lang="ar-IQ" sz="2400" b="1" dirty="0" smtClean="0">
                <a:solidFill>
                  <a:srgbClr val="FF0066"/>
                </a:solidFill>
              </a:rPr>
              <a:t> </a:t>
            </a:r>
            <a:r>
              <a:rPr lang="ar-IQ" sz="2400" b="1" dirty="0"/>
              <a:t>دور الكركمين في الضرر الناتج من </a:t>
            </a:r>
            <a:r>
              <a:rPr lang="en-US" sz="2400" b="1" dirty="0"/>
              <a:t>SARS-CoV-2 </a:t>
            </a:r>
            <a:r>
              <a:rPr lang="en-US" sz="2400" b="1" dirty="0" smtClean="0"/>
              <a:t>(COVID-19 </a:t>
            </a:r>
            <a:r>
              <a:rPr lang="en-US" sz="2400" b="1" dirty="0"/>
              <a:t>) </a:t>
            </a:r>
            <a:r>
              <a:rPr lang="ar-IQ" sz="2400" b="1" dirty="0"/>
              <a:t>في مرضى القلب </a:t>
            </a:r>
            <a:r>
              <a:rPr lang="ar-IQ" sz="2400" b="1" dirty="0" smtClean="0"/>
              <a:t>والأوعية القلبية</a:t>
            </a:r>
            <a:endParaRPr lang="ar-IQ" sz="2400" dirty="0">
              <a:solidFill>
                <a:schemeClr val="bg1"/>
              </a:solidFill>
            </a:endParaRPr>
          </a:p>
        </p:txBody>
      </p:sp>
    </p:spTree>
    <p:extLst>
      <p:ext uri="{BB962C8B-B14F-4D97-AF65-F5344CB8AC3E}">
        <p14:creationId xmlns:p14="http://schemas.microsoft.com/office/powerpoint/2010/main" val="2403202080"/>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r>
              <a:rPr lang="en-US" sz="2800" dirty="0" smtClean="0"/>
              <a:t/>
            </a:r>
            <a:br>
              <a:rPr lang="en-US" sz="2800" dirty="0" smtClean="0"/>
            </a:br>
            <a:r>
              <a:rPr lang="ar-IQ" sz="2800" dirty="0" smtClean="0"/>
              <a:t> </a:t>
            </a:r>
            <a:br>
              <a:rPr lang="ar-IQ" sz="2800" dirty="0" smtClean="0"/>
            </a:br>
            <a:r>
              <a:rPr lang="ar-IQ" sz="2800" dirty="0"/>
              <a:t/>
            </a:r>
            <a:br>
              <a:rPr lang="ar-IQ" sz="2800" dirty="0"/>
            </a:br>
            <a:r>
              <a:rPr lang="ar-IQ" sz="2800" dirty="0" smtClean="0"/>
              <a:t/>
            </a:r>
            <a:br>
              <a:rPr lang="ar-IQ" sz="2800" dirty="0" smtClean="0"/>
            </a:br>
            <a:r>
              <a:rPr lang="ar-IQ" sz="2800" dirty="0"/>
              <a:t/>
            </a:r>
            <a:br>
              <a:rPr lang="ar-IQ" sz="2800" dirty="0"/>
            </a:br>
            <a:r>
              <a:rPr lang="ar-IQ" sz="2200" dirty="0" smtClean="0"/>
              <a:t>هناك </a:t>
            </a:r>
            <a:r>
              <a:rPr lang="ar-IQ" sz="2200" dirty="0"/>
              <a:t>زيادة في حدوث إصابة الكلى الحادة بعد الإصابة بـ </a:t>
            </a:r>
            <a:r>
              <a:rPr lang="en-US" sz="2200" dirty="0"/>
              <a:t>COVID-19 ، </a:t>
            </a:r>
            <a:r>
              <a:rPr lang="ar-IQ" sz="2200" dirty="0"/>
              <a:t>والتي قد تكون بسبب وجود </a:t>
            </a:r>
            <a:r>
              <a:rPr lang="en-US" sz="2200" dirty="0"/>
              <a:t>SARSCoV-2 ، </a:t>
            </a:r>
            <a:r>
              <a:rPr lang="ar-IQ" sz="2200" dirty="0"/>
              <a:t>أو عوامل الالتهاب ، أو التأثير التآزري لهذين العاملين على الكلى. لقد ثبت أن المرضى الذين يعانون من إصابة مسبقة في الكلى لديهم معدل وفيات أعلى </a:t>
            </a:r>
            <a:r>
              <a:rPr lang="ar-IQ" sz="2200" dirty="0" smtClean="0"/>
              <a:t>(</a:t>
            </a:r>
            <a:r>
              <a:rPr lang="en-US" sz="2200" dirty="0" smtClean="0"/>
              <a:t>2020</a:t>
            </a:r>
            <a:r>
              <a:rPr lang="ar-IQ" sz="2200" dirty="0" smtClean="0"/>
              <a:t>)</a:t>
            </a:r>
            <a:r>
              <a:rPr lang="ar-IQ" sz="2200" dirty="0"/>
              <a:t/>
            </a:r>
            <a:br>
              <a:rPr lang="ar-IQ" sz="2200" dirty="0"/>
            </a:br>
            <a:r>
              <a:rPr lang="ar-IQ" sz="2200" dirty="0"/>
              <a:t/>
            </a:r>
            <a:br>
              <a:rPr lang="ar-IQ" sz="2200" dirty="0"/>
            </a:br>
            <a:r>
              <a:rPr lang="ar-IQ" sz="2200" dirty="0"/>
              <a:t>يتم التعبير عن </a:t>
            </a:r>
            <a:r>
              <a:rPr lang="en-US" sz="2200" dirty="0"/>
              <a:t>ACE2 </a:t>
            </a:r>
            <a:r>
              <a:rPr lang="ar-IQ" sz="2200" dirty="0" smtClean="0"/>
              <a:t> بشكل </a:t>
            </a:r>
            <a:r>
              <a:rPr lang="ar-IQ" sz="2200" dirty="0"/>
              <a:t>كبير في </a:t>
            </a:r>
            <a:r>
              <a:rPr lang="ar-IQ" sz="2200" dirty="0" smtClean="0"/>
              <a:t>الكلى. </a:t>
            </a:r>
            <a:r>
              <a:rPr lang="ar-IQ" sz="2200" dirty="0"/>
              <a:t>يمكن أن يؤدي انخفاض مستوى الإنزيم المحول للأنجيوتنسين 2 وزيادة تعبير إنزيم </a:t>
            </a:r>
            <a:r>
              <a:rPr lang="en-US" sz="2200" dirty="0" smtClean="0"/>
              <a:t>ACE2 </a:t>
            </a:r>
            <a:r>
              <a:rPr lang="ar-IQ" sz="2200" dirty="0"/>
              <a:t>إلى تلف كلوي في </a:t>
            </a:r>
            <a:r>
              <a:rPr lang="ar-IQ" sz="2200" dirty="0" smtClean="0"/>
              <a:t>مرضى السكري.  </a:t>
            </a:r>
            <a:r>
              <a:rPr lang="ar-IQ" sz="2200" dirty="0"/>
              <a:t>يشير هذا إلى أن مثبطات الإنزيم المحول للأنجيوتنسين يمكن أن يكون لها تأثير ضار محتمل أثناء إدارة عدوى بالـ </a:t>
            </a:r>
            <a:r>
              <a:rPr lang="en-US" sz="2200" dirty="0" smtClean="0"/>
              <a:t>COVID-19</a:t>
            </a:r>
            <a:r>
              <a:rPr lang="ar-IQ" sz="2200" dirty="0"/>
              <a:t/>
            </a:r>
            <a:br>
              <a:rPr lang="ar-IQ" sz="2200" dirty="0"/>
            </a:br>
            <a:r>
              <a:rPr lang="ar-IQ" sz="2200" dirty="0" smtClean="0"/>
              <a:t/>
            </a:r>
            <a:br>
              <a:rPr lang="ar-IQ" sz="2200" dirty="0" smtClean="0"/>
            </a:br>
            <a:r>
              <a:rPr lang="ar-IQ" sz="2200" dirty="0" smtClean="0"/>
              <a:t>أظهرت احدى المصادر </a:t>
            </a:r>
            <a:r>
              <a:rPr lang="ar-IQ" sz="2200" dirty="0"/>
              <a:t>أن الكركمين يمكن أن ينظم بشكل محتمل </a:t>
            </a:r>
            <a:r>
              <a:rPr lang="en-US" sz="2200" dirty="0"/>
              <a:t>ACE2 </a:t>
            </a:r>
            <a:r>
              <a:rPr lang="ar-IQ" sz="2200" dirty="0"/>
              <a:t>و </a:t>
            </a:r>
            <a:r>
              <a:rPr lang="en-US" sz="2200" dirty="0"/>
              <a:t>ACE2 mRNA ، </a:t>
            </a:r>
            <a:r>
              <a:rPr lang="ar-IQ" sz="2200" dirty="0"/>
              <a:t>مما يؤدي إلى تحسين تدفق الدم الكلوي ، وله تأثير محتمل مضاد للتليف في الكلى في مرضى السكري من النوع 2 </a:t>
            </a:r>
            <a:r>
              <a:rPr lang="en-US" sz="2200" dirty="0" smtClean="0"/>
              <a:t>2018)</a:t>
            </a:r>
            <a:r>
              <a:rPr lang="ar-IQ" sz="2200" dirty="0" smtClean="0"/>
              <a:t>) ومن </a:t>
            </a:r>
            <a:r>
              <a:rPr lang="ar-IQ" sz="2200" dirty="0"/>
              <a:t>المحتمل أن يقلل الكركمين من التليف الكلوي عن طريق قمع الالتهاب الناجم عن انخفاض مستويات </a:t>
            </a:r>
            <a:r>
              <a:rPr lang="en-US" sz="2200" dirty="0"/>
              <a:t>MCP-1 </a:t>
            </a:r>
            <a:r>
              <a:rPr lang="ar-IQ" sz="2200" dirty="0"/>
              <a:t>و </a:t>
            </a:r>
            <a:r>
              <a:rPr lang="en-US" sz="2200" dirty="0"/>
              <a:t>NF-</a:t>
            </a:r>
            <a:r>
              <a:rPr lang="el-GR" sz="2200" dirty="0"/>
              <a:t>κ</a:t>
            </a:r>
            <a:r>
              <a:rPr lang="en-US" sz="2200" dirty="0"/>
              <a:t>B </a:t>
            </a:r>
            <a:r>
              <a:rPr lang="ar-IQ" sz="2200" dirty="0"/>
              <a:t>و </a:t>
            </a:r>
            <a:r>
              <a:rPr lang="en-US" sz="2200" dirty="0"/>
              <a:t>TNF-</a:t>
            </a:r>
            <a:r>
              <a:rPr lang="el-GR" sz="2200" dirty="0"/>
              <a:t>α </a:t>
            </a:r>
            <a:r>
              <a:rPr lang="ar-IQ" sz="2200" dirty="0"/>
              <a:t>و </a:t>
            </a:r>
            <a:r>
              <a:rPr lang="en-US" sz="2200" dirty="0"/>
              <a:t>IL-1</a:t>
            </a:r>
            <a:r>
              <a:rPr lang="el-GR" sz="2200" dirty="0"/>
              <a:t>β </a:t>
            </a:r>
            <a:r>
              <a:rPr lang="ar-IQ" sz="2200" dirty="0"/>
              <a:t>و </a:t>
            </a:r>
            <a:r>
              <a:rPr lang="en-US" sz="2200" dirty="0"/>
              <a:t>COX-2 </a:t>
            </a:r>
            <a:r>
              <a:rPr lang="ar-IQ" sz="2200" dirty="0"/>
              <a:t>و </a:t>
            </a:r>
            <a:r>
              <a:rPr lang="en-US" sz="2200" dirty="0"/>
              <a:t>cav-1.</a:t>
            </a:r>
            <a:br>
              <a:rPr lang="en-US" sz="2200" dirty="0"/>
            </a:br>
            <a:r>
              <a:rPr lang="ar-IQ" sz="2200" dirty="0"/>
              <a:t>وبالتالي ، </a:t>
            </a:r>
            <a:r>
              <a:rPr lang="en-US" sz="2800" dirty="0"/>
              <a:t/>
            </a:r>
            <a:br>
              <a:rPr lang="en-US" sz="2800" dirty="0"/>
            </a:br>
            <a:r>
              <a:rPr lang="ar-IQ" sz="2800" dirty="0">
                <a:solidFill>
                  <a:srgbClr val="FF0000"/>
                </a:solidFill>
              </a:rPr>
              <a:t>يمكن أن يكون الكركمين مفيدًا لعلاج التهاب الكلى المصاحب لـ </a:t>
            </a:r>
            <a:r>
              <a:rPr lang="en-US" sz="2800" dirty="0" smtClean="0">
                <a:solidFill>
                  <a:srgbClr val="FF0000"/>
                </a:solidFill>
              </a:rPr>
              <a:t>COVID-19 </a:t>
            </a:r>
            <a:r>
              <a:rPr lang="ar-IQ" sz="2800" dirty="0" smtClean="0">
                <a:solidFill>
                  <a:srgbClr val="FF0000"/>
                </a:solidFill>
              </a:rPr>
              <a:t>.</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a:solidFill>
                  <a:srgbClr val="FF0066"/>
                </a:solidFill>
              </a:rPr>
              <a:t>تأثير الكركمين في اضرار الكلى المصاحبة للـ </a:t>
            </a:r>
            <a:r>
              <a:rPr lang="en-US" sz="2800" b="1" dirty="0">
                <a:solidFill>
                  <a:srgbClr val="FF0066"/>
                </a:solidFill>
              </a:rPr>
              <a:t>COVID-19 </a:t>
            </a:r>
            <a:r>
              <a:rPr lang="ar-IQ" sz="2400" b="1" dirty="0" smtClean="0">
                <a:solidFill>
                  <a:schemeClr val="bg1"/>
                </a:solidFill>
              </a:rPr>
              <a:t>  </a:t>
            </a:r>
            <a:endParaRPr lang="ar-IQ" sz="3600" dirty="0">
              <a:solidFill>
                <a:schemeClr val="bg1"/>
              </a:solidFill>
            </a:endParaRPr>
          </a:p>
        </p:txBody>
      </p:sp>
    </p:spTree>
    <p:extLst>
      <p:ext uri="{BB962C8B-B14F-4D97-AF65-F5344CB8AC3E}">
        <p14:creationId xmlns:p14="http://schemas.microsoft.com/office/powerpoint/2010/main" val="2403202080"/>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gn="justLow">
              <a:lnSpc>
                <a:spcPct val="150000"/>
              </a:lnSpc>
            </a:pPr>
            <a:r>
              <a:rPr lang="en-US" sz="2800" dirty="0" smtClean="0"/>
              <a:t/>
            </a:r>
            <a:br>
              <a:rPr lang="en-US" sz="2800" dirty="0" smtClean="0"/>
            </a:br>
            <a:r>
              <a:rPr lang="ar-IQ" sz="2800" dirty="0" smtClean="0"/>
              <a:t> </a:t>
            </a:r>
            <a:br>
              <a:rPr lang="ar-IQ" sz="2800" dirty="0" smtClean="0"/>
            </a:br>
            <a:r>
              <a:rPr lang="ar-IQ" sz="2800" dirty="0" smtClean="0"/>
              <a:t/>
            </a:r>
            <a:br>
              <a:rPr lang="ar-IQ" sz="2800" dirty="0" smtClean="0"/>
            </a:br>
            <a:r>
              <a:rPr lang="ar-IQ" sz="2800" dirty="0" smtClean="0">
                <a:solidFill>
                  <a:srgbClr val="FF0000"/>
                </a:solidFill>
              </a:rPr>
              <a:t>التأثير </a:t>
            </a:r>
            <a:r>
              <a:rPr lang="ar-IQ" sz="2800" dirty="0">
                <a:solidFill>
                  <a:srgbClr val="FF0000"/>
                </a:solidFill>
              </a:rPr>
              <a:t>التداخلي للكركم أو </a:t>
            </a:r>
            <a:r>
              <a:rPr lang="ar-IQ" sz="2800" dirty="0" err="1">
                <a:solidFill>
                  <a:srgbClr val="FF0000"/>
                </a:solidFill>
              </a:rPr>
              <a:t>الكركمين</a:t>
            </a:r>
            <a:r>
              <a:rPr lang="ar-IQ" sz="2800" dirty="0">
                <a:solidFill>
                  <a:srgbClr val="FF0000"/>
                </a:solidFill>
              </a:rPr>
              <a:t> مع الأدوية أو استقلاب الدواء</a:t>
            </a:r>
            <a:br>
              <a:rPr lang="ar-IQ" sz="2800" dirty="0">
                <a:solidFill>
                  <a:srgbClr val="FF0000"/>
                </a:solidFill>
              </a:rPr>
            </a:br>
            <a:r>
              <a:rPr lang="ar-IQ" sz="2800" dirty="0" smtClean="0">
                <a:solidFill>
                  <a:srgbClr val="FF0000"/>
                </a:solidFill>
              </a:rPr>
              <a:t/>
            </a:r>
            <a:br>
              <a:rPr lang="ar-IQ" sz="2800" dirty="0" smtClean="0">
                <a:solidFill>
                  <a:srgbClr val="FF0000"/>
                </a:solidFill>
              </a:rPr>
            </a:br>
            <a:r>
              <a:rPr lang="ar-IQ" sz="2200" dirty="0" smtClean="0"/>
              <a:t> </a:t>
            </a:r>
            <a:r>
              <a:rPr lang="ar-IQ" sz="2200" dirty="0"/>
              <a:t>لقد بين </a:t>
            </a:r>
            <a:r>
              <a:rPr lang="en-US" sz="2200" dirty="0" err="1"/>
              <a:t>Bahramsoltani</a:t>
            </a:r>
            <a:r>
              <a:rPr lang="en-US" sz="2200" dirty="0"/>
              <a:t> </a:t>
            </a:r>
            <a:r>
              <a:rPr lang="ar-IQ" sz="2200" dirty="0"/>
              <a:t>وآخرون (2017) تأثير </a:t>
            </a:r>
            <a:r>
              <a:rPr lang="ar-IQ" sz="2200" dirty="0" err="1"/>
              <a:t>الكركمين</a:t>
            </a:r>
            <a:r>
              <a:rPr lang="ar-IQ" sz="2200" dirty="0"/>
              <a:t> المتزامن مع بعض الادوية يمكن أن يؤدي </a:t>
            </a:r>
            <a:r>
              <a:rPr lang="ar-IQ" sz="2200" dirty="0" err="1"/>
              <a:t>الكركمين</a:t>
            </a:r>
            <a:r>
              <a:rPr lang="ar-IQ" sz="2200" dirty="0"/>
              <a:t> إلى التغييرات في الحركية الدوائية مثل التغييرات في </a:t>
            </a:r>
            <a:r>
              <a:rPr lang="en-US" sz="2200" dirty="0" err="1"/>
              <a:t>Cmax</a:t>
            </a:r>
            <a:r>
              <a:rPr lang="en-US" sz="2200" dirty="0"/>
              <a:t> </a:t>
            </a:r>
            <a:r>
              <a:rPr lang="ar-IQ" sz="2200" dirty="0"/>
              <a:t>و </a:t>
            </a:r>
            <a:r>
              <a:rPr lang="en-US" sz="2200" dirty="0"/>
              <a:t>AUC </a:t>
            </a:r>
            <a:r>
              <a:rPr lang="ar-IQ" sz="2200" dirty="0"/>
              <a:t>عند استخدامها بشكل متزامن  مثل أدوية القلب والأوعية الدموية ومضادات الاكتئاب ومضادات التخثر والمضادات الحيوية وعوامل العلاج الكيميائي ومضادات </a:t>
            </a:r>
            <a:r>
              <a:rPr lang="ar-IQ" sz="2200" dirty="0" err="1"/>
              <a:t>الهيستامين</a:t>
            </a:r>
            <a:r>
              <a:rPr lang="ar-IQ" sz="2200" dirty="0"/>
              <a:t>. تشمل الآليات الأساسية لهذه التفاعلات تثبيط إنزيمات </a:t>
            </a:r>
            <a:r>
              <a:rPr lang="ar-IQ" sz="2200" dirty="0" err="1"/>
              <a:t>السيتوكروم</a:t>
            </a:r>
            <a:r>
              <a:rPr lang="ar-IQ" sz="2200" dirty="0"/>
              <a:t> (</a:t>
            </a:r>
            <a:r>
              <a:rPr lang="en-US" sz="2200" dirty="0"/>
              <a:t>CYP) </a:t>
            </a:r>
            <a:r>
              <a:rPr lang="ar-IQ" sz="2200" dirty="0"/>
              <a:t>والبروتين السكري. وقد ذكر المصدر ذاته بأنه لا توجد سوى تجربة سريرية واحدة أثبتت وجود تغيير كبير في الأدوية عند الاستخدام المتزامن مع </a:t>
            </a:r>
            <a:r>
              <a:rPr lang="ar-IQ" sz="2200" dirty="0" err="1"/>
              <a:t>الكركمين</a:t>
            </a:r>
            <a:r>
              <a:rPr lang="ar-IQ" sz="2200" dirty="0"/>
              <a:t> مما يشير إلى الحاجة إلى مزيد من الدراسات </a:t>
            </a:r>
            <a:r>
              <a:rPr lang="ar-IQ" sz="2200" dirty="0" smtClean="0"/>
              <a:t>البشرية .                                                                       . </a:t>
            </a:r>
            <a:br>
              <a:rPr lang="ar-IQ" sz="2200" dirty="0" smtClean="0"/>
            </a:br>
            <a:r>
              <a:rPr lang="ar-IQ" sz="2200" dirty="0" smtClean="0"/>
              <a:t/>
            </a:r>
            <a:br>
              <a:rPr lang="ar-IQ" sz="2200" dirty="0" smtClean="0"/>
            </a:br>
            <a:r>
              <a:rPr lang="en-US" sz="2200" dirty="0" smtClean="0"/>
              <a:t>Kocher </a:t>
            </a:r>
            <a:r>
              <a:rPr lang="ar-IQ" sz="2200" dirty="0"/>
              <a:t>وآخرون (2015) ذكر بوجود آراء مختلفة في هذا الجانب ، ففي الوقت يمكن أن يؤثر </a:t>
            </a:r>
            <a:r>
              <a:rPr lang="ar-IQ" sz="2200" dirty="0" err="1"/>
              <a:t>الكركمين</a:t>
            </a:r>
            <a:r>
              <a:rPr lang="ar-IQ" sz="2200" dirty="0"/>
              <a:t> على عمل بعض الانزيمات خلال حركة الدواء بالجسم أو التمثيل الغذائي ، ولكن من جانب آخر ذكر أن ليس </a:t>
            </a:r>
            <a:r>
              <a:rPr lang="ar-IQ" sz="2200" dirty="0" err="1"/>
              <a:t>للكركمين</a:t>
            </a:r>
            <a:r>
              <a:rPr lang="ar-IQ" sz="2200" dirty="0"/>
              <a:t> أي آثار ضارة على النشاط الدوائي . وقد يكون السبب في ذلك لان الدراسات أولية في هذا الجانب وتحتاج الى مزيد من الدراسات وخصوصا السريرية </a:t>
            </a:r>
            <a:r>
              <a:rPr lang="ar-IQ" sz="2200" dirty="0" err="1"/>
              <a:t>لاثبات</a:t>
            </a:r>
            <a:r>
              <a:rPr lang="ar-IQ" sz="2200" dirty="0"/>
              <a:t> ذلك . </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461665"/>
          </a:xfrm>
          <a:prstGeom prst="rect">
            <a:avLst/>
          </a:prstGeom>
        </p:spPr>
        <p:txBody>
          <a:bodyPr wrap="square">
            <a:spAutoFit/>
          </a:bodyPr>
          <a:lstStyle/>
          <a:p>
            <a:pPr algn="ct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2667923789"/>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gn="justLow"/>
            <a:r>
              <a:rPr lang="en-US" sz="2800" dirty="0" smtClean="0"/>
              <a:t/>
            </a:r>
            <a:br>
              <a:rPr lang="en-US" sz="2800" dirty="0" smtClean="0"/>
            </a:br>
            <a:r>
              <a:rPr lang="ar-IQ" sz="2200" dirty="0" smtClean="0"/>
              <a:t> </a:t>
            </a:r>
            <a:r>
              <a:rPr lang="ar-IQ" sz="2200" dirty="0"/>
              <a:t>تعد </a:t>
            </a:r>
            <a:r>
              <a:rPr lang="ar-IQ" sz="2200" dirty="0" err="1"/>
              <a:t>الافلاتوكسينات</a:t>
            </a:r>
            <a:r>
              <a:rPr lang="ar-IQ" sz="2200" dirty="0"/>
              <a:t> (</a:t>
            </a:r>
            <a:r>
              <a:rPr lang="en-US" sz="2200" dirty="0"/>
              <a:t>AFB1) </a:t>
            </a:r>
            <a:r>
              <a:rPr lang="ar-IQ" sz="2200" dirty="0"/>
              <a:t>مركبات سامة توجد عادة كملوث في طعام الإنسان بسبب قدرتها على إحداث الإجهاد التأكسدي واعاقة عمل معظم الإنزيمات المضادة للأكسدة، لذا أجريت تجربة من قبل </a:t>
            </a:r>
            <a:r>
              <a:rPr lang="en-US" sz="2200" dirty="0"/>
              <a:t>A </a:t>
            </a:r>
            <a:r>
              <a:rPr lang="en-US" sz="2200" dirty="0" err="1"/>
              <a:t>Alm-Eldeen</a:t>
            </a:r>
            <a:r>
              <a:rPr lang="en-US" sz="2200" dirty="0"/>
              <a:t> </a:t>
            </a:r>
            <a:r>
              <a:rPr lang="ar-IQ" sz="2200" dirty="0"/>
              <a:t>وأخرون (2015) استعمل فيها الشاي الأسود </a:t>
            </a:r>
            <a:r>
              <a:rPr lang="ar-IQ" sz="2200" dirty="0" err="1"/>
              <a:t>والكركمين</a:t>
            </a:r>
            <a:r>
              <a:rPr lang="ar-IQ" sz="2200" dirty="0"/>
              <a:t> ودورهما في </a:t>
            </a:r>
            <a:r>
              <a:rPr lang="ar-IQ" sz="2200" dirty="0" err="1"/>
              <a:t>في</a:t>
            </a:r>
            <a:r>
              <a:rPr lang="ar-IQ" sz="2200" dirty="0"/>
              <a:t> السمية التي يسببها  </a:t>
            </a:r>
            <a:r>
              <a:rPr lang="en-US" sz="2200" dirty="0"/>
              <a:t>AFB1  </a:t>
            </a:r>
            <a:r>
              <a:rPr lang="ar-IQ" sz="2200" dirty="0"/>
              <a:t>في كبد الفئران كونهما يمتلكان نشاطًا قويًا مضادًا للأكسدة ، الذي يحمي الخلايا والأنسجة من الإجهاد التأكسدي، ، إذ تم تقسيم </a:t>
            </a:r>
            <a:r>
              <a:rPr lang="ar-IQ" sz="2200" dirty="0" err="1"/>
              <a:t>الفىران</a:t>
            </a:r>
            <a:r>
              <a:rPr lang="ar-IQ" sz="2200" dirty="0"/>
              <a:t> الى ثمان مجموعات : ثلاثة عوملت يزيت الزيتون </a:t>
            </a:r>
            <a:r>
              <a:rPr lang="ar-IQ" sz="2200" dirty="0" err="1"/>
              <a:t>والكركمين</a:t>
            </a:r>
            <a:r>
              <a:rPr lang="ar-IQ" sz="2200" dirty="0"/>
              <a:t> والشاي الأسود ، وثلاث مجموعات عوملت بالـ  )  </a:t>
            </a:r>
            <a:r>
              <a:rPr lang="en-US" sz="2200" dirty="0"/>
              <a:t>AFB1750 </a:t>
            </a:r>
            <a:r>
              <a:rPr lang="ar-IQ" sz="2200" dirty="0"/>
              <a:t>ميكروغرام / كجم من وزن الجسم) مع الشاي الأسود </a:t>
            </a:r>
            <a:r>
              <a:rPr lang="ar-IQ" sz="2200" dirty="0" err="1"/>
              <a:t>والكركمين</a:t>
            </a:r>
            <a:r>
              <a:rPr lang="ar-IQ" sz="2200" dirty="0"/>
              <a:t> (200 مجم / كجم من وزن الجسم) كلا لوحده والشاي الأسود </a:t>
            </a:r>
            <a:r>
              <a:rPr lang="ar-IQ" sz="2200" dirty="0" err="1"/>
              <a:t>والكركمين</a:t>
            </a:r>
            <a:r>
              <a:rPr lang="ar-IQ" sz="2200" dirty="0"/>
              <a:t> معا ، ومجموعتين عوملت بالمادة </a:t>
            </a:r>
            <a:r>
              <a:rPr lang="en-US" sz="2200" dirty="0"/>
              <a:t>AFB1  </a:t>
            </a:r>
            <a:r>
              <a:rPr lang="ar-IQ" sz="2200" dirty="0"/>
              <a:t>والـ </a:t>
            </a:r>
            <a:r>
              <a:rPr lang="en-US" sz="2200" dirty="0"/>
              <a:t>Control (</a:t>
            </a:r>
            <a:r>
              <a:rPr lang="ar-IQ" sz="2200" dirty="0"/>
              <a:t>من دون معاملة) وبعد 90 يوما خلصت النتائج يما </a:t>
            </a:r>
            <a:r>
              <a:rPr lang="ar-IQ" sz="2200" dirty="0" smtClean="0"/>
              <a:t>يلي                                                    : </a:t>
            </a:r>
            <a:br>
              <a:rPr lang="ar-IQ" sz="2200" dirty="0" smtClean="0"/>
            </a:br>
            <a:r>
              <a:rPr lang="ar-IQ" sz="2200" dirty="0"/>
              <a:t/>
            </a:r>
            <a:br>
              <a:rPr lang="ar-IQ" sz="2200" dirty="0"/>
            </a:br>
            <a:r>
              <a:rPr lang="ar-IQ" sz="2200" dirty="0"/>
              <a:t> انخفاض كبير في إنزيمات مضادات الأكسدة وزيادة معنوية في بيروكسيد الدهون وبيروكسيد الهيدروجين في الفئران المعاملة بـ </a:t>
            </a:r>
            <a:r>
              <a:rPr lang="en-US" sz="2200" dirty="0"/>
              <a:t>AFB1. </a:t>
            </a:r>
            <a:r>
              <a:rPr lang="ar-IQ" sz="2200" dirty="0"/>
              <a:t>في المقابل ، لوحظ تغييرات جذرية في المؤشرات الحيوية لوظيفة الكبد وإصلاح التشوهات النسيجية في هيكل الكبد. في معاملات مستخلص الشاي الأسود أو </a:t>
            </a:r>
            <a:r>
              <a:rPr lang="en-US" sz="2200" dirty="0"/>
              <a:t>CMN ، </a:t>
            </a:r>
            <a:r>
              <a:rPr lang="ar-IQ" sz="2200" dirty="0"/>
              <a:t>ولكن كان التحسن أكثر وضوحًا عند استخدام كل من </a:t>
            </a:r>
            <a:r>
              <a:rPr lang="ar-IQ" sz="2200" dirty="0" err="1"/>
              <a:t>الكركمين</a:t>
            </a:r>
            <a:r>
              <a:rPr lang="ar-IQ" sz="2200" dirty="0"/>
              <a:t> والشاي الأسود معًا.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a:solidFill>
                  <a:srgbClr val="FF0066"/>
                </a:solidFill>
              </a:rPr>
              <a:t>تعظيم </a:t>
            </a:r>
            <a:r>
              <a:rPr lang="ar-IQ" sz="2800" b="1" dirty="0" err="1">
                <a:solidFill>
                  <a:srgbClr val="FF0066"/>
                </a:solidFill>
              </a:rPr>
              <a:t>تاثير</a:t>
            </a:r>
            <a:r>
              <a:rPr lang="ar-IQ" sz="2800" b="1" dirty="0">
                <a:solidFill>
                  <a:srgbClr val="FF0066"/>
                </a:solidFill>
              </a:rPr>
              <a:t> </a:t>
            </a:r>
            <a:r>
              <a:rPr lang="ar-IQ" sz="2800" b="1" dirty="0" err="1">
                <a:solidFill>
                  <a:srgbClr val="FF0066"/>
                </a:solidFill>
              </a:rPr>
              <a:t>الكركمين</a:t>
            </a:r>
            <a:r>
              <a:rPr lang="ar-IQ" sz="2800" b="1" dirty="0">
                <a:solidFill>
                  <a:srgbClr val="FF0066"/>
                </a:solidFill>
              </a:rPr>
              <a:t> بالتداخل مع بعض المنتجات النباتية </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1350719837"/>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nSpc>
                <a:spcPct val="150000"/>
              </a:lnSpc>
            </a:pPr>
            <a:r>
              <a:rPr lang="en-US" sz="2800" dirty="0" smtClean="0"/>
              <a:t/>
            </a:r>
            <a:br>
              <a:rPr lang="en-US" sz="2800" dirty="0" smtClean="0"/>
            </a:br>
            <a:r>
              <a:rPr lang="ar-IQ" sz="2800" dirty="0" smtClean="0"/>
              <a:t> </a:t>
            </a:r>
            <a:br>
              <a:rPr lang="ar-IQ" sz="2800" dirty="0" smtClean="0"/>
            </a:br>
            <a:r>
              <a:rPr lang="ar-IQ" sz="2800" dirty="0" smtClean="0"/>
              <a:t/>
            </a:r>
            <a:br>
              <a:rPr lang="ar-IQ" sz="2800" dirty="0" smtClean="0"/>
            </a:br>
            <a:r>
              <a:rPr lang="ar-IQ" sz="2800" dirty="0"/>
              <a:t/>
            </a:r>
            <a:br>
              <a:rPr lang="ar-IQ" sz="2800" dirty="0"/>
            </a:br>
            <a:r>
              <a:rPr lang="ar-IQ" sz="2800" dirty="0" smtClean="0"/>
              <a:t> </a:t>
            </a:r>
            <a:r>
              <a:rPr lang="ar-IQ" sz="2200" dirty="0" smtClean="0"/>
              <a:t>تجربة </a:t>
            </a:r>
            <a:r>
              <a:rPr lang="ar-IQ" sz="2200" dirty="0"/>
              <a:t>أخرى كانت حول التأثير </a:t>
            </a:r>
            <a:r>
              <a:rPr lang="ar-IQ" sz="2200" dirty="0" err="1"/>
              <a:t>التآزري</a:t>
            </a:r>
            <a:r>
              <a:rPr lang="ar-IQ" sz="2200" dirty="0"/>
              <a:t> </a:t>
            </a:r>
            <a:r>
              <a:rPr lang="ar-IQ" sz="2200" dirty="0" err="1"/>
              <a:t>للكركمين</a:t>
            </a:r>
            <a:r>
              <a:rPr lang="ar-IQ" sz="2200" dirty="0"/>
              <a:t> مع مركب طبي طبيعي وهو </a:t>
            </a:r>
            <a:r>
              <a:rPr lang="en-US" sz="2200" dirty="0" err="1"/>
              <a:t>piperine</a:t>
            </a:r>
            <a:r>
              <a:rPr lang="en-US" sz="2200" dirty="0"/>
              <a:t> </a:t>
            </a:r>
            <a:r>
              <a:rPr lang="ar-IQ" sz="2200" dirty="0"/>
              <a:t>وفاعليتهما ضد </a:t>
            </a:r>
            <a:r>
              <a:rPr lang="ar-IQ" sz="2200" dirty="0" err="1"/>
              <a:t>الأجهاد</a:t>
            </a:r>
            <a:r>
              <a:rPr lang="ar-IQ" sz="2200" dirty="0"/>
              <a:t> التأكسدي في الرئة بسبب ( </a:t>
            </a:r>
            <a:r>
              <a:rPr lang="en-US" sz="2200" dirty="0" err="1"/>
              <a:t>benzo</a:t>
            </a:r>
            <a:r>
              <a:rPr lang="en-US" sz="2200" dirty="0"/>
              <a:t>(a)</a:t>
            </a:r>
            <a:r>
              <a:rPr lang="en-US" sz="2200" dirty="0" err="1"/>
              <a:t>pyrene</a:t>
            </a:r>
            <a:r>
              <a:rPr lang="en-US" sz="2200" dirty="0"/>
              <a:t> (</a:t>
            </a:r>
            <a:r>
              <a:rPr lang="en-US" sz="2200" dirty="0" err="1"/>
              <a:t>BaP</a:t>
            </a:r>
            <a:r>
              <a:rPr lang="en-US" sz="2200" dirty="0"/>
              <a:t> ، </a:t>
            </a:r>
            <a:r>
              <a:rPr lang="ar-IQ" sz="2200" dirty="0"/>
              <a:t>تم المعاملة </a:t>
            </a:r>
            <a:r>
              <a:rPr lang="ar-IQ" sz="2200" dirty="0" err="1"/>
              <a:t>بالكركمين</a:t>
            </a:r>
            <a:r>
              <a:rPr lang="ar-IQ" sz="2200" dirty="0"/>
              <a:t> (100 مجم / كجم من وزن الجسم) أو </a:t>
            </a:r>
            <a:r>
              <a:rPr lang="en-US" sz="2200" dirty="0" err="1"/>
              <a:t>piperine</a:t>
            </a:r>
            <a:r>
              <a:rPr lang="en-US" sz="2200" dirty="0"/>
              <a:t> (20 </a:t>
            </a:r>
            <a:r>
              <a:rPr lang="ar-IQ" sz="2200" dirty="0"/>
              <a:t>مجم / كجم من وزن الجسم) ، وبالجمع بين الاثنين ولمدة أسبوع. بينت النتائج : </a:t>
            </a:r>
            <a:r>
              <a:rPr lang="ar-IQ" sz="2200" dirty="0" err="1"/>
              <a:t>بالبنزو</a:t>
            </a:r>
            <a:r>
              <a:rPr lang="ar-IQ" sz="2200" dirty="0"/>
              <a:t> (أ) البيرين زيادة مستويات( </a:t>
            </a:r>
            <a:r>
              <a:rPr lang="en-US" sz="2200" dirty="0"/>
              <a:t>lipid peroxides (LPO) </a:t>
            </a:r>
            <a:r>
              <a:rPr lang="ar-IQ" sz="2200" dirty="0"/>
              <a:t>ومحتوى البروتين </a:t>
            </a:r>
            <a:r>
              <a:rPr lang="ar-IQ" sz="2200" dirty="0" err="1"/>
              <a:t>الكاربوني</a:t>
            </a:r>
            <a:r>
              <a:rPr lang="ar-IQ" sz="2200" dirty="0"/>
              <a:t> (</a:t>
            </a:r>
            <a:r>
              <a:rPr lang="en-US" sz="2200" dirty="0"/>
              <a:t>PCC) </a:t>
            </a:r>
            <a:r>
              <a:rPr lang="ar-IQ" sz="2200" dirty="0"/>
              <a:t>وما يترتب على ذلك من انخفاض في مستويات مضادات الأكسدة الانزيمية </a:t>
            </a:r>
            <a:br>
              <a:rPr lang="ar-IQ" sz="2200" dirty="0"/>
            </a:br>
            <a:r>
              <a:rPr lang="en-US" sz="2200" dirty="0"/>
              <a:t>superoxide dismutase (SOD), catalase (CAT), glutathione </a:t>
            </a:r>
            <a:r>
              <a:rPr lang="en-US" sz="2200" dirty="0" err="1"/>
              <a:t>reductase</a:t>
            </a:r>
            <a:r>
              <a:rPr lang="en-US" sz="2200" dirty="0"/>
              <a:t> (GR), glutathione peroxidase (</a:t>
            </a:r>
            <a:r>
              <a:rPr lang="en-US" sz="2200" dirty="0" err="1"/>
              <a:t>GPx</a:t>
            </a:r>
            <a:r>
              <a:rPr lang="en-US" sz="2200" dirty="0"/>
              <a:t>). </a:t>
            </a:r>
            <a:br>
              <a:rPr lang="en-US" sz="2200" dirty="0"/>
            </a:br>
            <a:r>
              <a:rPr lang="ar-IQ" sz="2200" dirty="0"/>
              <a:t>في حين زادت مستويات مضادات الاكسدة ويشكل ملحوظ عند المعاملة </a:t>
            </a:r>
            <a:r>
              <a:rPr lang="ar-IQ" sz="2200" dirty="0" err="1"/>
              <a:t>بالكركمين</a:t>
            </a:r>
            <a:r>
              <a:rPr lang="ar-IQ" sz="2200" dirty="0"/>
              <a:t> ، ولكن الزيادة كانت أكثر وضوحًا عند استخدام </a:t>
            </a:r>
            <a:r>
              <a:rPr lang="ar-IQ" sz="2200" dirty="0" err="1"/>
              <a:t>البيبيرين</a:t>
            </a:r>
            <a:r>
              <a:rPr lang="ar-IQ" sz="2200" dirty="0"/>
              <a:t> كمساعد مع </a:t>
            </a:r>
            <a:r>
              <a:rPr lang="ar-IQ" sz="2200" dirty="0" err="1"/>
              <a:t>الكركمين</a:t>
            </a:r>
            <a:r>
              <a:rPr lang="ar-IQ" sz="2200" dirty="0"/>
              <a:t> . ، مما يشير  </a:t>
            </a:r>
            <a:r>
              <a:rPr lang="ar-IQ" sz="2200" dirty="0" err="1"/>
              <a:t>اهمبة</a:t>
            </a:r>
            <a:r>
              <a:rPr lang="ar-IQ" sz="2200" dirty="0"/>
              <a:t> التأثير </a:t>
            </a:r>
            <a:r>
              <a:rPr lang="ar-IQ" sz="2200" dirty="0" err="1"/>
              <a:t>التآزري</a:t>
            </a:r>
            <a:r>
              <a:rPr lang="ar-IQ" sz="2200" dirty="0"/>
              <a:t> </a:t>
            </a:r>
            <a:r>
              <a:rPr lang="ar-IQ" sz="2200" dirty="0" err="1"/>
              <a:t>للبيبرين</a:t>
            </a:r>
            <a:r>
              <a:rPr lang="ar-IQ" sz="2200" dirty="0"/>
              <a:t> </a:t>
            </a:r>
            <a:r>
              <a:rPr lang="ar-IQ" sz="2200" dirty="0" err="1"/>
              <a:t>والكركمين</a:t>
            </a:r>
            <a:r>
              <a:rPr lang="ar-IQ" sz="2200" dirty="0"/>
              <a:t> معا (</a:t>
            </a:r>
            <a:r>
              <a:rPr lang="en-US" sz="2200" dirty="0" err="1"/>
              <a:t>Sehgal</a:t>
            </a:r>
            <a:r>
              <a:rPr lang="en-US" sz="2200" dirty="0"/>
              <a:t> </a:t>
            </a:r>
            <a:r>
              <a:rPr lang="ar-IQ" sz="2200" dirty="0"/>
              <a:t>وأخرون ، 2011) . </a:t>
            </a:r>
            <a:br>
              <a:rPr lang="ar-IQ" sz="2200" dirty="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a:solidFill>
                  <a:srgbClr val="FF0066"/>
                </a:solidFill>
              </a:rPr>
              <a:t>تعظيم </a:t>
            </a:r>
            <a:r>
              <a:rPr lang="ar-IQ" sz="2800" b="1" dirty="0" err="1">
                <a:solidFill>
                  <a:srgbClr val="FF0066"/>
                </a:solidFill>
              </a:rPr>
              <a:t>تاثير</a:t>
            </a:r>
            <a:r>
              <a:rPr lang="ar-IQ" sz="2800" b="1" dirty="0">
                <a:solidFill>
                  <a:srgbClr val="FF0066"/>
                </a:solidFill>
              </a:rPr>
              <a:t> </a:t>
            </a:r>
            <a:r>
              <a:rPr lang="ar-IQ" sz="2800" b="1" dirty="0" err="1">
                <a:solidFill>
                  <a:srgbClr val="FF0066"/>
                </a:solidFill>
              </a:rPr>
              <a:t>الكركمين</a:t>
            </a:r>
            <a:r>
              <a:rPr lang="ar-IQ" sz="2800" b="1" dirty="0">
                <a:solidFill>
                  <a:srgbClr val="FF0066"/>
                </a:solidFill>
              </a:rPr>
              <a:t> بالتداخل مع بعض المنتجات النباتية </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1744788816"/>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gn="justLow"/>
            <a:r>
              <a:rPr lang="en-US" sz="2800" dirty="0" smtClean="0"/>
              <a:t/>
            </a:r>
            <a:br>
              <a:rPr lang="en-US" sz="2800" dirty="0" smtClean="0"/>
            </a:br>
            <a:r>
              <a:rPr lang="ar-IQ" sz="2800" dirty="0" smtClean="0"/>
              <a:t> </a:t>
            </a:r>
            <a:br>
              <a:rPr lang="ar-IQ" sz="2800" dirty="0" smtClean="0"/>
            </a:br>
            <a:r>
              <a:rPr lang="ar-IQ" sz="2800" dirty="0"/>
              <a:t/>
            </a:r>
            <a:br>
              <a:rPr lang="ar-IQ" sz="2800" dirty="0"/>
            </a:br>
            <a:r>
              <a:rPr lang="ar-IQ" sz="2200" dirty="0" smtClean="0"/>
              <a:t>أشارت </a:t>
            </a:r>
            <a:r>
              <a:rPr lang="ar-IQ" sz="2200" dirty="0"/>
              <a:t>عدد من المصادر والدراسات الى دور الكركم في التقليل من الأضرار الناجمة عن التهاب الجهاز التنفسي والرئة . فقد بينت </a:t>
            </a:r>
            <a:r>
              <a:rPr lang="en-US" sz="2200" dirty="0" err="1"/>
              <a:t>Venkatesan</a:t>
            </a:r>
            <a:r>
              <a:rPr lang="en-US" sz="2200" dirty="0"/>
              <a:t> </a:t>
            </a:r>
            <a:r>
              <a:rPr lang="ar-IQ" sz="2200" dirty="0"/>
              <a:t>وآخرون (2007 ) أن </a:t>
            </a:r>
            <a:r>
              <a:rPr lang="ar-IQ" sz="2200" dirty="0" err="1"/>
              <a:t>الكركمين</a:t>
            </a:r>
            <a:r>
              <a:rPr lang="ar-IQ" sz="2200" dirty="0"/>
              <a:t> لديه مجموعة واسعة التأثيرات الوقائية و الخصائص العلاجية من الأمراض المختلفة من الاختبارات  العديدة على حيوانات المختبر حول التليف الرئوي وأظهرت هذه الدراسات أن </a:t>
            </a:r>
            <a:r>
              <a:rPr lang="ar-IQ" sz="2200" dirty="0" err="1"/>
              <a:t>الكركمين</a:t>
            </a:r>
            <a:r>
              <a:rPr lang="ar-IQ" sz="2200" dirty="0"/>
              <a:t> يخفف من إصابة الرئة والتليف الناجم عن الإشعاع وأدوية العلاج الكيميائي والمواد السامة والعديد من الدراسات تدعم دورًا </a:t>
            </a:r>
            <a:r>
              <a:rPr lang="ar-IQ" sz="2200" dirty="0" err="1"/>
              <a:t>الكركمين</a:t>
            </a:r>
            <a:r>
              <a:rPr lang="ar-IQ" sz="2200" dirty="0"/>
              <a:t> الوقائي من مرض الانسداد الرئوي المزمن ، وإصابة الرئة الحادة ، ومتلازمة الضائقة التنفسية الحادة ، والربو التحسسي ، والإجهاد التأكسدي. مما يعطي فكرة واضحة عن أهمية النبات وعلاقته مع مرضى </a:t>
            </a:r>
            <a:r>
              <a:rPr lang="ar-IQ" sz="2200" dirty="0" smtClean="0"/>
              <a:t>الرئة                                                                    .</a:t>
            </a:r>
            <a:br>
              <a:rPr lang="ar-IQ" sz="2200" dirty="0" smtClean="0"/>
            </a:br>
            <a:r>
              <a:rPr lang="ar-IQ" sz="2200" dirty="0" smtClean="0"/>
              <a:t/>
            </a:r>
            <a:br>
              <a:rPr lang="ar-IQ" sz="2200" dirty="0" smtClean="0"/>
            </a:br>
            <a:r>
              <a:rPr lang="ar-IQ" sz="2200" dirty="0" smtClean="0"/>
              <a:t> </a:t>
            </a:r>
            <a:r>
              <a:rPr lang="ar-IQ" sz="2200" dirty="0"/>
              <a:t>وقد أيدت </a:t>
            </a:r>
            <a:r>
              <a:rPr lang="en-US" sz="2200" dirty="0" err="1"/>
              <a:t>Lelli</a:t>
            </a:r>
            <a:r>
              <a:rPr lang="en-US" sz="2200" dirty="0"/>
              <a:t>  </a:t>
            </a:r>
            <a:r>
              <a:rPr lang="ar-IQ" sz="2200" dirty="0"/>
              <a:t>وآخرون (2017)  هذه التأثيرات المتعددة الاتجاهات </a:t>
            </a:r>
            <a:r>
              <a:rPr lang="ar-IQ" sz="2200" dirty="0" err="1"/>
              <a:t>للكركمين</a:t>
            </a:r>
            <a:r>
              <a:rPr lang="ar-IQ" sz="2200" dirty="0"/>
              <a:t> من خلال التأثير التنظيمي للعوامل التي دورا في الالتهابات مثل (</a:t>
            </a:r>
            <a:r>
              <a:rPr lang="en-US" sz="2200" dirty="0"/>
              <a:t>NF-</a:t>
            </a:r>
            <a:r>
              <a:rPr lang="en-US" sz="2200" dirty="0" err="1"/>
              <a:t>kB</a:t>
            </a:r>
            <a:r>
              <a:rPr lang="en-US" sz="2200" dirty="0"/>
              <a:t>) </a:t>
            </a:r>
            <a:r>
              <a:rPr lang="ar-IQ" sz="2200" dirty="0"/>
              <a:t>أو </a:t>
            </a:r>
            <a:r>
              <a:rPr lang="ar-IQ" sz="2200" dirty="0" err="1"/>
              <a:t>السايتوكينات</a:t>
            </a:r>
            <a:r>
              <a:rPr lang="ar-IQ" sz="2200" dirty="0"/>
              <a:t> مثل (</a:t>
            </a:r>
            <a:r>
              <a:rPr lang="en-US" sz="2200" dirty="0"/>
              <a:t>IL6, TNF-alpha ) </a:t>
            </a:r>
            <a:r>
              <a:rPr lang="ar-IQ" sz="2200" dirty="0"/>
              <a:t>أو الانزيمات مثل (</a:t>
            </a:r>
            <a:r>
              <a:rPr lang="en-US" sz="2200" dirty="0"/>
              <a:t>MMPs) </a:t>
            </a:r>
            <a:r>
              <a:rPr lang="ar-IQ" sz="2200" dirty="0"/>
              <a:t>هذه العوامل قد تكون ذات صلة بالعديد من الأمراض الرئوية مثل الربو أو مرض الانسداد الرئوي المزمن </a:t>
            </a:r>
            <a:r>
              <a:rPr lang="ar-IQ" sz="2200" dirty="0" err="1"/>
              <a:t>المزمن</a:t>
            </a:r>
            <a:r>
              <a:rPr lang="ar-IQ" sz="2200" dirty="0"/>
              <a:t> ومتلازمة الضائقة التنفسية الحادة والتليف الرئوي . وقد أشار المصدر الى معلومة مفادها  استخدام المواد المساعدة أو جزيئات </a:t>
            </a:r>
            <a:r>
              <a:rPr lang="ar-IQ" sz="2200" dirty="0" err="1"/>
              <a:t>الكركمين</a:t>
            </a:r>
            <a:r>
              <a:rPr lang="ar-IQ" sz="2200" dirty="0"/>
              <a:t> النانوية  لتحقيق الفائدة الأكبر من استخدام </a:t>
            </a:r>
            <a:r>
              <a:rPr lang="ar-IQ" sz="2200" dirty="0" err="1"/>
              <a:t>الكركمين</a:t>
            </a:r>
            <a:r>
              <a:rPr lang="ar-IQ" sz="2200" dirty="0"/>
              <a:t> بحالته </a:t>
            </a:r>
            <a:r>
              <a:rPr lang="ar-IQ" sz="2200" dirty="0" smtClean="0"/>
              <a:t>الطبيعية                                                              .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a:solidFill>
                  <a:srgbClr val="FF0066"/>
                </a:solidFill>
              </a:rPr>
              <a:t>علاقة </a:t>
            </a:r>
            <a:r>
              <a:rPr lang="ar-IQ" sz="2800" b="1" dirty="0" err="1">
                <a:solidFill>
                  <a:srgbClr val="FF0066"/>
                </a:solidFill>
              </a:rPr>
              <a:t>الكركمين</a:t>
            </a:r>
            <a:r>
              <a:rPr lang="ar-IQ" sz="2800" b="1" dirty="0">
                <a:solidFill>
                  <a:srgbClr val="FF0066"/>
                </a:solidFill>
              </a:rPr>
              <a:t> مع امراض الرئة والجهاز </a:t>
            </a:r>
            <a:r>
              <a:rPr lang="ar-IQ" sz="2800" b="1" dirty="0" smtClean="0">
                <a:solidFill>
                  <a:srgbClr val="FF0066"/>
                </a:solidFill>
              </a:rPr>
              <a:t>التنفسي</a:t>
            </a:r>
            <a:endParaRPr lang="ar-IQ" sz="3600" dirty="0">
              <a:solidFill>
                <a:prstClr val="white"/>
              </a:solidFill>
            </a:endParaRPr>
          </a:p>
        </p:txBody>
      </p:sp>
    </p:spTree>
    <p:extLst>
      <p:ext uri="{BB962C8B-B14F-4D97-AF65-F5344CB8AC3E}">
        <p14:creationId xmlns:p14="http://schemas.microsoft.com/office/powerpoint/2010/main" val="358438507"/>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nSpc>
                <a:spcPct val="150000"/>
              </a:lnSpc>
            </a:pPr>
            <a:r>
              <a:rPr lang="en-US" sz="2800" dirty="0" smtClean="0"/>
              <a:t/>
            </a:r>
            <a:br>
              <a:rPr lang="en-US" sz="2800" dirty="0" smtClean="0"/>
            </a:br>
            <a:r>
              <a:rPr lang="ar-IQ" sz="2800" dirty="0" smtClean="0"/>
              <a:t> </a:t>
            </a:r>
            <a:br>
              <a:rPr lang="ar-IQ" sz="2800" dirty="0" smtClean="0"/>
            </a:br>
            <a:r>
              <a:rPr lang="ar-IQ" sz="2800" dirty="0"/>
              <a:t/>
            </a:r>
            <a:br>
              <a:rPr lang="ar-IQ" sz="2800" dirty="0"/>
            </a:br>
            <a:r>
              <a:rPr lang="ar-IQ" sz="2200" dirty="0" smtClean="0"/>
              <a:t> </a:t>
            </a:r>
            <a:r>
              <a:rPr lang="ar-IQ" sz="2200" dirty="0"/>
              <a:t>من خلال تجربة قام بها </a:t>
            </a:r>
            <a:r>
              <a:rPr lang="en-US" sz="2200" dirty="0"/>
              <a:t>Sun </a:t>
            </a:r>
            <a:r>
              <a:rPr lang="ar-IQ" sz="2200" dirty="0"/>
              <a:t>وآخرون (2009) على الفئران ، إذ تم تزويدها بجرعتين من الكركم (50 و200 ملغم. كغم-1) ومجموعة زودت بالـ ( </a:t>
            </a:r>
            <a:r>
              <a:rPr lang="en-US" sz="2200" dirty="0"/>
              <a:t>dexamethasone (DXM , </a:t>
            </a:r>
            <a:r>
              <a:rPr lang="ar-IQ" sz="2200" dirty="0"/>
              <a:t>وقد بينت النتائج أن المعاملة بالكركم (200 ملغم. كغم-1) و </a:t>
            </a:r>
            <a:r>
              <a:rPr lang="en-US" sz="2200" dirty="0"/>
              <a:t>DXM </a:t>
            </a:r>
            <a:r>
              <a:rPr lang="ar-IQ" sz="2200" dirty="0"/>
              <a:t>أدت إلى التقليل من فرط نشاط العامل النووي </a:t>
            </a:r>
            <a:r>
              <a:rPr lang="en-US" sz="2200" dirty="0" err="1"/>
              <a:t>kB</a:t>
            </a:r>
            <a:r>
              <a:rPr lang="en-US" sz="2200" dirty="0"/>
              <a:t> </a:t>
            </a:r>
            <a:r>
              <a:rPr lang="ar-IQ" sz="2200" dirty="0"/>
              <a:t>و </a:t>
            </a:r>
            <a:r>
              <a:rPr lang="ar-IQ" sz="2200" dirty="0" err="1"/>
              <a:t>السيتوكينات</a:t>
            </a:r>
            <a:r>
              <a:rPr lang="ar-IQ" sz="2200" dirty="0"/>
              <a:t> الالتهابية و </a:t>
            </a:r>
            <a:r>
              <a:rPr lang="ar-IQ" sz="2200" dirty="0" err="1"/>
              <a:t>الميلوبيروكسيديز</a:t>
            </a:r>
            <a:r>
              <a:rPr lang="ar-IQ" sz="2200" dirty="0"/>
              <a:t>(   </a:t>
            </a:r>
            <a:r>
              <a:rPr lang="en-US" sz="2200" dirty="0"/>
              <a:t>myeloperoxidase  ) </a:t>
            </a:r>
            <a:r>
              <a:rPr lang="ar-IQ" sz="2200" dirty="0"/>
              <a:t>و </a:t>
            </a:r>
            <a:r>
              <a:rPr lang="en-US" sz="2200" dirty="0" err="1" smtClean="0"/>
              <a:t>malondialdehyde</a:t>
            </a:r>
            <a:r>
              <a:rPr lang="en-US" sz="2200" dirty="0" smtClean="0"/>
              <a:t> </a:t>
            </a:r>
            <a:r>
              <a:rPr lang="en-US" sz="2200" dirty="0"/>
              <a:t>. </a:t>
            </a:r>
            <a:r>
              <a:rPr lang="ar-IQ" sz="2200" dirty="0" smtClean="0"/>
              <a:t>  </a:t>
            </a:r>
            <a:br>
              <a:rPr lang="ar-IQ" sz="2200" dirty="0" smtClean="0"/>
            </a:br>
            <a:r>
              <a:rPr lang="ar-IQ" sz="2200" dirty="0"/>
              <a:t/>
            </a:r>
            <a:br>
              <a:rPr lang="ar-IQ" sz="2200" dirty="0"/>
            </a:br>
            <a:r>
              <a:rPr lang="ar-IQ" sz="2200" dirty="0" smtClean="0"/>
              <a:t>ذلك </a:t>
            </a:r>
            <a:r>
              <a:rPr lang="ar-IQ" sz="2200" dirty="0"/>
              <a:t>يظهر أن </a:t>
            </a:r>
            <a:r>
              <a:rPr lang="ar-IQ" sz="2200" dirty="0" err="1"/>
              <a:t>الكركمين</a:t>
            </a:r>
            <a:r>
              <a:rPr lang="ar-IQ" sz="2200" dirty="0"/>
              <a:t> يخفف من إصابة الرئة الحادة ، ربما من خلال التقليل من  الإجهاد التأكسدي وتثبيط التعبير عن العامل النووي </a:t>
            </a:r>
            <a:r>
              <a:rPr lang="en-US" sz="2200" dirty="0" err="1"/>
              <a:t>kB</a:t>
            </a:r>
            <a:r>
              <a:rPr lang="en-US" sz="2200" dirty="0"/>
              <a:t> </a:t>
            </a:r>
            <a:r>
              <a:rPr lang="ar-IQ" sz="2200" dirty="0"/>
              <a:t>و </a:t>
            </a:r>
            <a:r>
              <a:rPr lang="ar-IQ" sz="2200" dirty="0" err="1"/>
              <a:t>السايتوكينات</a:t>
            </a:r>
            <a:r>
              <a:rPr lang="ar-IQ" sz="2200" dirty="0"/>
              <a:t> الالتهابية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892552"/>
          </a:xfrm>
          <a:prstGeom prst="rect">
            <a:avLst/>
          </a:prstGeom>
        </p:spPr>
        <p:txBody>
          <a:bodyPr wrap="square">
            <a:spAutoFit/>
          </a:bodyPr>
          <a:lstStyle/>
          <a:p>
            <a:pPr algn="ctr"/>
            <a:r>
              <a:rPr lang="ar-IQ" sz="2800" b="1" dirty="0">
                <a:solidFill>
                  <a:srgbClr val="FF0066"/>
                </a:solidFill>
              </a:rPr>
              <a:t>علاقة </a:t>
            </a:r>
            <a:r>
              <a:rPr lang="ar-IQ" sz="2800" b="1" dirty="0" err="1">
                <a:solidFill>
                  <a:srgbClr val="FF0066"/>
                </a:solidFill>
              </a:rPr>
              <a:t>الكركمين</a:t>
            </a:r>
            <a:r>
              <a:rPr lang="ar-IQ" sz="2800" b="1" dirty="0">
                <a:solidFill>
                  <a:srgbClr val="FF0066"/>
                </a:solidFill>
              </a:rPr>
              <a:t> مع امراض الرئة والجهاز التنفسي</a:t>
            </a:r>
          </a:p>
          <a:p>
            <a:pPr algn="ct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633047387"/>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gn="justLow"/>
            <a:r>
              <a:rPr lang="en-US" sz="2800" dirty="0" smtClean="0"/>
              <a:t/>
            </a:r>
            <a:br>
              <a:rPr lang="en-US" sz="2800" dirty="0" smtClean="0"/>
            </a:br>
            <a:r>
              <a:rPr lang="ar-IQ" sz="2800" dirty="0" smtClean="0"/>
              <a:t> </a:t>
            </a:r>
            <a:br>
              <a:rPr lang="ar-IQ" sz="2800" dirty="0" smtClean="0"/>
            </a:br>
            <a:r>
              <a:rPr lang="ar-IQ" sz="2200" b="1" dirty="0" smtClean="0">
                <a:solidFill>
                  <a:srgbClr val="FF0000"/>
                </a:solidFill>
              </a:rPr>
              <a:t>من </a:t>
            </a:r>
            <a:r>
              <a:rPr lang="ar-IQ" sz="2200" b="1" dirty="0">
                <a:solidFill>
                  <a:srgbClr val="FF0000"/>
                </a:solidFill>
              </a:rPr>
              <a:t>خلال ما تقدم من استعراض الدراسات الخاصة بنيات الكركم نستنتج الاتي : </a:t>
            </a:r>
            <a:r>
              <a:rPr lang="ar-IQ" sz="2200" b="1" dirty="0" smtClean="0">
                <a:solidFill>
                  <a:srgbClr val="FF0000"/>
                </a:solidFill>
              </a:rPr>
              <a:t> </a:t>
            </a:r>
            <a:r>
              <a:rPr lang="ar-IQ" sz="2200" dirty="0" smtClean="0"/>
              <a:t/>
            </a:r>
            <a:br>
              <a:rPr lang="ar-IQ" sz="2200" dirty="0" smtClean="0"/>
            </a:br>
            <a:r>
              <a:rPr lang="ar-IQ" sz="2200" dirty="0"/>
              <a:t/>
            </a:r>
            <a:br>
              <a:rPr lang="ar-IQ" sz="2200" dirty="0"/>
            </a:br>
            <a:r>
              <a:rPr lang="ar-IQ" sz="2200" dirty="0"/>
              <a:t/>
            </a:r>
            <a:br>
              <a:rPr lang="ar-IQ" sz="2200" dirty="0"/>
            </a:br>
            <a:r>
              <a:rPr lang="ar-IQ" sz="2200" dirty="0" smtClean="0"/>
              <a:t>1- تعدد </a:t>
            </a:r>
            <a:r>
              <a:rPr lang="ar-IQ" sz="2200" dirty="0"/>
              <a:t>استعمالات النبات على المستوى الغذائي والطبي فهو يجمع بين الغذاء والدواء </a:t>
            </a:r>
            <a:r>
              <a:rPr lang="ar-IQ" sz="2200" dirty="0" smtClean="0"/>
              <a:t>.</a:t>
            </a:r>
            <a:br>
              <a:rPr lang="ar-IQ" sz="2200" dirty="0" smtClean="0"/>
            </a:br>
            <a:r>
              <a:rPr lang="ar-IQ" sz="2200" dirty="0" smtClean="0"/>
              <a:t> </a:t>
            </a:r>
            <a:r>
              <a:rPr lang="ar-IQ" sz="2200" dirty="0"/>
              <a:t/>
            </a:r>
            <a:br>
              <a:rPr lang="ar-IQ" sz="2200" dirty="0"/>
            </a:br>
            <a:r>
              <a:rPr lang="ar-IQ" sz="2200" dirty="0" smtClean="0"/>
              <a:t>2- توفر </a:t>
            </a:r>
            <a:r>
              <a:rPr lang="ar-IQ" sz="2200" dirty="0"/>
              <a:t>جذور النبات المطحونة على مدار السنة ورخص ثمنها (متوفر وقليل الكلفة) . </a:t>
            </a:r>
            <a:r>
              <a:rPr lang="ar-IQ" sz="2200" dirty="0" smtClean="0"/>
              <a:t/>
            </a:r>
            <a:br>
              <a:rPr lang="ar-IQ" sz="2200" dirty="0" smtClean="0"/>
            </a:br>
            <a:r>
              <a:rPr lang="ar-IQ" sz="2200" dirty="0"/>
              <a:t/>
            </a:r>
            <a:br>
              <a:rPr lang="ar-IQ" sz="2200" dirty="0"/>
            </a:br>
            <a:r>
              <a:rPr lang="ar-IQ" sz="2200" dirty="0" smtClean="0"/>
              <a:t>3- يتمتع </a:t>
            </a:r>
            <a:r>
              <a:rPr lang="ar-IQ" sz="2200" dirty="0"/>
              <a:t>بنسبة عالية من الأمان ضمن مدى (4- 12 غم. يوم-1) </a:t>
            </a:r>
            <a:r>
              <a:rPr lang="ar-IQ" sz="2200" dirty="0" smtClean="0"/>
              <a:t>.</a:t>
            </a:r>
            <a:br>
              <a:rPr lang="ar-IQ" sz="2200" dirty="0" smtClean="0"/>
            </a:br>
            <a:r>
              <a:rPr lang="ar-IQ" sz="2200" dirty="0" smtClean="0"/>
              <a:t> </a:t>
            </a:r>
            <a:r>
              <a:rPr lang="ar-IQ" sz="2200" dirty="0"/>
              <a:t/>
            </a:r>
            <a:br>
              <a:rPr lang="ar-IQ" sz="2200" dirty="0"/>
            </a:br>
            <a:r>
              <a:rPr lang="ar-IQ" sz="2200" dirty="0" smtClean="0"/>
              <a:t>4- يتمتع </a:t>
            </a:r>
            <a:r>
              <a:rPr lang="ar-IQ" sz="2200" dirty="0"/>
              <a:t>بمرونة عالية من حيث طريقة الاستعمال (كشراب </a:t>
            </a:r>
            <a:r>
              <a:rPr lang="ar-IQ" sz="2200" dirty="0" err="1"/>
              <a:t>دافىء</a:t>
            </a:r>
            <a:r>
              <a:rPr lang="ar-IQ" sz="2200" dirty="0"/>
              <a:t> أو كتوابل مع طعام المائدة خصوصا </a:t>
            </a:r>
            <a:r>
              <a:rPr lang="ar-IQ" sz="2200" dirty="0" smtClean="0"/>
              <a:t>وهو </a:t>
            </a:r>
            <a:r>
              <a:rPr lang="ar-IQ" sz="2200" dirty="0"/>
              <a:t>يحسن الطعم أو يعبا في كبسولات متوفرة في مخازن بيع الأدوية عند تناوله بشكل مباشر في حالة ضعف الشهية خصوصا لدى المرضى</a:t>
            </a:r>
            <a:r>
              <a:rPr lang="ar-IQ" sz="2200" dirty="0" smtClean="0"/>
              <a:t>)                                                      .</a:t>
            </a:r>
            <a:br>
              <a:rPr lang="ar-IQ" sz="2200" dirty="0" smtClean="0"/>
            </a:br>
            <a:r>
              <a:rPr lang="ar-IQ" sz="2200" dirty="0" smtClean="0"/>
              <a:t> </a:t>
            </a:r>
            <a:r>
              <a:rPr lang="ar-IQ" sz="2200" dirty="0"/>
              <a:t/>
            </a:r>
            <a:br>
              <a:rPr lang="ar-IQ" sz="2200" dirty="0"/>
            </a:br>
            <a:r>
              <a:rPr lang="ar-IQ" sz="2200" dirty="0" smtClean="0"/>
              <a:t>5- يتمتع </a:t>
            </a:r>
            <a:r>
              <a:rPr lang="ar-IQ" sz="2200" dirty="0"/>
              <a:t>النبات بخصائص عالية كمضاد للالتهابات كونه مضاد أكسدة قوي . </a:t>
            </a:r>
            <a:br>
              <a:rPr lang="ar-IQ" sz="2200" dirty="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smtClean="0">
                <a:solidFill>
                  <a:srgbClr val="FF0066"/>
                </a:solidFill>
              </a:rPr>
              <a:t>الاسـتنتـاجـات</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2449955263"/>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algn="justLow"/>
            <a:r>
              <a:rPr lang="en-US" sz="2800" dirty="0" smtClean="0"/>
              <a:t/>
            </a:r>
            <a:br>
              <a:rPr lang="en-US" sz="2800" dirty="0" smtClean="0"/>
            </a:br>
            <a:r>
              <a:rPr lang="ar-IQ" sz="2800" dirty="0" smtClean="0"/>
              <a:t> </a:t>
            </a:r>
            <a:br>
              <a:rPr lang="ar-IQ" sz="2800" dirty="0" smtClean="0"/>
            </a:br>
            <a:r>
              <a:rPr lang="ar-IQ" sz="2800" dirty="0"/>
              <a:t/>
            </a:r>
            <a:br>
              <a:rPr lang="ar-IQ" sz="2800" dirty="0"/>
            </a:br>
            <a:r>
              <a:rPr lang="ar-IQ" sz="2800" dirty="0" smtClean="0"/>
              <a:t/>
            </a:r>
            <a:br>
              <a:rPr lang="ar-IQ" sz="2800" dirty="0" smtClean="0"/>
            </a:br>
            <a:r>
              <a:rPr lang="ar-IQ" sz="2800" dirty="0"/>
              <a:t/>
            </a:r>
            <a:br>
              <a:rPr lang="ar-IQ" sz="2800" dirty="0"/>
            </a:br>
            <a:r>
              <a:rPr lang="ar-IQ" sz="2200" dirty="0" smtClean="0"/>
              <a:t>6- نيات </a:t>
            </a:r>
            <a:r>
              <a:rPr lang="ar-IQ" sz="2200" dirty="0"/>
              <a:t>الكركم معروف لذوي الاختصاص من النباتات المتصدرة في الوقاية من أخطر الامراض (السرطان) ومعالجته والذي يعد من اقوى الأمراض التي </a:t>
            </a:r>
            <a:r>
              <a:rPr lang="ar-IQ" sz="2200" dirty="0" err="1"/>
              <a:t>يواجهها</a:t>
            </a:r>
            <a:r>
              <a:rPr lang="ar-IQ" sz="2200" dirty="0"/>
              <a:t> الجهاز المناعي </a:t>
            </a:r>
            <a:r>
              <a:rPr lang="ar-IQ" sz="2200" dirty="0" smtClean="0"/>
              <a:t>.</a:t>
            </a:r>
            <a:br>
              <a:rPr lang="ar-IQ" sz="2200" dirty="0" smtClean="0"/>
            </a:br>
            <a:r>
              <a:rPr lang="ar-IQ" sz="2200" dirty="0" smtClean="0"/>
              <a:t> </a:t>
            </a:r>
            <a:r>
              <a:rPr lang="ar-IQ" sz="2200" dirty="0"/>
              <a:t/>
            </a:r>
            <a:br>
              <a:rPr lang="ar-IQ" sz="2200" dirty="0"/>
            </a:br>
            <a:r>
              <a:rPr lang="ar-IQ" sz="2200" dirty="0" smtClean="0"/>
              <a:t>7- لم </a:t>
            </a:r>
            <a:r>
              <a:rPr lang="ar-IQ" sz="2200" dirty="0"/>
              <a:t>تثبت العديد من الدراسات دور الكركم في تقوية الجهاز المناعي فحسب بل وتنظيمه ، وهذا يمثل جدار الصد الأول للأمراض ولاسيما جائحة العصر ( كورونا) . </a:t>
            </a:r>
            <a:r>
              <a:rPr lang="ar-IQ" sz="2200" dirty="0" smtClean="0"/>
              <a:t/>
            </a:r>
            <a:br>
              <a:rPr lang="ar-IQ" sz="2200" dirty="0" smtClean="0"/>
            </a:br>
            <a:r>
              <a:rPr lang="ar-IQ" sz="2200" dirty="0"/>
              <a:t/>
            </a:r>
            <a:br>
              <a:rPr lang="ar-IQ" sz="2200" dirty="0"/>
            </a:br>
            <a:r>
              <a:rPr lang="ar-IQ" sz="2200" dirty="0" smtClean="0"/>
              <a:t>8- </a:t>
            </a:r>
            <a:r>
              <a:rPr lang="ar-IQ" sz="2200" dirty="0"/>
              <a:t> </a:t>
            </a:r>
            <a:r>
              <a:rPr lang="ar-IQ" sz="2200" dirty="0" smtClean="0"/>
              <a:t>تبين </a:t>
            </a:r>
            <a:r>
              <a:rPr lang="ar-IQ" sz="2200" dirty="0"/>
              <a:t>مما سبق أن للكركم دور كبير في مواجهة فيروس كورونا ( </a:t>
            </a:r>
            <a:r>
              <a:rPr lang="en-US" sz="2200" dirty="0"/>
              <a:t>COVID 19) </a:t>
            </a:r>
            <a:r>
              <a:rPr lang="ar-IQ" sz="2200" dirty="0"/>
              <a:t>المباشر من خلال التنافس مع الفيروس على مواقع الارتباط الموجودة على سطح الخلايا (المضيفة) وبالتالي يؤدي الى منع </a:t>
            </a:r>
            <a:r>
              <a:rPr lang="ar-IQ" sz="2200" dirty="0" err="1"/>
              <a:t>الاسنتساخ</a:t>
            </a:r>
            <a:r>
              <a:rPr lang="ar-IQ" sz="2200" dirty="0"/>
              <a:t> الخلوي للفيروس </a:t>
            </a:r>
            <a:r>
              <a:rPr lang="ar-IQ" sz="2200" dirty="0" smtClean="0"/>
              <a:t>                                             . </a:t>
            </a:r>
            <a:r>
              <a:rPr lang="ar-IQ" sz="2200" dirty="0"/>
              <a:t/>
            </a:r>
            <a:br>
              <a:rPr lang="ar-IQ" sz="2200" dirty="0"/>
            </a:br>
            <a:r>
              <a:rPr lang="ar-IQ" sz="2200" dirty="0"/>
              <a:t>والمواجهة غير المباشرة من خلال العمل على تقليل الاعراض الجانبية من المرض مثل الاجهاد التأكسدي وعوامل الالتهابات كما </a:t>
            </a:r>
            <a:r>
              <a:rPr lang="ar-IQ" sz="2200" dirty="0" smtClean="0"/>
              <a:t>تبين                                                                      </a:t>
            </a:r>
            <a:r>
              <a:rPr lang="ar-IQ" sz="2200" dirty="0"/>
              <a:t>. </a:t>
            </a:r>
            <a:br>
              <a:rPr lang="ar-IQ" sz="2200" dirty="0"/>
            </a:br>
            <a:r>
              <a:rPr lang="ar-IQ" sz="2200" dirty="0"/>
              <a:t/>
            </a:r>
            <a:br>
              <a:rPr lang="ar-IQ" sz="2200" dirty="0"/>
            </a:br>
            <a:r>
              <a:rPr lang="ar-IQ" sz="2200" dirty="0">
                <a:solidFill>
                  <a:srgbClr val="FF0000"/>
                </a:solidFill>
              </a:rPr>
              <a:t>بناءً على ذلك نوصي باعتماد النبات للاختبارات المختبرية والسريرية (لاحقاً) كأحد النباتات المهمة في تقوية الجهاز المناعي </a:t>
            </a:r>
            <a:r>
              <a:rPr lang="ar-IQ" sz="2200" dirty="0" smtClean="0">
                <a:solidFill>
                  <a:srgbClr val="FF0000"/>
                </a:solidFill>
              </a:rPr>
              <a:t>وتقليل تاثير الالتهابات( </a:t>
            </a:r>
            <a:r>
              <a:rPr lang="ar-IQ" sz="2200" b="1" dirty="0">
                <a:solidFill>
                  <a:srgbClr val="FF0000"/>
                </a:solidFill>
              </a:rPr>
              <a:t>ومن الله نستمد العون والتوفيق </a:t>
            </a:r>
            <a:r>
              <a:rPr lang="ar-IQ" sz="2200" dirty="0">
                <a:solidFill>
                  <a:srgbClr val="FF0000"/>
                </a:solidFill>
              </a:rPr>
              <a:t>)</a:t>
            </a:r>
            <a:br>
              <a:rPr lang="ar-IQ" sz="2200" dirty="0">
                <a:solidFill>
                  <a:srgbClr val="FF0000"/>
                </a:solidFill>
              </a:rPr>
            </a:br>
            <a:r>
              <a:rPr lang="en-US" sz="2800" dirty="0">
                <a:solidFill>
                  <a:srgbClr val="FF0000"/>
                </a:solidFill>
              </a:rPr>
              <a:t/>
            </a:r>
            <a:br>
              <a:rPr lang="en-US" sz="2800" dirty="0">
                <a:solidFill>
                  <a:srgbClr val="FF0000"/>
                </a:solidFill>
              </a:rPr>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a:solidFill>
                  <a:srgbClr val="FF0066"/>
                </a:solidFill>
              </a:rPr>
              <a:t>الاسـتنتـاجـات </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2800662881"/>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92160"/>
          </a:xfrm>
          <a:solidFill>
            <a:srgbClr val="CCFF66"/>
          </a:solidFill>
          <a:ln w="76200"/>
          <a:effectLst>
            <a:glow rad="228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r>
              <a:rPr lang="ar-IQ" sz="2400" dirty="0" smtClean="0">
                <a:solidFill>
                  <a:srgbClr val="C00000"/>
                </a:solidFill>
              </a:rPr>
              <a:t>الكركم   </a:t>
            </a:r>
            <a:r>
              <a:rPr lang="en-US" sz="2400" dirty="0" smtClean="0">
                <a:solidFill>
                  <a:srgbClr val="C00000"/>
                </a:solidFill>
              </a:rPr>
              <a:t>Turmeric</a:t>
            </a:r>
            <a:r>
              <a:rPr lang="ar-IQ" sz="2400" dirty="0" smtClean="0">
                <a:solidFill>
                  <a:srgbClr val="C00000"/>
                </a:solidFill>
              </a:rPr>
              <a:t>   </a:t>
            </a:r>
            <a:r>
              <a:rPr lang="en-US" sz="2400" i="1" dirty="0" smtClean="0">
                <a:solidFill>
                  <a:srgbClr val="C00000"/>
                </a:solidFill>
              </a:rPr>
              <a:t>Curcuma longa</a:t>
            </a:r>
            <a:r>
              <a:rPr lang="en-US" sz="2400" dirty="0" smtClean="0">
                <a:solidFill>
                  <a:srgbClr val="C00000"/>
                </a:solidFill>
              </a:rPr>
              <a:t>)</a:t>
            </a:r>
            <a:r>
              <a:rPr lang="ar-IQ" sz="2400" dirty="0" smtClean="0">
                <a:solidFill>
                  <a:srgbClr val="C00000"/>
                </a:solidFill>
              </a:rPr>
              <a:t>)  </a:t>
            </a:r>
            <a:r>
              <a:rPr lang="en-US" sz="2400" dirty="0" err="1" smtClean="0">
                <a:solidFill>
                  <a:srgbClr val="C00000"/>
                </a:solidFill>
              </a:rPr>
              <a:t>Zingiberaceae</a:t>
            </a:r>
            <a:r>
              <a:rPr lang="en-US" sz="2400" dirty="0" smtClean="0">
                <a:solidFill>
                  <a:srgbClr val="C00000"/>
                </a:solidFill>
              </a:rPr>
              <a:t> </a:t>
            </a:r>
            <a:r>
              <a:rPr lang="ar-IQ" sz="2400" dirty="0" smtClean="0">
                <a:solidFill>
                  <a:srgbClr val="C00000"/>
                </a:solidFill>
              </a:rPr>
              <a:t> </a:t>
            </a:r>
            <a:r>
              <a:rPr lang="ar-IQ" sz="2400" dirty="0" smtClean="0"/>
              <a:t/>
            </a:r>
            <a:br>
              <a:rPr lang="ar-IQ" sz="2400" dirty="0" smtClean="0"/>
            </a:br>
            <a:r>
              <a:rPr lang="ar-IQ" sz="2400" dirty="0"/>
              <a:t/>
            </a:r>
            <a:br>
              <a:rPr lang="ar-IQ" sz="2400" dirty="0"/>
            </a:br>
            <a:r>
              <a:rPr lang="en-US" sz="2400" dirty="0" smtClean="0"/>
              <a:t/>
            </a:r>
            <a:br>
              <a:rPr lang="en-US" sz="2400" dirty="0" smtClean="0"/>
            </a:br>
            <a:r>
              <a:rPr lang="ar-IQ" sz="2400" dirty="0" smtClean="0"/>
              <a:t>من نباتات التوابل الطبية المهمة الذي أصبح من التوابل المتصدرة ان لم يكن على راسها في مطابخ العديد من الدول . وهو نبات عشبي معمر ينتشر بشكل واسع جنوب اسيا في البلدان كالهند وباكستان وبنغلادش وسيريلانكا واندونسيا وغيرها في هذه المنطقة </a:t>
            </a:r>
            <a:r>
              <a:rPr lang="en-US" sz="2400" dirty="0" smtClean="0"/>
              <a:t/>
            </a:r>
            <a:br>
              <a:rPr lang="en-US" sz="2400" dirty="0" smtClean="0"/>
            </a:br>
            <a:r>
              <a:rPr lang="ar-IQ" sz="2400" dirty="0" smtClean="0"/>
              <a:t>الجزء المهم في النبات هي الجذور والريزومات ، من ناحية الطعم حار وقابض لاذع ومر نسبيا ، يحتوي على مادة الكركمين ذات اللون الأصفر أو البرتقالي </a:t>
            </a:r>
            <a:br>
              <a:rPr lang="ar-IQ" sz="2400" dirty="0" smtClean="0"/>
            </a:br>
            <a:r>
              <a:rPr lang="ar-IQ" sz="2400" dirty="0" smtClean="0"/>
              <a:t/>
            </a:r>
            <a:br>
              <a:rPr lang="ar-IQ" sz="2400" dirty="0" smtClean="0"/>
            </a:br>
            <a:r>
              <a:rPr lang="ar-IQ" sz="2400" dirty="0"/>
              <a:t>له استعمالات عديدة كاستعمال خارجي في علاج الامراض الجلدية والدمامل والتورمات والاستعمالات الداخلية مغلي مع الحليب في حالة الاصابة بالبرد ، ويعد مقشع وموسع للاوعية ولامراض الكبد ، ومضاد مهم للالتهابات ( كونه يتمتع بخصائص عالية كمضاد أكسدة بسبب محتواه العالي من الفينولات وخصوصا </a:t>
            </a:r>
            <a:r>
              <a:rPr lang="en-US" sz="2400" dirty="0"/>
              <a:t>Polyphenols</a:t>
            </a:r>
            <a:r>
              <a:rPr lang="ar-IQ" sz="2400" dirty="0"/>
              <a:t>) ، يستعمل ضد انتفاخ البطن وعسر الهضم</a:t>
            </a:r>
            <a:r>
              <a:rPr lang="ar-IQ" sz="2400" dirty="0" smtClean="0"/>
              <a: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ar-IQ"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a:bodyPr>
          <a:lstStyle/>
          <a:p>
            <a:pPr algn="just" rtl="0"/>
            <a:r>
              <a:rPr lang="en-US" sz="2000" dirty="0"/>
              <a:t>*</a:t>
            </a:r>
            <a:r>
              <a:rPr lang="en-US" sz="2000" dirty="0" smtClean="0"/>
              <a:t>Ahmad</a:t>
            </a:r>
            <a:r>
              <a:rPr lang="en-US" sz="2000" dirty="0"/>
              <a:t>, R. S., M. B. </a:t>
            </a:r>
            <a:r>
              <a:rPr lang="en-US" sz="2000" dirty="0" err="1"/>
              <a:t>Hussain</a:t>
            </a:r>
            <a:r>
              <a:rPr lang="en-US" sz="2000" dirty="0"/>
              <a:t> .,  M. T. Sultan ., M. S. Arshad ., M. </a:t>
            </a:r>
            <a:r>
              <a:rPr lang="en-US" sz="2000" dirty="0" err="1"/>
              <a:t>Waheed</a:t>
            </a:r>
            <a:r>
              <a:rPr lang="en-US" sz="2000" dirty="0"/>
              <a:t>., M. A. </a:t>
            </a:r>
            <a:r>
              <a:rPr lang="en-US" sz="2000" dirty="0" err="1"/>
              <a:t>Shariati</a:t>
            </a:r>
            <a:r>
              <a:rPr lang="en-US" sz="2000" dirty="0"/>
              <a:t> ., S. </a:t>
            </a:r>
            <a:r>
              <a:rPr lang="en-US" sz="2000" dirty="0" err="1"/>
              <a:t>Plygun</a:t>
            </a:r>
            <a:r>
              <a:rPr lang="en-US" sz="2000" dirty="0"/>
              <a:t> and M. H. </a:t>
            </a:r>
            <a:r>
              <a:rPr lang="en-US" sz="2000" dirty="0" err="1"/>
              <a:t>Hashempur</a:t>
            </a:r>
            <a:r>
              <a:rPr lang="en-US" sz="2000" dirty="0"/>
              <a:t> Biochemistry, Safety, Pharmacological Activities, and Clinical Applications of Turmeric: A Mechanistic Review. </a:t>
            </a:r>
            <a:r>
              <a:rPr lang="en-US" sz="2000" b="1" dirty="0"/>
              <a:t>2020</a:t>
            </a:r>
            <a:r>
              <a:rPr lang="en-US" sz="2000" dirty="0"/>
              <a:t>.  </a:t>
            </a:r>
            <a:r>
              <a:rPr lang="en-US" sz="2000" dirty="0" err="1"/>
              <a:t>Hindawi</a:t>
            </a:r>
            <a:r>
              <a:rPr lang="en-US" sz="2000" dirty="0"/>
              <a:t> .Evidence-Based Complementary and Alternative Medicine. Volume , Article ID 7656919, 14 pages. </a:t>
            </a:r>
            <a:br>
              <a:rPr lang="en-US" sz="2000" dirty="0"/>
            </a:br>
            <a:r>
              <a:rPr lang="en-US" sz="2000" dirty="0"/>
              <a:t> </a:t>
            </a:r>
            <a:br>
              <a:rPr lang="en-US" sz="2000" dirty="0"/>
            </a:br>
            <a:r>
              <a:rPr lang="en-US" sz="2000" dirty="0" smtClean="0"/>
              <a:t>*Akbar</a:t>
            </a:r>
            <a:r>
              <a:rPr lang="en-US" sz="2000" dirty="0"/>
              <a:t>, </a:t>
            </a:r>
            <a:r>
              <a:rPr lang="en-US" sz="2000" dirty="0" err="1"/>
              <a:t>Shahid</a:t>
            </a:r>
            <a:r>
              <a:rPr lang="en-US" sz="2000" dirty="0"/>
              <a:t> .</a:t>
            </a:r>
            <a:r>
              <a:rPr lang="en-US" sz="2000" b="1" dirty="0"/>
              <a:t>2020</a:t>
            </a:r>
            <a:r>
              <a:rPr lang="en-US" sz="2000" dirty="0"/>
              <a:t>. Handbook of 200 Medicinal Plants </a:t>
            </a:r>
            <a:r>
              <a:rPr lang="en-US" sz="2000" dirty="0" err="1"/>
              <a:t>pp</a:t>
            </a:r>
            <a:r>
              <a:rPr lang="en-US" sz="2000" dirty="0"/>
              <a:t> 781-807.</a:t>
            </a:r>
            <a:br>
              <a:rPr lang="en-US" sz="2000" dirty="0"/>
            </a:br>
            <a:r>
              <a:rPr lang="en-US" sz="2000" dirty="0"/>
              <a:t> </a:t>
            </a:r>
            <a:br>
              <a:rPr lang="en-US" sz="2000" dirty="0"/>
            </a:br>
            <a:r>
              <a:rPr lang="en-US" sz="2000" dirty="0" smtClean="0"/>
              <a:t>*Gupta</a:t>
            </a:r>
            <a:r>
              <a:rPr lang="en-US" sz="2000" dirty="0"/>
              <a:t>, S. C.,  S. </a:t>
            </a:r>
            <a:r>
              <a:rPr lang="en-US" sz="2000" dirty="0" err="1"/>
              <a:t>Patchva</a:t>
            </a:r>
            <a:r>
              <a:rPr lang="en-US" sz="2000" dirty="0"/>
              <a:t> and B. B. Aggarwal . 2012.  Therapeutic Roles of </a:t>
            </a:r>
            <a:r>
              <a:rPr lang="en-US" sz="2000" dirty="0" err="1"/>
              <a:t>Curcumin</a:t>
            </a:r>
            <a:r>
              <a:rPr lang="en-US" sz="2000" dirty="0"/>
              <a:t>: Lessons Learned from Clinical Trials . The AAPS Journal, Vol. 15, No. 1.</a:t>
            </a:r>
            <a:br>
              <a:rPr lang="en-US" sz="2000" dirty="0"/>
            </a:br>
            <a:r>
              <a:rPr lang="en-US" sz="2000" dirty="0"/>
              <a:t> </a:t>
            </a:r>
            <a:br>
              <a:rPr lang="en-US" sz="2000" dirty="0"/>
            </a:br>
            <a:r>
              <a:rPr lang="en-US" sz="2000" dirty="0" smtClean="0"/>
              <a:t>*</a:t>
            </a:r>
            <a:r>
              <a:rPr lang="en-US" sz="2000" dirty="0" err="1" smtClean="0"/>
              <a:t>Hewlings</a:t>
            </a:r>
            <a:r>
              <a:rPr lang="en-US" sz="2000" dirty="0"/>
              <a:t>, S. J. and D. S. </a:t>
            </a:r>
            <a:r>
              <a:rPr lang="en-US" sz="2000" dirty="0" err="1"/>
              <a:t>Kalman</a:t>
            </a:r>
            <a:r>
              <a:rPr lang="en-US" sz="2000" dirty="0"/>
              <a:t>. </a:t>
            </a:r>
            <a:r>
              <a:rPr lang="en-US" sz="2000" b="1" dirty="0"/>
              <a:t>2017</a:t>
            </a:r>
            <a:r>
              <a:rPr lang="en-US" sz="2000" dirty="0"/>
              <a:t>. </a:t>
            </a:r>
            <a:r>
              <a:rPr lang="en-US" sz="2000" dirty="0" err="1"/>
              <a:t>Curcumin</a:t>
            </a:r>
            <a:r>
              <a:rPr lang="en-US" sz="2000" dirty="0"/>
              <a:t>: A Review of Its’ Effects on Human Health (MDPI) Foods, 6, 92.</a:t>
            </a:r>
            <a:br>
              <a:rPr lang="en-US" sz="2000" dirty="0"/>
            </a:br>
            <a:r>
              <a:rPr lang="en-US" sz="2000" dirty="0"/>
              <a:t> </a:t>
            </a:r>
            <a:br>
              <a:rPr lang="en-US" sz="2000" dirty="0"/>
            </a:br>
            <a:r>
              <a:rPr lang="en-US" sz="2000" dirty="0" smtClean="0"/>
              <a:t>*</a:t>
            </a:r>
            <a:r>
              <a:rPr lang="en-US" sz="2000" dirty="0" err="1" smtClean="0"/>
              <a:t>Kocaadam</a:t>
            </a:r>
            <a:r>
              <a:rPr lang="en-US" sz="2000" dirty="0"/>
              <a:t>, B. and N .</a:t>
            </a:r>
            <a:r>
              <a:rPr lang="en-US" sz="2000" dirty="0" err="1"/>
              <a:t>Sanlier</a:t>
            </a:r>
            <a:r>
              <a:rPr lang="en-US" sz="2000" dirty="0"/>
              <a:t>. </a:t>
            </a:r>
            <a:r>
              <a:rPr lang="en-US" sz="2000" b="1" dirty="0"/>
              <a:t>2017</a:t>
            </a:r>
            <a:r>
              <a:rPr lang="en-US" sz="2000" dirty="0"/>
              <a:t>. </a:t>
            </a:r>
            <a:r>
              <a:rPr lang="en-US" sz="2000" dirty="0" err="1"/>
              <a:t>Curcumin</a:t>
            </a:r>
            <a:r>
              <a:rPr lang="en-US" sz="2000" dirty="0"/>
              <a:t>, an active component of turmeric (Curcuma longa), and its effects on health. Critical Reviews In Food Science and Nutrition . Vol. 57, no. 13, 2889–2895 .</a:t>
            </a:r>
          </a:p>
        </p:txBody>
      </p:sp>
      <p:sp>
        <p:nvSpPr>
          <p:cNvPr id="3" name="Rectangle 2"/>
          <p:cNvSpPr/>
          <p:nvPr/>
        </p:nvSpPr>
        <p:spPr>
          <a:xfrm>
            <a:off x="107505" y="188640"/>
            <a:ext cx="8856984" cy="584775"/>
          </a:xfrm>
          <a:prstGeom prst="rect">
            <a:avLst/>
          </a:prstGeom>
        </p:spPr>
        <p:txBody>
          <a:bodyPr wrap="square">
            <a:spAutoFit/>
          </a:bodyPr>
          <a:lstStyle/>
          <a:p>
            <a:pPr algn="ctr"/>
            <a:r>
              <a:rPr lang="ar-IQ" sz="3200" b="1" dirty="0" smtClean="0">
                <a:solidFill>
                  <a:srgbClr val="FF0000"/>
                </a:solidFill>
              </a:rPr>
              <a:t>الــمـــصـــــــــــــــــادر</a:t>
            </a:r>
            <a:r>
              <a:rPr lang="ar-IQ" sz="3200" b="1" dirty="0" smtClean="0">
                <a:solidFill>
                  <a:prstClr val="white"/>
                </a:solidFill>
              </a:rPr>
              <a:t> </a:t>
            </a:r>
            <a:endParaRPr lang="ar-IQ" sz="3200" dirty="0">
              <a:solidFill>
                <a:prstClr val="white"/>
              </a:solidFill>
            </a:endParaRPr>
          </a:p>
        </p:txBody>
      </p:sp>
    </p:spTree>
    <p:extLst>
      <p:ext uri="{BB962C8B-B14F-4D97-AF65-F5344CB8AC3E}">
        <p14:creationId xmlns:p14="http://schemas.microsoft.com/office/powerpoint/2010/main" val="252582035"/>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954434"/>
          </a:xfrm>
          <a:solidFill>
            <a:srgbClr val="FFFF66"/>
          </a:solidFill>
          <a:ln w="76200">
            <a:solidFill>
              <a:srgbClr val="00B0F0"/>
            </a:solidFill>
          </a:ln>
        </p:spPr>
        <p:txBody>
          <a:bodyPr>
            <a:normAutofit fontScale="90000"/>
          </a:bodyPr>
          <a:lstStyle/>
          <a:p>
            <a:pPr rtl="0"/>
            <a:r>
              <a:rPr lang="en-US" sz="2800" dirty="0" smtClean="0"/>
              <a:t/>
            </a:r>
            <a:br>
              <a:rPr lang="en-US" sz="2800" dirty="0" smtClean="0"/>
            </a:br>
            <a:r>
              <a:rPr lang="ar-IQ" sz="2800" dirty="0" smtClean="0"/>
              <a:t> </a:t>
            </a:r>
            <a:br>
              <a:rPr lang="ar-IQ" sz="2800" dirty="0" smtClean="0"/>
            </a:br>
            <a:r>
              <a:rPr lang="ar-IQ" sz="2800" dirty="0"/>
              <a:t/>
            </a:r>
            <a:br>
              <a:rPr lang="ar-IQ" sz="2800" dirty="0"/>
            </a:br>
            <a:r>
              <a:rPr lang="ar-IQ" sz="2800" dirty="0" smtClean="0"/>
              <a:t/>
            </a:r>
            <a:br>
              <a:rPr lang="ar-IQ" sz="2800" dirty="0" smtClean="0"/>
            </a:br>
            <a:r>
              <a:rPr lang="en-US" sz="2800" dirty="0" smtClean="0"/>
              <a:t/>
            </a:r>
            <a:br>
              <a:rPr lang="en-US" sz="2800" dirty="0" smtClean="0"/>
            </a:br>
            <a:r>
              <a:rPr lang="en-US" sz="2800" dirty="0" smtClean="0"/>
              <a:t>*</a:t>
            </a:r>
            <a:r>
              <a:rPr lang="en-US" sz="2400" dirty="0" err="1" smtClean="0"/>
              <a:t>Manoharan</a:t>
            </a:r>
            <a:r>
              <a:rPr lang="en-US" sz="2400" dirty="0"/>
              <a:t>, Y.,    V. </a:t>
            </a:r>
            <a:r>
              <a:rPr lang="en-US" sz="2400" dirty="0" err="1"/>
              <a:t>Haridas</a:t>
            </a:r>
            <a:r>
              <a:rPr lang="en-US" sz="2400" dirty="0"/>
              <a:t>., K. C. </a:t>
            </a:r>
            <a:r>
              <a:rPr lang="en-US" sz="2400" dirty="0" err="1"/>
              <a:t>Vasanthakumar</a:t>
            </a:r>
            <a:r>
              <a:rPr lang="en-US" sz="2400" dirty="0"/>
              <a:t>. S. </a:t>
            </a:r>
            <a:r>
              <a:rPr lang="en-US" sz="2400" dirty="0" err="1"/>
              <a:t>Muthu</a:t>
            </a:r>
            <a:r>
              <a:rPr lang="en-US" sz="2400" dirty="0"/>
              <a:t>., F. F. </a:t>
            </a:r>
            <a:r>
              <a:rPr lang="en-US" sz="2400" dirty="0" err="1"/>
              <a:t>Thavoorullah</a:t>
            </a:r>
            <a:r>
              <a:rPr lang="en-US" sz="2400" dirty="0"/>
              <a:t>., P. Shetty .      </a:t>
            </a:r>
            <a:r>
              <a:rPr lang="en-US" sz="2400" dirty="0" err="1"/>
              <a:t>Curcumin</a:t>
            </a:r>
            <a:r>
              <a:rPr lang="en-US" sz="2400" dirty="0"/>
              <a:t>. </a:t>
            </a:r>
            <a:r>
              <a:rPr lang="en-US" sz="2400" b="1" dirty="0"/>
              <a:t>2020</a:t>
            </a:r>
            <a:r>
              <a:rPr lang="en-US" sz="2400" dirty="0"/>
              <a:t>. a Wonder Drug as a Preventive for COVID19 Management . </a:t>
            </a:r>
            <a:r>
              <a:rPr lang="en-US" sz="2400" dirty="0" err="1"/>
              <a:t>Ind</a:t>
            </a:r>
            <a:r>
              <a:rPr lang="en-US" sz="2400" dirty="0"/>
              <a:t> J </a:t>
            </a:r>
            <a:r>
              <a:rPr lang="en-US" sz="2400" dirty="0" err="1"/>
              <a:t>Clin</a:t>
            </a:r>
            <a:r>
              <a:rPr lang="en-US" sz="2400" dirty="0"/>
              <a:t> </a:t>
            </a:r>
            <a:r>
              <a:rPr lang="en-US" sz="2400" dirty="0" err="1"/>
              <a:t>Biochem</a:t>
            </a:r>
            <a:r>
              <a:rPr lang="en-US" sz="2400" dirty="0"/>
              <a:t> . 35(3):373–375 .</a:t>
            </a:r>
            <a:br>
              <a:rPr lang="en-US" sz="2400" dirty="0"/>
            </a:br>
            <a:r>
              <a:rPr lang="en-US" sz="2400" dirty="0"/>
              <a:t> </a:t>
            </a:r>
            <a:br>
              <a:rPr lang="en-US" sz="2400" dirty="0"/>
            </a:br>
            <a:r>
              <a:rPr lang="en-US" sz="2400" dirty="0" smtClean="0"/>
              <a:t>*Marcos </a:t>
            </a:r>
            <a:r>
              <a:rPr lang="en-US" sz="2400" dirty="0" err="1"/>
              <a:t>AssisTurmeric</a:t>
            </a:r>
            <a:r>
              <a:rPr lang="en-US" sz="2400" dirty="0"/>
              <a:t> against Covid-19: too much of a coincidence? Preprint.April.</a:t>
            </a:r>
            <a:r>
              <a:rPr lang="en-US" sz="2400" b="1" dirty="0"/>
              <a:t>2020.</a:t>
            </a:r>
            <a:r>
              <a:rPr lang="en-US" sz="2400" dirty="0"/>
              <a:t>  ttps://www.researchgate.net/publication/341029881. </a:t>
            </a:r>
            <a:br>
              <a:rPr lang="en-US" sz="2400" dirty="0"/>
            </a:br>
            <a:r>
              <a:rPr lang="en-US" sz="2400" dirty="0"/>
              <a:t> </a:t>
            </a:r>
            <a:br>
              <a:rPr lang="en-US" sz="2400" dirty="0"/>
            </a:br>
            <a:r>
              <a:rPr lang="en-US" sz="2400" dirty="0" smtClean="0"/>
              <a:t>*Das </a:t>
            </a:r>
            <a:r>
              <a:rPr lang="en-US" sz="2400" dirty="0"/>
              <a:t>S., S. </a:t>
            </a:r>
            <a:r>
              <a:rPr lang="en-US" sz="2400" dirty="0" err="1"/>
              <a:t>Sarmah</a:t>
            </a:r>
            <a:r>
              <a:rPr lang="en-US" sz="2400" dirty="0"/>
              <a:t>., S. </a:t>
            </a:r>
            <a:r>
              <a:rPr lang="en-US" sz="2400" dirty="0" err="1"/>
              <a:t>Lyndem</a:t>
            </a:r>
            <a:r>
              <a:rPr lang="en-US" sz="2400" dirty="0"/>
              <a:t>, AS. Roy. 2020.An investigation into the identification of potential inhibitors of SARS-CoV-2 main protease using molecular docking study. J </a:t>
            </a:r>
            <a:r>
              <a:rPr lang="en-US" sz="2400" dirty="0" err="1"/>
              <a:t>Biomol</a:t>
            </a:r>
            <a:r>
              <a:rPr lang="en-US" sz="2400" dirty="0"/>
              <a:t> </a:t>
            </a:r>
            <a:r>
              <a:rPr lang="en-US" sz="2400" dirty="0" err="1"/>
              <a:t>Struct</a:t>
            </a:r>
            <a:r>
              <a:rPr lang="en-US" sz="2400" dirty="0"/>
              <a:t> Dyn.;13:1–11.</a:t>
            </a:r>
            <a:br>
              <a:rPr lang="en-US" sz="2400" dirty="0"/>
            </a:br>
            <a:r>
              <a:rPr lang="en-US" sz="2400" dirty="0"/>
              <a:t> </a:t>
            </a:r>
            <a:br>
              <a:rPr lang="en-US" sz="2400" dirty="0"/>
            </a:br>
            <a:r>
              <a:rPr lang="en-US" sz="2400" dirty="0"/>
              <a:t> </a:t>
            </a:r>
            <a:r>
              <a:rPr lang="en-US" sz="2400" dirty="0" smtClean="0"/>
              <a:t>*</a:t>
            </a:r>
            <a:r>
              <a:rPr lang="en-US" sz="2400" dirty="0" err="1" smtClean="0"/>
              <a:t>Praditya</a:t>
            </a:r>
            <a:r>
              <a:rPr lang="en-US" sz="2400" dirty="0" smtClean="0"/>
              <a:t> </a:t>
            </a:r>
            <a:r>
              <a:rPr lang="en-US" sz="2400" dirty="0"/>
              <a:t>D., L. Kirchhoff., J. </a:t>
            </a:r>
            <a:r>
              <a:rPr lang="en-US" sz="2400" dirty="0" err="1"/>
              <a:t>Bru¨ning</a:t>
            </a:r>
            <a:r>
              <a:rPr lang="en-US" sz="2400" dirty="0"/>
              <a:t>., H. </a:t>
            </a:r>
            <a:r>
              <a:rPr lang="en-US" sz="2400" dirty="0" err="1"/>
              <a:t>Rachmawati</a:t>
            </a:r>
            <a:r>
              <a:rPr lang="en-US" sz="2400" dirty="0"/>
              <a:t>., J .Steinmann., E. Steinmann. 2019. Anti-infective properties of the golden spice </a:t>
            </a:r>
            <a:r>
              <a:rPr lang="en-US" sz="2400" dirty="0" err="1"/>
              <a:t>curcumin</a:t>
            </a:r>
            <a:r>
              <a:rPr lang="en-US" sz="2400" dirty="0"/>
              <a:t>. Front Microbiol.;10:912.</a:t>
            </a:r>
            <a:br>
              <a:rPr lang="en-US" sz="2400" dirty="0"/>
            </a:br>
            <a:r>
              <a:rPr lang="en-US" sz="2400" dirty="0"/>
              <a:t> </a:t>
            </a:r>
            <a:br>
              <a:rPr lang="en-US" sz="2400" dirty="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sz="2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smtClean="0">
                <a:solidFill>
                  <a:srgbClr val="FF0066"/>
                </a:solidFill>
              </a:rPr>
              <a:t>المصادر</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192530685"/>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642918"/>
            <a:ext cx="8291264" cy="6215082"/>
          </a:xfrm>
          <a:solidFill>
            <a:srgbClr val="FFFF66"/>
          </a:solidFill>
          <a:ln w="76200">
            <a:solidFill>
              <a:srgbClr val="00B0F0"/>
            </a:solidFill>
          </a:ln>
        </p:spPr>
        <p:txBody>
          <a:bodyPr>
            <a:normAutofit fontScale="90000"/>
          </a:bodyPr>
          <a:lstStyle/>
          <a:p>
            <a:pPr rtl="0"/>
            <a:r>
              <a:rPr lang="en-US" sz="2800" dirty="0" smtClean="0"/>
              <a:t/>
            </a:r>
            <a:br>
              <a:rPr lang="en-US" sz="2800" dirty="0" smtClean="0"/>
            </a:br>
            <a:r>
              <a:rPr lang="ar-IQ" sz="2800" dirty="0" smtClean="0"/>
              <a:t> </a:t>
            </a:r>
            <a:br>
              <a:rPr lang="ar-IQ" sz="2800" dirty="0" smtClean="0"/>
            </a:br>
            <a:r>
              <a:rPr lang="ar-IQ" sz="2800" dirty="0" smtClean="0"/>
              <a:t/>
            </a:r>
            <a:br>
              <a:rPr lang="ar-IQ" sz="2800" dirty="0" smtClean="0"/>
            </a:br>
            <a:r>
              <a:rPr lang="ar-IQ" sz="2800" dirty="0" smtClean="0"/>
              <a:t/>
            </a:r>
            <a:br>
              <a:rPr lang="ar-IQ" sz="2800" dirty="0" smtClean="0"/>
            </a:br>
            <a:r>
              <a:rPr lang="en-US" sz="2800" dirty="0" smtClean="0"/>
              <a:t/>
            </a:r>
            <a:br>
              <a:rPr lang="en-US" sz="2800" dirty="0" smtClean="0"/>
            </a:br>
            <a:r>
              <a:rPr lang="en-US" sz="2400" dirty="0"/>
              <a:t> </a:t>
            </a:r>
            <a:r>
              <a:rPr lang="en-US" sz="2400" dirty="0" smtClean="0"/>
              <a:t>*</a:t>
            </a:r>
            <a:r>
              <a:rPr lang="en-US" sz="2000" dirty="0" smtClean="0"/>
              <a:t>Cheng</a:t>
            </a:r>
            <a:r>
              <a:rPr lang="en-US" sz="2000" dirty="0"/>
              <a:t>, Y., </a:t>
            </a:r>
            <a:r>
              <a:rPr lang="en-US" sz="2000" dirty="0" err="1"/>
              <a:t>Luo</a:t>
            </a:r>
            <a:r>
              <a:rPr lang="en-US" sz="2000" dirty="0"/>
              <a:t>, R., Wang, K., Zhang, M., Wang, Z., Dong, L., … </a:t>
            </a:r>
            <a:r>
              <a:rPr lang="en-US" sz="2000" dirty="0" err="1"/>
              <a:t>Xu</a:t>
            </a:r>
            <a:r>
              <a:rPr lang="en-US" sz="2000" dirty="0"/>
              <a:t>, G (2020). Kidney disease is associated with in-hospital death of patients with COVID-19. Kidney International, 97, 829–838. </a:t>
            </a:r>
            <a:br>
              <a:rPr lang="en-US" sz="2000" dirty="0"/>
            </a:br>
            <a:r>
              <a:rPr lang="en-US" sz="2000" dirty="0"/>
              <a:t> </a:t>
            </a:r>
            <a:br>
              <a:rPr lang="en-US" sz="2000" dirty="0"/>
            </a:br>
            <a:r>
              <a:rPr lang="en-US" sz="2000" dirty="0" smtClean="0"/>
              <a:t>*Li</a:t>
            </a:r>
            <a:r>
              <a:rPr lang="en-US" sz="2000" dirty="0"/>
              <a:t>, X., Fang, Q., </a:t>
            </a:r>
            <a:r>
              <a:rPr lang="en-US" sz="2000" dirty="0" err="1"/>
              <a:t>Tian</a:t>
            </a:r>
            <a:r>
              <a:rPr lang="en-US" sz="2000" dirty="0"/>
              <a:t>, X., Wang, X., </a:t>
            </a:r>
            <a:r>
              <a:rPr lang="en-US" sz="2000" dirty="0" err="1"/>
              <a:t>Ao</a:t>
            </a:r>
            <a:r>
              <a:rPr lang="en-US" sz="2000" dirty="0"/>
              <a:t>, Q., </a:t>
            </a:r>
            <a:r>
              <a:rPr lang="en-US" sz="2000" dirty="0" err="1"/>
              <a:t>Hou</a:t>
            </a:r>
            <a:r>
              <a:rPr lang="en-US" sz="2000" dirty="0"/>
              <a:t>, W., … </a:t>
            </a:r>
            <a:r>
              <a:rPr lang="en-US" sz="2000" dirty="0" err="1"/>
              <a:t>Bai</a:t>
            </a:r>
            <a:r>
              <a:rPr lang="en-US" sz="2000" dirty="0"/>
              <a:t>, S. (2017). </a:t>
            </a:r>
            <a:r>
              <a:rPr lang="en-US" sz="2000" dirty="0" err="1"/>
              <a:t>Curcumin</a:t>
            </a:r>
            <a:r>
              <a:rPr lang="en-US" sz="2000" dirty="0"/>
              <a:t> attenuates the development of thoracic aortic aneurysm </a:t>
            </a:r>
            <a:r>
              <a:rPr lang="en-US" sz="2000" dirty="0" err="1"/>
              <a:t>byinhibiting</a:t>
            </a:r>
            <a:r>
              <a:rPr lang="en-US" sz="2000" dirty="0"/>
              <a:t> VEGF expression and inflammation. Molecular Medicine Reports, 16(4), 4455–4462. </a:t>
            </a:r>
            <a:r>
              <a:rPr lang="en-US" sz="2000" u="sng" dirty="0">
                <a:hlinkClick r:id="rId2"/>
              </a:rPr>
              <a:t>https://doi.org/10.3892/mmr.2017.7169</a:t>
            </a:r>
            <a:r>
              <a:rPr lang="en-US" sz="2000" dirty="0"/>
              <a:t>. </a:t>
            </a:r>
            <a:br>
              <a:rPr lang="en-US" sz="2000" dirty="0"/>
            </a:br>
            <a:r>
              <a:rPr lang="en-US" sz="2000" dirty="0"/>
              <a:t> </a:t>
            </a:r>
            <a:br>
              <a:rPr lang="en-US" sz="2000" dirty="0"/>
            </a:br>
            <a:r>
              <a:rPr lang="en-US" sz="2000" dirty="0" smtClean="0"/>
              <a:t>*Ting</a:t>
            </a:r>
            <a:r>
              <a:rPr lang="en-US" sz="2000" dirty="0"/>
              <a:t>, D., Dong, N., Fang, L., Lu, J., Bi, J., Xiao, S., &amp; Han, H. (2018). Multisite inhibitors for enteric coronavirus: Antiviral cationic carbon dots based on </a:t>
            </a:r>
            <a:r>
              <a:rPr lang="en-US" sz="2000" dirty="0" err="1"/>
              <a:t>curcumin</a:t>
            </a:r>
            <a:r>
              <a:rPr lang="en-US" sz="2000" dirty="0"/>
              <a:t>. ACS Applied Nano Materials, 1(10), 5451–5459. </a:t>
            </a:r>
            <a:br>
              <a:rPr lang="en-US" sz="2000" dirty="0"/>
            </a:br>
            <a:r>
              <a:rPr lang="en-US" sz="2000" dirty="0"/>
              <a:t> </a:t>
            </a:r>
            <a:br>
              <a:rPr lang="en-US" sz="2000" dirty="0"/>
            </a:br>
            <a:r>
              <a:rPr lang="en-US" sz="2000" dirty="0" smtClean="0"/>
              <a:t>*Wen</a:t>
            </a:r>
            <a:r>
              <a:rPr lang="en-US" sz="2000" dirty="0"/>
              <a:t>, C.-C., </a:t>
            </a:r>
            <a:r>
              <a:rPr lang="en-US" sz="2000" dirty="0" err="1"/>
              <a:t>Kuo</a:t>
            </a:r>
            <a:r>
              <a:rPr lang="en-US" sz="2000" dirty="0"/>
              <a:t>, Y.-H., Jan, J.-T., Liang, P.-H., Wang, S.-Y., Liu, H.-G. Lee, S.-S. (2007). Specific plant </a:t>
            </a:r>
            <a:r>
              <a:rPr lang="en-US" sz="2000" dirty="0" err="1"/>
              <a:t>terpenoids</a:t>
            </a:r>
            <a:r>
              <a:rPr lang="en-US" sz="2000" dirty="0"/>
              <a:t> and </a:t>
            </a:r>
            <a:r>
              <a:rPr lang="en-US" sz="2000" dirty="0" err="1"/>
              <a:t>lignoids</a:t>
            </a:r>
            <a:r>
              <a:rPr lang="en-US" sz="2000" dirty="0"/>
              <a:t> possess potent antiviral activities against severe acute respiratory syndrome coronavirus.</a:t>
            </a:r>
            <a:br>
              <a:rPr lang="en-US" sz="2000" dirty="0"/>
            </a:br>
            <a:r>
              <a:rPr lang="en-US" sz="2000" dirty="0"/>
              <a:t>Journal of Medicinal Chemistry, 50(17), 4087–4095. </a:t>
            </a:r>
            <a:br>
              <a:rPr lang="en-US" sz="2000" dirty="0"/>
            </a:br>
            <a:r>
              <a:rPr lang="en-US" sz="2000" dirty="0"/>
              <a:t> </a:t>
            </a:r>
            <a:br>
              <a:rPr lang="en-US" sz="2000" dirty="0"/>
            </a:br>
            <a:r>
              <a:rPr lang="en-US" sz="2000" dirty="0" smtClean="0"/>
              <a:t>*</a:t>
            </a:r>
            <a:r>
              <a:rPr lang="en-US" sz="2000" dirty="0" err="1" smtClean="0"/>
              <a:t>Xu</a:t>
            </a:r>
            <a:r>
              <a:rPr lang="en-US" sz="2000" dirty="0"/>
              <a:t>, X., </a:t>
            </a:r>
            <a:r>
              <a:rPr lang="en-US" sz="2000" dirty="0" err="1"/>
              <a:t>Cai</a:t>
            </a:r>
            <a:r>
              <a:rPr lang="en-US" sz="2000" dirty="0"/>
              <a:t>, Y., &amp; Yu, Y. (2018). Effects of a novel </a:t>
            </a:r>
            <a:r>
              <a:rPr lang="en-US" sz="2000" dirty="0" err="1"/>
              <a:t>curcumin</a:t>
            </a:r>
            <a:r>
              <a:rPr lang="en-US" sz="2000" dirty="0"/>
              <a:t> derivative on the functions of kidney in </a:t>
            </a:r>
            <a:r>
              <a:rPr lang="en-US" sz="2000" dirty="0" err="1"/>
              <a:t>streptozotocin</a:t>
            </a:r>
            <a:r>
              <a:rPr lang="en-US" sz="2000" dirty="0"/>
              <a:t>-induced type 2 diabetic rats. </a:t>
            </a:r>
            <a:r>
              <a:rPr lang="en-US" sz="2000" dirty="0" err="1"/>
              <a:t>Inflammopharmacology</a:t>
            </a:r>
            <a:r>
              <a:rPr lang="en-US" sz="2000" dirty="0"/>
              <a:t>, 26(5), 1257–1264. </a:t>
            </a:r>
            <a:r>
              <a:rPr lang="en-US" sz="2000" u="sng" dirty="0">
                <a:hlinkClick r:id="rId3"/>
              </a:rPr>
              <a:t>https://doi.org/10.1007/</a:t>
            </a:r>
            <a:r>
              <a:rPr lang="en-US" sz="2000" dirty="0"/>
              <a:t> .</a:t>
            </a:r>
            <a:br>
              <a:rPr lang="en-US" sz="2000" dirty="0"/>
            </a:br>
            <a:r>
              <a:rPr lang="en-US" sz="1800" dirty="0" smtClean="0"/>
              <a:t>.</a:t>
            </a:r>
            <a:br>
              <a:rPr lang="en-US" sz="1800" dirty="0" smtClean="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ar-IQ" sz="1800" dirty="0"/>
          </a:p>
        </p:txBody>
      </p:sp>
      <p:sp>
        <p:nvSpPr>
          <p:cNvPr id="3" name="Rectangle 2"/>
          <p:cNvSpPr/>
          <p:nvPr/>
        </p:nvSpPr>
        <p:spPr>
          <a:xfrm>
            <a:off x="107505" y="188640"/>
            <a:ext cx="8856984" cy="523220"/>
          </a:xfrm>
          <a:prstGeom prst="rect">
            <a:avLst/>
          </a:prstGeom>
        </p:spPr>
        <p:txBody>
          <a:bodyPr wrap="square">
            <a:spAutoFit/>
          </a:bodyPr>
          <a:lstStyle/>
          <a:p>
            <a:pPr algn="ctr"/>
            <a:r>
              <a:rPr lang="ar-IQ" sz="2800" b="1" dirty="0" smtClean="0">
                <a:solidFill>
                  <a:srgbClr val="FF0066"/>
                </a:solidFill>
              </a:rPr>
              <a:t>المصادر</a:t>
            </a:r>
            <a:r>
              <a:rPr lang="ar-IQ" sz="2400" b="1" dirty="0" smtClean="0">
                <a:solidFill>
                  <a:prstClr val="white"/>
                </a:solidFill>
              </a:rPr>
              <a:t>  </a:t>
            </a:r>
            <a:endParaRPr lang="ar-IQ" sz="3600" dirty="0">
              <a:solidFill>
                <a:prstClr val="white"/>
              </a:solidFill>
            </a:endParaRPr>
          </a:p>
        </p:txBody>
      </p:sp>
    </p:spTree>
    <p:extLst>
      <p:ext uri="{BB962C8B-B14F-4D97-AF65-F5344CB8AC3E}">
        <p14:creationId xmlns:p14="http://schemas.microsoft.com/office/powerpoint/2010/main" val="3210776088"/>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1340768"/>
            <a:ext cx="9144000" cy="954107"/>
          </a:xfrm>
          <a:prstGeom prst="rect">
            <a:avLst/>
          </a:prstGeom>
          <a:solidFill>
            <a:schemeClr val="accent6">
              <a:lumMod val="60000"/>
              <a:lumOff val="40000"/>
            </a:schemeClr>
          </a:solidFill>
        </p:spPr>
        <p:txBody>
          <a:bodyPr wrap="square">
            <a:spAutoFit/>
          </a:bodyPr>
          <a:lstStyle/>
          <a:p>
            <a:pPr algn="just"/>
            <a:r>
              <a:rPr lang="ar-IQ" sz="2800" b="1" dirty="0" smtClean="0"/>
              <a:t>      </a:t>
            </a:r>
            <a:endParaRPr lang="en-US" sz="2800" b="1" i="1" dirty="0" smtClean="0"/>
          </a:p>
          <a:p>
            <a:pPr algn="ctr"/>
            <a:endParaRPr lang="ar-IQ" sz="2800" dirty="0"/>
          </a:p>
        </p:txBody>
      </p:sp>
      <p:pic>
        <p:nvPicPr>
          <p:cNvPr id="3075" name="Picture 3" descr="C:\Users\Sabaa\Desktop\brectan3.jpg"/>
          <p:cNvPicPr>
            <a:picLocks noChangeAspect="1" noChangeArrowheads="1"/>
          </p:cNvPicPr>
          <p:nvPr/>
        </p:nvPicPr>
        <p:blipFill>
          <a:blip r:embed="rId2" cstate="print"/>
          <a:srcRect/>
          <a:stretch>
            <a:fillRect/>
          </a:stretch>
        </p:blipFill>
        <p:spPr bwMode="auto">
          <a:xfrm>
            <a:off x="0" y="2357430"/>
            <a:ext cx="4572000" cy="4500570"/>
          </a:xfrm>
          <a:prstGeom prst="rect">
            <a:avLst/>
          </a:prstGeom>
          <a:noFill/>
        </p:spPr>
      </p:pic>
      <p:sp>
        <p:nvSpPr>
          <p:cNvPr id="6" name="TextBox 5"/>
          <p:cNvSpPr txBox="1"/>
          <p:nvPr/>
        </p:nvSpPr>
        <p:spPr>
          <a:xfrm>
            <a:off x="1643042" y="214290"/>
            <a:ext cx="6429420" cy="646331"/>
          </a:xfrm>
          <a:prstGeom prst="rect">
            <a:avLst/>
          </a:prstGeom>
          <a:solidFill>
            <a:srgbClr val="FF99CC"/>
          </a:solidFill>
          <a:effectLst>
            <a:glow rad="228600">
              <a:schemeClr val="accent5">
                <a:satMod val="175000"/>
                <a:alpha val="40000"/>
              </a:schemeClr>
            </a:glow>
          </a:effectLst>
        </p:spPr>
        <p:txBody>
          <a:bodyPr wrap="square" rtlCol="1">
            <a:spAutoFit/>
          </a:bodyPr>
          <a:lstStyle/>
          <a:p>
            <a:pPr algn="ctr"/>
            <a:r>
              <a:rPr lang="ar-IQ" sz="3600" dirty="0" smtClean="0"/>
              <a:t>وشكراً لحسن </a:t>
            </a:r>
            <a:r>
              <a:rPr lang="ar-IQ" sz="3600" dirty="0" err="1" smtClean="0"/>
              <a:t>اصغائكم</a:t>
            </a:r>
            <a:endParaRPr lang="ar-IQ" sz="3600" dirty="0"/>
          </a:p>
        </p:txBody>
      </p:sp>
      <p:pic>
        <p:nvPicPr>
          <p:cNvPr id="3" name="Picture 2" descr="C:\Users\hn\Downloads\Frostburg-10PCS-font-b-Tarragon-b-font-font-b-Seed-b-font-Artemisia-dracunculus-font-b.jpg"/>
          <p:cNvPicPr>
            <a:picLocks noChangeAspect="1" noChangeArrowheads="1"/>
          </p:cNvPicPr>
          <p:nvPr/>
        </p:nvPicPr>
        <p:blipFill>
          <a:blip r:embed="rId3" cstate="print"/>
          <a:srcRect/>
          <a:stretch>
            <a:fillRect/>
          </a:stretch>
        </p:blipFill>
        <p:spPr bwMode="auto">
          <a:xfrm>
            <a:off x="4644008" y="2420888"/>
            <a:ext cx="4499992" cy="4437112"/>
          </a:xfrm>
          <a:prstGeom prst="rect">
            <a:avLst/>
          </a:prstGeom>
          <a:noFill/>
        </p:spPr>
      </p:pic>
      <p:sp>
        <p:nvSpPr>
          <p:cNvPr id="7" name="مستطيل 6"/>
          <p:cNvSpPr/>
          <p:nvPr/>
        </p:nvSpPr>
        <p:spPr>
          <a:xfrm>
            <a:off x="3718241" y="3244334"/>
            <a:ext cx="1707519" cy="369332"/>
          </a:xfrm>
          <a:prstGeom prst="rect">
            <a:avLst/>
          </a:prstGeom>
        </p:spPr>
        <p:txBody>
          <a:bodyPr wrap="none">
            <a:spAutoFit/>
          </a:bodyPr>
          <a:lstStyle/>
          <a:p>
            <a:r>
              <a:rPr lang="ar-IQ" dirty="0" smtClean="0"/>
              <a:t>شكرا لحسن </a:t>
            </a:r>
            <a:r>
              <a:rPr lang="ar-IQ" dirty="0" err="1" smtClean="0"/>
              <a:t>الاصغاء</a:t>
            </a:r>
            <a:endParaRPr lang="ar-IQ" dirty="0"/>
          </a:p>
        </p:txBody>
      </p:sp>
      <p:pic>
        <p:nvPicPr>
          <p:cNvPr id="8" name="Picture 4" descr="C:\Users\Action\Desktop\زعفران.jpg"/>
          <p:cNvPicPr>
            <a:picLocks noChangeAspect="1" noChangeArrowheads="1"/>
          </p:cNvPicPr>
          <p:nvPr/>
        </p:nvPicPr>
        <p:blipFill>
          <a:blip r:embed="rId4" cstate="print"/>
          <a:srcRect/>
          <a:stretch>
            <a:fillRect/>
          </a:stretch>
        </p:blipFill>
        <p:spPr bwMode="auto">
          <a:xfrm>
            <a:off x="251520" y="1142983"/>
            <a:ext cx="8640960" cy="5740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048672"/>
          </a:xfrm>
          <a:solidFill>
            <a:srgbClr val="FFFF66"/>
          </a:solidFill>
          <a:ln w="76200">
            <a:solidFill>
              <a:srgbClr val="00B0F0"/>
            </a:solidFill>
          </a:ln>
        </p:spPr>
        <p:txBody>
          <a:bodyPr>
            <a:normAutofit fontScale="90000"/>
          </a:bodyPr>
          <a:lstStyle/>
          <a:p>
            <a:pPr algn="just"/>
            <a:r>
              <a:rPr lang="ar-IQ" sz="2800" dirty="0" smtClean="0"/>
              <a:t> </a:t>
            </a:r>
            <a:br>
              <a:rPr lang="ar-IQ" sz="2800" dirty="0" smtClean="0"/>
            </a:br>
            <a:r>
              <a:rPr lang="ar-IQ" sz="2800" dirty="0" smtClean="0"/>
              <a:t/>
            </a:r>
            <a:br>
              <a:rPr lang="ar-IQ" sz="2800" dirty="0" smtClean="0"/>
            </a:br>
            <a:r>
              <a:rPr lang="ar-IQ" sz="2800" dirty="0" smtClean="0"/>
              <a:t>       وقد </a:t>
            </a:r>
            <a:r>
              <a:rPr lang="ar-IQ" sz="2800" dirty="0"/>
              <a:t>تمت الموافقة  في اوربا على استعمال النبات في حالة اضطرابات الجهاز الهضمي . وفضلا عن كون النبات استعمل لخفض السكر بالدم من خلال زيادة مستوى الانسولين </a:t>
            </a:r>
            <a:r>
              <a:rPr lang="ar-IQ" sz="2800" dirty="0" smtClean="0"/>
              <a:t>، وقد </a:t>
            </a:r>
            <a:r>
              <a:rPr lang="ar-IQ" sz="2800" dirty="0"/>
              <a:t>شاع استعماله في تعزيز النظام الدفاعي لتمتعه بمضادات الأكسدة ولذلك دراسات عديدة أثبتت فاعلية الكركمين المتعددة.  </a:t>
            </a:r>
            <a:r>
              <a:rPr lang="ar-IQ" sz="2800" dirty="0" smtClean="0"/>
              <a:t/>
            </a:r>
            <a:br>
              <a:rPr lang="ar-IQ" sz="2800" dirty="0" smtClean="0"/>
            </a:br>
            <a:r>
              <a:rPr lang="ar-IQ" sz="2800" dirty="0"/>
              <a:t/>
            </a:r>
            <a:br>
              <a:rPr lang="ar-IQ" sz="2800" dirty="0"/>
            </a:br>
            <a:r>
              <a:rPr lang="ar-IQ" sz="2800" dirty="0" smtClean="0"/>
              <a:t>        إذ </a:t>
            </a:r>
            <a:r>
              <a:rPr lang="ar-IQ" sz="2800" dirty="0"/>
              <a:t>له تأثيرات مضادة للأكسدة ومضادة للالتهابات ومضادة للسرطان ، وبفضل هذه التأثيرات ، يكون </a:t>
            </a:r>
            <a:r>
              <a:rPr lang="ar-IQ" sz="2800" dirty="0" smtClean="0"/>
              <a:t>له </a:t>
            </a:r>
            <a:r>
              <a:rPr lang="ar-IQ" sz="2800" dirty="0"/>
              <a:t>دور مهم في الوقاية والعلاج من الأمراض المختلفة التي تتراوح بشكل خاص من السرطان إلى أمراض المناعة الذاتية والأمراض العصبية وأمراض القلب والأوعية الدموية </a:t>
            </a:r>
            <a:r>
              <a:rPr lang="ar-IQ" sz="2800" dirty="0" smtClean="0"/>
              <a:t>والسكري والأمراض الجلدية. </a:t>
            </a:r>
            <a:br>
              <a:rPr lang="ar-IQ" sz="2800" dirty="0" smtClean="0"/>
            </a:br>
            <a:r>
              <a:rPr lang="ar-IQ" sz="2800" dirty="0" smtClean="0"/>
              <a:t>فضلا عن الاستعمالات الغذائية في مجال التوابل وتلوين الاغذية ، لذا فهو نبات غذائي وطبي بذات الوقت وهذا مما زاد النبات أهمية وفائدة               .            </a:t>
            </a:r>
            <a:r>
              <a:rPr lang="en-US" sz="2800" dirty="0"/>
              <a:t/>
            </a:r>
            <a:br>
              <a:rPr lang="en-US" sz="2800" dirty="0"/>
            </a:br>
            <a:r>
              <a:rPr lang="ar-IQ" sz="2800" dirty="0" smtClean="0"/>
              <a:t> </a:t>
            </a:r>
            <a:r>
              <a:rPr lang="en-US" sz="2800" dirty="0" smtClean="0"/>
              <a:t/>
            </a:r>
            <a:br>
              <a:rPr lang="en-US" sz="2800" dirty="0" smtClean="0"/>
            </a:br>
            <a:endParaRPr lang="ar-IQ" sz="2800" dirty="0"/>
          </a:p>
        </p:txBody>
      </p:sp>
      <p:sp>
        <p:nvSpPr>
          <p:cNvPr id="3" name="Rectangle 2"/>
          <p:cNvSpPr/>
          <p:nvPr/>
        </p:nvSpPr>
        <p:spPr>
          <a:xfrm>
            <a:off x="107505" y="188640"/>
            <a:ext cx="8856984" cy="646331"/>
          </a:xfrm>
          <a:prstGeom prst="rect">
            <a:avLst/>
          </a:prstGeom>
        </p:spPr>
        <p:txBody>
          <a:bodyPr wrap="square">
            <a:spAutoFit/>
          </a:bodyPr>
          <a:lstStyle/>
          <a:p>
            <a:r>
              <a:rPr lang="ar-IQ" sz="3600" b="1" dirty="0" smtClean="0">
                <a:solidFill>
                  <a:schemeClr val="bg1"/>
                </a:solidFill>
              </a:rPr>
              <a:t>:</a:t>
            </a:r>
            <a:endParaRPr lang="ar-IQ" sz="3600" dirty="0">
              <a:solidFill>
                <a:schemeClr val="bg1"/>
              </a:solidFill>
            </a:endParaRPr>
          </a:p>
        </p:txBody>
      </p:sp>
    </p:spTree>
    <p:extLst>
      <p:ext uri="{BB962C8B-B14F-4D97-AF65-F5344CB8AC3E}">
        <p14:creationId xmlns:p14="http://schemas.microsoft.com/office/powerpoint/2010/main" val="24032020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5882996"/>
          </a:xfrm>
          <a:solidFill>
            <a:srgbClr val="FFFF66"/>
          </a:solidFill>
          <a:ln w="76200">
            <a:solidFill>
              <a:srgbClr val="00B0F0"/>
            </a:solidFill>
          </a:ln>
        </p:spPr>
        <p:txBody>
          <a:bodyPr>
            <a:normAutofit/>
          </a:bodyPr>
          <a:lstStyle/>
          <a:p>
            <a:r>
              <a:rPr lang="en-US" sz="2800" dirty="0"/>
              <a:t/>
            </a:r>
            <a:br>
              <a:rPr lang="en-US" sz="2800" dirty="0"/>
            </a:br>
            <a:r>
              <a:rPr lang="ar-IQ" sz="2200" dirty="0"/>
              <a:t>يحتوي مركب الكركم على الكربوهيدرات (69.4٪) ، </a:t>
            </a:r>
            <a:r>
              <a:rPr lang="ar-IQ" sz="2200" dirty="0" smtClean="0"/>
              <a:t>والبروتين </a:t>
            </a:r>
            <a:r>
              <a:rPr lang="ar-IQ" sz="2200" dirty="0"/>
              <a:t>(6.3٪) </a:t>
            </a:r>
            <a:r>
              <a:rPr lang="ar-IQ" sz="2200" dirty="0" smtClean="0"/>
              <a:t>، </a:t>
            </a:r>
            <a:r>
              <a:rPr lang="ar-IQ" sz="2200" dirty="0"/>
              <a:t>والدهون (5.1٪) ، </a:t>
            </a:r>
            <a:r>
              <a:rPr lang="ar-IQ" sz="2200" dirty="0" smtClean="0"/>
              <a:t>والمعادن </a:t>
            </a:r>
            <a:r>
              <a:rPr lang="ar-IQ" sz="2200" dirty="0"/>
              <a:t>(3.5٪) ، والرطوبة (13.1٪). جذور الكركم ،المطحونة ، تحتوي على الكوركومينويد(</a:t>
            </a:r>
            <a:r>
              <a:rPr lang="en-US" sz="2200" dirty="0"/>
              <a:t> (</a:t>
            </a:r>
            <a:r>
              <a:rPr lang="en-US" sz="2200" dirty="0" err="1"/>
              <a:t>curcuminoids</a:t>
            </a:r>
            <a:r>
              <a:rPr lang="ar-IQ" sz="2200" dirty="0"/>
              <a:t>يؤلف الكركمين (</a:t>
            </a:r>
            <a:r>
              <a:rPr lang="en-US" sz="2200" dirty="0"/>
              <a:t>  (</a:t>
            </a:r>
            <a:r>
              <a:rPr lang="en-US" sz="2200" dirty="0" err="1" smtClean="0"/>
              <a:t>Curcumin</a:t>
            </a:r>
            <a:r>
              <a:rPr lang="ar-IQ" sz="2200" dirty="0" smtClean="0"/>
              <a:t>  منه </a:t>
            </a:r>
            <a:r>
              <a:rPr lang="ar-IQ" sz="2200" dirty="0"/>
              <a:t>(77٪) ، ديميثوكسيكوركومين (</a:t>
            </a:r>
            <a:r>
              <a:rPr lang="en-US" sz="2200" dirty="0"/>
              <a:t>DMC </a:t>
            </a:r>
            <a:r>
              <a:rPr lang="ar-IQ" sz="2200" dirty="0"/>
              <a:t>، </a:t>
            </a:r>
            <a:r>
              <a:rPr lang="en-US" sz="2200" dirty="0"/>
              <a:t>17</a:t>
            </a:r>
            <a:r>
              <a:rPr lang="ar-IQ" sz="2200" dirty="0"/>
              <a:t>٪) ، وبيديميثوكسيكوركومين (</a:t>
            </a:r>
            <a:r>
              <a:rPr lang="en-US" sz="2200" dirty="0"/>
              <a:t>BDMC </a:t>
            </a:r>
            <a:r>
              <a:rPr lang="ar-IQ" sz="2200" dirty="0"/>
              <a:t>، </a:t>
            </a:r>
            <a:r>
              <a:rPr lang="en-US" sz="2200" dirty="0"/>
              <a:t>3</a:t>
            </a:r>
            <a:r>
              <a:rPr lang="ar-IQ" sz="2200" dirty="0" smtClean="0"/>
              <a:t>٪) </a:t>
            </a:r>
            <a:r>
              <a:rPr lang="ar-IQ" sz="2200" dirty="0"/>
              <a:t>بالبرغم من تركيز الدراسات على الكركمين ، إلا إن  مكونات الكركم الأخرى لها أيضًا أنشطة بيولوجية </a:t>
            </a:r>
            <a:r>
              <a:rPr lang="ar-IQ" sz="2200" dirty="0" smtClean="0"/>
              <a:t>إذ </a:t>
            </a:r>
            <a:r>
              <a:rPr lang="ar-IQ" sz="2000" b="1" dirty="0" smtClean="0"/>
              <a:t>توجد </a:t>
            </a:r>
            <a:r>
              <a:rPr lang="ar-IQ" sz="2000" b="1" dirty="0"/>
              <a:t>مركبات اخرى في الكركم </a:t>
            </a:r>
            <a:r>
              <a:rPr lang="en-US" sz="2200" dirty="0"/>
              <a:t/>
            </a:r>
            <a:br>
              <a:rPr lang="en-US" sz="2200" dirty="0"/>
            </a:br>
            <a:r>
              <a:rPr lang="en-US" sz="2200" dirty="0" err="1" smtClean="0"/>
              <a:t>monodemethylcurcumin</a:t>
            </a:r>
            <a:r>
              <a:rPr lang="en-US" sz="2200" dirty="0" smtClean="0"/>
              <a:t>          </a:t>
            </a:r>
            <a:r>
              <a:rPr lang="ar-IQ" sz="2200" dirty="0" smtClean="0"/>
              <a:t>  </a:t>
            </a:r>
            <a:r>
              <a:rPr lang="en-US" sz="2200" dirty="0" smtClean="0"/>
              <a:t> </a:t>
            </a:r>
            <a:r>
              <a:rPr lang="en-US" sz="2200" dirty="0" err="1" smtClean="0"/>
              <a:t>curcumin</a:t>
            </a:r>
            <a:r>
              <a:rPr lang="en-US" sz="2200" dirty="0" smtClean="0"/>
              <a:t> </a:t>
            </a:r>
            <a:r>
              <a:rPr lang="en-US" sz="2200" dirty="0" err="1" smtClean="0"/>
              <a:t>glucuronide</a:t>
            </a:r>
            <a:r>
              <a:rPr lang="en-US" sz="2200" dirty="0"/>
              <a:t>, </a:t>
            </a:r>
            <a:r>
              <a:rPr lang="en-US" sz="2200" dirty="0" smtClean="0"/>
              <a:t>         </a:t>
            </a:r>
            <a:r>
              <a:rPr lang="ar-IQ" sz="2200" dirty="0" smtClean="0"/>
              <a:t>  </a:t>
            </a:r>
            <a:r>
              <a:rPr lang="en-US" sz="2200" dirty="0"/>
              <a:t/>
            </a:r>
            <a:br>
              <a:rPr lang="en-US" sz="2200" dirty="0"/>
            </a:br>
            <a:r>
              <a:rPr lang="en-US" sz="2200" dirty="0" smtClean="0"/>
              <a:t> </a:t>
            </a:r>
            <a:r>
              <a:rPr lang="en-US" sz="2200" dirty="0" err="1" smtClean="0"/>
              <a:t>curcumin</a:t>
            </a:r>
            <a:r>
              <a:rPr lang="en-US" sz="2200" dirty="0" smtClean="0"/>
              <a:t> </a:t>
            </a:r>
            <a:r>
              <a:rPr lang="en-US" sz="2200" dirty="0" err="1"/>
              <a:t>monoglucoside</a:t>
            </a:r>
            <a:r>
              <a:rPr lang="en-US" sz="2200" dirty="0"/>
              <a:t>       </a:t>
            </a:r>
            <a:r>
              <a:rPr lang="en-US" sz="2200" dirty="0" smtClean="0"/>
              <a:t>         </a:t>
            </a:r>
            <a:r>
              <a:rPr lang="en-US" sz="2200" dirty="0" err="1" smtClean="0"/>
              <a:t>curcumin</a:t>
            </a:r>
            <a:r>
              <a:rPr lang="en-US" sz="2200" dirty="0" smtClean="0"/>
              <a:t> </a:t>
            </a:r>
            <a:r>
              <a:rPr lang="en-US" sz="2200" dirty="0" err="1"/>
              <a:t>diglucoside</a:t>
            </a:r>
            <a:r>
              <a:rPr lang="en-US" sz="2200" dirty="0"/>
              <a:t>        </a:t>
            </a:r>
            <a:r>
              <a:rPr lang="en-US" sz="2200" dirty="0" smtClean="0"/>
              <a:t/>
            </a:r>
            <a:br>
              <a:rPr lang="en-US" sz="2200" dirty="0" smtClean="0"/>
            </a:br>
            <a:r>
              <a:rPr lang="en-US" sz="2200" dirty="0" err="1" smtClean="0"/>
              <a:t>Keto-curcumin</a:t>
            </a:r>
            <a:r>
              <a:rPr lang="en-US" sz="2200" dirty="0" smtClean="0"/>
              <a:t>            </a:t>
            </a:r>
            <a:r>
              <a:rPr lang="en-US" sz="2200" dirty="0" err="1" smtClean="0"/>
              <a:t>allyl</a:t>
            </a:r>
            <a:r>
              <a:rPr lang="en-US" sz="2200" dirty="0" smtClean="0"/>
              <a:t> </a:t>
            </a:r>
            <a:r>
              <a:rPr lang="en-US" sz="2200" dirty="0" err="1"/>
              <a:t>curcumin</a:t>
            </a:r>
            <a:r>
              <a:rPr lang="en-US" sz="2200" dirty="0"/>
              <a:t>   </a:t>
            </a:r>
            <a:r>
              <a:rPr lang="en-US" sz="2200" dirty="0" smtClean="0"/>
              <a:t>                                         </a:t>
            </a:r>
            <a:r>
              <a:rPr lang="en-US" sz="2200" dirty="0"/>
              <a:t/>
            </a:r>
            <a:br>
              <a:rPr lang="en-US" sz="2200" dirty="0"/>
            </a:br>
            <a:r>
              <a:rPr lang="ar-IQ" sz="2200" dirty="0" smtClean="0"/>
              <a:t>            .</a:t>
            </a:r>
            <a:br>
              <a:rPr lang="ar-IQ" sz="2200" dirty="0" smtClean="0"/>
            </a:br>
            <a:r>
              <a:rPr lang="ar-IQ" sz="2200" dirty="0" smtClean="0"/>
              <a:t>. </a:t>
            </a:r>
            <a:br>
              <a:rPr lang="ar-IQ" sz="2200" dirty="0" smtClean="0"/>
            </a:br>
            <a:r>
              <a:rPr lang="ar-IQ" sz="2200" dirty="0" smtClean="0"/>
              <a:t>يذكر </a:t>
            </a:r>
            <a:r>
              <a:rPr lang="ar-IQ" sz="2200" dirty="0"/>
              <a:t>أن الكركمين حساس للضوء ، وبالتالي يوصى بحفظ الكركم بعيدا عن الضوء أو محجوبا </a:t>
            </a:r>
            <a:r>
              <a:rPr lang="ar-IQ" sz="2200" dirty="0" smtClean="0"/>
              <a:t>عنه    .                </a:t>
            </a:r>
            <a:r>
              <a:rPr lang="ar-IQ" sz="2200" dirty="0"/>
              <a:t>. </a:t>
            </a:r>
            <a:r>
              <a:rPr lang="en-US" sz="2800" dirty="0"/>
              <a:t/>
            </a:r>
            <a:br>
              <a:rPr lang="en-US" sz="2800" dirty="0"/>
            </a:br>
            <a:r>
              <a:rPr lang="en-US" sz="2800" dirty="0" smtClean="0"/>
              <a:t/>
            </a:r>
            <a:br>
              <a:rPr lang="en-US" sz="2800" dirty="0" smtClean="0"/>
            </a:br>
            <a:endParaRPr lang="ar-IQ" sz="2800" dirty="0"/>
          </a:p>
        </p:txBody>
      </p:sp>
      <p:sp>
        <p:nvSpPr>
          <p:cNvPr id="3" name="Rectangle 2"/>
          <p:cNvSpPr/>
          <p:nvPr/>
        </p:nvSpPr>
        <p:spPr>
          <a:xfrm>
            <a:off x="107505" y="188640"/>
            <a:ext cx="8856984" cy="1200329"/>
          </a:xfrm>
          <a:prstGeom prst="rect">
            <a:avLst/>
          </a:prstGeom>
        </p:spPr>
        <p:txBody>
          <a:bodyPr wrap="square">
            <a:spAutoFit/>
          </a:bodyPr>
          <a:lstStyle/>
          <a:p>
            <a:pPr algn="ctr"/>
            <a:r>
              <a:rPr lang="ar-IQ" sz="3600" dirty="0" smtClean="0"/>
              <a:t> </a:t>
            </a:r>
            <a:r>
              <a:rPr lang="ar-IQ" sz="3600" b="1" dirty="0"/>
              <a:t> </a:t>
            </a:r>
            <a:r>
              <a:rPr lang="ar-IQ" sz="3600" b="1" dirty="0" smtClean="0"/>
              <a:t>مــكــونــات الــكــركــم </a:t>
            </a:r>
            <a:endParaRPr lang="en-US" sz="3600" dirty="0" smtClean="0"/>
          </a:p>
          <a:p>
            <a:r>
              <a:rPr lang="ar-IQ" sz="3600" b="1" dirty="0" smtClean="0">
                <a:solidFill>
                  <a:schemeClr val="bg1"/>
                </a:solidFill>
              </a:rPr>
              <a:t>:</a:t>
            </a:r>
            <a:endParaRPr lang="ar-IQ" sz="3600" dirty="0">
              <a:solidFill>
                <a:schemeClr val="bg1"/>
              </a:solidFill>
            </a:endParaRPr>
          </a:p>
        </p:txBody>
      </p:sp>
    </p:spTree>
    <p:extLst>
      <p:ext uri="{BB962C8B-B14F-4D97-AF65-F5344CB8AC3E}">
        <p14:creationId xmlns:p14="http://schemas.microsoft.com/office/powerpoint/2010/main" val="240320208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5882996"/>
          </a:xfrm>
          <a:solidFill>
            <a:srgbClr val="FFFF66"/>
          </a:solidFill>
          <a:ln w="76200">
            <a:solidFill>
              <a:srgbClr val="00B0F0"/>
            </a:solidFill>
          </a:ln>
        </p:spPr>
        <p:txBody>
          <a:bodyPr>
            <a:normAutofit/>
          </a:bodyPr>
          <a:lstStyle/>
          <a:p>
            <a:r>
              <a:rPr lang="en-US" sz="2800" dirty="0" smtClean="0"/>
              <a:t/>
            </a:r>
            <a:br>
              <a:rPr lang="en-US" sz="2800" dirty="0" smtClean="0"/>
            </a:br>
            <a:endParaRPr lang="ar-IQ" sz="2800" dirty="0"/>
          </a:p>
        </p:txBody>
      </p:sp>
      <p:sp>
        <p:nvSpPr>
          <p:cNvPr id="3" name="Rectangle 2"/>
          <p:cNvSpPr/>
          <p:nvPr/>
        </p:nvSpPr>
        <p:spPr>
          <a:xfrm>
            <a:off x="107505" y="188640"/>
            <a:ext cx="8856984" cy="1015663"/>
          </a:xfrm>
          <a:prstGeom prst="rect">
            <a:avLst/>
          </a:prstGeom>
        </p:spPr>
        <p:txBody>
          <a:bodyPr wrap="square">
            <a:spAutoFit/>
          </a:bodyPr>
          <a:lstStyle/>
          <a:p>
            <a:pPr rtl="0"/>
            <a:r>
              <a:rPr lang="en-US" sz="1600" b="1" dirty="0"/>
              <a:t>1,7-bis-(4-hydroxy-3- </a:t>
            </a:r>
            <a:r>
              <a:rPr lang="en-US" sz="1600" b="1" dirty="0" err="1"/>
              <a:t>methoxyphenyl</a:t>
            </a:r>
            <a:r>
              <a:rPr lang="en-US" sz="1600" b="1" dirty="0"/>
              <a:t>)-hepta-1,6-diene-3,5-dione or </a:t>
            </a:r>
            <a:r>
              <a:rPr lang="en-US" sz="1600" b="1" dirty="0" err="1"/>
              <a:t>dipheruloylmethane</a:t>
            </a:r>
            <a:r>
              <a:rPr lang="en-US" sz="1600" b="1" dirty="0"/>
              <a:t> . (C21H20O6</a:t>
            </a:r>
            <a:r>
              <a:rPr lang="en-US" sz="2400" b="1" dirty="0"/>
              <a:t>) </a:t>
            </a:r>
            <a:endParaRPr lang="en-US" sz="2400" dirty="0"/>
          </a:p>
          <a:p>
            <a:r>
              <a:rPr lang="ar-IQ" sz="3600" b="1" dirty="0" smtClean="0">
                <a:solidFill>
                  <a:schemeClr val="bg1"/>
                </a:solidFill>
              </a:rPr>
              <a:t>:</a:t>
            </a:r>
            <a:endParaRPr lang="ar-IQ" sz="3600"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971600" y="1052736"/>
            <a:ext cx="7301369" cy="5328592"/>
          </a:xfrm>
          <a:prstGeom prst="rect">
            <a:avLst/>
          </a:prstGeom>
          <a:blipFill>
            <a:blip r:embed="rId4"/>
            <a:tile tx="0" ty="0" sx="100000" sy="100000" flip="none" algn="tl"/>
          </a:blipFill>
        </p:spPr>
      </p:pic>
    </p:spTree>
    <p:extLst>
      <p:ext uri="{BB962C8B-B14F-4D97-AF65-F5344CB8AC3E}">
        <p14:creationId xmlns:p14="http://schemas.microsoft.com/office/powerpoint/2010/main" val="24032020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760640"/>
          </a:xfrm>
          <a:solidFill>
            <a:srgbClr val="FFFF66"/>
          </a:solidFill>
          <a:ln w="76200">
            <a:solidFill>
              <a:srgbClr val="00B0F0"/>
            </a:solidFill>
          </a:ln>
        </p:spPr>
        <p:txBody>
          <a:bodyPr>
            <a:normAutofit/>
          </a:bodyPr>
          <a:lstStyle/>
          <a:p>
            <a:r>
              <a:rPr lang="ar-IQ" sz="2800" dirty="0" smtClean="0"/>
              <a:t> </a:t>
            </a:r>
            <a:r>
              <a:rPr lang="en-US" sz="2800" dirty="0"/>
              <a:t/>
            </a:r>
            <a:br>
              <a:rPr lang="en-US" sz="2800" dirty="0"/>
            </a:br>
            <a:r>
              <a:rPr lang="ar-IQ" sz="2800" dirty="0"/>
              <a:t>تم تأكيد </a:t>
            </a:r>
            <a:r>
              <a:rPr lang="ar-IQ" sz="2800" dirty="0" smtClean="0"/>
              <a:t>الكركمين كونه </a:t>
            </a:r>
            <a:r>
              <a:rPr lang="ar-IQ" sz="2800" dirty="0"/>
              <a:t>آمن من قبل منظمة الغذاء والدواء (</a:t>
            </a:r>
            <a:r>
              <a:rPr lang="en-US" sz="2800" dirty="0"/>
              <a:t>FDA</a:t>
            </a:r>
            <a:r>
              <a:rPr lang="ar-IQ" sz="2800" dirty="0"/>
              <a:t>) وقد اختبرت احدى الدراسات على الاشخاص الاصحاء بتزويدهم 0.5 الى 12 غم من الكركمين ، ووجد أن تناول ما يصل الى 12 غم يوميا ليس له اي اثار ضارة على الافراد . توجد بعض المخاوف بشأن تثبيط بعض الإنزيمات التي تعمل في استقلاب أو تمثيل الدواء ، وخلب الحديد . ومع ذلك، يجب إجراء المزيد من الدراسات لاثبات ذلك و تذليلها . </a:t>
            </a:r>
            <a:r>
              <a:rPr lang="ar-IQ" sz="2800" dirty="0" smtClean="0"/>
              <a:t/>
            </a:r>
            <a:br>
              <a:rPr lang="ar-IQ" sz="2800" dirty="0" smtClean="0"/>
            </a:br>
            <a:r>
              <a:rPr lang="ar-IQ" sz="2800" dirty="0" smtClean="0"/>
              <a:t>  </a:t>
            </a:r>
            <a:r>
              <a:rPr lang="en-US" sz="2800" dirty="0"/>
              <a:t/>
            </a:r>
            <a:br>
              <a:rPr lang="en-US" sz="2800" dirty="0"/>
            </a:br>
            <a:r>
              <a:rPr lang="ar-IQ" sz="2800" dirty="0" smtClean="0"/>
              <a:t>احد المصادرأشار الى بعض الآثار الجانبية عند </a:t>
            </a:r>
            <a:r>
              <a:rPr lang="ar-IQ" sz="2800" dirty="0"/>
              <a:t>تناول0.5-12</a:t>
            </a:r>
            <a:r>
              <a:rPr lang="ar-IQ" sz="2800" dirty="0" smtClean="0"/>
              <a:t> غم التي لاتصل الى حد الضرر ويمكن تجاوزها وقد لا تحصل عند العديد من الناس كالإسهال </a:t>
            </a:r>
            <a:r>
              <a:rPr lang="ar-IQ" sz="2800" dirty="0"/>
              <a:t>والصداع والطفح الجلدي والبراز </a:t>
            </a:r>
            <a:r>
              <a:rPr lang="ar-IQ" sz="2800" dirty="0" smtClean="0"/>
              <a:t>الأصفر. </a:t>
            </a:r>
            <a:r>
              <a:rPr lang="en-US" sz="2800" dirty="0" smtClean="0"/>
              <a:t> </a:t>
            </a:r>
            <a:br>
              <a:rPr lang="en-US" sz="2800" dirty="0" smtClean="0"/>
            </a:br>
            <a:endParaRPr lang="ar-IQ" sz="2800" dirty="0"/>
          </a:p>
        </p:txBody>
      </p:sp>
      <p:sp>
        <p:nvSpPr>
          <p:cNvPr id="3" name="Rectangle 2"/>
          <p:cNvSpPr/>
          <p:nvPr/>
        </p:nvSpPr>
        <p:spPr>
          <a:xfrm>
            <a:off x="107505" y="188640"/>
            <a:ext cx="8856984" cy="461665"/>
          </a:xfrm>
          <a:prstGeom prst="rect">
            <a:avLst/>
          </a:prstGeom>
        </p:spPr>
        <p:txBody>
          <a:bodyPr wrap="square">
            <a:spAutoFit/>
          </a:bodyPr>
          <a:lstStyle/>
          <a:p>
            <a:pPr algn="ctr"/>
            <a:r>
              <a:rPr lang="ar-IQ" sz="2400" dirty="0" smtClean="0"/>
              <a:t> </a:t>
            </a:r>
            <a:r>
              <a:rPr lang="ar-IQ" sz="2400" b="1" dirty="0" smtClean="0"/>
              <a:t> الجرعة  الآمنة(</a:t>
            </a:r>
            <a:r>
              <a:rPr lang="en-US" sz="2400" b="1" dirty="0"/>
              <a:t>Safe and toxic dosage</a:t>
            </a:r>
            <a:r>
              <a:rPr lang="ar-IQ" sz="2400" b="1" dirty="0" smtClean="0"/>
              <a:t>)</a:t>
            </a:r>
            <a:endParaRPr lang="ar-IQ" sz="3600" dirty="0">
              <a:solidFill>
                <a:schemeClr val="bg1"/>
              </a:solidFill>
            </a:endParaRPr>
          </a:p>
        </p:txBody>
      </p:sp>
    </p:spTree>
    <p:extLst>
      <p:ext uri="{BB962C8B-B14F-4D97-AF65-F5344CB8AC3E}">
        <p14:creationId xmlns:p14="http://schemas.microsoft.com/office/powerpoint/2010/main" val="240320208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5882996"/>
          </a:xfrm>
          <a:solidFill>
            <a:srgbClr val="FFFF66"/>
          </a:solidFill>
          <a:ln w="76200">
            <a:solidFill>
              <a:srgbClr val="00B0F0"/>
            </a:solidFill>
          </a:ln>
        </p:spPr>
        <p:txBody>
          <a:bodyPr>
            <a:normAutofit/>
          </a:bodyPr>
          <a:lstStyle/>
          <a:p>
            <a:endParaRPr lang="ar-IQ" sz="2800" dirty="0"/>
          </a:p>
        </p:txBody>
      </p:sp>
      <p:sp>
        <p:nvSpPr>
          <p:cNvPr id="3" name="Rectangle 2"/>
          <p:cNvSpPr/>
          <p:nvPr/>
        </p:nvSpPr>
        <p:spPr>
          <a:xfrm>
            <a:off x="107505" y="188640"/>
            <a:ext cx="8856984" cy="1015663"/>
          </a:xfrm>
          <a:prstGeom prst="rect">
            <a:avLst/>
          </a:prstGeom>
        </p:spPr>
        <p:txBody>
          <a:bodyPr wrap="square">
            <a:spAutoFit/>
          </a:bodyPr>
          <a:lstStyle/>
          <a:p>
            <a:pPr algn="ctr"/>
            <a:r>
              <a:rPr lang="ar-IQ" sz="2400" b="1" dirty="0" smtClean="0"/>
              <a:t>مخطط يبين مجمل الفوائد الوقائية والعلاجية للكركم</a:t>
            </a:r>
            <a:endParaRPr lang="en-US" sz="2400" b="1" dirty="0" smtClean="0"/>
          </a:p>
          <a:p>
            <a:r>
              <a:rPr lang="ar-IQ" sz="3600" b="1" dirty="0" smtClean="0">
                <a:solidFill>
                  <a:schemeClr val="bg1"/>
                </a:solidFill>
              </a:rPr>
              <a:t>:</a:t>
            </a:r>
            <a:endParaRPr lang="ar-IQ" sz="3600" dirty="0">
              <a:solidFill>
                <a:schemeClr val="bg1"/>
              </a:solidFill>
            </a:endParaRPr>
          </a:p>
        </p:txBody>
      </p:sp>
      <p:pic>
        <p:nvPicPr>
          <p:cNvPr id="5" name="Picture 4"/>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99592" y="1052736"/>
            <a:ext cx="7416824" cy="5328592"/>
          </a:xfrm>
          <a:prstGeom prst="rect">
            <a:avLst/>
          </a:prstGeom>
          <a:noFill/>
          <a:ln>
            <a:noFill/>
          </a:ln>
        </p:spPr>
      </p:pic>
    </p:spTree>
    <p:extLst>
      <p:ext uri="{BB962C8B-B14F-4D97-AF65-F5344CB8AC3E}">
        <p14:creationId xmlns:p14="http://schemas.microsoft.com/office/powerpoint/2010/main" val="2403202080"/>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1407</Words>
  <Application>Microsoft Office PowerPoint</Application>
  <PresentationFormat>On-screen Show (4:3)</PresentationFormat>
  <Paragraphs>177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دور الكركم في تقوية المناعة وتاثيره الوقائي والعلاجي </vt:lpstr>
      <vt:lpstr>PowerPoint Presentation</vt:lpstr>
      <vt:lpstr>PowerPoint Presentation</vt:lpstr>
      <vt:lpstr>الكركم   Turmeric   Curcuma longa))  Zingiberaceae     من نباتات التوابل الطبية المهمة الذي أصبح من التوابل المتصدرة ان لم يكن على راسها في مطابخ العديد من الدول . وهو نبات عشبي معمر ينتشر بشكل واسع جنوب اسيا في البلدان كالهند وباكستان وبنغلادش وسيريلانكا واندونسيا وغيرها في هذه المنطقة  الجزء المهم في النبات هي الجذور والريزومات ، من ناحية الطعم حار وقابض لاذع ومر نسبيا ، يحتوي على مادة الكركمين ذات اللون الأصفر أو البرتقالي   له استعمالات عديدة كاستعمال خارجي في علاج الامراض الجلدية والدمامل والتورمات والاستعمالات الداخلية مغلي مع الحليب في حالة الاصابة بالبرد ، ويعد مقشع وموسع للاوعية ولامراض الكبد ، ومضاد مهم للالتهابات ( كونه يتمتع بخصائص عالية كمضاد أكسدة بسبب محتواه العالي من الفينولات وخصوصا Polyphenols) ، يستعمل ضد انتفاخ البطن وعسر الهضم    </vt:lpstr>
      <vt:lpstr>          وقد تمت الموافقة  في اوربا على استعمال النبات في حالة اضطرابات الجهاز الهضمي . وفضلا عن كون النبات استعمل لخفض السكر بالدم من خلال زيادة مستوى الانسولين ، وقد شاع استعماله في تعزيز النظام الدفاعي لتمتعه بمضادات الأكسدة ولذلك دراسات عديدة أثبتت فاعلية الكركمين المتعددة.            إذ له تأثيرات مضادة للأكسدة ومضادة للالتهابات ومضادة للسرطان ، وبفضل هذه التأثيرات ، يكون له دور مهم في الوقاية والعلاج من الأمراض المختلفة التي تتراوح بشكل خاص من السرطان إلى أمراض المناعة الذاتية والأمراض العصبية وأمراض القلب والأوعية الدموية والسكري والأمراض الجلدية.  فضلا عن الاستعمالات الغذائية في مجال التوابل وتلوين الاغذية ، لذا فهو نبات غذائي وطبي بذات الوقت وهذا مما زاد النبات أهمية وفائدة               .               </vt:lpstr>
      <vt:lpstr> يحتوي مركب الكركم على الكربوهيدرات (69.4٪) ، والبروتين (6.3٪) ، والدهون (5.1٪) ، والمعادن (3.5٪) ، والرطوبة (13.1٪). جذور الكركم ،المطحونة ، تحتوي على الكوركومينويد( (curcuminoidsيؤلف الكركمين (  (Curcumin  منه (77٪) ، ديميثوكسيكوركومين (DMC ، 17٪) ، وبيديميثوكسيكوركومين (BDMC ، 3٪) بالبرغم من تركيز الدراسات على الكركمين ، إلا إن  مكونات الكركم الأخرى لها أيضًا أنشطة بيولوجية إذ توجد مركبات اخرى في الكركم  monodemethylcurcumin             curcumin glucuronide,              curcumin monoglucoside                curcumin diglucoside         Keto-curcumin            allyl curcumin                                                         . .  يذكر أن الكركمين حساس للضوء ، وبالتالي يوصى بحفظ الكركم بعيدا عن الضوء أو محجوبا عنه    .                .   </vt:lpstr>
      <vt:lpstr> </vt:lpstr>
      <vt:lpstr>  تم تأكيد الكركمين كونه آمن من قبل منظمة الغذاء والدواء (FDA) وقد اختبرت احدى الدراسات على الاشخاص الاصحاء بتزويدهم 0.5 الى 12 غم من الكركمين ، ووجد أن تناول ما يصل الى 12 غم يوميا ليس له اي اثار ضارة على الافراد . توجد بعض المخاوف بشأن تثبيط بعض الإنزيمات التي تعمل في استقلاب أو تمثيل الدواء ، وخلب الحديد . ومع ذلك، يجب إجراء المزيد من الدراسات لاثبات ذلك و تذليلها .     احد المصادرأشار الى بعض الآثار الجانبية عند تناول0.5-12 غم التي لاتصل الى حد الضرر ويمكن تجاوزها وقد لا تحصل عند العديد من الناس كالإسهال والصداع والطفح الجلدي والبراز الأصفر.   </vt:lpstr>
      <vt:lpstr>PowerPoint Presentation</vt:lpstr>
      <vt:lpstr>استعراض للدراسات المنفذة على الكركم في علاج الالتهابات المتسببة من امراض مختلفة وانواع من السرطان .        </vt:lpstr>
      <vt:lpstr>    1- Colorectal cancer 1.44 g/day; 6 months a Reduced the number and size of polyps without any  appreciable toxicity (16) 1.08 g/day; 10–30 days Improved body weight, reduced serum TNF-α, and induced p53 expression (18)   2- Pancreatic cancer  1.5 g/day; 6 weeks a Reduced the lipid peroxidation and increased GSH content in patients (19)   8 g/daya Safe and well-tolerated in patients (11) Breast cancer  6 g/day; 7 day, every 3 weeksa Safe, well-tolerated, and efficacious (21)   3- Prostate cancer  0.1 g/day; 6 months a Reduced the serum PSA content in combination with isoflavones (22)          </vt:lpstr>
      <vt:lpstr>      4- Cancer lesions 62 Ointment Produced remarkable symptomatic relief in patients with external cancerous lesions (26)   8 g/day for 3 months Improved the precancerous lesions (28)   2 g/day for 7 weeksa Well tolerated, but not efficacious (29)   1 g/day for 7 day Increased vitamins C and E levels, decreased MDA and 8-OHdG contents in the serum and saliva (30)       5- Head and neck cancer  2 tablets Decreased IKKβ kinase activity and IL-8 levels in the saliva (31)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من المعلوم أن فايروس كورونا يؤدي الى اعراض تنفسية حادة نتيجة اصابة الخلايا الظهارية (alveolar epithelial cells) )هذه الأعراض تكون أكثر وضوحا في المرضى الذين يعانون من أمراض القلب والأوعية الدموية. وقد يكون هذا بسبب حقيقة أن ACE2 يتم التعبير عنه بشكل أكبر في المرضى الذين يعانون من أمراض القلب والأوعية الدموية مقارنة بالأشخاص غير المصابين بأمراض القلب والأوعية الدموية. نظرًا لأن ACE2 يعمل كمستقبل لـ SARS-CoV-2                         .     لذا فان تنظيم مستقبلات الانجوستين(ACE2) ) وتقليل ضغط الدم يكون مفيدا في تقليل الاضرار الناجمة من الاصابة بفايروس كورونا عند مرضى القلب والاوعية القلبية.                 . احدى الدراسات المنفذة على الفئران أظهرت أن الكركمين يقلل بشكل كبير من متوسط ضغط الدم الشرياني ويحسن من واقع التليف القلبي من خلال تنظيم مستقبلات الانجوستين للنوع الاول والثاني .                   .  في الجرذان ايضا ثبت ان الكركمين يقلل من الالتهاب والانسجة الميتة في عضلة القلب والحد من عامل تنخر الورم والانترولوكين 6 ( tumor necrosis factor-alpha and interleukin-6  ) فضلا عن دور الكركمين الخافض من ترشح الخلايا المناعية والوسائط المسببة للالتهابات في خلايا الأوعية الدموية.</vt:lpstr>
      <vt:lpstr>      هناك زيادة في حدوث إصابة الكلى الحادة بعد الإصابة بـ COVID-19 ، والتي قد تكون بسبب وجود SARSCoV-2 ، أو عوامل الالتهاب ، أو التأثير التآزري لهذين العاملين على الكلى. لقد ثبت أن المرضى الذين يعانون من إصابة مسبقة في الكلى لديهم معدل وفيات أعلى (2020)  يتم التعبير عن ACE2  بشكل كبير في الكلى. يمكن أن يؤدي انخفاض مستوى الإنزيم المحول للأنجيوتنسين 2 وزيادة تعبير إنزيم ACE2 إلى تلف كلوي في مرضى السكري.  يشير هذا إلى أن مثبطات الإنزيم المحول للأنجيوتنسين يمكن أن يكون لها تأثير ضار محتمل أثناء إدارة عدوى بالـ COVID-19  أظهرت احدى المصادر أن الكركمين يمكن أن ينظم بشكل محتمل ACE2 و ACE2 mRNA ، مما يؤدي إلى تحسين تدفق الدم الكلوي ، وله تأثير محتمل مضاد للتليف في الكلى في مرضى السكري من النوع 2 2018)) ومن المحتمل أن يقلل الكركمين من التليف الكلوي عن طريق قمع الالتهاب الناجم عن انخفاض مستويات MCP-1 و NF-κB و TNF-α و IL-1β و COX-2 و cav-1. وبالتالي ،  يمكن أن يكون الكركمين مفيدًا لعلاج التهاب الكلى المصاحب لـ COVID-19 .    </vt:lpstr>
      <vt:lpstr>    التأثير التداخلي للكركم أو الكركمين مع الأدوية أو استقلاب الدواء   لقد بين Bahramsoltani وآخرون (2017) تأثير الكركمين المتزامن مع بعض الادوية يمكن أن يؤدي الكركمين إلى التغييرات في الحركية الدوائية مثل التغييرات في Cmax و AUC عند استخدامها بشكل متزامن  مثل أدوية القلب والأوعية الدموية ومضادات الاكتئاب ومضادات التخثر والمضادات الحيوية وعوامل العلاج الكيميائي ومضادات الهيستامين. تشمل الآليات الأساسية لهذه التفاعلات تثبيط إنزيمات السيتوكروم (CYP) والبروتين السكري. وقد ذكر المصدر ذاته بأنه لا توجد سوى تجربة سريرية واحدة أثبتت وجود تغيير كبير في الأدوية عند الاستخدام المتزامن مع الكركمين مما يشير إلى الحاجة إلى مزيد من الدراسات البشرية .                                                                       .   Kocher وآخرون (2015) ذكر بوجود آراء مختلفة في هذا الجانب ، ففي الوقت يمكن أن يؤثر الكركمين على عمل بعض الانزيمات خلال حركة الدواء بالجسم أو التمثيل الغذائي ، ولكن من جانب آخر ذكر أن ليس للكركمين أي آثار ضارة على النشاط الدوائي . وقد يكون السبب في ذلك لان الدراسات أولية في هذا الجانب وتحتاج الى مزيد من الدراسات وخصوصا السريرية لاثبات ذلك .     </vt:lpstr>
      <vt:lpstr>  تعد الافلاتوكسينات (AFB1) مركبات سامة توجد عادة كملوث في طعام الإنسان بسبب قدرتها على إحداث الإجهاد التأكسدي واعاقة عمل معظم الإنزيمات المضادة للأكسدة، لذا أجريت تجربة من قبل A Alm-Eldeen وأخرون (2015) استعمل فيها الشاي الأسود والكركمين ودورهما في في السمية التي يسببها  AFB1  في كبد الفئران كونهما يمتلكان نشاطًا قويًا مضادًا للأكسدة ، الذي يحمي الخلايا والأنسجة من الإجهاد التأكسدي، ، إذ تم تقسيم الفىران الى ثمان مجموعات : ثلاثة عوملت يزيت الزيتون والكركمين والشاي الأسود ، وثلاث مجموعات عوملت بالـ  )  AFB1750 ميكروغرام / كجم من وزن الجسم) مع الشاي الأسود والكركمين (200 مجم / كجم من وزن الجسم) كلا لوحده والشاي الأسود والكركمين معا ، ومجموعتين عوملت بالمادة AFB1  والـ Control (من دون معاملة) وبعد 90 يوما خلصت النتائج يما يلي                                                    :    انخفاض كبير في إنزيمات مضادات الأكسدة وزيادة معنوية في بيروكسيد الدهون وبيروكسيد الهيدروجين في الفئران المعاملة بـ AFB1. في المقابل ، لوحظ تغييرات جذرية في المؤشرات الحيوية لوظيفة الكبد وإصلاح التشوهات النسيجية في هيكل الكبد. في معاملات مستخلص الشاي الأسود أو CMN ، ولكن كان التحسن أكثر وضوحًا عند استخدام كل من الكركمين والشاي الأسود معًا.    </vt:lpstr>
      <vt:lpstr>      تجربة أخرى كانت حول التأثير التآزري للكركمين مع مركب طبي طبيعي وهو piperine وفاعليتهما ضد الأجهاد التأكسدي في الرئة بسبب ( benzo(a)pyrene (BaP ، تم المعاملة بالكركمين (100 مجم / كجم من وزن الجسم) أو piperine (20 مجم / كجم من وزن الجسم) ، وبالجمع بين الاثنين ولمدة أسبوع. بينت النتائج : بالبنزو (أ) البيرين زيادة مستويات( lipid peroxides (LPO) ومحتوى البروتين الكاربوني (PCC) وما يترتب على ذلك من انخفاض في مستويات مضادات الأكسدة الانزيمية  superoxide dismutase (SOD), catalase (CAT), glutathione reductase (GR), glutathione peroxidase (GPx).  في حين زادت مستويات مضادات الاكسدة ويشكل ملحوظ عند المعاملة بالكركمين ، ولكن الزيادة كانت أكثر وضوحًا عند استخدام البيبيرين كمساعد مع الكركمين . ، مما يشير  اهمبة التأثير التآزري للبيبرين والكركمين معا (Sehgal وأخرون ، 2011) .      </vt:lpstr>
      <vt:lpstr>    أشارت عدد من المصادر والدراسات الى دور الكركم في التقليل من الأضرار الناجمة عن التهاب الجهاز التنفسي والرئة . فقد بينت Venkatesan وآخرون (2007 ) أن الكركمين لديه مجموعة واسعة التأثيرات الوقائية و الخصائص العلاجية من الأمراض المختلفة من الاختبارات  العديدة على حيوانات المختبر حول التليف الرئوي وأظهرت هذه الدراسات أن الكركمين يخفف من إصابة الرئة والتليف الناجم عن الإشعاع وأدوية العلاج الكيميائي والمواد السامة والعديد من الدراسات تدعم دورًا الكركمين الوقائي من مرض الانسداد الرئوي المزمن ، وإصابة الرئة الحادة ، ومتلازمة الضائقة التنفسية الحادة ، والربو التحسسي ، والإجهاد التأكسدي. مما يعطي فكرة واضحة عن أهمية النبات وعلاقته مع مرضى الرئة                                                                    .   وقد أيدت Lelli  وآخرون (2017)  هذه التأثيرات المتعددة الاتجاهات للكركمين من خلال التأثير التنظيمي للعوامل التي دورا في الالتهابات مثل (NF-kB) أو السايتوكينات مثل (IL6, TNF-alpha ) أو الانزيمات مثل (MMPs) هذه العوامل قد تكون ذات صلة بالعديد من الأمراض الرئوية مثل الربو أو مرض الانسداد الرئوي المزمن المزمن ومتلازمة الضائقة التنفسية الحادة والتليف الرئوي . وقد أشار المصدر الى معلومة مفادها  استخدام المواد المساعدة أو جزيئات الكركمين النانوية  لتحقيق الفائدة الأكبر من استخدام الكركمين بحالته الطبيعية                                                              .    </vt:lpstr>
      <vt:lpstr>     من خلال تجربة قام بها Sun وآخرون (2009) على الفئران ، إذ تم تزويدها بجرعتين من الكركم (50 و200 ملغم. كغم-1) ومجموعة زودت بالـ ( dexamethasone (DXM , وقد بينت النتائج أن المعاملة بالكركم (200 ملغم. كغم-1) و DXM أدت إلى التقليل من فرط نشاط العامل النووي kB و السيتوكينات الالتهابية و الميلوبيروكسيديز(   myeloperoxidase  ) و malondialdehyde .     ذلك يظهر أن الكركمين يخفف من إصابة الرئة الحادة ، ربما من خلال التقليل من  الإجهاد التأكسدي وتثبيط التعبير عن العامل النووي kB و السايتوكينات الالتهابية .   </vt:lpstr>
      <vt:lpstr>   من خلال ما تقدم من استعراض الدراسات الخاصة بنيات الكركم نستنتج الاتي :     1- تعدد استعمالات النبات على المستوى الغذائي والطبي فهو يجمع بين الغذاء والدواء .   2- توفر جذور النبات المطحونة على مدار السنة ورخص ثمنها (متوفر وقليل الكلفة) .   3- يتمتع بنسبة عالية من الأمان ضمن مدى (4- 12 غم. يوم-1) .   4- يتمتع بمرونة عالية من حيث طريقة الاستعمال (كشراب دافىء أو كتوابل مع طعام المائدة خصوصا وهو يحسن الطعم أو يعبا في كبسولات متوفرة في مخازن بيع الأدوية عند تناوله بشكل مباشر في حالة ضعف الشهية خصوصا لدى المرضى)                                                      .   5- يتمتع النبات بخصائص عالية كمضاد للالتهابات كونه مضاد أكسدة قوي .    </vt:lpstr>
      <vt:lpstr>      6- نيات الكركم معروف لذوي الاختصاص من النباتات المتصدرة في الوقاية من أخطر الامراض (السرطان) ومعالجته والذي يعد من اقوى الأمراض التي يواجهها الجهاز المناعي .   7- لم تثبت العديد من الدراسات دور الكركم في تقوية الجهاز المناعي فحسب بل وتنظيمه ، وهذا يمثل جدار الصد الأول للأمراض ولاسيما جائحة العصر ( كورونا) .   8-  تبين مما سبق أن للكركم دور كبير في مواجهة فيروس كورونا ( COVID 19) المباشر من خلال التنافس مع الفيروس على مواقع الارتباط الموجودة على سطح الخلايا (المضيفة) وبالتالي يؤدي الى منع الاسنتساخ الخلوي للفيروس                                              .  والمواجهة غير المباشرة من خلال العمل على تقليل الاعراض الجانبية من المرض مثل الاجهاد التأكسدي وعوامل الالتهابات كما تبين                                                                      .   بناءً على ذلك نوصي باعتماد النبات للاختبارات المختبرية والسريرية (لاحقاً) كأحد النباتات المهمة في تقوية الجهاز المناعي وتقليل تاثير الالتهابات( ومن الله نستمد العون والتوفيق )     </vt:lpstr>
      <vt:lpstr>*Ahmad, R. S., M. B. Hussain .,  M. T. Sultan ., M. S. Arshad ., M. Waheed., M. A. Shariati ., S. Plygun and M. H. Hashempur Biochemistry, Safety, Pharmacological Activities, and Clinical Applications of Turmeric: A Mechanistic Review. 2020.  Hindawi .Evidence-Based Complementary and Alternative Medicine. Volume , Article ID 7656919, 14 pages.    *Akbar, Shahid .2020. Handbook of 200 Medicinal Plants pp 781-807.   *Gupta, S. C.,  S. Patchva and B. B. Aggarwal . 2012.  Therapeutic Roles of Curcumin: Lessons Learned from Clinical Trials . The AAPS Journal, Vol. 15, No. 1.   *Hewlings, S. J. and D. S. Kalman. 2017. Curcumin: A Review of Its’ Effects on Human Health (MDPI) Foods, 6, 92.   *Kocaadam, B. and N .Sanlier. 2017. Curcumin, an active component of turmeric (Curcuma longa), and its effects on health. Critical Reviews In Food Science and Nutrition . Vol. 57, no. 13, 2889–2895 .</vt:lpstr>
      <vt:lpstr>      *Manoharan, Y.,    V. Haridas., K. C. Vasanthakumar. S. Muthu., F. F. Thavoorullah., P. Shetty .      Curcumin. 2020. a Wonder Drug as a Preventive for COVID19 Management . Ind J Clin Biochem . 35(3):373–375 .   *Marcos AssisTurmeric against Covid-19: too much of a coincidence? Preprint.April.2020.  ttps://www.researchgate.net/publication/341029881.    *Das S., S. Sarmah., S. Lyndem, AS. Roy. 2020.An investigation into the identification of potential inhibitors of SARS-CoV-2 main protease using molecular docking study. J Biomol Struct Dyn.;13:1–11.    *Praditya D., L. Kirchhoff., J. Bru¨ning., H. Rachmawati., J .Steinmann., E. Steinmann. 2019. Anti-infective properties of the golden spice curcumin. Front Microbiol.;10:912.       </vt:lpstr>
      <vt:lpstr>       *Cheng, Y., Luo, R., Wang, K., Zhang, M., Wang, Z., Dong, L., … Xu, G (2020). Kidney disease is associated with in-hospital death of patients with COVID-19. Kidney International, 97, 829–838.    *Li, X., Fang, Q., Tian, X., Wang, X., Ao, Q., Hou, W., … Bai, S. (2017). Curcumin attenuates the development of thoracic aortic aneurysm byinhibiting VEGF expression and inflammation. Molecular Medicine Reports, 16(4), 4455–4462. https://doi.org/10.3892/mmr.2017.7169.    *Ting, D., Dong, N., Fang, L., Lu, J., Bi, J., Xiao, S., &amp; Han, H. (2018). Multisite inhibitors for enteric coronavirus: Antiviral cationic carbon dots based on curcumin. ACS Applied Nano Materials, 1(10), 5451–5459.    *Wen, C.-C., Kuo, Y.-H., Jan, J.-T., Liang, P.-H., Wang, S.-Y., Liu, H.-G. Lee, S.-S. (2007). Specific plant terpenoids and lignoids possess potent antiviral activities against severe acute respiratory syndrome coronavirus. Journal of Medicinal Chemistry, 50(17), 4087–4095.    *Xu, X., Cai, Y., &amp; Yu, Y. (2018). Effects of a novel curcumin derivative on the functions of kidney in streptozotocin-induced type 2 diabetic rats. Inflammopharmacology, 26(5), 1257–1264. https://doi.org/10.1007/ .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(الأستعمالات المختلفة للنباتات الطبية و العطرية)</dc:title>
  <dc:creator>Action</dc:creator>
  <cp:lastModifiedBy>alsalam</cp:lastModifiedBy>
  <cp:revision>372</cp:revision>
  <dcterms:created xsi:type="dcterms:W3CDTF">2014-02-14T15:07:19Z</dcterms:created>
  <dcterms:modified xsi:type="dcterms:W3CDTF">2024-11-13T09:12:52Z</dcterms:modified>
</cp:coreProperties>
</file>