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ed Hat Text" panose="020B0604020202020204" charset="0"/>
      <p:regular r:id="rId16"/>
    </p:embeddedFont>
    <p:embeddedFont>
      <p:font typeface="Roboto Light" panose="020B0604020202020204" charset="0"/>
      <p:regular r:id="rId17"/>
    </p:embeddedFont>
  </p:embeddedFontLst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33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35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721048"/>
            <a:ext cx="7415927" cy="2004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850"/>
              </a:lnSpc>
              <a:buNone/>
            </a:pPr>
            <a:r>
              <a:rPr lang="ar-IQ" sz="6300" dirty="0" smtClean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</a:rPr>
              <a:t>بعض اسرار وتقنيات برنامج </a:t>
            </a:r>
          </a:p>
          <a:p>
            <a:pPr marL="0" indent="0" algn="ctr">
              <a:lnSpc>
                <a:spcPts val="7850"/>
              </a:lnSpc>
              <a:buNone/>
            </a:pPr>
            <a:r>
              <a:rPr lang="ar-IQ" sz="6300" dirty="0" smtClean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</a:rPr>
              <a:t>الــــ </a:t>
            </a:r>
            <a:r>
              <a:rPr lang="en-US" sz="6300" dirty="0" smtClean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</a:rPr>
              <a:t>Word</a:t>
            </a:r>
            <a:endParaRPr lang="en-US" sz="6300" dirty="0"/>
          </a:p>
        </p:txBody>
      </p:sp>
      <p:sp>
        <p:nvSpPr>
          <p:cNvPr id="4" name="Text 1"/>
          <p:cNvSpPr/>
          <p:nvPr/>
        </p:nvSpPr>
        <p:spPr>
          <a:xfrm>
            <a:off x="6350437" y="4095393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 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6350437" y="4799969"/>
            <a:ext cx="7415927" cy="2032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ar-IQ" sz="3200" b="1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</a:rPr>
              <a:t>م.م. حيدر علي حسن</a:t>
            </a:r>
          </a:p>
          <a:p>
            <a:pPr marL="0" indent="0" algn="ctr">
              <a:lnSpc>
                <a:spcPts val="3100"/>
              </a:lnSpc>
              <a:buNone/>
            </a:pPr>
            <a:endParaRPr lang="ar-IQ" sz="3200" b="1" dirty="0">
              <a:solidFill>
                <a:srgbClr val="3B3535"/>
              </a:solidFill>
              <a:latin typeface="Roboto Light" pitchFamily="34" charset="0"/>
              <a:ea typeface="Roboto Light" pitchFamily="34" charset="-122"/>
            </a:endParaRPr>
          </a:p>
          <a:p>
            <a:pPr marL="0" indent="0" algn="ctr">
              <a:lnSpc>
                <a:spcPts val="3100"/>
              </a:lnSpc>
              <a:buNone/>
            </a:pPr>
            <a:r>
              <a:rPr lang="ar-IQ" sz="3200" b="1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</a:rPr>
              <a:t>قسم المكائن والآلات الزراعية</a:t>
            </a:r>
            <a:endParaRPr lang="en-US" sz="32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4"/>
          <a:stretch/>
        </p:blipFill>
        <p:spPr>
          <a:xfrm>
            <a:off x="278654" y="1595437"/>
            <a:ext cx="4864801" cy="495947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793" y="7734300"/>
            <a:ext cx="1644571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350437" y="4095393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 </a:t>
            </a: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6545646" y="2117363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3200" b="1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محاضرة عن بعض الميزات الخفية والمفيدة في برنامج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6545646" y="3071560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3600" b="1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Microsoft Word</a:t>
            </a:r>
            <a:endParaRPr lang="en-US" sz="3600" b="1" dirty="0"/>
          </a:p>
        </p:txBody>
      </p:sp>
      <p:sp>
        <p:nvSpPr>
          <p:cNvPr id="7" name="Text 4"/>
          <p:cNvSpPr/>
          <p:nvPr/>
        </p:nvSpPr>
        <p:spPr>
          <a:xfrm>
            <a:off x="6977161" y="4212782"/>
            <a:ext cx="74159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2800" b="1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             سنستكشف سبع نقاط رئيسية لتحسين </a:t>
            </a:r>
            <a:r>
              <a:rPr lang="ar-IQ" sz="2800" b="1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وحل مشاكل </a:t>
            </a:r>
            <a:r>
              <a:rPr lang="en-US" sz="2800" b="1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عملية </a:t>
            </a:r>
            <a:r>
              <a:rPr lang="en-US" sz="2800" b="1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الطباعة </a:t>
            </a:r>
            <a:endParaRPr lang="en-US" sz="28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1048" y="7735781"/>
            <a:ext cx="1809352" cy="493819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55" y="4899746"/>
            <a:ext cx="3508772" cy="279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8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977390" y="606385"/>
            <a:ext cx="5189220" cy="6485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100"/>
              </a:lnSpc>
              <a:buNone/>
            </a:pPr>
            <a:r>
              <a:rPr lang="ar-IQ" sz="4050" dirty="0" smtClean="0"/>
              <a:t>عملية </a:t>
            </a:r>
            <a:r>
              <a:rPr lang="ar-IQ" sz="4050" dirty="0" smtClean="0"/>
              <a:t>النسخ واللصق</a:t>
            </a:r>
            <a:endParaRPr lang="en-US" sz="40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858" y="1585674"/>
            <a:ext cx="551259" cy="55125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77508" y="2357438"/>
            <a:ext cx="2594610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ar-IQ" sz="3200" dirty="0" smtClean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</a:rPr>
              <a:t>نسخ</a:t>
            </a:r>
            <a:endParaRPr lang="en-US" sz="3200" dirty="0"/>
          </a:p>
        </p:txBody>
      </p:sp>
      <p:sp>
        <p:nvSpPr>
          <p:cNvPr id="6" name="Text 2"/>
          <p:cNvSpPr/>
          <p:nvPr/>
        </p:nvSpPr>
        <p:spPr>
          <a:xfrm>
            <a:off x="5777508" y="2813923"/>
            <a:ext cx="2594610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endParaRPr lang="en-US" sz="20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1170" y="5261729"/>
            <a:ext cx="551259" cy="55125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887819" y="6269474"/>
            <a:ext cx="2594610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ar-IQ" sz="2800" dirty="0" smtClean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</a:rPr>
              <a:t>لصق</a:t>
            </a:r>
            <a:endParaRPr lang="en-US" sz="2800" dirty="0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8" y="2301001"/>
            <a:ext cx="60960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8102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80027" y="3028117"/>
            <a:ext cx="4670108" cy="5836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550"/>
              </a:lnSpc>
              <a:buNone/>
            </a:pPr>
            <a:r>
              <a:rPr lang="ar-IQ" sz="3650" b="1" dirty="0" smtClean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</a:rPr>
              <a:t>اجراء عمليات حسابية بدون استخدام الة الحاسبة</a:t>
            </a:r>
            <a:endParaRPr lang="en-US" sz="3650" b="1" dirty="0"/>
          </a:p>
        </p:txBody>
      </p:sp>
      <p:sp>
        <p:nvSpPr>
          <p:cNvPr id="4" name="Shape 1"/>
          <p:cNvSpPr/>
          <p:nvPr/>
        </p:nvSpPr>
        <p:spPr>
          <a:xfrm>
            <a:off x="1254919" y="3909417"/>
            <a:ext cx="22860" cy="3773091"/>
          </a:xfrm>
          <a:prstGeom prst="roundRect">
            <a:avLst>
              <a:gd name="adj" fmla="val 130238"/>
            </a:avLst>
          </a:prstGeom>
          <a:solidFill>
            <a:srgbClr val="D9CECE"/>
          </a:solidFill>
          <a:ln/>
        </p:spPr>
      </p:sp>
      <p:sp>
        <p:nvSpPr>
          <p:cNvPr id="5" name="Shape 2"/>
          <p:cNvSpPr/>
          <p:nvPr/>
        </p:nvSpPr>
        <p:spPr>
          <a:xfrm>
            <a:off x="1466731" y="4344472"/>
            <a:ext cx="694611" cy="22860"/>
          </a:xfrm>
          <a:prstGeom prst="roundRect">
            <a:avLst>
              <a:gd name="adj" fmla="val 130238"/>
            </a:avLst>
          </a:prstGeom>
          <a:solidFill>
            <a:srgbClr val="FF5D5D"/>
          </a:solidFill>
          <a:ln/>
        </p:spPr>
      </p:sp>
      <p:sp>
        <p:nvSpPr>
          <p:cNvPr id="6" name="Shape 3"/>
          <p:cNvSpPr/>
          <p:nvPr/>
        </p:nvSpPr>
        <p:spPr>
          <a:xfrm>
            <a:off x="1043107" y="4132659"/>
            <a:ext cx="446484" cy="446484"/>
          </a:xfrm>
          <a:prstGeom prst="roundRect">
            <a:avLst>
              <a:gd name="adj" fmla="val 6668"/>
            </a:avLst>
          </a:prstGeom>
          <a:solidFill>
            <a:srgbClr val="F44444"/>
          </a:solidFill>
          <a:ln/>
        </p:spPr>
      </p:sp>
      <p:sp>
        <p:nvSpPr>
          <p:cNvPr id="7" name="Text 4"/>
          <p:cNvSpPr/>
          <p:nvPr/>
        </p:nvSpPr>
        <p:spPr>
          <a:xfrm>
            <a:off x="1223248" y="4215765"/>
            <a:ext cx="86082" cy="2801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2500849" y="5587723"/>
            <a:ext cx="2335054" cy="2918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ar-IQ" sz="2800" dirty="0" smtClean="0"/>
              <a:t>كتابة المعادلة 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2500849" y="5978673"/>
            <a:ext cx="7731308" cy="6291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اكتب المعادلة الحسابية، </a:t>
            </a:r>
            <a:r>
              <a:rPr lang="en-US" sz="240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مثل</a:t>
            </a:r>
            <a:r>
              <a:rPr lang="ar-IQ" sz="240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 </a:t>
            </a:r>
            <a:r>
              <a:rPr lang="en-US" sz="240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}</a:t>
            </a:r>
            <a:r>
              <a:rPr lang="ar-IQ" sz="240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=5+9</a:t>
            </a:r>
            <a:r>
              <a:rPr lang="en-US" sz="240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{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1466731" y="5668327"/>
            <a:ext cx="694611" cy="22860"/>
          </a:xfrm>
          <a:prstGeom prst="roundRect">
            <a:avLst>
              <a:gd name="adj" fmla="val 130238"/>
            </a:avLst>
          </a:prstGeom>
          <a:solidFill>
            <a:srgbClr val="FF5D5D"/>
          </a:solidFill>
          <a:ln/>
        </p:spPr>
      </p:sp>
      <p:sp>
        <p:nvSpPr>
          <p:cNvPr id="11" name="Shape 8"/>
          <p:cNvSpPr/>
          <p:nvPr/>
        </p:nvSpPr>
        <p:spPr>
          <a:xfrm>
            <a:off x="1043107" y="5456515"/>
            <a:ext cx="446484" cy="446484"/>
          </a:xfrm>
          <a:prstGeom prst="roundRect">
            <a:avLst>
              <a:gd name="adj" fmla="val 6668"/>
            </a:avLst>
          </a:prstGeom>
          <a:solidFill>
            <a:srgbClr val="F44444"/>
          </a:solidFill>
          <a:ln/>
        </p:spPr>
      </p:sp>
      <p:sp>
        <p:nvSpPr>
          <p:cNvPr id="12" name="Text 9"/>
          <p:cNvSpPr/>
          <p:nvPr/>
        </p:nvSpPr>
        <p:spPr>
          <a:xfrm>
            <a:off x="1189553" y="5539621"/>
            <a:ext cx="153591" cy="2801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2721754" y="4221421"/>
            <a:ext cx="2335054" cy="2918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ar-IQ" sz="2800" dirty="0" smtClean="0"/>
              <a:t>تطبيق الصيغة</a:t>
            </a:r>
            <a:endParaRPr lang="en-US" sz="2800" dirty="0"/>
          </a:p>
        </p:txBody>
      </p:sp>
      <p:sp>
        <p:nvSpPr>
          <p:cNvPr id="14" name="Text 11"/>
          <p:cNvSpPr/>
          <p:nvPr/>
        </p:nvSpPr>
        <p:spPr>
          <a:xfrm>
            <a:off x="2539006" y="4742053"/>
            <a:ext cx="3297174" cy="4841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ar-IQ" sz="240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</a:rPr>
              <a:t>لتطبيق الصيغة اضغط على </a:t>
            </a:r>
            <a:r>
              <a:rPr lang="en-US" sz="240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</a:rPr>
              <a:t>Ctrl + F9</a:t>
            </a:r>
            <a:endParaRPr lang="en-US" sz="2400" dirty="0"/>
          </a:p>
        </p:txBody>
      </p:sp>
      <p:sp>
        <p:nvSpPr>
          <p:cNvPr id="15" name="Shape 12"/>
          <p:cNvSpPr/>
          <p:nvPr/>
        </p:nvSpPr>
        <p:spPr>
          <a:xfrm>
            <a:off x="1466731" y="6992183"/>
            <a:ext cx="694611" cy="22860"/>
          </a:xfrm>
          <a:prstGeom prst="roundRect">
            <a:avLst>
              <a:gd name="adj" fmla="val 130238"/>
            </a:avLst>
          </a:prstGeom>
          <a:solidFill>
            <a:srgbClr val="FF5D5D"/>
          </a:solidFill>
          <a:ln/>
        </p:spPr>
      </p:sp>
      <p:sp>
        <p:nvSpPr>
          <p:cNvPr id="16" name="Shape 13"/>
          <p:cNvSpPr/>
          <p:nvPr/>
        </p:nvSpPr>
        <p:spPr>
          <a:xfrm>
            <a:off x="1043107" y="6780371"/>
            <a:ext cx="446484" cy="446484"/>
          </a:xfrm>
          <a:prstGeom prst="roundRect">
            <a:avLst>
              <a:gd name="adj" fmla="val 6668"/>
            </a:avLst>
          </a:prstGeom>
          <a:solidFill>
            <a:srgbClr val="F44444"/>
          </a:solidFill>
          <a:ln/>
        </p:spPr>
      </p:sp>
      <p:sp>
        <p:nvSpPr>
          <p:cNvPr id="17" name="Text 14"/>
          <p:cNvSpPr/>
          <p:nvPr/>
        </p:nvSpPr>
        <p:spPr>
          <a:xfrm>
            <a:off x="1184196" y="6863477"/>
            <a:ext cx="164187" cy="2801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2569726" y="6924186"/>
            <a:ext cx="2335054" cy="2918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ar-IQ" sz="2800" dirty="0" smtClean="0"/>
              <a:t>عرض النتيجة</a:t>
            </a:r>
            <a:endParaRPr lang="en-US" sz="2800" dirty="0"/>
          </a:p>
        </p:txBody>
      </p:sp>
      <p:sp>
        <p:nvSpPr>
          <p:cNvPr id="19" name="Text 16"/>
          <p:cNvSpPr/>
          <p:nvPr/>
        </p:nvSpPr>
        <p:spPr>
          <a:xfrm>
            <a:off x="2357914" y="7275530"/>
            <a:ext cx="4114805" cy="4069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ar-IQ" sz="240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</a:rPr>
              <a:t>لعرض النتيجة اضغط على </a:t>
            </a:r>
            <a:r>
              <a:rPr lang="en-US" sz="240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</a:rPr>
              <a:t>F9</a:t>
            </a:r>
            <a:r>
              <a:rPr lang="ar-IQ" sz="240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</a:rPr>
              <a:t> او قم بتحديث الحقل</a:t>
            </a:r>
            <a:endParaRPr lang="en-US" sz="2400" dirty="0"/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2149" y="7682507"/>
            <a:ext cx="1808252" cy="493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10551" y="4320183"/>
            <a:ext cx="58090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00"/>
              </a:lnSpc>
              <a:buNone/>
            </a:pPr>
            <a:r>
              <a:rPr lang="ar-IQ" sz="4550" dirty="0" smtClean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</a:rPr>
              <a:t>انشاء كلمة مرور لملف</a:t>
            </a:r>
            <a:endParaRPr lang="en-US" sz="4550" dirty="0"/>
          </a:p>
        </p:txBody>
      </p:sp>
      <p:sp>
        <p:nvSpPr>
          <p:cNvPr id="4" name="Shape 1"/>
          <p:cNvSpPr/>
          <p:nvPr/>
        </p:nvSpPr>
        <p:spPr>
          <a:xfrm>
            <a:off x="4287363" y="5649989"/>
            <a:ext cx="555427" cy="555427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5" name="Text 2"/>
          <p:cNvSpPr/>
          <p:nvPr/>
        </p:nvSpPr>
        <p:spPr>
          <a:xfrm>
            <a:off x="4511557" y="5780817"/>
            <a:ext cx="107037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 smtClean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2700" dirty="0"/>
          </a:p>
        </p:txBody>
      </p:sp>
      <p:sp>
        <p:nvSpPr>
          <p:cNvPr id="6" name="Text 3"/>
          <p:cNvSpPr/>
          <p:nvPr/>
        </p:nvSpPr>
        <p:spPr>
          <a:xfrm>
            <a:off x="1192887" y="5766172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ar-IQ" sz="2800" dirty="0" smtClean="0"/>
              <a:t>تعيين كلمة مرور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10356081" y="6490323"/>
            <a:ext cx="3264218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اختر "ملف" ثم "حفظ باسم".</a:t>
            </a:r>
            <a:endParaRPr lang="en-US" sz="2800" dirty="0"/>
          </a:p>
        </p:txBody>
      </p:sp>
      <p:sp>
        <p:nvSpPr>
          <p:cNvPr id="8" name="Shape 5"/>
          <p:cNvSpPr/>
          <p:nvPr/>
        </p:nvSpPr>
        <p:spPr>
          <a:xfrm>
            <a:off x="8697576" y="5649990"/>
            <a:ext cx="555427" cy="555427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9" name="Text 6"/>
          <p:cNvSpPr/>
          <p:nvPr/>
        </p:nvSpPr>
        <p:spPr>
          <a:xfrm>
            <a:off x="8879801" y="5753455"/>
            <a:ext cx="190976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2700" dirty="0"/>
          </a:p>
        </p:txBody>
      </p:sp>
      <p:sp>
        <p:nvSpPr>
          <p:cNvPr id="10" name="Text 7"/>
          <p:cNvSpPr/>
          <p:nvPr/>
        </p:nvSpPr>
        <p:spPr>
          <a:xfrm>
            <a:off x="5513824" y="5738810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ar-IQ" sz="2800" dirty="0" smtClean="0"/>
              <a:t>خيرات الامان</a:t>
            </a:r>
            <a:endParaRPr lang="en-US" sz="2800" dirty="0"/>
          </a:p>
        </p:txBody>
      </p:sp>
      <p:sp>
        <p:nvSpPr>
          <p:cNvPr id="11" name="Text 8"/>
          <p:cNvSpPr/>
          <p:nvPr/>
        </p:nvSpPr>
        <p:spPr>
          <a:xfrm>
            <a:off x="5994735" y="6414131"/>
            <a:ext cx="326421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انقر على "أدوات" ثم "خيارات عامة".</a:t>
            </a:r>
            <a:endParaRPr lang="en-US" sz="2800" dirty="0"/>
          </a:p>
        </p:txBody>
      </p:sp>
      <p:sp>
        <p:nvSpPr>
          <p:cNvPr id="12" name="Shape 9"/>
          <p:cNvSpPr/>
          <p:nvPr/>
        </p:nvSpPr>
        <p:spPr>
          <a:xfrm>
            <a:off x="12828567" y="5649991"/>
            <a:ext cx="555427" cy="555427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13" name="Text 10"/>
          <p:cNvSpPr/>
          <p:nvPr/>
        </p:nvSpPr>
        <p:spPr>
          <a:xfrm>
            <a:off x="13004124" y="5790306"/>
            <a:ext cx="204311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 smtClean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2700" dirty="0"/>
          </a:p>
        </p:txBody>
      </p:sp>
      <p:sp>
        <p:nvSpPr>
          <p:cNvPr id="14" name="Text 11"/>
          <p:cNvSpPr/>
          <p:nvPr/>
        </p:nvSpPr>
        <p:spPr>
          <a:xfrm>
            <a:off x="9595247" y="5782984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ar-IQ" sz="2800" dirty="0" smtClean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</a:rPr>
              <a:t>فتح القائمة</a:t>
            </a:r>
            <a:endParaRPr lang="en-US" sz="2800" dirty="0"/>
          </a:p>
        </p:txBody>
      </p:sp>
      <p:sp>
        <p:nvSpPr>
          <p:cNvPr id="15" name="Text 12"/>
          <p:cNvSpPr/>
          <p:nvPr/>
        </p:nvSpPr>
        <p:spPr>
          <a:xfrm>
            <a:off x="1578572" y="6371167"/>
            <a:ext cx="326421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أدخل كلمة المرور المطلوبة في الحقل المخصص.</a:t>
            </a:r>
            <a:endParaRPr lang="en-US" sz="2800" dirty="0"/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8567" y="7735781"/>
            <a:ext cx="1801833" cy="493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219914"/>
            <a:ext cx="58090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ar-IQ" sz="4550" dirty="0" smtClean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</a:rPr>
              <a:t>انشاء محتوى عشوائي</a:t>
            </a:r>
            <a:endParaRPr lang="en-US" sz="4550" dirty="0"/>
          </a:p>
        </p:txBody>
      </p:sp>
      <p:sp>
        <p:nvSpPr>
          <p:cNvPr id="4" name="Shape 1"/>
          <p:cNvSpPr/>
          <p:nvPr/>
        </p:nvSpPr>
        <p:spPr>
          <a:xfrm>
            <a:off x="864037" y="2316242"/>
            <a:ext cx="7415927" cy="1399937"/>
          </a:xfrm>
          <a:prstGeom prst="roundRect">
            <a:avLst>
              <a:gd name="adj" fmla="val 2645"/>
            </a:avLst>
          </a:prstGeom>
          <a:solidFill>
            <a:srgbClr val="F3E8E8"/>
          </a:solidFill>
          <a:ln/>
        </p:spPr>
      </p:sp>
      <p:sp>
        <p:nvSpPr>
          <p:cNvPr id="5" name="Text 2"/>
          <p:cNvSpPr/>
          <p:nvPr/>
        </p:nvSpPr>
        <p:spPr>
          <a:xfrm>
            <a:off x="2919105" y="2576164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3200" dirty="0" smtClean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=rand (1,2)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1110853" y="3074313"/>
            <a:ext cx="692229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استخدم هذه الدالة لإنشاء نص عشوائي سريعًا.</a:t>
            </a:r>
            <a:endParaRPr lang="en-US" sz="2400" dirty="0"/>
          </a:p>
        </p:txBody>
      </p:sp>
      <p:sp>
        <p:nvSpPr>
          <p:cNvPr id="7" name="Shape 4"/>
          <p:cNvSpPr/>
          <p:nvPr/>
        </p:nvSpPr>
        <p:spPr>
          <a:xfrm>
            <a:off x="864037" y="3962995"/>
            <a:ext cx="7415927" cy="1399937"/>
          </a:xfrm>
          <a:prstGeom prst="roundRect">
            <a:avLst>
              <a:gd name="adj" fmla="val 2645"/>
            </a:avLst>
          </a:prstGeom>
          <a:solidFill>
            <a:srgbClr val="F3E8E8"/>
          </a:solidFill>
          <a:ln/>
        </p:spPr>
      </p:sp>
      <p:sp>
        <p:nvSpPr>
          <p:cNvPr id="8" name="Text 5"/>
          <p:cNvSpPr/>
          <p:nvPr/>
        </p:nvSpPr>
        <p:spPr>
          <a:xfrm>
            <a:off x="2919105" y="4178416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ar-IQ" sz="3200" dirty="0" smtClean="0"/>
              <a:t>تخصيص المحتوى</a:t>
            </a:r>
            <a:endParaRPr lang="en-US" sz="3200" dirty="0"/>
          </a:p>
        </p:txBody>
      </p:sp>
      <p:sp>
        <p:nvSpPr>
          <p:cNvPr id="9" name="Text 6"/>
          <p:cNvSpPr/>
          <p:nvPr/>
        </p:nvSpPr>
        <p:spPr>
          <a:xfrm>
            <a:off x="1110853" y="4721066"/>
            <a:ext cx="692229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يمكنك تحديد عدد الفقرات والجمل حسب الحاجة.</a:t>
            </a:r>
            <a:endParaRPr lang="en-US" sz="2400" dirty="0"/>
          </a:p>
        </p:txBody>
      </p:sp>
      <p:sp>
        <p:nvSpPr>
          <p:cNvPr id="10" name="Shape 7"/>
          <p:cNvSpPr/>
          <p:nvPr/>
        </p:nvSpPr>
        <p:spPr>
          <a:xfrm>
            <a:off x="864037" y="5609749"/>
            <a:ext cx="7415927" cy="1399937"/>
          </a:xfrm>
          <a:prstGeom prst="roundRect">
            <a:avLst>
              <a:gd name="adj" fmla="val 2645"/>
            </a:avLst>
          </a:prstGeom>
          <a:solidFill>
            <a:srgbClr val="F3E8E8"/>
          </a:solidFill>
          <a:ln/>
        </p:spPr>
      </p:sp>
      <p:sp>
        <p:nvSpPr>
          <p:cNvPr id="11" name="Text 8"/>
          <p:cNvSpPr/>
          <p:nvPr/>
        </p:nvSpPr>
        <p:spPr>
          <a:xfrm>
            <a:off x="3119735" y="5856565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ar-IQ" sz="3200" dirty="0" smtClean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</a:rPr>
              <a:t>تحرير النص</a:t>
            </a:r>
            <a:endParaRPr lang="en-US" sz="3200" dirty="0"/>
          </a:p>
        </p:txBody>
      </p:sp>
      <p:sp>
        <p:nvSpPr>
          <p:cNvPr id="12" name="Text 9"/>
          <p:cNvSpPr/>
          <p:nvPr/>
        </p:nvSpPr>
        <p:spPr>
          <a:xfrm>
            <a:off x="1110853" y="6367820"/>
            <a:ext cx="692229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24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قم بتعديل النص العشوائي ليناسب احتياجاتك.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1219914"/>
            <a:ext cx="58090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700"/>
              </a:lnSpc>
              <a:buNone/>
            </a:pPr>
            <a:r>
              <a:rPr lang="ar-IQ" sz="4550" dirty="0" smtClean="0"/>
              <a:t>عمل جدول قابل للتحريك</a:t>
            </a:r>
            <a:endParaRPr lang="en-US" sz="4550" dirty="0"/>
          </a:p>
        </p:txBody>
      </p:sp>
      <p:sp>
        <p:nvSpPr>
          <p:cNvPr id="4" name="Shape 1"/>
          <p:cNvSpPr/>
          <p:nvPr/>
        </p:nvSpPr>
        <p:spPr>
          <a:xfrm>
            <a:off x="1219081" y="2316242"/>
            <a:ext cx="30480" cy="4693444"/>
          </a:xfrm>
          <a:prstGeom prst="roundRect">
            <a:avLst>
              <a:gd name="adj" fmla="val 121500"/>
            </a:avLst>
          </a:prstGeom>
          <a:solidFill>
            <a:srgbClr val="D9CECE"/>
          </a:solidFill>
          <a:ln/>
        </p:spPr>
      </p:sp>
      <p:sp>
        <p:nvSpPr>
          <p:cNvPr id="5" name="Shape 2"/>
          <p:cNvSpPr/>
          <p:nvPr/>
        </p:nvSpPr>
        <p:spPr>
          <a:xfrm>
            <a:off x="1481554" y="2856309"/>
            <a:ext cx="864037" cy="30480"/>
          </a:xfrm>
          <a:prstGeom prst="roundRect">
            <a:avLst>
              <a:gd name="adj" fmla="val 121500"/>
            </a:avLst>
          </a:prstGeom>
          <a:solidFill>
            <a:srgbClr val="D9CECE"/>
          </a:solidFill>
          <a:ln/>
        </p:spPr>
      </p:sp>
      <p:sp>
        <p:nvSpPr>
          <p:cNvPr id="6" name="Shape 3"/>
          <p:cNvSpPr/>
          <p:nvPr/>
        </p:nvSpPr>
        <p:spPr>
          <a:xfrm>
            <a:off x="956608" y="2593896"/>
            <a:ext cx="555427" cy="555427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7" name="Text 4"/>
          <p:cNvSpPr/>
          <p:nvPr/>
        </p:nvSpPr>
        <p:spPr>
          <a:xfrm>
            <a:off x="1180802" y="2697361"/>
            <a:ext cx="107037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sz="2700" dirty="0"/>
          </a:p>
        </p:txBody>
      </p:sp>
      <p:sp>
        <p:nvSpPr>
          <p:cNvPr id="8" name="Text 5"/>
          <p:cNvSpPr/>
          <p:nvPr/>
        </p:nvSpPr>
        <p:spPr>
          <a:xfrm>
            <a:off x="2592110" y="2563058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ar-IQ" sz="3200" dirty="0" smtClean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</a:rPr>
              <a:t>ادراج مربع نص</a:t>
            </a:r>
            <a:endParaRPr lang="en-US" sz="3200" dirty="0"/>
          </a:p>
        </p:txBody>
      </p:sp>
      <p:sp>
        <p:nvSpPr>
          <p:cNvPr id="9" name="Text 6"/>
          <p:cNvSpPr/>
          <p:nvPr/>
        </p:nvSpPr>
        <p:spPr>
          <a:xfrm>
            <a:off x="2592110" y="3074313"/>
            <a:ext cx="56878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ابدأ بإدراج مربع نص في </a:t>
            </a:r>
            <a:r>
              <a:rPr lang="en-US" sz="280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المستند</a:t>
            </a:r>
            <a:endParaRPr lang="en-US" sz="2800" dirty="0"/>
          </a:p>
        </p:txBody>
      </p:sp>
      <p:sp>
        <p:nvSpPr>
          <p:cNvPr id="10" name="Shape 7"/>
          <p:cNvSpPr/>
          <p:nvPr/>
        </p:nvSpPr>
        <p:spPr>
          <a:xfrm>
            <a:off x="1481554" y="4503063"/>
            <a:ext cx="864037" cy="30480"/>
          </a:xfrm>
          <a:prstGeom prst="roundRect">
            <a:avLst>
              <a:gd name="adj" fmla="val 121500"/>
            </a:avLst>
          </a:prstGeom>
          <a:solidFill>
            <a:srgbClr val="D9CECE"/>
          </a:solidFill>
          <a:ln/>
        </p:spPr>
      </p:sp>
      <p:sp>
        <p:nvSpPr>
          <p:cNvPr id="11" name="Shape 8"/>
          <p:cNvSpPr/>
          <p:nvPr/>
        </p:nvSpPr>
        <p:spPr>
          <a:xfrm>
            <a:off x="956608" y="4240649"/>
            <a:ext cx="555427" cy="555427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12" name="Text 9"/>
          <p:cNvSpPr/>
          <p:nvPr/>
        </p:nvSpPr>
        <p:spPr>
          <a:xfrm>
            <a:off x="1138773" y="4344114"/>
            <a:ext cx="190976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sz="2700" dirty="0"/>
          </a:p>
        </p:txBody>
      </p:sp>
      <p:sp>
        <p:nvSpPr>
          <p:cNvPr id="13" name="Text 10"/>
          <p:cNvSpPr/>
          <p:nvPr/>
        </p:nvSpPr>
        <p:spPr>
          <a:xfrm>
            <a:off x="2592110" y="4209812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ar-IQ" sz="3200" dirty="0" smtClean="0"/>
              <a:t>إزالة المخطط التفصيلي</a:t>
            </a:r>
            <a:endParaRPr lang="en-US" sz="3200" dirty="0"/>
          </a:p>
        </p:txBody>
      </p:sp>
      <p:sp>
        <p:nvSpPr>
          <p:cNvPr id="14" name="Text 11"/>
          <p:cNvSpPr/>
          <p:nvPr/>
        </p:nvSpPr>
        <p:spPr>
          <a:xfrm>
            <a:off x="2592110" y="4721066"/>
            <a:ext cx="56878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قم بإزالة المخطط التفصيلي من مربع </a:t>
            </a:r>
            <a:r>
              <a:rPr lang="en-US" sz="280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النص</a:t>
            </a:r>
            <a:endParaRPr lang="en-US" sz="2800" dirty="0"/>
          </a:p>
        </p:txBody>
      </p:sp>
      <p:sp>
        <p:nvSpPr>
          <p:cNvPr id="15" name="Shape 12"/>
          <p:cNvSpPr/>
          <p:nvPr/>
        </p:nvSpPr>
        <p:spPr>
          <a:xfrm>
            <a:off x="1481554" y="6149816"/>
            <a:ext cx="864037" cy="30480"/>
          </a:xfrm>
          <a:prstGeom prst="roundRect">
            <a:avLst>
              <a:gd name="adj" fmla="val 121500"/>
            </a:avLst>
          </a:prstGeom>
          <a:solidFill>
            <a:srgbClr val="D9CECE"/>
          </a:solidFill>
          <a:ln/>
        </p:spPr>
      </p:sp>
      <p:sp>
        <p:nvSpPr>
          <p:cNvPr id="16" name="Shape 13"/>
          <p:cNvSpPr/>
          <p:nvPr/>
        </p:nvSpPr>
        <p:spPr>
          <a:xfrm>
            <a:off x="956608" y="5887403"/>
            <a:ext cx="555427" cy="555427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17" name="Text 14"/>
          <p:cNvSpPr/>
          <p:nvPr/>
        </p:nvSpPr>
        <p:spPr>
          <a:xfrm>
            <a:off x="1132106" y="5990868"/>
            <a:ext cx="204311" cy="3484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dirty="0">
                <a:solidFill>
                  <a:srgbClr val="3B3535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sz="2700" dirty="0"/>
          </a:p>
        </p:txBody>
      </p:sp>
      <p:sp>
        <p:nvSpPr>
          <p:cNvPr id="18" name="Text 15"/>
          <p:cNvSpPr/>
          <p:nvPr/>
        </p:nvSpPr>
        <p:spPr>
          <a:xfrm>
            <a:off x="2592110" y="5856565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ar-IQ" sz="3200" dirty="0" smtClean="0"/>
              <a:t>ادراج جدول</a:t>
            </a:r>
            <a:endParaRPr lang="en-US" sz="3200" dirty="0"/>
          </a:p>
        </p:txBody>
      </p:sp>
      <p:sp>
        <p:nvSpPr>
          <p:cNvPr id="19" name="Text 16"/>
          <p:cNvSpPr/>
          <p:nvPr/>
        </p:nvSpPr>
        <p:spPr>
          <a:xfrm>
            <a:off x="2592110" y="6367820"/>
            <a:ext cx="56878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أدرج الجدول داخل مربع النص </a:t>
            </a:r>
            <a:r>
              <a:rPr lang="en-US" sz="280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المعدل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10551" y="2899720"/>
            <a:ext cx="58090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00"/>
              </a:lnSpc>
              <a:buNone/>
            </a:pPr>
            <a:r>
              <a:rPr lang="ar-IQ" sz="4550" dirty="0" smtClean="0"/>
              <a:t>حل مشاكل الجداول</a:t>
            </a:r>
            <a:endParaRPr lang="en-US" sz="4550" dirty="0"/>
          </a:p>
        </p:txBody>
      </p:sp>
      <p:sp>
        <p:nvSpPr>
          <p:cNvPr id="3" name="Text 1"/>
          <p:cNvSpPr/>
          <p:nvPr/>
        </p:nvSpPr>
        <p:spPr>
          <a:xfrm>
            <a:off x="1430893" y="3975259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ar-IQ" sz="3600" dirty="0" smtClean="0"/>
              <a:t>تكرار رؤوس الجداول</a:t>
            </a:r>
            <a:endParaRPr lang="en-US" sz="3600" dirty="0"/>
          </a:p>
        </p:txBody>
      </p:sp>
      <p:sp>
        <p:nvSpPr>
          <p:cNvPr id="4" name="Text 2"/>
          <p:cNvSpPr/>
          <p:nvPr/>
        </p:nvSpPr>
        <p:spPr>
          <a:xfrm>
            <a:off x="9846232" y="4597222"/>
            <a:ext cx="382893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2800" dirty="0" smtClean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استخدم </a:t>
            </a:r>
            <a:r>
              <a:rPr lang="en-US" sz="2800" dirty="0" smtClean="0">
                <a:solidFill>
                  <a:srgbClr val="FF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احتواء تلقائي </a:t>
            </a:r>
            <a:r>
              <a:rPr lang="en-US" sz="28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لضبط حجم الجدول ليناسب النافذة.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5869662" y="3975259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ar-IQ" sz="3600" dirty="0" smtClean="0"/>
              <a:t>تحديد ارتفاع الصفوف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5407462" y="4585216"/>
            <a:ext cx="382893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استخدم خيار </a:t>
            </a:r>
            <a:r>
              <a:rPr lang="en-US" sz="2800" dirty="0" smtClean="0">
                <a:solidFill>
                  <a:srgbClr val="FF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توزيع الصفوف </a:t>
            </a:r>
            <a:r>
              <a:rPr lang="en-US" sz="28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لجعل ارتفاعات الصفوف متساوية.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10308431" y="3975259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ar-IQ" sz="3600" dirty="0" smtClean="0"/>
              <a:t>تعديل حجم الجدول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968692" y="4585216"/>
            <a:ext cx="382893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فعّل خيار </a:t>
            </a:r>
            <a:r>
              <a:rPr lang="en-US" sz="2800" dirty="0" smtClean="0">
                <a:solidFill>
                  <a:srgbClr val="FF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تكرار </a:t>
            </a:r>
            <a:r>
              <a:rPr lang="en-US" sz="2800" dirty="0">
                <a:solidFill>
                  <a:srgbClr val="FF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كصف </a:t>
            </a:r>
            <a:r>
              <a:rPr lang="en-US" sz="2800" dirty="0" smtClean="0">
                <a:solidFill>
                  <a:srgbClr val="FF0000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رأس </a:t>
            </a:r>
            <a:r>
              <a:rPr lang="en-US" sz="28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لعرض العنوان في كل صفحة.</a:t>
            </a:r>
            <a:endParaRPr lang="en-US" sz="2800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779" y="7734300"/>
            <a:ext cx="1757586" cy="49530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96" y="57931"/>
            <a:ext cx="8630292" cy="2712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85838" y="1785104"/>
            <a:ext cx="7172206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00"/>
              </a:lnSpc>
              <a:buNone/>
            </a:pPr>
            <a:r>
              <a:rPr lang="ar-IQ" sz="4550" dirty="0" smtClean="0"/>
              <a:t>اختصارات لوحة المفاتيح المهمة</a:t>
            </a:r>
            <a:endParaRPr lang="en-US" sz="4550" dirty="0"/>
          </a:p>
        </p:txBody>
      </p:sp>
      <p:sp>
        <p:nvSpPr>
          <p:cNvPr id="4" name="Shape 1"/>
          <p:cNvSpPr/>
          <p:nvPr/>
        </p:nvSpPr>
        <p:spPr>
          <a:xfrm>
            <a:off x="864037" y="2881432"/>
            <a:ext cx="7415927" cy="3563064"/>
          </a:xfrm>
          <a:prstGeom prst="roundRect">
            <a:avLst>
              <a:gd name="adj" fmla="val 1039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79277" y="2896672"/>
            <a:ext cx="7385447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126093" y="3052405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Ctrl + S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4822627" y="3052405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1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حفظ الملف</a:t>
            </a:r>
            <a:endParaRPr lang="en-US" sz="2800" dirty="0"/>
          </a:p>
        </p:txBody>
      </p:sp>
      <p:sp>
        <p:nvSpPr>
          <p:cNvPr id="8" name="Shape 5"/>
          <p:cNvSpPr/>
          <p:nvPr/>
        </p:nvSpPr>
        <p:spPr>
          <a:xfrm>
            <a:off x="879277" y="3603188"/>
            <a:ext cx="7385447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1126093" y="3758922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Ctrl + P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4822627" y="3758922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1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طباعة</a:t>
            </a:r>
            <a:endParaRPr lang="en-US" sz="2800" dirty="0"/>
          </a:p>
        </p:txBody>
      </p:sp>
      <p:sp>
        <p:nvSpPr>
          <p:cNvPr id="11" name="Shape 8"/>
          <p:cNvSpPr/>
          <p:nvPr/>
        </p:nvSpPr>
        <p:spPr>
          <a:xfrm>
            <a:off x="879277" y="4309705"/>
            <a:ext cx="7385447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126093" y="4465439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Ctrl + A</a:t>
            </a:r>
            <a:endParaRPr lang="en-US" sz="2800" dirty="0"/>
          </a:p>
        </p:txBody>
      </p:sp>
      <p:sp>
        <p:nvSpPr>
          <p:cNvPr id="13" name="Text 10"/>
          <p:cNvSpPr/>
          <p:nvPr/>
        </p:nvSpPr>
        <p:spPr>
          <a:xfrm>
            <a:off x="4822627" y="4465439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1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تحديد الكل</a:t>
            </a:r>
            <a:endParaRPr lang="en-US" sz="2800" dirty="0"/>
          </a:p>
        </p:txBody>
      </p:sp>
      <p:sp>
        <p:nvSpPr>
          <p:cNvPr id="14" name="Shape 11"/>
          <p:cNvSpPr/>
          <p:nvPr/>
        </p:nvSpPr>
        <p:spPr>
          <a:xfrm>
            <a:off x="879277" y="5016222"/>
            <a:ext cx="7385447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1126093" y="5171956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Win + S</a:t>
            </a:r>
            <a:endParaRPr lang="en-US" sz="2800" dirty="0"/>
          </a:p>
        </p:txBody>
      </p:sp>
      <p:sp>
        <p:nvSpPr>
          <p:cNvPr id="16" name="Text 13"/>
          <p:cNvSpPr/>
          <p:nvPr/>
        </p:nvSpPr>
        <p:spPr>
          <a:xfrm>
            <a:off x="4822627" y="5171956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1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لقطة شاشة</a:t>
            </a:r>
            <a:endParaRPr lang="en-US" sz="2800" dirty="0"/>
          </a:p>
        </p:txBody>
      </p:sp>
      <p:sp>
        <p:nvSpPr>
          <p:cNvPr id="17" name="Shape 14"/>
          <p:cNvSpPr/>
          <p:nvPr/>
        </p:nvSpPr>
        <p:spPr>
          <a:xfrm>
            <a:off x="879277" y="5722739"/>
            <a:ext cx="7385447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1126093" y="5878473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Win + L</a:t>
            </a:r>
            <a:endParaRPr lang="en-US" sz="2800" dirty="0"/>
          </a:p>
        </p:txBody>
      </p:sp>
      <p:sp>
        <p:nvSpPr>
          <p:cNvPr id="19" name="Text 16"/>
          <p:cNvSpPr/>
          <p:nvPr/>
        </p:nvSpPr>
        <p:spPr>
          <a:xfrm>
            <a:off x="4822627" y="5878473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100"/>
              </a:lnSpc>
              <a:buNone/>
            </a:pPr>
            <a:r>
              <a:rPr lang="en-US" sz="2800" dirty="0">
                <a:solidFill>
                  <a:srgbClr val="3B3535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قفل الشاشة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272</Words>
  <Application>Microsoft Office PowerPoint</Application>
  <PresentationFormat>مخصص</PresentationFormat>
  <Paragraphs>77</Paragraphs>
  <Slides>9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Calibri</vt:lpstr>
      <vt:lpstr>Red Hat Text</vt:lpstr>
      <vt:lpstr>Arial</vt:lpstr>
      <vt:lpstr>Roboto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حساب Microsoft</cp:lastModifiedBy>
  <cp:revision>13</cp:revision>
  <dcterms:created xsi:type="dcterms:W3CDTF">2024-11-05T16:52:55Z</dcterms:created>
  <dcterms:modified xsi:type="dcterms:W3CDTF">2024-11-05T19:23:37Z</dcterms:modified>
</cp:coreProperties>
</file>