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22"/>
  </p:notesMasterIdLst>
  <p:sldIdLst>
    <p:sldId id="256" r:id="rId2"/>
    <p:sldId id="257" r:id="rId3"/>
    <p:sldId id="307" r:id="rId4"/>
    <p:sldId id="308" r:id="rId5"/>
    <p:sldId id="313" r:id="rId6"/>
    <p:sldId id="309" r:id="rId7"/>
    <p:sldId id="310" r:id="rId8"/>
    <p:sldId id="314" r:id="rId9"/>
    <p:sldId id="315" r:id="rId10"/>
    <p:sldId id="259" r:id="rId11"/>
    <p:sldId id="311" r:id="rId12"/>
    <p:sldId id="316" r:id="rId13"/>
    <p:sldId id="312" r:id="rId14"/>
    <p:sldId id="317" r:id="rId15"/>
    <p:sldId id="318" r:id="rId16"/>
    <p:sldId id="319" r:id="rId17"/>
    <p:sldId id="320" r:id="rId18"/>
    <p:sldId id="321" r:id="rId19"/>
    <p:sldId id="322" r:id="rId20"/>
    <p:sldId id="32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79E"/>
    <a:srgbClr val="FF66CC"/>
    <a:srgbClr val="EFEFEF"/>
    <a:srgbClr val="9DCEDF"/>
    <a:srgbClr val="1A4568"/>
    <a:srgbClr val="285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DD7638-8E2A-4964-A842-42D744D7F2C4}">
  <a:tblStyle styleId="{57DD7638-8E2A-4964-A842-42D744D7F2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8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taha razaq" userId="4faccd275ec87f25" providerId="LiveId" clId="{66C3074F-41F3-41EE-A38D-452FDF12A377}"/>
    <pc:docChg chg="undo custSel addSld delSld modSld sldOrd">
      <pc:chgData name="muntaha razaq" userId="4faccd275ec87f25" providerId="LiveId" clId="{66C3074F-41F3-41EE-A38D-452FDF12A377}" dt="2024-10-16T08:08:19.889" v="352" actId="47"/>
      <pc:docMkLst>
        <pc:docMk/>
      </pc:docMkLst>
      <pc:sldChg chg="addSp modSp mod">
        <pc:chgData name="muntaha razaq" userId="4faccd275ec87f25" providerId="LiveId" clId="{66C3074F-41F3-41EE-A38D-452FDF12A377}" dt="2024-10-16T07:10:33.424" v="4" actId="1076"/>
        <pc:sldMkLst>
          <pc:docMk/>
          <pc:sldMk cId="0" sldId="257"/>
        </pc:sldMkLst>
        <pc:spChg chg="mod">
          <ac:chgData name="muntaha razaq" userId="4faccd275ec87f25" providerId="LiveId" clId="{66C3074F-41F3-41EE-A38D-452FDF12A377}" dt="2024-10-16T07:10:26.641" v="1" actId="14100"/>
          <ac:spMkLst>
            <pc:docMk/>
            <pc:sldMk cId="0" sldId="257"/>
            <ac:spMk id="469" creationId="{00000000-0000-0000-0000-000000000000}"/>
          </ac:spMkLst>
        </pc:spChg>
        <pc:picChg chg="add mod">
          <ac:chgData name="muntaha razaq" userId="4faccd275ec87f25" providerId="LiveId" clId="{66C3074F-41F3-41EE-A38D-452FDF12A377}" dt="2024-10-16T07:10:33.424" v="4" actId="1076"/>
          <ac:picMkLst>
            <pc:docMk/>
            <pc:sldMk cId="0" sldId="257"/>
            <ac:picMk id="4" creationId="{E662668D-5CA0-4691-AF8C-400A3BFBDB8E}"/>
          </ac:picMkLst>
        </pc:picChg>
      </pc:sldChg>
      <pc:sldChg chg="modSp mod">
        <pc:chgData name="muntaha razaq" userId="4faccd275ec87f25" providerId="LiveId" clId="{66C3074F-41F3-41EE-A38D-452FDF12A377}" dt="2024-10-16T07:18:39.609" v="70" actId="20577"/>
        <pc:sldMkLst>
          <pc:docMk/>
          <pc:sldMk cId="4148149526" sldId="309"/>
        </pc:sldMkLst>
        <pc:spChg chg="mod">
          <ac:chgData name="muntaha razaq" userId="4faccd275ec87f25" providerId="LiveId" clId="{66C3074F-41F3-41EE-A38D-452FDF12A377}" dt="2024-10-16T07:18:39.609" v="70" actId="20577"/>
          <ac:spMkLst>
            <pc:docMk/>
            <pc:sldMk cId="4148149526" sldId="309"/>
            <ac:spMk id="3" creationId="{CCFE8C6B-7891-41F3-ACBF-DAA9BF3C308A}"/>
          </ac:spMkLst>
        </pc:spChg>
      </pc:sldChg>
      <pc:sldChg chg="addSp delSp modSp mod">
        <pc:chgData name="muntaha razaq" userId="4faccd275ec87f25" providerId="LiveId" clId="{66C3074F-41F3-41EE-A38D-452FDF12A377}" dt="2024-10-16T07:47:59.305" v="210" actId="1076"/>
        <pc:sldMkLst>
          <pc:docMk/>
          <pc:sldMk cId="4219291939" sldId="311"/>
        </pc:sldMkLst>
        <pc:spChg chg="del mod">
          <ac:chgData name="muntaha razaq" userId="4faccd275ec87f25" providerId="LiveId" clId="{66C3074F-41F3-41EE-A38D-452FDF12A377}" dt="2024-10-16T07:42:18.575" v="183" actId="478"/>
          <ac:spMkLst>
            <pc:docMk/>
            <pc:sldMk cId="4219291939" sldId="311"/>
            <ac:spMk id="2" creationId="{A89116E4-1006-4D70-9EF1-6C781B0CF11F}"/>
          </ac:spMkLst>
        </pc:spChg>
        <pc:spChg chg="del">
          <ac:chgData name="muntaha razaq" userId="4faccd275ec87f25" providerId="LiveId" clId="{66C3074F-41F3-41EE-A38D-452FDF12A377}" dt="2024-10-16T07:42:21.528" v="184" actId="478"/>
          <ac:spMkLst>
            <pc:docMk/>
            <pc:sldMk cId="4219291939" sldId="311"/>
            <ac:spMk id="3" creationId="{D6D0F8D1-3C6D-4874-A40D-6A5250457C8F}"/>
          </ac:spMkLst>
        </pc:spChg>
        <pc:spChg chg="add mod">
          <ac:chgData name="muntaha razaq" userId="4faccd275ec87f25" providerId="LiveId" clId="{66C3074F-41F3-41EE-A38D-452FDF12A377}" dt="2024-10-16T07:42:50.881" v="191" actId="255"/>
          <ac:spMkLst>
            <pc:docMk/>
            <pc:sldMk cId="4219291939" sldId="311"/>
            <ac:spMk id="4" creationId="{1DC725A4-7BAC-466F-8E44-B78DA15080B9}"/>
          </ac:spMkLst>
        </pc:spChg>
        <pc:spChg chg="add mod">
          <ac:chgData name="muntaha razaq" userId="4faccd275ec87f25" providerId="LiveId" clId="{66C3074F-41F3-41EE-A38D-452FDF12A377}" dt="2024-10-16T07:44:17.634" v="204" actId="255"/>
          <ac:spMkLst>
            <pc:docMk/>
            <pc:sldMk cId="4219291939" sldId="311"/>
            <ac:spMk id="5" creationId="{366D802F-6C72-4347-8352-D6CB1948A30F}"/>
          </ac:spMkLst>
        </pc:spChg>
        <pc:spChg chg="add del">
          <ac:chgData name="muntaha razaq" userId="4faccd275ec87f25" providerId="LiveId" clId="{66C3074F-41F3-41EE-A38D-452FDF12A377}" dt="2024-10-16T07:47:26.438" v="206"/>
          <ac:spMkLst>
            <pc:docMk/>
            <pc:sldMk cId="4219291939" sldId="311"/>
            <ac:spMk id="6" creationId="{B024E5DA-4DDB-4FA1-997F-A382B1D6DD84}"/>
          </ac:spMkLst>
        </pc:spChg>
        <pc:picChg chg="add mod">
          <ac:chgData name="muntaha razaq" userId="4faccd275ec87f25" providerId="LiveId" clId="{66C3074F-41F3-41EE-A38D-452FDF12A377}" dt="2024-10-16T07:47:59.305" v="210" actId="1076"/>
          <ac:picMkLst>
            <pc:docMk/>
            <pc:sldMk cId="4219291939" sldId="311"/>
            <ac:picMk id="7" creationId="{CE6A1503-36C5-4B6D-9856-BAA38F444B71}"/>
          </ac:picMkLst>
        </pc:picChg>
      </pc:sldChg>
      <pc:sldChg chg="addSp delSp modSp mod">
        <pc:chgData name="muntaha razaq" userId="4faccd275ec87f25" providerId="LiveId" clId="{66C3074F-41F3-41EE-A38D-452FDF12A377}" dt="2024-10-16T07:52:18.670" v="233" actId="14100"/>
        <pc:sldMkLst>
          <pc:docMk/>
          <pc:sldMk cId="720235313" sldId="312"/>
        </pc:sldMkLst>
        <pc:spChg chg="del">
          <ac:chgData name="muntaha razaq" userId="4faccd275ec87f25" providerId="LiveId" clId="{66C3074F-41F3-41EE-A38D-452FDF12A377}" dt="2024-10-16T07:51:16.209" v="220" actId="478"/>
          <ac:spMkLst>
            <pc:docMk/>
            <pc:sldMk cId="720235313" sldId="312"/>
            <ac:spMk id="2" creationId="{68052328-9074-4336-9D99-40ACB6DFE029}"/>
          </ac:spMkLst>
        </pc:spChg>
        <pc:spChg chg="del">
          <ac:chgData name="muntaha razaq" userId="4faccd275ec87f25" providerId="LiveId" clId="{66C3074F-41F3-41EE-A38D-452FDF12A377}" dt="2024-10-16T07:51:18.709" v="221" actId="478"/>
          <ac:spMkLst>
            <pc:docMk/>
            <pc:sldMk cId="720235313" sldId="312"/>
            <ac:spMk id="3" creationId="{915539E7-9D18-4AAF-9B73-AD744B28E6AE}"/>
          </ac:spMkLst>
        </pc:spChg>
        <pc:spChg chg="add mod">
          <ac:chgData name="muntaha razaq" userId="4faccd275ec87f25" providerId="LiveId" clId="{66C3074F-41F3-41EE-A38D-452FDF12A377}" dt="2024-10-16T07:51:39.160" v="227" actId="14100"/>
          <ac:spMkLst>
            <pc:docMk/>
            <pc:sldMk cId="720235313" sldId="312"/>
            <ac:spMk id="4" creationId="{1A7C47CB-00AD-40A1-904D-51B0FC91137A}"/>
          </ac:spMkLst>
        </pc:spChg>
        <pc:spChg chg="add mod">
          <ac:chgData name="muntaha razaq" userId="4faccd275ec87f25" providerId="LiveId" clId="{66C3074F-41F3-41EE-A38D-452FDF12A377}" dt="2024-10-16T07:52:18.670" v="233" actId="14100"/>
          <ac:spMkLst>
            <pc:docMk/>
            <pc:sldMk cId="720235313" sldId="312"/>
            <ac:spMk id="5" creationId="{FA7C84EF-BB76-4D21-BD09-3397F79B2934}"/>
          </ac:spMkLst>
        </pc:spChg>
      </pc:sldChg>
      <pc:sldChg chg="addSp modSp new mod modAnim">
        <pc:chgData name="muntaha razaq" userId="4faccd275ec87f25" providerId="LiveId" clId="{66C3074F-41F3-41EE-A38D-452FDF12A377}" dt="2024-10-16T07:21:37.892" v="90" actId="14100"/>
        <pc:sldMkLst>
          <pc:docMk/>
          <pc:sldMk cId="2257228054" sldId="313"/>
        </pc:sldMkLst>
        <pc:spChg chg="mod">
          <ac:chgData name="muntaha razaq" userId="4faccd275ec87f25" providerId="LiveId" clId="{66C3074F-41F3-41EE-A38D-452FDF12A377}" dt="2024-10-16T07:18:04.973" v="63" actId="20577"/>
          <ac:spMkLst>
            <pc:docMk/>
            <pc:sldMk cId="2257228054" sldId="313"/>
            <ac:spMk id="2" creationId="{620496A5-1F77-47E7-A10C-4B5231B038E4}"/>
          </ac:spMkLst>
        </pc:spChg>
        <pc:spChg chg="mod">
          <ac:chgData name="muntaha razaq" userId="4faccd275ec87f25" providerId="LiveId" clId="{66C3074F-41F3-41EE-A38D-452FDF12A377}" dt="2024-10-16T07:17:52.974" v="43" actId="255"/>
          <ac:spMkLst>
            <pc:docMk/>
            <pc:sldMk cId="2257228054" sldId="313"/>
            <ac:spMk id="3" creationId="{ECBB2EBF-DC57-4651-8D81-7F36F54FE239}"/>
          </ac:spMkLst>
        </pc:spChg>
        <pc:graphicFrameChg chg="add mod">
          <ac:chgData name="muntaha razaq" userId="4faccd275ec87f25" providerId="LiveId" clId="{66C3074F-41F3-41EE-A38D-452FDF12A377}" dt="2024-10-16T07:21:35.283" v="89" actId="14100"/>
          <ac:graphicFrameMkLst>
            <pc:docMk/>
            <pc:sldMk cId="2257228054" sldId="313"/>
            <ac:graphicFrameMk id="5" creationId="{ECC12EF6-39F2-4FC8-809E-E1ACCF2E33A3}"/>
          </ac:graphicFrameMkLst>
        </pc:graphicFrameChg>
        <pc:graphicFrameChg chg="add mod">
          <ac:chgData name="muntaha razaq" userId="4faccd275ec87f25" providerId="LiveId" clId="{66C3074F-41F3-41EE-A38D-452FDF12A377}" dt="2024-10-16T07:21:31.268" v="88" actId="14100"/>
          <ac:graphicFrameMkLst>
            <pc:docMk/>
            <pc:sldMk cId="2257228054" sldId="313"/>
            <ac:graphicFrameMk id="6" creationId="{1CBED1B8-01F6-46E2-A639-3B8D4B42DFBC}"/>
          </ac:graphicFrameMkLst>
        </pc:graphicFrameChg>
        <pc:picChg chg="add mod">
          <ac:chgData name="muntaha razaq" userId="4faccd275ec87f25" providerId="LiveId" clId="{66C3074F-41F3-41EE-A38D-452FDF12A377}" dt="2024-10-16T07:21:37.892" v="90" actId="14100"/>
          <ac:picMkLst>
            <pc:docMk/>
            <pc:sldMk cId="2257228054" sldId="313"/>
            <ac:picMk id="4" creationId="{17DA7137-7695-4227-B661-3B68604345C7}"/>
          </ac:picMkLst>
        </pc:picChg>
      </pc:sldChg>
      <pc:sldChg chg="addSp delSp modSp new mod modAnim">
        <pc:chgData name="muntaha razaq" userId="4faccd275ec87f25" providerId="LiveId" clId="{66C3074F-41F3-41EE-A38D-452FDF12A377}" dt="2024-10-16T07:36:56.405" v="105" actId="20577"/>
        <pc:sldMkLst>
          <pc:docMk/>
          <pc:sldMk cId="197565360" sldId="314"/>
        </pc:sldMkLst>
        <pc:spChg chg="del">
          <ac:chgData name="muntaha razaq" userId="4faccd275ec87f25" providerId="LiveId" clId="{66C3074F-41F3-41EE-A38D-452FDF12A377}" dt="2024-10-16T07:19:09.980" v="72"/>
          <ac:spMkLst>
            <pc:docMk/>
            <pc:sldMk cId="197565360" sldId="314"/>
            <ac:spMk id="2" creationId="{5BE54605-E4C3-42B6-8A9E-D2216D866D1D}"/>
          </ac:spMkLst>
        </pc:spChg>
        <pc:spChg chg="mod">
          <ac:chgData name="muntaha razaq" userId="4faccd275ec87f25" providerId="LiveId" clId="{66C3074F-41F3-41EE-A38D-452FDF12A377}" dt="2024-10-16T07:36:56.405" v="105" actId="20577"/>
          <ac:spMkLst>
            <pc:docMk/>
            <pc:sldMk cId="197565360" sldId="314"/>
            <ac:spMk id="3" creationId="{17A46EE3-A05F-4666-8BB2-9B2A94589929}"/>
          </ac:spMkLst>
        </pc:spChg>
        <pc:spChg chg="add mod">
          <ac:chgData name="muntaha razaq" userId="4faccd275ec87f25" providerId="LiveId" clId="{66C3074F-41F3-41EE-A38D-452FDF12A377}" dt="2024-10-16T07:20:31.290" v="79" actId="14100"/>
          <ac:spMkLst>
            <pc:docMk/>
            <pc:sldMk cId="197565360" sldId="314"/>
            <ac:spMk id="4" creationId="{3DD28D98-525E-4866-B4DB-F7C3A5624F3E}"/>
          </ac:spMkLst>
        </pc:spChg>
      </pc:sldChg>
      <pc:sldChg chg="addSp delSp modSp new mod modAnim">
        <pc:chgData name="muntaha razaq" userId="4faccd275ec87f25" providerId="LiveId" clId="{66C3074F-41F3-41EE-A38D-452FDF12A377}" dt="2024-10-16T07:41:06.569" v="179" actId="20577"/>
        <pc:sldMkLst>
          <pc:docMk/>
          <pc:sldMk cId="1759330312" sldId="315"/>
        </pc:sldMkLst>
        <pc:spChg chg="del">
          <ac:chgData name="muntaha razaq" userId="4faccd275ec87f25" providerId="LiveId" clId="{66C3074F-41F3-41EE-A38D-452FDF12A377}" dt="2024-10-16T07:38:38.275" v="136"/>
          <ac:spMkLst>
            <pc:docMk/>
            <pc:sldMk cId="1759330312" sldId="315"/>
            <ac:spMk id="2" creationId="{5CEA1B12-8581-4776-A4C2-BA026982AB9E}"/>
          </ac:spMkLst>
        </pc:spChg>
        <pc:spChg chg="mod">
          <ac:chgData name="muntaha razaq" userId="4faccd275ec87f25" providerId="LiveId" clId="{66C3074F-41F3-41EE-A38D-452FDF12A377}" dt="2024-10-16T07:41:06.569" v="179" actId="20577"/>
          <ac:spMkLst>
            <pc:docMk/>
            <pc:sldMk cId="1759330312" sldId="315"/>
            <ac:spMk id="3" creationId="{2721831E-5D43-45CD-B0CE-A52023E31E08}"/>
          </ac:spMkLst>
        </pc:spChg>
        <pc:spChg chg="add">
          <ac:chgData name="muntaha razaq" userId="4faccd275ec87f25" providerId="LiveId" clId="{66C3074F-41F3-41EE-A38D-452FDF12A377}" dt="2024-10-16T07:38:38.275" v="136"/>
          <ac:spMkLst>
            <pc:docMk/>
            <pc:sldMk cId="1759330312" sldId="315"/>
            <ac:spMk id="4" creationId="{27425A09-550D-4FB3-8B0D-B4191D3335F9}"/>
          </ac:spMkLst>
        </pc:spChg>
      </pc:sldChg>
      <pc:sldChg chg="addSp delSp modSp new mod">
        <pc:chgData name="muntaha razaq" userId="4faccd275ec87f25" providerId="LiveId" clId="{66C3074F-41F3-41EE-A38D-452FDF12A377}" dt="2024-10-16T07:50:53.541" v="219" actId="255"/>
        <pc:sldMkLst>
          <pc:docMk/>
          <pc:sldMk cId="2245637114" sldId="316"/>
        </pc:sldMkLst>
        <pc:spChg chg="del">
          <ac:chgData name="muntaha razaq" userId="4faccd275ec87f25" providerId="LiveId" clId="{66C3074F-41F3-41EE-A38D-452FDF12A377}" dt="2024-10-16T07:43:49.794" v="199" actId="478"/>
          <ac:spMkLst>
            <pc:docMk/>
            <pc:sldMk cId="2245637114" sldId="316"/>
            <ac:spMk id="2" creationId="{A0E686B3-47A3-4664-87C7-C31ECA816AC5}"/>
          </ac:spMkLst>
        </pc:spChg>
        <pc:spChg chg="del">
          <ac:chgData name="muntaha razaq" userId="4faccd275ec87f25" providerId="LiveId" clId="{66C3074F-41F3-41EE-A38D-452FDF12A377}" dt="2024-10-16T07:43:52.497" v="200" actId="478"/>
          <ac:spMkLst>
            <pc:docMk/>
            <pc:sldMk cId="2245637114" sldId="316"/>
            <ac:spMk id="3" creationId="{DA608194-FB8E-4F46-A5E4-23DCE6BD4385}"/>
          </ac:spMkLst>
        </pc:spChg>
        <pc:spChg chg="add mod">
          <ac:chgData name="muntaha razaq" userId="4faccd275ec87f25" providerId="LiveId" clId="{66C3074F-41F3-41EE-A38D-452FDF12A377}" dt="2024-10-16T07:50:53.541" v="219" actId="255"/>
          <ac:spMkLst>
            <pc:docMk/>
            <pc:sldMk cId="2245637114" sldId="316"/>
            <ac:spMk id="4" creationId="{FE818D70-4058-4EC1-9667-86C7D98F251E}"/>
          </ac:spMkLst>
        </pc:spChg>
        <pc:picChg chg="add mod">
          <ac:chgData name="muntaha razaq" userId="4faccd275ec87f25" providerId="LiveId" clId="{66C3074F-41F3-41EE-A38D-452FDF12A377}" dt="2024-10-16T07:50:36.196" v="218" actId="1076"/>
          <ac:picMkLst>
            <pc:docMk/>
            <pc:sldMk cId="2245637114" sldId="316"/>
            <ac:picMk id="3074" creationId="{46D2231A-F11A-458C-BE9B-5CF95993B60A}"/>
          </ac:picMkLst>
        </pc:picChg>
      </pc:sldChg>
      <pc:sldChg chg="addSp modSp new ord">
        <pc:chgData name="muntaha razaq" userId="4faccd275ec87f25" providerId="LiveId" clId="{66C3074F-41F3-41EE-A38D-452FDF12A377}" dt="2024-10-16T07:54:34.337" v="245" actId="14100"/>
        <pc:sldMkLst>
          <pc:docMk/>
          <pc:sldMk cId="465171851" sldId="317"/>
        </pc:sldMkLst>
        <pc:picChg chg="add mod">
          <ac:chgData name="muntaha razaq" userId="4faccd275ec87f25" providerId="LiveId" clId="{66C3074F-41F3-41EE-A38D-452FDF12A377}" dt="2024-10-16T07:54:34.337" v="245" actId="14100"/>
          <ac:picMkLst>
            <pc:docMk/>
            <pc:sldMk cId="465171851" sldId="317"/>
            <ac:picMk id="4" creationId="{00BE1768-7427-442E-AB32-8BDA4F3FD756}"/>
          </ac:picMkLst>
        </pc:picChg>
      </pc:sldChg>
      <pc:sldChg chg="addSp delSp modSp new mod">
        <pc:chgData name="muntaha razaq" userId="4faccd275ec87f25" providerId="LiveId" clId="{66C3074F-41F3-41EE-A38D-452FDF12A377}" dt="2024-10-16T08:03:22.011" v="312" actId="1076"/>
        <pc:sldMkLst>
          <pc:docMk/>
          <pc:sldMk cId="3328883815" sldId="318"/>
        </pc:sldMkLst>
        <pc:spChg chg="mod">
          <ac:chgData name="muntaha razaq" userId="4faccd275ec87f25" providerId="LiveId" clId="{66C3074F-41F3-41EE-A38D-452FDF12A377}" dt="2024-10-16T08:00:29.591" v="275" actId="14100"/>
          <ac:spMkLst>
            <pc:docMk/>
            <pc:sldMk cId="3328883815" sldId="318"/>
            <ac:spMk id="2" creationId="{F003BFD7-CBE2-4BB0-B722-A477DB065A4C}"/>
          </ac:spMkLst>
        </pc:spChg>
        <pc:spChg chg="mod">
          <ac:chgData name="muntaha razaq" userId="4faccd275ec87f25" providerId="LiveId" clId="{66C3074F-41F3-41EE-A38D-452FDF12A377}" dt="2024-10-16T08:00:31.811" v="276" actId="14100"/>
          <ac:spMkLst>
            <pc:docMk/>
            <pc:sldMk cId="3328883815" sldId="318"/>
            <ac:spMk id="3" creationId="{2769F2C5-09D0-4D9E-9A72-CB39608A235E}"/>
          </ac:spMkLst>
        </pc:spChg>
        <pc:spChg chg="add del">
          <ac:chgData name="muntaha razaq" userId="4faccd275ec87f25" providerId="LiveId" clId="{66C3074F-41F3-41EE-A38D-452FDF12A377}" dt="2024-10-16T08:02:59.429" v="308"/>
          <ac:spMkLst>
            <pc:docMk/>
            <pc:sldMk cId="3328883815" sldId="318"/>
            <ac:spMk id="4" creationId="{04D05FC6-9286-4708-A366-9E53C5171C76}"/>
          </ac:spMkLst>
        </pc:spChg>
        <pc:picChg chg="add mod">
          <ac:chgData name="muntaha razaq" userId="4faccd275ec87f25" providerId="LiveId" clId="{66C3074F-41F3-41EE-A38D-452FDF12A377}" dt="2024-10-16T08:03:22.011" v="312" actId="1076"/>
          <ac:picMkLst>
            <pc:docMk/>
            <pc:sldMk cId="3328883815" sldId="318"/>
            <ac:picMk id="5" creationId="{7C9C86A3-A0E0-4EC5-BF51-7CA88A8E3985}"/>
          </ac:picMkLst>
        </pc:picChg>
      </pc:sldChg>
      <pc:sldChg chg="addSp delSp modSp new mod">
        <pc:chgData name="muntaha razaq" userId="4faccd275ec87f25" providerId="LiveId" clId="{66C3074F-41F3-41EE-A38D-452FDF12A377}" dt="2024-10-16T08:02:37.816" v="306" actId="207"/>
        <pc:sldMkLst>
          <pc:docMk/>
          <pc:sldMk cId="2520848296" sldId="319"/>
        </pc:sldMkLst>
        <pc:spChg chg="del">
          <ac:chgData name="muntaha razaq" userId="4faccd275ec87f25" providerId="LiveId" clId="{66C3074F-41F3-41EE-A38D-452FDF12A377}" dt="2024-10-16T08:01:42.055" v="278" actId="478"/>
          <ac:spMkLst>
            <pc:docMk/>
            <pc:sldMk cId="2520848296" sldId="319"/>
            <ac:spMk id="2" creationId="{81715364-FE45-4012-8DBE-35BDD1461A9E}"/>
          </ac:spMkLst>
        </pc:spChg>
        <pc:spChg chg="del">
          <ac:chgData name="muntaha razaq" userId="4faccd275ec87f25" providerId="LiveId" clId="{66C3074F-41F3-41EE-A38D-452FDF12A377}" dt="2024-10-16T08:01:44.737" v="279" actId="478"/>
          <ac:spMkLst>
            <pc:docMk/>
            <pc:sldMk cId="2520848296" sldId="319"/>
            <ac:spMk id="3" creationId="{29658FDF-637F-4D55-872B-35645D5775FB}"/>
          </ac:spMkLst>
        </pc:spChg>
        <pc:spChg chg="add mod">
          <ac:chgData name="muntaha razaq" userId="4faccd275ec87f25" providerId="LiveId" clId="{66C3074F-41F3-41EE-A38D-452FDF12A377}" dt="2024-10-16T08:02:37.816" v="306" actId="207"/>
          <ac:spMkLst>
            <pc:docMk/>
            <pc:sldMk cId="2520848296" sldId="319"/>
            <ac:spMk id="4" creationId="{D551044E-4191-440C-B03E-01BC78A26976}"/>
          </ac:spMkLst>
        </pc:spChg>
      </pc:sldChg>
      <pc:sldChg chg="addSp modSp new mod">
        <pc:chgData name="muntaha razaq" userId="4faccd275ec87f25" providerId="LiveId" clId="{66C3074F-41F3-41EE-A38D-452FDF12A377}" dt="2024-10-16T08:04:00.151" v="316" actId="14100"/>
        <pc:sldMkLst>
          <pc:docMk/>
          <pc:sldMk cId="3666309003" sldId="320"/>
        </pc:sldMkLst>
        <pc:picChg chg="add mod">
          <ac:chgData name="muntaha razaq" userId="4faccd275ec87f25" providerId="LiveId" clId="{66C3074F-41F3-41EE-A38D-452FDF12A377}" dt="2024-10-16T08:04:00.151" v="316" actId="14100"/>
          <ac:picMkLst>
            <pc:docMk/>
            <pc:sldMk cId="3666309003" sldId="320"/>
            <ac:picMk id="4" creationId="{014005A6-9CB5-424F-B763-16765EBD0386}"/>
          </ac:picMkLst>
        </pc:picChg>
      </pc:sldChg>
      <pc:sldChg chg="addSp modSp new mod">
        <pc:chgData name="muntaha razaq" userId="4faccd275ec87f25" providerId="LiveId" clId="{66C3074F-41F3-41EE-A38D-452FDF12A377}" dt="2024-10-16T08:04:44.509" v="319" actId="14100"/>
        <pc:sldMkLst>
          <pc:docMk/>
          <pc:sldMk cId="1040751935" sldId="321"/>
        </pc:sldMkLst>
        <pc:picChg chg="add mod">
          <ac:chgData name="muntaha razaq" userId="4faccd275ec87f25" providerId="LiveId" clId="{66C3074F-41F3-41EE-A38D-452FDF12A377}" dt="2024-10-16T08:04:44.509" v="319" actId="14100"/>
          <ac:picMkLst>
            <pc:docMk/>
            <pc:sldMk cId="1040751935" sldId="321"/>
            <ac:picMk id="4" creationId="{424CFDC5-F22A-44DE-A2EF-B936443DAF8C}"/>
          </ac:picMkLst>
        </pc:picChg>
      </pc:sldChg>
      <pc:sldChg chg="addSp delSp modSp new mod">
        <pc:chgData name="muntaha razaq" userId="4faccd275ec87f25" providerId="LiveId" clId="{66C3074F-41F3-41EE-A38D-452FDF12A377}" dt="2024-10-16T08:05:33.894" v="327" actId="14100"/>
        <pc:sldMkLst>
          <pc:docMk/>
          <pc:sldMk cId="1855125452" sldId="322"/>
        </pc:sldMkLst>
        <pc:spChg chg="del">
          <ac:chgData name="muntaha razaq" userId="4faccd275ec87f25" providerId="LiveId" clId="{66C3074F-41F3-41EE-A38D-452FDF12A377}" dt="2024-10-16T08:05:24.568" v="325" actId="478"/>
          <ac:spMkLst>
            <pc:docMk/>
            <pc:sldMk cId="1855125452" sldId="322"/>
            <ac:spMk id="2" creationId="{55DCA5E7-98AE-4927-9735-7E1C84BF7047}"/>
          </ac:spMkLst>
        </pc:spChg>
        <pc:spChg chg="del">
          <ac:chgData name="muntaha razaq" userId="4faccd275ec87f25" providerId="LiveId" clId="{66C3074F-41F3-41EE-A38D-452FDF12A377}" dt="2024-10-16T08:05:27.567" v="326" actId="478"/>
          <ac:spMkLst>
            <pc:docMk/>
            <pc:sldMk cId="1855125452" sldId="322"/>
            <ac:spMk id="3" creationId="{B0006B0C-86BA-468C-B75E-C2C4F5A1714A}"/>
          </ac:spMkLst>
        </pc:spChg>
        <pc:picChg chg="add mod">
          <ac:chgData name="muntaha razaq" userId="4faccd275ec87f25" providerId="LiveId" clId="{66C3074F-41F3-41EE-A38D-452FDF12A377}" dt="2024-10-16T08:05:33.894" v="327" actId="14100"/>
          <ac:picMkLst>
            <pc:docMk/>
            <pc:sldMk cId="1855125452" sldId="322"/>
            <ac:picMk id="4" creationId="{A9199110-3448-4ED4-B409-17999EF34275}"/>
          </ac:picMkLst>
        </pc:picChg>
      </pc:sldChg>
      <pc:sldChg chg="addSp delSp modSp new mod">
        <pc:chgData name="muntaha razaq" userId="4faccd275ec87f25" providerId="LiveId" clId="{66C3074F-41F3-41EE-A38D-452FDF12A377}" dt="2024-10-16T08:08:14.048" v="351" actId="14100"/>
        <pc:sldMkLst>
          <pc:docMk/>
          <pc:sldMk cId="3245651023" sldId="323"/>
        </pc:sldMkLst>
        <pc:spChg chg="del">
          <ac:chgData name="muntaha razaq" userId="4faccd275ec87f25" providerId="LiveId" clId="{66C3074F-41F3-41EE-A38D-452FDF12A377}" dt="2024-10-16T08:06:30.980" v="332" actId="478"/>
          <ac:spMkLst>
            <pc:docMk/>
            <pc:sldMk cId="3245651023" sldId="323"/>
            <ac:spMk id="2" creationId="{E4575CA3-F06D-4CAB-B657-CD1FD7B9CE91}"/>
          </ac:spMkLst>
        </pc:spChg>
        <pc:spChg chg="del mod">
          <ac:chgData name="muntaha razaq" userId="4faccd275ec87f25" providerId="LiveId" clId="{66C3074F-41F3-41EE-A38D-452FDF12A377}" dt="2024-10-16T08:07:08.008" v="337" actId="478"/>
          <ac:spMkLst>
            <pc:docMk/>
            <pc:sldMk cId="3245651023" sldId="323"/>
            <ac:spMk id="3" creationId="{14E449A0-D046-4C8D-9085-D23EA07B8559}"/>
          </ac:spMkLst>
        </pc:spChg>
        <pc:spChg chg="add del mod">
          <ac:chgData name="muntaha razaq" userId="4faccd275ec87f25" providerId="LiveId" clId="{66C3074F-41F3-41EE-A38D-452FDF12A377}" dt="2024-10-16T08:08:02.690" v="349" actId="478"/>
          <ac:spMkLst>
            <pc:docMk/>
            <pc:sldMk cId="3245651023" sldId="323"/>
            <ac:spMk id="6" creationId="{403CDE51-33DA-4384-A195-3FC6CDD2F4CE}"/>
          </ac:spMkLst>
        </pc:spChg>
        <pc:spChg chg="add mod">
          <ac:chgData name="muntaha razaq" userId="4faccd275ec87f25" providerId="LiveId" clId="{66C3074F-41F3-41EE-A38D-452FDF12A377}" dt="2024-10-16T08:08:14.048" v="351" actId="14100"/>
          <ac:spMkLst>
            <pc:docMk/>
            <pc:sldMk cId="3245651023" sldId="323"/>
            <ac:spMk id="7" creationId="{32C8CD93-9590-4ADF-A6FB-EE25C8F42151}"/>
          </ac:spMkLst>
        </pc:spChg>
        <pc:picChg chg="add mod">
          <ac:chgData name="muntaha razaq" userId="4faccd275ec87f25" providerId="LiveId" clId="{66C3074F-41F3-41EE-A38D-452FDF12A377}" dt="2024-10-16T08:07:54.420" v="348" actId="1076"/>
          <ac:picMkLst>
            <pc:docMk/>
            <pc:sldMk cId="3245651023" sldId="323"/>
            <ac:picMk id="4" creationId="{25F5D1F6-5EF7-43EA-ABDC-9D21E5A21545}"/>
          </ac:picMkLst>
        </pc:picChg>
      </pc:sldChg>
      <pc:sldChg chg="new del">
        <pc:chgData name="muntaha razaq" userId="4faccd275ec87f25" providerId="LiveId" clId="{66C3074F-41F3-41EE-A38D-452FDF12A377}" dt="2024-10-16T08:08:19.889" v="352" actId="47"/>
        <pc:sldMkLst>
          <pc:docMk/>
          <pc:sldMk cId="309221646" sldId="324"/>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540000" y="1028700"/>
            <a:ext cx="8064000" cy="3574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2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4789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4790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678600" y="689675"/>
            <a:ext cx="7787100" cy="2270501"/>
          </a:xfrm>
          <a:prstGeom prst="rect">
            <a:avLst/>
          </a:prstGeom>
        </p:spPr>
        <p:txBody>
          <a:bodyPr spcFirstLastPara="1" wrap="square" lIns="91425" tIns="91425" rIns="91425" bIns="91425" anchor="ctr" anchorCtr="0">
            <a:noAutofit/>
          </a:bodyPr>
          <a:lstStyle/>
          <a:p>
            <a:r>
              <a:rPr lang="ar-EG" sz="9600" b="1" dirty="0">
                <a:ln w="17780" cmpd="sng">
                  <a:noFill/>
                  <a:prstDash val="solid"/>
                  <a:miter lim="800000"/>
                </a:ln>
                <a:solidFill>
                  <a:srgbClr val="FF66CC"/>
                </a:solidFill>
                <a:effectLst>
                  <a:outerShdw blurRad="55000" dist="50800" dir="5400000" algn="tl">
                    <a:srgbClr val="000000">
                      <a:alpha val="33000"/>
                    </a:srgbClr>
                  </a:outerShdw>
                </a:effectLst>
                <a:latin typeface="29LT Bukra Bold Italic" panose="000B0903020204020204" pitchFamily="34" charset="-78"/>
                <a:cs typeface="29LT Bukra Bold Italic" panose="000B0903020204020204" pitchFamily="34" charset="-78"/>
              </a:rPr>
              <a:t>المخدرات</a:t>
            </a:r>
            <a:br>
              <a:rPr lang="en-US" sz="9600" b="1" dirty="0">
                <a:ln w="17780" cmpd="sng">
                  <a:noFill/>
                  <a:prstDash val="solid"/>
                  <a:miter lim="800000"/>
                </a:ln>
                <a:solidFill>
                  <a:srgbClr val="FF66CC"/>
                </a:solidFill>
                <a:effectLst>
                  <a:outerShdw blurRad="55000" dist="50800" dir="5400000" algn="tl">
                    <a:srgbClr val="000000">
                      <a:alpha val="33000"/>
                    </a:srgbClr>
                  </a:outerShdw>
                </a:effectLst>
                <a:latin typeface="29LT Bukra Bold Italic" panose="000B0903020204020204" pitchFamily="34" charset="-78"/>
                <a:cs typeface="29LT Bukra Bold Italic" panose="000B0903020204020204" pitchFamily="34" charset="-78"/>
              </a:rPr>
            </a:br>
            <a:r>
              <a:rPr lang="ar-EG" sz="2400" dirty="0">
                <a:solidFill>
                  <a:srgbClr val="FF66CC"/>
                </a:solidFill>
              </a:rPr>
              <a:t>التعريف بالمخدرات ومخاطرها واضرارها على الافراد والمجتمعات</a:t>
            </a:r>
            <a:br>
              <a:rPr lang="ar-EG" sz="2400" dirty="0"/>
            </a:br>
            <a:endParaRPr sz="2400" dirty="0"/>
          </a:p>
        </p:txBody>
      </p:sp>
      <p:sp>
        <p:nvSpPr>
          <p:cNvPr id="463" name="Google Shape;463;p30"/>
          <p:cNvSpPr txBox="1">
            <a:spLocks noGrp="1"/>
          </p:cNvSpPr>
          <p:nvPr>
            <p:ph type="subTitle" idx="1"/>
          </p:nvPr>
        </p:nvSpPr>
        <p:spPr>
          <a:xfrm>
            <a:off x="604434" y="2960176"/>
            <a:ext cx="7183463" cy="16040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IQ" sz="2400" b="1" u="sng" dirty="0">
                <a:effectLst>
                  <a:outerShdw blurRad="38100" dist="38100" dir="2700000" algn="tl">
                    <a:srgbClr val="000000">
                      <a:alpha val="43137"/>
                    </a:srgbClr>
                  </a:outerShdw>
                </a:effectLst>
                <a:cs typeface="+mj-cs"/>
              </a:rPr>
              <a:t>اعـــداد:</a:t>
            </a:r>
            <a:r>
              <a:rPr lang="ar-IQ" sz="2400" b="1" dirty="0">
                <a:cs typeface="+mj-cs"/>
              </a:rPr>
              <a:t> </a:t>
            </a:r>
          </a:p>
          <a:p>
            <a:pPr marL="0" lvl="0" indent="0" algn="r" rtl="0">
              <a:spcBef>
                <a:spcPts val="0"/>
              </a:spcBef>
              <a:spcAft>
                <a:spcPts val="0"/>
              </a:spcAft>
              <a:buNone/>
            </a:pPr>
            <a:r>
              <a:rPr lang="ar-IQ" sz="2400" dirty="0">
                <a:solidFill>
                  <a:schemeClr val="tx1"/>
                </a:solidFill>
                <a:cs typeface="+mj-cs"/>
              </a:rPr>
              <a:t>د. منتهى رزاق ابراهيم ,د. ايدن كامل محمد ,م. رباب علاء حميد </a:t>
            </a:r>
          </a:p>
          <a:p>
            <a:pPr marL="0" lvl="0" indent="0" rtl="0">
              <a:spcBef>
                <a:spcPts val="0"/>
              </a:spcBef>
              <a:spcAft>
                <a:spcPts val="0"/>
              </a:spcAft>
              <a:buNone/>
            </a:pPr>
            <a:r>
              <a:rPr lang="ar-IQ" sz="2400" b="1" dirty="0">
                <a:solidFill>
                  <a:srgbClr val="FF66CC"/>
                </a:solidFill>
                <a:cs typeface="+mj-cs"/>
              </a:rPr>
              <a:t>قســم هندسة الطب الحياتي</a:t>
            </a:r>
            <a:endParaRPr sz="2400" b="1" dirty="0">
              <a:solidFill>
                <a:srgbClr val="FF66CC"/>
              </a:solidFill>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3"/>
          <p:cNvSpPr txBox="1">
            <a:spLocks noGrp="1"/>
          </p:cNvSpPr>
          <p:nvPr>
            <p:ph type="title"/>
          </p:nvPr>
        </p:nvSpPr>
        <p:spPr>
          <a:xfrm>
            <a:off x="342091" y="805810"/>
            <a:ext cx="4860000" cy="8223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ar-EG" sz="3200" dirty="0">
                <a:solidFill>
                  <a:srgbClr val="FF0000"/>
                </a:solidFill>
                <a:effectLst>
                  <a:outerShdw blurRad="38100" dist="38100" dir="2700000" algn="tl">
                    <a:srgbClr val="000000">
                      <a:alpha val="43137"/>
                    </a:srgbClr>
                  </a:outerShdw>
                </a:effectLst>
              </a:rPr>
              <a:t>مناطق انتاج المخدرات في العالم</a:t>
            </a:r>
            <a:endParaRPr sz="3200" dirty="0">
              <a:solidFill>
                <a:srgbClr val="FF0000"/>
              </a:solidFill>
              <a:effectLst>
                <a:outerShdw blurRad="38100" dist="38100" dir="2700000" algn="tl">
                  <a:srgbClr val="000000">
                    <a:alpha val="43137"/>
                  </a:srgbClr>
                </a:outerShdw>
              </a:effectLst>
            </a:endParaRPr>
          </a:p>
        </p:txBody>
      </p:sp>
      <p:sp>
        <p:nvSpPr>
          <p:cNvPr id="492" name="Google Shape;492;p33"/>
          <p:cNvSpPr txBox="1">
            <a:spLocks noGrp="1"/>
          </p:cNvSpPr>
          <p:nvPr>
            <p:ph type="subTitle" idx="1"/>
          </p:nvPr>
        </p:nvSpPr>
        <p:spPr>
          <a:xfrm>
            <a:off x="0" y="955760"/>
            <a:ext cx="5054741" cy="3603812"/>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EG" sz="2000" b="1" dirty="0">
                <a:latin typeface="Dubai Medium" panose="020B0603030403030204" pitchFamily="34" charset="-78"/>
                <a:cs typeface="Dubai Medium" panose="020B0603030403030204" pitchFamily="34" charset="-78"/>
              </a:rPr>
              <a:t>الكوكايين:-</a:t>
            </a:r>
          </a:p>
          <a:p>
            <a:pPr marL="0" lvl="0" indent="0" algn="r" rtl="1">
              <a:spcBef>
                <a:spcPts val="0"/>
              </a:spcBef>
              <a:spcAft>
                <a:spcPts val="0"/>
              </a:spcAft>
              <a:buNone/>
            </a:pPr>
            <a:r>
              <a:rPr lang="ar-EG" dirty="0">
                <a:latin typeface="Dubai Medium" panose="020B0603030403030204" pitchFamily="34" charset="-78"/>
                <a:cs typeface="Dubai Medium" panose="020B0603030403030204" pitchFamily="34" charset="-78"/>
              </a:rPr>
              <a:t>يكاد ينحصر الإنتاج في جنوب ووسط أمريكا الوسطى وتضم كل من كولومبيا – بوليفيا – بيرو ، ويهرب الإنتاج إلى الولايات المتحدة الأمريكية ، وتنتج كولومبيا وحدها نصف إنتاج العالم من الكوكايين .</a:t>
            </a:r>
          </a:p>
          <a:p>
            <a:pPr marL="0" lvl="0" indent="0" algn="r" rtl="1">
              <a:spcBef>
                <a:spcPts val="0"/>
              </a:spcBef>
              <a:spcAft>
                <a:spcPts val="0"/>
              </a:spcAft>
              <a:buNone/>
            </a:pPr>
            <a:endParaRPr lang="ar-EG" sz="2000" b="1" dirty="0">
              <a:latin typeface="Dubai Medium" panose="020B0603030403030204" pitchFamily="34" charset="-78"/>
              <a:cs typeface="Dubai Medium" panose="020B0603030403030204" pitchFamily="34" charset="-78"/>
            </a:endParaRPr>
          </a:p>
          <a:p>
            <a:pPr marL="0" lvl="0" indent="0" algn="r" rtl="1">
              <a:spcBef>
                <a:spcPts val="0"/>
              </a:spcBef>
              <a:spcAft>
                <a:spcPts val="0"/>
              </a:spcAft>
              <a:buNone/>
            </a:pPr>
            <a:r>
              <a:rPr lang="ar-EG" sz="2000" b="1" dirty="0" err="1">
                <a:latin typeface="Dubai Medium" panose="020B0603030403030204" pitchFamily="34" charset="-78"/>
                <a:cs typeface="Dubai Medium" panose="020B0603030403030204" pitchFamily="34" charset="-78"/>
              </a:rPr>
              <a:t>الميراجوانا</a:t>
            </a:r>
            <a:r>
              <a:rPr lang="ar-EG" sz="2000" b="1" dirty="0">
                <a:latin typeface="Dubai Medium" panose="020B0603030403030204" pitchFamily="34" charset="-78"/>
                <a:cs typeface="Dubai Medium" panose="020B0603030403030204" pitchFamily="34" charset="-78"/>
              </a:rPr>
              <a:t> والحشيش " القنب الهندي"</a:t>
            </a:r>
          </a:p>
          <a:p>
            <a:pPr marL="0" lvl="0" indent="0" algn="r" rtl="1">
              <a:spcBef>
                <a:spcPts val="0"/>
              </a:spcBef>
              <a:spcAft>
                <a:spcPts val="0"/>
              </a:spcAft>
              <a:buNone/>
            </a:pPr>
            <a:r>
              <a:rPr lang="ar-EG" dirty="0">
                <a:latin typeface="Dubai Medium" panose="020B0603030403030204" pitchFamily="34" charset="-78"/>
                <a:cs typeface="Dubai Medium" panose="020B0603030403030204" pitchFamily="34" charset="-78"/>
              </a:rPr>
              <a:t>يزرع القنب الهندي في كولومبيا وجاميكا والمكسيك كما يزرع في لبنان – باكستان – المغرب ، وتأتي باكستان في مقدمة دول العالم إنتاجا للحشيش ويصل إنتاجها إلى 41% من إنتاج العالم.</a:t>
            </a:r>
          </a:p>
        </p:txBody>
      </p:sp>
      <p:pic>
        <p:nvPicPr>
          <p:cNvPr id="3" name="صورة 2" descr="صورة تحتوي على داخلي, شخص&#10;&#10;تم إنشاء الوصف تلقائياً">
            <a:extLst>
              <a:ext uri="{FF2B5EF4-FFF2-40B4-BE49-F238E27FC236}">
                <a16:creationId xmlns:a16="http://schemas.microsoft.com/office/drawing/2014/main" id="{2DEA84DE-4EBD-4313-AD11-D70671E5774C}"/>
              </a:ext>
            </a:extLst>
          </p:cNvPr>
          <p:cNvPicPr>
            <a:picLocks noChangeAspect="1"/>
          </p:cNvPicPr>
          <p:nvPr/>
        </p:nvPicPr>
        <p:blipFill>
          <a:blip r:embed="rId3"/>
          <a:stretch>
            <a:fillRect/>
          </a:stretch>
        </p:blipFill>
        <p:spPr>
          <a:xfrm>
            <a:off x="5132935" y="1056546"/>
            <a:ext cx="3865068" cy="29391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725A4-7BAC-466F-8E44-B78DA15080B9}"/>
              </a:ext>
            </a:extLst>
          </p:cNvPr>
          <p:cNvSpPr/>
          <p:nvPr/>
        </p:nvSpPr>
        <p:spPr>
          <a:xfrm>
            <a:off x="3214095" y="364210"/>
            <a:ext cx="5317721" cy="461665"/>
          </a:xfrm>
          <a:prstGeom prst="rect">
            <a:avLst/>
          </a:prstGeom>
        </p:spPr>
        <p:txBody>
          <a:bodyPr wrap="square">
            <a:spAutoFit/>
          </a:bodyPr>
          <a:lstStyle/>
          <a:p>
            <a:pPr algn="r" rtl="1"/>
            <a:r>
              <a:rPr lang="ar-AE" altLang="en-US" sz="2400" b="1" dirty="0">
                <a:solidFill>
                  <a:srgbClr val="9B179E"/>
                </a:solidFill>
                <a:effectLst>
                  <a:outerShdw blurRad="38100" dist="38100" dir="2700000" algn="tl">
                    <a:srgbClr val="000000">
                      <a:alpha val="43137"/>
                    </a:srgbClr>
                  </a:outerShdw>
                </a:effectLst>
                <a:latin typeface="Arabic Transparent" pitchFamily="2" charset="0"/>
                <a:cs typeface="Arabic Transparent" pitchFamily="2" charset="0"/>
              </a:rPr>
              <a:t>كيف تتعرف على زميلك أو صديقك المدمن </a:t>
            </a:r>
            <a:r>
              <a:rPr lang="ar-AE" altLang="en-US" sz="2400" dirty="0">
                <a:solidFill>
                  <a:srgbClr val="333300"/>
                </a:solidFill>
                <a:latin typeface="Arabic Transparent" pitchFamily="2" charset="0"/>
                <a:cs typeface="Arabic Transparent" pitchFamily="2" charset="0"/>
              </a:rPr>
              <a:t>؟</a:t>
            </a:r>
          </a:p>
        </p:txBody>
      </p:sp>
      <p:sp>
        <p:nvSpPr>
          <p:cNvPr id="5" name="Rectangle 4">
            <a:extLst>
              <a:ext uri="{FF2B5EF4-FFF2-40B4-BE49-F238E27FC236}">
                <a16:creationId xmlns:a16="http://schemas.microsoft.com/office/drawing/2014/main" id="{366D802F-6C72-4347-8352-D6CB1948A30F}"/>
              </a:ext>
            </a:extLst>
          </p:cNvPr>
          <p:cNvSpPr/>
          <p:nvPr/>
        </p:nvSpPr>
        <p:spPr>
          <a:xfrm>
            <a:off x="2285999" y="1007391"/>
            <a:ext cx="6501539" cy="3416320"/>
          </a:xfrm>
          <a:prstGeom prst="rect">
            <a:avLst/>
          </a:prstGeom>
        </p:spPr>
        <p:txBody>
          <a:bodyPr wrap="square">
            <a:spAutoFit/>
          </a:bodyPr>
          <a:lstStyle/>
          <a:p>
            <a:pPr algn="r" rtl="1">
              <a:buSzPct val="80000"/>
              <a:buFontTx/>
              <a:buBlip>
                <a:blip r:embed="rId2"/>
              </a:buBlip>
            </a:pPr>
            <a:r>
              <a:rPr lang="ar-AE" altLang="en-US" sz="2400" dirty="0">
                <a:cs typeface="Arabic Transparent" pitchFamily="2" charset="0"/>
              </a:rPr>
              <a:t>الانطوائية والانعزال عن الآخرين بصورة غير عادية.</a:t>
            </a:r>
          </a:p>
          <a:p>
            <a:pPr algn="r" rtl="1">
              <a:buSzPct val="80000"/>
              <a:buFontTx/>
              <a:buBlip>
                <a:blip r:embed="rId2"/>
              </a:buBlip>
            </a:pPr>
            <a:r>
              <a:rPr lang="ar-AE" altLang="en-US" sz="2400" dirty="0">
                <a:cs typeface="Arabic Transparent" pitchFamily="2" charset="0"/>
              </a:rPr>
              <a:t>الإهمال وعدم الاهتمام أو العناية بالمظهر.</a:t>
            </a:r>
          </a:p>
          <a:p>
            <a:pPr algn="r" rtl="1">
              <a:buSzPct val="80000"/>
              <a:buFontTx/>
              <a:buBlip>
                <a:blip r:embed="rId2"/>
              </a:buBlip>
            </a:pPr>
            <a:r>
              <a:rPr lang="ar-AE" altLang="en-US" sz="2400" dirty="0">
                <a:cs typeface="Arabic Transparent" pitchFamily="2" charset="0"/>
              </a:rPr>
              <a:t>الكسل الدائم والتثاؤب المستمر.</a:t>
            </a:r>
          </a:p>
          <a:p>
            <a:pPr algn="r" rtl="1">
              <a:buSzPct val="80000"/>
              <a:buFontTx/>
              <a:buBlip>
                <a:blip r:embed="rId2"/>
              </a:buBlip>
            </a:pPr>
            <a:r>
              <a:rPr lang="ar-AE" altLang="en-US" sz="2400" dirty="0">
                <a:cs typeface="Arabic Transparent" pitchFamily="2" charset="0"/>
              </a:rPr>
              <a:t>شحوب في الوجه وعرق ورعشة في الإطراف.</a:t>
            </a:r>
          </a:p>
          <a:p>
            <a:pPr algn="r" rtl="1">
              <a:buSzPct val="80000"/>
              <a:buFontTx/>
              <a:buBlip>
                <a:blip r:embed="rId2"/>
              </a:buBlip>
            </a:pPr>
            <a:r>
              <a:rPr lang="ar-AE" altLang="en-US" sz="2400" dirty="0">
                <a:cs typeface="Arabic Transparent" pitchFamily="2" charset="0"/>
              </a:rPr>
              <a:t>فقدان الشهية للطعام والهزال والضعف العام مع استمرار انخفاض الوزن.</a:t>
            </a:r>
          </a:p>
          <a:p>
            <a:pPr algn="r" rtl="1">
              <a:buSzPct val="80000"/>
              <a:buFontTx/>
              <a:buBlip>
                <a:blip r:embed="rId2"/>
              </a:buBlip>
            </a:pPr>
            <a:r>
              <a:rPr lang="ar-AE" altLang="en-US" sz="2400" dirty="0">
                <a:cs typeface="Arabic Transparent" pitchFamily="2" charset="0"/>
              </a:rPr>
              <a:t>الحكة الجلدية والرغبة في الهرش.</a:t>
            </a:r>
          </a:p>
          <a:p>
            <a:pPr algn="r" rtl="1">
              <a:buSzPct val="80000"/>
              <a:buFontTx/>
              <a:buBlip>
                <a:blip r:embed="rId2"/>
              </a:buBlip>
            </a:pPr>
            <a:r>
              <a:rPr lang="ar-AE" altLang="en-US" sz="2400" dirty="0">
                <a:cs typeface="Arabic Transparent" pitchFamily="2" charset="0"/>
              </a:rPr>
              <a:t>اتساع حدقة العين واضطراب في النظر مع دموع غزيرة.</a:t>
            </a:r>
          </a:p>
          <a:p>
            <a:pPr algn="r" rtl="1">
              <a:buSzPct val="80000"/>
              <a:buFontTx/>
              <a:buBlip>
                <a:blip r:embed="rId2"/>
              </a:buBlip>
            </a:pPr>
            <a:r>
              <a:rPr lang="ar-AE" altLang="en-US" sz="2400" dirty="0">
                <a:cs typeface="Arabic Transparent" pitchFamily="2" charset="0"/>
              </a:rPr>
              <a:t>رشح غزير من الأنف ( سيلان الأنف ).</a:t>
            </a:r>
            <a:endParaRPr lang="en-US" altLang="en-US" sz="2400" dirty="0">
              <a:cs typeface="Arabic Transparent" pitchFamily="2" charset="0"/>
            </a:endParaRPr>
          </a:p>
        </p:txBody>
      </p:sp>
      <p:pic>
        <p:nvPicPr>
          <p:cNvPr id="7" name="Picture 6">
            <a:extLst>
              <a:ext uri="{FF2B5EF4-FFF2-40B4-BE49-F238E27FC236}">
                <a16:creationId xmlns:a16="http://schemas.microsoft.com/office/drawing/2014/main" id="{CE6A1503-36C5-4B6D-9856-BAA38F444B71}"/>
              </a:ext>
            </a:extLst>
          </p:cNvPr>
          <p:cNvPicPr>
            <a:picLocks noChangeAspect="1"/>
          </p:cNvPicPr>
          <p:nvPr/>
        </p:nvPicPr>
        <p:blipFill>
          <a:blip r:embed="rId3"/>
          <a:stretch>
            <a:fillRect/>
          </a:stretch>
        </p:blipFill>
        <p:spPr>
          <a:xfrm>
            <a:off x="356462" y="802802"/>
            <a:ext cx="2583017" cy="3210203"/>
          </a:xfrm>
          <a:prstGeom prst="rect">
            <a:avLst/>
          </a:prstGeom>
        </p:spPr>
      </p:pic>
    </p:spTree>
    <p:extLst>
      <p:ext uri="{BB962C8B-B14F-4D97-AF65-F5344CB8AC3E}">
        <p14:creationId xmlns:p14="http://schemas.microsoft.com/office/powerpoint/2010/main" val="421929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818D70-4058-4EC1-9667-86C7D98F251E}"/>
              </a:ext>
            </a:extLst>
          </p:cNvPr>
          <p:cNvSpPr/>
          <p:nvPr/>
        </p:nvSpPr>
        <p:spPr>
          <a:xfrm>
            <a:off x="3693979" y="278969"/>
            <a:ext cx="5271790" cy="4524315"/>
          </a:xfrm>
          <a:prstGeom prst="rect">
            <a:avLst/>
          </a:prstGeom>
        </p:spPr>
        <p:txBody>
          <a:bodyPr wrap="square">
            <a:spAutoFit/>
          </a:bodyPr>
          <a:lstStyle/>
          <a:p>
            <a:pPr algn="r" rtl="1">
              <a:buSzPct val="80000"/>
              <a:buFontTx/>
              <a:buBlip>
                <a:blip r:embed="rId2"/>
              </a:buBlip>
            </a:pPr>
            <a:r>
              <a:rPr lang="ar-AE" altLang="en-US" sz="2400" dirty="0">
                <a:cs typeface="Arabic Transparent" pitchFamily="2" charset="0"/>
              </a:rPr>
              <a:t>كثرة العطش وازدياد اللعاب.</a:t>
            </a:r>
          </a:p>
          <a:p>
            <a:pPr algn="r" rtl="1">
              <a:buSzPct val="80000"/>
              <a:buFontTx/>
              <a:buBlip>
                <a:blip r:embed="rId2"/>
              </a:buBlip>
            </a:pPr>
            <a:r>
              <a:rPr lang="ar-AE" altLang="en-US" sz="2400" dirty="0">
                <a:cs typeface="Arabic Transparent" pitchFamily="2" charset="0"/>
              </a:rPr>
              <a:t>الهياج لأقل سبب مما يخالف طبيعته المعتادة.</a:t>
            </a:r>
          </a:p>
          <a:p>
            <a:pPr algn="r" rtl="1">
              <a:buSzPct val="80000"/>
              <a:buFontTx/>
              <a:buBlip>
                <a:blip r:embed="rId2"/>
              </a:buBlip>
            </a:pPr>
            <a:r>
              <a:rPr lang="ar-AE" altLang="en-US" sz="2400" dirty="0">
                <a:cs typeface="Arabic Transparent" pitchFamily="2" charset="0"/>
              </a:rPr>
              <a:t>عدم الانتظام في الدراسة مع تدهور في المستوى الدراسي.</a:t>
            </a:r>
          </a:p>
          <a:p>
            <a:pPr algn="r" rtl="1">
              <a:buSzPct val="80000"/>
              <a:buFontTx/>
              <a:buBlip>
                <a:blip r:embed="rId2"/>
              </a:buBlip>
            </a:pPr>
            <a:r>
              <a:rPr lang="ar-AE" altLang="en-US" sz="2400" dirty="0">
                <a:cs typeface="Arabic Transparent" pitchFamily="2" charset="0"/>
              </a:rPr>
              <a:t>إهمال الهوايات الرياضية والثقافية أو مشاهده التلفزيون.</a:t>
            </a:r>
          </a:p>
          <a:p>
            <a:pPr algn="r" rtl="1">
              <a:buSzPct val="80000"/>
              <a:buFontTx/>
              <a:buBlip>
                <a:blip r:embed="rId2"/>
              </a:buBlip>
            </a:pPr>
            <a:r>
              <a:rPr lang="ar-AE" altLang="en-US" sz="2400" dirty="0">
                <a:cs typeface="Arabic Transparent" pitchFamily="2" charset="0"/>
              </a:rPr>
              <a:t>اللجوء إلى الكذب وال</a:t>
            </a:r>
            <a:r>
              <a:rPr lang="ar-EG" altLang="en-US" sz="2400" dirty="0">
                <a:cs typeface="Arabic Transparent" pitchFamily="2" charset="0"/>
              </a:rPr>
              <a:t>ح</a:t>
            </a:r>
            <a:r>
              <a:rPr lang="ar-AE" altLang="en-US" sz="2400" dirty="0">
                <a:cs typeface="Arabic Transparent" pitchFamily="2" charset="0"/>
              </a:rPr>
              <a:t>يل الخادعة للحصول على المال.</a:t>
            </a:r>
          </a:p>
          <a:p>
            <a:pPr algn="r" rtl="1">
              <a:buSzPct val="80000"/>
              <a:buFontTx/>
              <a:buBlip>
                <a:blip r:embed="rId2"/>
              </a:buBlip>
            </a:pPr>
            <a:r>
              <a:rPr lang="ar-AE" altLang="en-US" sz="2400" dirty="0">
                <a:cs typeface="Arabic Transparent" pitchFamily="2" charset="0"/>
              </a:rPr>
              <a:t>اختفاء أو سرقة بعض الأشياء من المدرسة أو المنزل.</a:t>
            </a:r>
          </a:p>
          <a:p>
            <a:pPr algn="r" rtl="1">
              <a:buSzPct val="80000"/>
              <a:buFontTx/>
              <a:buBlip>
                <a:blip r:embed="rId2"/>
              </a:buBlip>
            </a:pPr>
            <a:r>
              <a:rPr lang="ar-SA" altLang="en-US" sz="2400" dirty="0">
                <a:cs typeface="Arabic Transparent" pitchFamily="2" charset="0"/>
              </a:rPr>
              <a:t>بيع جميع الممتلكات</a:t>
            </a:r>
            <a:r>
              <a:rPr lang="ar-AE" altLang="en-US" sz="2400" dirty="0">
                <a:cs typeface="Arabic Transparent" pitchFamily="2" charset="0"/>
              </a:rPr>
              <a:t>.</a:t>
            </a:r>
          </a:p>
          <a:p>
            <a:pPr algn="r" rtl="1">
              <a:buSzPct val="80000"/>
              <a:buFontTx/>
              <a:buBlip>
                <a:blip r:embed="rId2"/>
              </a:buBlip>
            </a:pPr>
            <a:r>
              <a:rPr lang="ar-AE" altLang="en-US" sz="2400" dirty="0">
                <a:cs typeface="Arabic Transparent" pitchFamily="2" charset="0"/>
              </a:rPr>
              <a:t>السهر والغياب والتأخر عن المدرسة أو عن العمل</a:t>
            </a:r>
            <a:r>
              <a:rPr lang="ar-AE" altLang="en-US" sz="2000" dirty="0">
                <a:cs typeface="Arabic Transparent" pitchFamily="2" charset="0"/>
              </a:rPr>
              <a:t>..</a:t>
            </a:r>
            <a:endParaRPr lang="en-US" altLang="en-US" sz="2000" dirty="0">
              <a:cs typeface="Arabic Transparent" pitchFamily="2" charset="0"/>
            </a:endParaRPr>
          </a:p>
        </p:txBody>
      </p:sp>
      <p:pic>
        <p:nvPicPr>
          <p:cNvPr id="3074" name="Picture 2" descr="صور مذهلة لأشخاص قبل وبعد ادمان المخدرات - منوعات حول العالم">
            <a:extLst>
              <a:ext uri="{FF2B5EF4-FFF2-40B4-BE49-F238E27FC236}">
                <a16:creationId xmlns:a16="http://schemas.microsoft.com/office/drawing/2014/main" id="{46D2231A-F11A-458C-BE9B-5CF95993B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89" y="925054"/>
            <a:ext cx="3895886" cy="292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63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7C47CB-00AD-40A1-904D-51B0FC91137A}"/>
              </a:ext>
            </a:extLst>
          </p:cNvPr>
          <p:cNvSpPr/>
          <p:nvPr/>
        </p:nvSpPr>
        <p:spPr>
          <a:xfrm>
            <a:off x="2231757" y="495946"/>
            <a:ext cx="6369802" cy="584775"/>
          </a:xfrm>
          <a:prstGeom prst="rect">
            <a:avLst/>
          </a:prstGeom>
        </p:spPr>
        <p:txBody>
          <a:bodyPr wrap="square">
            <a:spAutoFit/>
          </a:bodyPr>
          <a:lstStyle/>
          <a:p>
            <a:r>
              <a:rPr lang="ar-AE" altLang="en-US" sz="3200" b="1" dirty="0">
                <a:solidFill>
                  <a:srgbClr val="9B179E"/>
                </a:solidFill>
                <a:latin typeface="Arabic Transparent" pitchFamily="2" charset="0"/>
                <a:cs typeface="Arabic Transparent" pitchFamily="2" charset="0"/>
              </a:rPr>
              <a:t>كيف تتصرف عندما تعلم أن زميلك مدمناً ؟؟</a:t>
            </a:r>
            <a:endParaRPr lang="en-US" sz="3200" b="1" dirty="0">
              <a:solidFill>
                <a:srgbClr val="9B179E"/>
              </a:solidFill>
            </a:endParaRPr>
          </a:p>
        </p:txBody>
      </p:sp>
      <p:sp>
        <p:nvSpPr>
          <p:cNvPr id="5" name="Rectangle 4">
            <a:extLst>
              <a:ext uri="{FF2B5EF4-FFF2-40B4-BE49-F238E27FC236}">
                <a16:creationId xmlns:a16="http://schemas.microsoft.com/office/drawing/2014/main" id="{FA7C84EF-BB76-4D21-BD09-3397F79B2934}"/>
              </a:ext>
            </a:extLst>
          </p:cNvPr>
          <p:cNvSpPr/>
          <p:nvPr/>
        </p:nvSpPr>
        <p:spPr>
          <a:xfrm>
            <a:off x="1286359" y="1418095"/>
            <a:ext cx="7315199" cy="2677656"/>
          </a:xfrm>
          <a:prstGeom prst="rect">
            <a:avLst/>
          </a:prstGeom>
        </p:spPr>
        <p:txBody>
          <a:bodyPr wrap="square">
            <a:spAutoFit/>
          </a:bodyPr>
          <a:lstStyle/>
          <a:p>
            <a:pPr algn="r" rtl="1">
              <a:buSzPct val="80000"/>
              <a:buFontTx/>
              <a:buBlip>
                <a:blip r:embed="rId2"/>
              </a:buBlip>
            </a:pPr>
            <a:r>
              <a:rPr lang="ar-AE" altLang="en-US" sz="2400" dirty="0">
                <a:solidFill>
                  <a:schemeClr val="tx1"/>
                </a:solidFill>
                <a:cs typeface="Arabic Transparent" pitchFamily="2" charset="0"/>
              </a:rPr>
              <a:t>أتحوط تجاهه دون أن أشعره بذلك فلا أقلده فيما يفعل ولا أقبل أن أخذ منه أي شيء دون أن يتأكد إنه ليس ضار.</a:t>
            </a:r>
          </a:p>
          <a:p>
            <a:pPr algn="r" rtl="1">
              <a:buSzPct val="80000"/>
              <a:buFontTx/>
              <a:buBlip>
                <a:blip r:embed="rId2"/>
              </a:buBlip>
            </a:pPr>
            <a:r>
              <a:rPr lang="ar-AE" altLang="en-US" sz="2400" dirty="0">
                <a:solidFill>
                  <a:schemeClr val="tx1"/>
                </a:solidFill>
                <a:cs typeface="Arabic Transparent" pitchFamily="2" charset="0"/>
              </a:rPr>
              <a:t>تقديم النصح له سواء مني مباشرة أو من أكثر أصدقائه قربا للإقلاع عن التعاطي لأن نهايته حتما ستكون الموت.</a:t>
            </a:r>
          </a:p>
          <a:p>
            <a:pPr algn="r" rtl="1">
              <a:buSzPct val="80000"/>
              <a:buFontTx/>
              <a:buBlip>
                <a:blip r:embed="rId2"/>
              </a:buBlip>
            </a:pPr>
            <a:r>
              <a:rPr lang="ar-AE" altLang="en-US" sz="2400" dirty="0">
                <a:solidFill>
                  <a:schemeClr val="tx1"/>
                </a:solidFill>
                <a:cs typeface="Arabic Transparent" pitchFamily="2" charset="0"/>
              </a:rPr>
              <a:t>اللجوء إلى أفراد أكبر في السن مسئولين وإبلاغهم بملاحظاتي وشكي ليقدموا بدورهم من النصح والإرشاد والتوجيه للأماكن العلاجية التي يمكن أن يعالج فيها</a:t>
            </a:r>
            <a:r>
              <a:rPr lang="ar-AE" altLang="en-US" dirty="0">
                <a:cs typeface="Arabic Transparent" pitchFamily="2" charset="0"/>
              </a:rPr>
              <a:t>.</a:t>
            </a:r>
            <a:endParaRPr lang="en-US" altLang="en-US" dirty="0">
              <a:cs typeface="Arabic Transparent" pitchFamily="2" charset="0"/>
            </a:endParaRPr>
          </a:p>
        </p:txBody>
      </p:sp>
    </p:spTree>
    <p:extLst>
      <p:ext uri="{BB962C8B-B14F-4D97-AF65-F5344CB8AC3E}">
        <p14:creationId xmlns:p14="http://schemas.microsoft.com/office/powerpoint/2010/main" val="72023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0586-0E13-4C68-A86D-6153EDEF3D7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5EE7C8B1-35D7-402B-8974-E56D7E44A1C3}"/>
              </a:ext>
            </a:extLst>
          </p:cNvPr>
          <p:cNvSpPr>
            <a:spLocks noGrp="1"/>
          </p:cNvSpPr>
          <p:nvPr>
            <p:ph type="subTitle" idx="1"/>
          </p:nvPr>
        </p:nvSpPr>
        <p:spPr/>
        <p:txBody>
          <a:bodyPr/>
          <a:lstStyle/>
          <a:p>
            <a:endParaRPr lang="en-US"/>
          </a:p>
        </p:txBody>
      </p:sp>
      <p:pic>
        <p:nvPicPr>
          <p:cNvPr id="4" name="Picture 2">
            <a:extLst>
              <a:ext uri="{FF2B5EF4-FFF2-40B4-BE49-F238E27FC236}">
                <a16:creationId xmlns:a16="http://schemas.microsoft.com/office/drawing/2014/main" id="{00BE1768-7427-442E-AB32-8BDA4F3FD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 y="-75374"/>
            <a:ext cx="8897112" cy="521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17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BFD7-CBE2-4BB0-B722-A477DB065A4C}"/>
              </a:ext>
            </a:extLst>
          </p:cNvPr>
          <p:cNvSpPr>
            <a:spLocks noGrp="1"/>
          </p:cNvSpPr>
          <p:nvPr>
            <p:ph type="title"/>
          </p:nvPr>
        </p:nvSpPr>
        <p:spPr>
          <a:xfrm>
            <a:off x="478950" y="338328"/>
            <a:ext cx="8152986" cy="1325880"/>
          </a:xfrm>
        </p:spPr>
        <p:txBody>
          <a:bodyPr/>
          <a:lstStyle/>
          <a:p>
            <a:pPr algn="r" rtl="1"/>
            <a:r>
              <a:rPr lang="ar-IQ" dirty="0"/>
              <a:t>المخدرات الرقمية:</a:t>
            </a:r>
            <a:endParaRPr lang="en-US" dirty="0"/>
          </a:p>
        </p:txBody>
      </p:sp>
      <p:sp>
        <p:nvSpPr>
          <p:cNvPr id="3" name="Subtitle 2">
            <a:extLst>
              <a:ext uri="{FF2B5EF4-FFF2-40B4-BE49-F238E27FC236}">
                <a16:creationId xmlns:a16="http://schemas.microsoft.com/office/drawing/2014/main" id="{2769F2C5-09D0-4D9E-9A72-CB39608A235E}"/>
              </a:ext>
            </a:extLst>
          </p:cNvPr>
          <p:cNvSpPr>
            <a:spLocks noGrp="1"/>
          </p:cNvSpPr>
          <p:nvPr>
            <p:ph type="subTitle" idx="1"/>
          </p:nvPr>
        </p:nvSpPr>
        <p:spPr>
          <a:xfrm>
            <a:off x="479050" y="1481328"/>
            <a:ext cx="8186000" cy="1767497"/>
          </a:xfrm>
        </p:spPr>
        <p:txBody>
          <a:bodyPr/>
          <a:lstStyle/>
          <a:p>
            <a:pPr algn="r" rtl="1"/>
            <a:r>
              <a:rPr lang="ar-IQ" sz="1800" dirty="0"/>
              <a:t>عبارة عن ملفات صوتية تحتوي على نغمات أحادية أو ثنائية يستمع أليها المستخدم فتجعل المخ يصل إلى حالة التخدر تشبه الحالة التي تقع تحت تأثير المخدرات الحقيقية</a:t>
            </a:r>
            <a:endParaRPr lang="en-US" sz="1800" dirty="0"/>
          </a:p>
        </p:txBody>
      </p:sp>
      <p:pic>
        <p:nvPicPr>
          <p:cNvPr id="5" name="Picture 4">
            <a:extLst>
              <a:ext uri="{FF2B5EF4-FFF2-40B4-BE49-F238E27FC236}">
                <a16:creationId xmlns:a16="http://schemas.microsoft.com/office/drawing/2014/main" id="{7C9C86A3-A0E0-4EC5-BF51-7CA88A8E3985}"/>
              </a:ext>
            </a:extLst>
          </p:cNvPr>
          <p:cNvPicPr>
            <a:picLocks noChangeAspect="1"/>
          </p:cNvPicPr>
          <p:nvPr/>
        </p:nvPicPr>
        <p:blipFill>
          <a:blip r:embed="rId2"/>
          <a:stretch>
            <a:fillRect/>
          </a:stretch>
        </p:blipFill>
        <p:spPr>
          <a:xfrm>
            <a:off x="2487167" y="2573460"/>
            <a:ext cx="4397845" cy="2355669"/>
          </a:xfrm>
          <a:prstGeom prst="rect">
            <a:avLst/>
          </a:prstGeom>
        </p:spPr>
      </p:pic>
    </p:spTree>
    <p:extLst>
      <p:ext uri="{BB962C8B-B14F-4D97-AF65-F5344CB8AC3E}">
        <p14:creationId xmlns:p14="http://schemas.microsoft.com/office/powerpoint/2010/main" val="332888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51044E-4191-440C-B03E-01BC78A26976}"/>
              </a:ext>
            </a:extLst>
          </p:cNvPr>
          <p:cNvSpPr/>
          <p:nvPr/>
        </p:nvSpPr>
        <p:spPr>
          <a:xfrm>
            <a:off x="1088136" y="1207008"/>
            <a:ext cx="7589520" cy="2554545"/>
          </a:xfrm>
          <a:prstGeom prst="rect">
            <a:avLst/>
          </a:prstGeom>
        </p:spPr>
        <p:txBody>
          <a:bodyPr wrap="square">
            <a:spAutoFit/>
          </a:bodyPr>
          <a:lstStyle/>
          <a:p>
            <a:pPr marL="342900" indent="-342900" algn="r" rtl="1">
              <a:buFontTx/>
              <a:buChar char="-"/>
            </a:pPr>
            <a:r>
              <a:rPr lang="ar-IQ" sz="2000" b="1" dirty="0">
                <a:solidFill>
                  <a:srgbClr val="9B179E"/>
                </a:solidFill>
              </a:rPr>
              <a:t>كيف تعمل ؟</a:t>
            </a:r>
            <a:endParaRPr lang="en-US" sz="2000" b="1" dirty="0">
              <a:solidFill>
                <a:srgbClr val="9B179E"/>
              </a:solidFill>
            </a:endParaRPr>
          </a:p>
          <a:p>
            <a:pPr marL="342900" indent="-342900" algn="r" rtl="1">
              <a:buFontTx/>
              <a:buChar char="-"/>
            </a:pPr>
            <a:r>
              <a:rPr lang="ar-IQ" sz="2000" dirty="0"/>
              <a:t>باختصار تترافق مع مواد شديد، المخدرات الرقمية هي ملفات صوتية وأحياناً بصرية وأشكال و ألوان تتحرك وتتغير وفق معدل مدروس تمت هندستها لتخدع الدماغ عن طريق بث أمواج صوتية مختلفة التردد بشكل بسيط لكل اذن . </a:t>
            </a:r>
            <a:endParaRPr lang="en-US" sz="2000" dirty="0"/>
          </a:p>
          <a:p>
            <a:pPr marL="342900" indent="-342900" algn="r" rtl="1">
              <a:buFontTx/>
              <a:buChar char="-"/>
            </a:pPr>
            <a:r>
              <a:rPr lang="ar-IQ" sz="2000" dirty="0"/>
              <a:t>- وألن هذه األمواج الصوتية غير مألوفة يعمل الدماغ على توحيد الترددات من األذنين للوصول إلى مستوى واحد بالتالي يصبح كهربائياً غير مستقر، وحسب نوع االختالف في كهربائية الدماغ يتم الوصول إلحساس معين يحاكي احساس أحد أنواع المخدرات أو المشاعر التي تود الوصول إليها كالنشوة</a:t>
            </a:r>
            <a:endParaRPr lang="en-US" sz="2000" dirty="0"/>
          </a:p>
        </p:txBody>
      </p:sp>
    </p:spTree>
    <p:extLst>
      <p:ext uri="{BB962C8B-B14F-4D97-AF65-F5344CB8AC3E}">
        <p14:creationId xmlns:p14="http://schemas.microsoft.com/office/powerpoint/2010/main" val="252084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F8AD-1475-44C0-A743-4A0C45732E28}"/>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B8F1D74-F321-4959-8626-AB1243D0D12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14005A6-9CB5-424F-B763-16765EBD0386}"/>
              </a:ext>
            </a:extLst>
          </p:cNvPr>
          <p:cNvPicPr>
            <a:picLocks noChangeAspect="1"/>
          </p:cNvPicPr>
          <p:nvPr/>
        </p:nvPicPr>
        <p:blipFill>
          <a:blip r:embed="rId2"/>
          <a:stretch>
            <a:fillRect/>
          </a:stretch>
        </p:blipFill>
        <p:spPr>
          <a:xfrm>
            <a:off x="256032" y="0"/>
            <a:ext cx="8408918" cy="5143500"/>
          </a:xfrm>
          <a:prstGeom prst="rect">
            <a:avLst/>
          </a:prstGeom>
        </p:spPr>
      </p:pic>
    </p:spTree>
    <p:extLst>
      <p:ext uri="{BB962C8B-B14F-4D97-AF65-F5344CB8AC3E}">
        <p14:creationId xmlns:p14="http://schemas.microsoft.com/office/powerpoint/2010/main" val="366630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F71D-121C-405B-AB72-0A2788A2742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E45F386E-EF80-4505-A334-6661D896D05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424CFDC5-F22A-44DE-A2EF-B936443DAF8C}"/>
              </a:ext>
            </a:extLst>
          </p:cNvPr>
          <p:cNvPicPr>
            <a:picLocks noChangeAspect="1"/>
          </p:cNvPicPr>
          <p:nvPr/>
        </p:nvPicPr>
        <p:blipFill>
          <a:blip r:embed="rId2"/>
          <a:stretch>
            <a:fillRect/>
          </a:stretch>
        </p:blipFill>
        <p:spPr>
          <a:xfrm>
            <a:off x="0" y="23212"/>
            <a:ext cx="9061704" cy="5097076"/>
          </a:xfrm>
          <a:prstGeom prst="rect">
            <a:avLst/>
          </a:prstGeom>
        </p:spPr>
      </p:pic>
    </p:spTree>
    <p:extLst>
      <p:ext uri="{BB962C8B-B14F-4D97-AF65-F5344CB8AC3E}">
        <p14:creationId xmlns:p14="http://schemas.microsoft.com/office/powerpoint/2010/main" val="104075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199110-3448-4ED4-B409-17999EF34275}"/>
              </a:ext>
            </a:extLst>
          </p:cNvPr>
          <p:cNvPicPr>
            <a:picLocks noChangeAspect="1"/>
          </p:cNvPicPr>
          <p:nvPr/>
        </p:nvPicPr>
        <p:blipFill>
          <a:blip r:embed="rId2"/>
          <a:stretch>
            <a:fillRect/>
          </a:stretch>
        </p:blipFill>
        <p:spPr>
          <a:xfrm>
            <a:off x="91440" y="73152"/>
            <a:ext cx="8907537" cy="5070348"/>
          </a:xfrm>
          <a:prstGeom prst="rect">
            <a:avLst/>
          </a:prstGeom>
        </p:spPr>
      </p:pic>
    </p:spTree>
    <p:extLst>
      <p:ext uri="{BB962C8B-B14F-4D97-AF65-F5344CB8AC3E}">
        <p14:creationId xmlns:p14="http://schemas.microsoft.com/office/powerpoint/2010/main" val="185512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EG" sz="3200" b="1" dirty="0">
                <a:effectLst>
                  <a:outerShdw blurRad="38100" dist="38100" dir="2700000" algn="tl">
                    <a:srgbClr val="000000">
                      <a:alpha val="43137"/>
                    </a:srgbClr>
                  </a:outerShdw>
                </a:effectLst>
                <a:latin typeface="29LT Bukra Bold Italic" panose="000B0903020204020204" pitchFamily="34" charset="-78"/>
                <a:cs typeface="29LT Bukra Bold Italic" panose="000B0903020204020204" pitchFamily="34" charset="-78"/>
              </a:rPr>
              <a:t>تعريف المخدرات</a:t>
            </a:r>
            <a:endParaRPr dirty="0"/>
          </a:p>
        </p:txBody>
      </p:sp>
      <p:sp>
        <p:nvSpPr>
          <p:cNvPr id="469" name="Google Shape;469;p31"/>
          <p:cNvSpPr txBox="1">
            <a:spLocks noGrp="1"/>
          </p:cNvSpPr>
          <p:nvPr>
            <p:ph type="body" idx="1"/>
          </p:nvPr>
        </p:nvSpPr>
        <p:spPr>
          <a:xfrm>
            <a:off x="2340244" y="1120908"/>
            <a:ext cx="6263756" cy="3574800"/>
          </a:xfrm>
          <a:prstGeom prst="rect">
            <a:avLst/>
          </a:prstGeom>
        </p:spPr>
        <p:txBody>
          <a:bodyPr spcFirstLastPara="1" wrap="square" lIns="91425" tIns="91425" rIns="91425" bIns="91425" anchor="t" anchorCtr="0">
            <a:noAutofit/>
          </a:bodyPr>
          <a:lstStyle/>
          <a:p>
            <a:pPr marL="0" indent="0" algn="r" rtl="1">
              <a:buNone/>
            </a:pPr>
            <a:r>
              <a:rPr lang="ar-EG" sz="1600" b="1" dirty="0">
                <a:latin typeface="Dubai Medium" panose="020B0603030403030204" pitchFamily="34" charset="-78"/>
                <a:cs typeface="Dubai Medium" panose="020B0603030403030204" pitchFamily="34" charset="-78"/>
              </a:rPr>
              <a:t>المخدرات:</a:t>
            </a:r>
            <a:r>
              <a:rPr lang="ar-EG" sz="1600" dirty="0">
                <a:latin typeface="Dubai Medium" panose="020B0603030403030204" pitchFamily="34" charset="-78"/>
                <a:cs typeface="Dubai Medium" panose="020B0603030403030204" pitchFamily="34" charset="-78"/>
              </a:rPr>
              <a:t> هي كل مادة نباتية أو مصنّعة تحتوي على عناصر منوّمة أو مسكّنة أو مفتّرة، والتي إذا استخدمت في غير الأغراض الطبية المعدة لها فإنها تصيب الجسم بالفتور والخمول وتشلّ نشاطه كما تصيب الجهاز العصبي المركزي والجهاز التنفسي والجهاز الدوري بالأمراض المزمنة، كما تؤدي إلى حالة من التعود أو ما يسمى "الإدمان" مسببة أضرارًا.</a:t>
            </a:r>
          </a:p>
          <a:p>
            <a:pPr marL="0" indent="0" algn="r" rtl="1">
              <a:buNone/>
            </a:pPr>
            <a:endParaRPr lang="ar-EG" sz="1600" dirty="0">
              <a:latin typeface="Dubai Medium" panose="020B0603030403030204" pitchFamily="34" charset="-78"/>
              <a:cs typeface="Dubai Medium" panose="020B0603030403030204" pitchFamily="34" charset="-78"/>
            </a:endParaRPr>
          </a:p>
          <a:p>
            <a:pPr marL="0" indent="0" algn="r" rtl="1">
              <a:buNone/>
            </a:pPr>
            <a:r>
              <a:rPr lang="ar-EG" sz="1600" dirty="0">
                <a:latin typeface="Dubai Medium" panose="020B0603030403030204" pitchFamily="34" charset="-78"/>
                <a:cs typeface="Dubai Medium" panose="020B0603030403030204" pitchFamily="34" charset="-78"/>
              </a:rPr>
              <a:t>تعتبر المخدرات من وجهة نظر قانونية: مجموعة من المواد تسبب الإدمان وتسمم الجهاز العصبي ويحظر تداولها أو زراعتها أو صنعها إلا لأغراض يحددها القانون ولا تستعمل إلا بواسطة من يرخص له بذلك وسواء كانت تلك المخدرات طبيعية كالتي تحتوي أوراق نباتها وأزهارها وثمارها على المادة الفعالة المخدرة أو مصنعة من المخدرات الطبيعية وتعرف بمشتقات المادة المخدرة أو تخليقيه وهي مادة صناعية لا يدخل في صناعتها وتركيبها أي نوع من أنواع المخدرات الطبيعية أو مشتقاتها المصنعة ولكن لها خواص وتأثير المادة المخدرة الطبيعية .</a:t>
            </a:r>
          </a:p>
          <a:p>
            <a:pPr marL="0" indent="0" algn="r" rtl="1">
              <a:buNone/>
            </a:pPr>
            <a:endParaRPr lang="ar-EG" sz="1600" dirty="0">
              <a:latin typeface="Almarai" pitchFamily="2" charset="-78"/>
              <a:cs typeface="Almarai" pitchFamily="2" charset="-78"/>
            </a:endParaRPr>
          </a:p>
          <a:p>
            <a:pPr marL="0" indent="0" algn="r" rtl="1">
              <a:buNone/>
            </a:pPr>
            <a:endParaRPr lang="ar-EG" sz="1600" dirty="0">
              <a:latin typeface="Almarai" pitchFamily="2" charset="-78"/>
              <a:cs typeface="Almarai" pitchFamily="2" charset="-78"/>
            </a:endParaRPr>
          </a:p>
        </p:txBody>
      </p:sp>
      <p:pic>
        <p:nvPicPr>
          <p:cNvPr id="4" name="Picture 2" descr="http://2.bp.blogspot.com/_TeK0YdudGFU/TSOWHTQgneI/AAAAAAAAASU/ONhBw8ZviA0/s1600/%25D8%25A7%25D8%25B3%25D8%25A8%25D8%25A7%25D8%25A8-%25D8%25A7%25D9%2584%25D8%25A7%25D8%25AF%25D9%2585%25D8%25A7%25D9%2586.jpg">
            <a:extLst>
              <a:ext uri="{FF2B5EF4-FFF2-40B4-BE49-F238E27FC236}">
                <a16:creationId xmlns:a16="http://schemas.microsoft.com/office/drawing/2014/main" id="{E662668D-5CA0-4691-AF8C-400A3BFBD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66" y="1239863"/>
            <a:ext cx="2340514" cy="29787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F5D1F6-5EF7-43EA-ABDC-9D21E5A21545}"/>
              </a:ext>
            </a:extLst>
          </p:cNvPr>
          <p:cNvPicPr>
            <a:picLocks noChangeAspect="1"/>
          </p:cNvPicPr>
          <p:nvPr/>
        </p:nvPicPr>
        <p:blipFill>
          <a:blip r:embed="rId2"/>
          <a:stretch>
            <a:fillRect/>
          </a:stretch>
        </p:blipFill>
        <p:spPr>
          <a:xfrm>
            <a:off x="3584448" y="0"/>
            <a:ext cx="5647429" cy="4961849"/>
          </a:xfrm>
          <a:prstGeom prst="rect">
            <a:avLst/>
          </a:prstGeom>
        </p:spPr>
      </p:pic>
      <p:sp>
        <p:nvSpPr>
          <p:cNvPr id="7" name="Rectangle 6">
            <a:extLst>
              <a:ext uri="{FF2B5EF4-FFF2-40B4-BE49-F238E27FC236}">
                <a16:creationId xmlns:a16="http://schemas.microsoft.com/office/drawing/2014/main" id="{32C8CD93-9590-4ADF-A6FB-EE25C8F42151}"/>
              </a:ext>
            </a:extLst>
          </p:cNvPr>
          <p:cNvSpPr/>
          <p:nvPr/>
        </p:nvSpPr>
        <p:spPr>
          <a:xfrm>
            <a:off x="246888" y="218152"/>
            <a:ext cx="3593592" cy="4247317"/>
          </a:xfrm>
          <a:prstGeom prst="rect">
            <a:avLst/>
          </a:prstGeom>
        </p:spPr>
        <p:txBody>
          <a:bodyPr wrap="square">
            <a:spAutoFit/>
          </a:bodyPr>
          <a:lstStyle/>
          <a:p>
            <a:pPr algn="r" rtl="1"/>
            <a:r>
              <a:rPr lang="ar-IQ" sz="1800" dirty="0"/>
              <a:t>خالصة: - </a:t>
            </a:r>
          </a:p>
          <a:p>
            <a:pPr algn="r" rtl="1"/>
            <a:r>
              <a:rPr lang="ar-IQ" sz="1800" dirty="0"/>
              <a:t>المخدرات الرقمية هي ملفات صوتية تعمل على تذبذبات مختلفة لكل اذن لذا تحتاج لسماعة ستيريو وتؤدي إلى تغيير في كهربية الدماغ وتحفيزه في محاكاة للتغيرات التي تحدثها المخدرات الحقيقية - ليس هناك دليل علمي على أنها تسبب اإلدمان أو مضارها - تباع من خالل مواقع بأسعار تبدأ من 3 دوالر وتصل إلى 30 دوالر وأكثر تختلف حسب الجرعة ومدتها واإلحساس الذي تود أن تحققه - سلط اإلعالم العربي الضوء انتشرت لدى الغرب قبل خمس سنوات و مؤخراً عليها - هناك مقاطع فيديو تظهر شباب يتعاطونها تؤدي بهم بعد فترة ساعة من الزمن إلى تشنجات عضلية وسرعة في التنفس ونبض القلب</a:t>
            </a:r>
            <a:endParaRPr lang="en-US" sz="1800" dirty="0"/>
          </a:p>
        </p:txBody>
      </p:sp>
    </p:spTree>
    <p:extLst>
      <p:ext uri="{BB962C8B-B14F-4D97-AF65-F5344CB8AC3E}">
        <p14:creationId xmlns:p14="http://schemas.microsoft.com/office/powerpoint/2010/main" val="324565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48EF5E-16D3-4CB3-A776-44F184F0F456}"/>
              </a:ext>
            </a:extLst>
          </p:cNvPr>
          <p:cNvSpPr>
            <a:spLocks noGrp="1"/>
          </p:cNvSpPr>
          <p:nvPr>
            <p:ph type="title"/>
          </p:nvPr>
        </p:nvSpPr>
        <p:spPr/>
        <p:txBody>
          <a:bodyPr/>
          <a:lstStyle/>
          <a:p>
            <a:r>
              <a:rPr lang="ar-EG" dirty="0"/>
              <a:t>تصنيف المخدرات</a:t>
            </a:r>
            <a:endParaRPr lang="en-US" dirty="0"/>
          </a:p>
        </p:txBody>
      </p:sp>
      <p:sp>
        <p:nvSpPr>
          <p:cNvPr id="3" name="عنصر نائب للنص 2">
            <a:extLst>
              <a:ext uri="{FF2B5EF4-FFF2-40B4-BE49-F238E27FC236}">
                <a16:creationId xmlns:a16="http://schemas.microsoft.com/office/drawing/2014/main" id="{88E48CA3-248A-43FF-9F0E-76F04D2A03E4}"/>
              </a:ext>
            </a:extLst>
          </p:cNvPr>
          <p:cNvSpPr>
            <a:spLocks noGrp="1"/>
          </p:cNvSpPr>
          <p:nvPr>
            <p:ph type="body" idx="1"/>
          </p:nvPr>
        </p:nvSpPr>
        <p:spPr>
          <a:xfrm>
            <a:off x="540000" y="1028699"/>
            <a:ext cx="8064000" cy="3751525"/>
          </a:xfrm>
        </p:spPr>
        <p:txBody>
          <a:bodyPr/>
          <a:lstStyle/>
          <a:p>
            <a:endParaRPr lang="en-US" dirty="0"/>
          </a:p>
        </p:txBody>
      </p:sp>
      <p:pic>
        <p:nvPicPr>
          <p:cNvPr id="4" name="table">
            <a:extLst>
              <a:ext uri="{FF2B5EF4-FFF2-40B4-BE49-F238E27FC236}">
                <a16:creationId xmlns:a16="http://schemas.microsoft.com/office/drawing/2014/main" id="{3798C0D3-E6D3-49EB-88EA-EC5249615472}"/>
              </a:ext>
            </a:extLst>
          </p:cNvPr>
          <p:cNvPicPr>
            <a:picLocks noChangeAspect="1"/>
          </p:cNvPicPr>
          <p:nvPr/>
        </p:nvPicPr>
        <p:blipFill>
          <a:blip r:embed="rId2"/>
          <a:stretch>
            <a:fillRect/>
          </a:stretch>
        </p:blipFill>
        <p:spPr>
          <a:xfrm>
            <a:off x="568618" y="1028699"/>
            <a:ext cx="8219798" cy="3667525"/>
          </a:xfrm>
          <a:prstGeom prst="rect">
            <a:avLst/>
          </a:prstGeom>
        </p:spPr>
      </p:pic>
    </p:spTree>
    <p:extLst>
      <p:ext uri="{BB962C8B-B14F-4D97-AF65-F5344CB8AC3E}">
        <p14:creationId xmlns:p14="http://schemas.microsoft.com/office/powerpoint/2010/main" val="44916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F7726F-6BD1-4494-B284-F5FAF8597A0E}"/>
              </a:ext>
            </a:extLst>
          </p:cNvPr>
          <p:cNvSpPr>
            <a:spLocks noGrp="1"/>
          </p:cNvSpPr>
          <p:nvPr>
            <p:ph type="title"/>
          </p:nvPr>
        </p:nvSpPr>
        <p:spPr/>
        <p:txBody>
          <a:bodyPr/>
          <a:lstStyle/>
          <a:p>
            <a:r>
              <a:rPr lang="ar-EG" dirty="0">
                <a:effectLst>
                  <a:outerShdw blurRad="38100" dist="38100" dir="2700000" algn="tl">
                    <a:srgbClr val="000000">
                      <a:alpha val="43137"/>
                    </a:srgbClr>
                  </a:outerShdw>
                </a:effectLst>
              </a:rPr>
              <a:t>عوامل انتشار المخدرات</a:t>
            </a:r>
            <a:endParaRPr lang="en-US" dirty="0">
              <a:effectLst>
                <a:outerShdw blurRad="38100" dist="38100" dir="2700000" algn="tl">
                  <a:srgbClr val="000000">
                    <a:alpha val="43137"/>
                  </a:srgbClr>
                </a:outerShdw>
              </a:effectLst>
            </a:endParaRPr>
          </a:p>
        </p:txBody>
      </p:sp>
      <p:sp>
        <p:nvSpPr>
          <p:cNvPr id="3" name="عنصر نائب للنص 2">
            <a:extLst>
              <a:ext uri="{FF2B5EF4-FFF2-40B4-BE49-F238E27FC236}">
                <a16:creationId xmlns:a16="http://schemas.microsoft.com/office/drawing/2014/main" id="{CCFE8C6B-7891-41F3-ACBF-DAA9BF3C308A}"/>
              </a:ext>
            </a:extLst>
          </p:cNvPr>
          <p:cNvSpPr>
            <a:spLocks noGrp="1"/>
          </p:cNvSpPr>
          <p:nvPr>
            <p:ph type="body" idx="1"/>
          </p:nvPr>
        </p:nvSpPr>
        <p:spPr>
          <a:xfrm>
            <a:off x="215153" y="1028700"/>
            <a:ext cx="8388847" cy="3574800"/>
          </a:xfrm>
        </p:spPr>
        <p:txBody>
          <a:bodyPr/>
          <a:lstStyle/>
          <a:p>
            <a:pPr marL="114300" indent="0" algn="r" rtl="1">
              <a:buNone/>
            </a:pPr>
            <a:r>
              <a:rPr lang="ar-EG" sz="1600" dirty="0">
                <a:latin typeface="Dubai Medium" panose="020B0603030403030204" pitchFamily="34" charset="-78"/>
                <a:cs typeface="Dubai Medium" panose="020B0603030403030204" pitchFamily="34" charset="-78"/>
              </a:rPr>
              <a:t>أكد علماء الاجتماع – وعلماء النفس – وعلماء التربية ورجال الدين ورجال مكافحة المخدرات وزيارات الباحث الميدانية على :</a:t>
            </a:r>
          </a:p>
          <a:p>
            <a:pPr algn="r" rtl="1"/>
            <a:r>
              <a:rPr lang="ar-EG" sz="1600" dirty="0">
                <a:latin typeface="Dubai Medium" panose="020B0603030403030204" pitchFamily="34" charset="-78"/>
                <a:cs typeface="Dubai Medium" panose="020B0603030403030204" pitchFamily="34" charset="-78"/>
              </a:rPr>
              <a:t>مجالس السوء:</a:t>
            </a:r>
          </a:p>
          <a:p>
            <a:pPr algn="r" rtl="1"/>
            <a:r>
              <a:rPr lang="ar-EG" sz="1600" dirty="0">
                <a:latin typeface="Dubai Medium" panose="020B0603030403030204" pitchFamily="34" charset="-78"/>
                <a:cs typeface="Dubai Medium" panose="020B0603030403030204" pitchFamily="34" charset="-78"/>
              </a:rPr>
              <a:t>تسرى العدوى في تعاطي المخدرات بين رفقاء السوء إذا كان فكرهم خاليا من الأيمان بالله والخلق السليم .وضغط الجماعة وتأثير الشبان بعضهم ببعض وعادة ما يكون في سيئ الأفعال ومنها تعاطي المخدرات.</a:t>
            </a:r>
          </a:p>
          <a:p>
            <a:pPr marL="114300" indent="0" algn="r" rtl="1">
              <a:buNone/>
            </a:pPr>
            <a:endParaRPr lang="ar-EG" sz="1600" dirty="0">
              <a:latin typeface="Dubai Medium" panose="020B0603030403030204" pitchFamily="34" charset="-78"/>
              <a:cs typeface="Dubai Medium" panose="020B0603030403030204" pitchFamily="34" charset="-78"/>
            </a:endParaRPr>
          </a:p>
          <a:p>
            <a:pPr marL="114300" indent="0" algn="r" rtl="1">
              <a:buNone/>
            </a:pPr>
            <a:r>
              <a:rPr lang="ar-EG" sz="1600" dirty="0">
                <a:latin typeface="Dubai Medium" panose="020B0603030403030204" pitchFamily="34" charset="-78"/>
                <a:cs typeface="Dubai Medium" panose="020B0603030403030204" pitchFamily="34" charset="-78"/>
              </a:rPr>
              <a:t>التربية المنزلية الفاسدة:</a:t>
            </a:r>
          </a:p>
          <a:p>
            <a:pPr algn="r" rtl="1"/>
            <a:r>
              <a:rPr lang="ar-EG" sz="1600" dirty="0">
                <a:latin typeface="Dubai Medium" panose="020B0603030403030204" pitchFamily="34" charset="-78"/>
                <a:cs typeface="Dubai Medium" panose="020B0603030403030204" pitchFamily="34" charset="-78"/>
              </a:rPr>
              <a:t> بسبب الخلافات الأسرية بين الزوجين وتعاطي الأب للمخدرات والمسكرات – إهمال الأطفال . </a:t>
            </a:r>
          </a:p>
          <a:p>
            <a:pPr algn="r" rtl="1"/>
            <a:r>
              <a:rPr lang="ar-EG" sz="1600" dirty="0">
                <a:latin typeface="Dubai Medium" panose="020B0603030403030204" pitchFamily="34" charset="-78"/>
                <a:cs typeface="Dubai Medium" panose="020B0603030403030204" pitchFamily="34" charset="-78"/>
              </a:rPr>
              <a:t>تفكك الأسرة ضعف الأشراف الأبوي – يدفع الأبناء لتعاطي المخدرات.</a:t>
            </a:r>
          </a:p>
          <a:p>
            <a:pPr algn="r" rtl="1"/>
            <a:r>
              <a:rPr lang="ar-EG" sz="1600" dirty="0">
                <a:latin typeface="Dubai Medium" panose="020B0603030403030204" pitchFamily="34" charset="-78"/>
                <a:cs typeface="Dubai Medium" panose="020B0603030403030204" pitchFamily="34" charset="-78"/>
              </a:rPr>
              <a:t>الإخفاق في الحياة:</a:t>
            </a:r>
          </a:p>
          <a:p>
            <a:pPr algn="r" rtl="1"/>
            <a:r>
              <a:rPr lang="ar-EG" sz="1600" dirty="0">
                <a:latin typeface="Dubai Medium" panose="020B0603030403030204" pitchFamily="34" charset="-78"/>
                <a:cs typeface="Dubai Medium" panose="020B0603030403030204" pitchFamily="34" charset="-78"/>
              </a:rPr>
              <a:t> بسبب العجز من مواجهة ظروف الحياة ومسؤولياتها وتسلل اليأس إلى الشخص الذي </a:t>
            </a:r>
            <a:r>
              <a:rPr lang="ar-EG" sz="1600" dirty="0" err="1">
                <a:latin typeface="Dubai Medium" panose="020B0603030403030204" pitchFamily="34" charset="-78"/>
                <a:cs typeface="Dubai Medium" panose="020B0603030403030204" pitchFamily="34" charset="-78"/>
              </a:rPr>
              <a:t>يدفعة</a:t>
            </a:r>
            <a:r>
              <a:rPr lang="ar-EG" sz="1600" dirty="0">
                <a:latin typeface="Dubai Medium" panose="020B0603030403030204" pitchFamily="34" charset="-78"/>
                <a:cs typeface="Dubai Medium" panose="020B0603030403030204" pitchFamily="34" charset="-78"/>
              </a:rPr>
              <a:t> للهروب فيتجه للمخدرات والشعور بالسليبة في المجتمع والهامشية الاجتماعية بالشباب لتعاطي المخدرات.</a:t>
            </a:r>
          </a:p>
          <a:p>
            <a:pPr algn="r" rtl="1"/>
            <a:endParaRPr lang="en-US" dirty="0"/>
          </a:p>
        </p:txBody>
      </p:sp>
    </p:spTree>
    <p:extLst>
      <p:ext uri="{BB962C8B-B14F-4D97-AF65-F5344CB8AC3E}">
        <p14:creationId xmlns:p14="http://schemas.microsoft.com/office/powerpoint/2010/main" val="354338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96A5-1F77-47E7-A10C-4B5231B038E4}"/>
              </a:ext>
            </a:extLst>
          </p:cNvPr>
          <p:cNvSpPr>
            <a:spLocks noGrp="1"/>
          </p:cNvSpPr>
          <p:nvPr>
            <p:ph type="title"/>
          </p:nvPr>
        </p:nvSpPr>
        <p:spPr/>
        <p:txBody>
          <a:bodyPr/>
          <a:lstStyle/>
          <a:p>
            <a:r>
              <a:rPr lang="ar-IQ" dirty="0"/>
              <a:t>اسباب تعاطي المخدرات</a:t>
            </a:r>
            <a:endParaRPr lang="en-US" dirty="0"/>
          </a:p>
        </p:txBody>
      </p:sp>
      <p:sp>
        <p:nvSpPr>
          <p:cNvPr id="3" name="Text Placeholder 2">
            <a:extLst>
              <a:ext uri="{FF2B5EF4-FFF2-40B4-BE49-F238E27FC236}">
                <a16:creationId xmlns:a16="http://schemas.microsoft.com/office/drawing/2014/main" id="{ECBB2EBF-DC57-4651-8D81-7F36F54FE239}"/>
              </a:ext>
            </a:extLst>
          </p:cNvPr>
          <p:cNvSpPr>
            <a:spLocks noGrp="1"/>
          </p:cNvSpPr>
          <p:nvPr>
            <p:ph type="body" idx="1"/>
          </p:nvPr>
        </p:nvSpPr>
        <p:spPr/>
        <p:txBody>
          <a:bodyPr/>
          <a:lstStyle/>
          <a:p>
            <a:pPr algn="r" rtl="1"/>
            <a:r>
              <a:rPr lang="ar-SA" altLang="en-US" sz="2000" dirty="0">
                <a:solidFill>
                  <a:schemeClr val="tx1"/>
                </a:solidFill>
                <a:latin typeface="Arabic Transparent" pitchFamily="2" charset="0"/>
                <a:cs typeface="Arabic Transparent" pitchFamily="2" charset="0"/>
              </a:rPr>
              <a:t>ضعف الوازع الديني لدى الفرد المتعاطي.</a:t>
            </a:r>
            <a:endParaRPr lang="ar-IQ"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مجالسة أو مصاحبة رفاق السوء</a:t>
            </a:r>
            <a:r>
              <a:rPr lang="en-US" altLang="en-US" sz="2000" dirty="0">
                <a:solidFill>
                  <a:schemeClr val="tx1"/>
                </a:solidFill>
                <a:latin typeface="Arabic Transparent" pitchFamily="2" charset="0"/>
                <a:cs typeface="Arabic Transparent" pitchFamily="2" charset="0"/>
              </a:rPr>
              <a:t>.</a:t>
            </a:r>
          </a:p>
          <a:p>
            <a:pPr algn="r" rtl="1"/>
            <a:r>
              <a:rPr lang="ar-SA" altLang="en-US" sz="2000" dirty="0">
                <a:solidFill>
                  <a:schemeClr val="tx1"/>
                </a:solidFill>
                <a:latin typeface="Arabic Transparent" pitchFamily="2" charset="0"/>
                <a:cs typeface="Arabic Transparent" pitchFamily="2" charset="0"/>
              </a:rPr>
              <a:t>الشعور بالفراغ</a:t>
            </a:r>
            <a:endParaRPr lang="en-US"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حب التقليد</a:t>
            </a:r>
            <a:endParaRPr lang="ar-IQ"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السهر خارج المنزل</a:t>
            </a:r>
            <a:endParaRPr lang="en-US"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السهر خارج المنزل</a:t>
            </a:r>
            <a:endParaRPr lang="ar-IQ"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توفر المال بكثرة</a:t>
            </a:r>
            <a:endParaRPr lang="en-US"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الهموم والمشكلات الاجتماعية</a:t>
            </a:r>
            <a:endParaRPr lang="en-US"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انخفاض مستوى التعليم</a:t>
            </a:r>
            <a:endParaRPr lang="en-US"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المفهوم الخاطئ عن الحبوب المنشطة والرغبة في السهر والاستذكار</a:t>
            </a:r>
            <a:r>
              <a:rPr lang="ar-AE" altLang="en-US" sz="2000" dirty="0">
                <a:solidFill>
                  <a:schemeClr val="tx1"/>
                </a:solidFill>
                <a:latin typeface="Arabic Transparent" pitchFamily="2" charset="0"/>
                <a:cs typeface="Arabic Transparent" pitchFamily="2" charset="0"/>
              </a:rPr>
              <a:t>.</a:t>
            </a:r>
            <a:endParaRPr lang="en-US" altLang="en-US" sz="2000" dirty="0">
              <a:solidFill>
                <a:schemeClr val="tx1"/>
              </a:solidFill>
              <a:latin typeface="Arabic Transparent" pitchFamily="2" charset="0"/>
              <a:cs typeface="Arabic Transparent" pitchFamily="2" charset="0"/>
            </a:endParaRPr>
          </a:p>
          <a:p>
            <a:pPr algn="r" rtl="1"/>
            <a:r>
              <a:rPr lang="ar-SA" altLang="en-US" sz="2000" dirty="0">
                <a:solidFill>
                  <a:schemeClr val="tx1"/>
                </a:solidFill>
                <a:latin typeface="Arabic Transparent" pitchFamily="2" charset="0"/>
                <a:cs typeface="Arabic Transparent" pitchFamily="2" charset="0"/>
              </a:rPr>
              <a:t>انشغال الوالدين عن الأبناء</a:t>
            </a:r>
            <a:r>
              <a:rPr lang="en-US" altLang="en-US" sz="2000" dirty="0">
                <a:solidFill>
                  <a:schemeClr val="tx1"/>
                </a:solidFill>
                <a:latin typeface="Arabic Transparent" pitchFamily="2" charset="0"/>
                <a:cs typeface="Arabic Transparent" pitchFamily="2" charset="0"/>
              </a:rPr>
              <a:t> </a:t>
            </a:r>
            <a:r>
              <a:rPr lang="ar-EG" altLang="en-US" sz="2000" dirty="0">
                <a:solidFill>
                  <a:schemeClr val="tx1"/>
                </a:solidFill>
                <a:latin typeface="Arabic Transparent" pitchFamily="2" charset="0"/>
                <a:cs typeface="Arabic Transparent" pitchFamily="2" charset="0"/>
              </a:rPr>
              <a:t>و</a:t>
            </a:r>
            <a:r>
              <a:rPr lang="ar-SA" altLang="en-US" sz="2000" dirty="0">
                <a:solidFill>
                  <a:schemeClr val="tx1"/>
                </a:solidFill>
                <a:latin typeface="Arabic Transparent" pitchFamily="2" charset="0"/>
                <a:cs typeface="Arabic Transparent" pitchFamily="2" charset="0"/>
              </a:rPr>
              <a:t>غياب الرقابة والمتابعة</a:t>
            </a:r>
            <a:r>
              <a:rPr lang="en-US" altLang="en-US" sz="2000" dirty="0">
                <a:solidFill>
                  <a:schemeClr val="tx1"/>
                </a:solidFill>
                <a:latin typeface="Arabic Transparent" pitchFamily="2" charset="0"/>
                <a:cs typeface="Arabic Transparent" pitchFamily="2" charset="0"/>
              </a:rPr>
              <a:t>.</a:t>
            </a:r>
          </a:p>
          <a:p>
            <a:pPr algn="r" rtl="1"/>
            <a:r>
              <a:rPr lang="ar-SA" altLang="en-US" sz="2000" dirty="0">
                <a:solidFill>
                  <a:schemeClr val="tx1"/>
                </a:solidFill>
                <a:latin typeface="Arabic Transparent" pitchFamily="2" charset="0"/>
                <a:cs typeface="Arabic Transparent" pitchFamily="2" charset="0"/>
              </a:rPr>
              <a:t>القسوة الزائدة على الأبناء</a:t>
            </a:r>
            <a:endParaRPr lang="en-US" altLang="en-US" sz="2000" dirty="0">
              <a:solidFill>
                <a:schemeClr val="tx1"/>
              </a:solidFill>
              <a:latin typeface="Arabic Transparent" pitchFamily="2" charset="0"/>
              <a:cs typeface="Arabic Transparent" pitchFamily="2" charset="0"/>
            </a:endParaRPr>
          </a:p>
          <a:p>
            <a:pPr algn="r" rtl="1"/>
            <a:endParaRPr lang="en-US" altLang="en-US" sz="2000" dirty="0">
              <a:solidFill>
                <a:schemeClr val="tx1"/>
              </a:solidFill>
              <a:latin typeface="Arabic Transparent" pitchFamily="2" charset="0"/>
              <a:cs typeface="Arabic Transparent" pitchFamily="2" charset="0"/>
            </a:endParaRPr>
          </a:p>
          <a:p>
            <a:pPr algn="r" rtl="1"/>
            <a:endParaRPr lang="en-US" altLang="en-US" dirty="0">
              <a:latin typeface="Arabic Transparent" pitchFamily="2" charset="0"/>
              <a:cs typeface="Arabic Transparent" pitchFamily="2" charset="0"/>
            </a:endParaRPr>
          </a:p>
          <a:p>
            <a:pPr algn="r" rtl="1"/>
            <a:endParaRPr lang="en-US" altLang="en-US" dirty="0">
              <a:latin typeface="Arabic Transparent" pitchFamily="2" charset="0"/>
              <a:cs typeface="Arabic Transparent" pitchFamily="2" charset="0"/>
            </a:endParaRPr>
          </a:p>
          <a:p>
            <a:pPr algn="r"/>
            <a:endParaRPr lang="en-US" dirty="0"/>
          </a:p>
        </p:txBody>
      </p:sp>
      <p:pic>
        <p:nvPicPr>
          <p:cNvPr id="4" name="Picture 12" descr="get-2-2008-ar_up_com_7laidx1v">
            <a:extLst>
              <a:ext uri="{FF2B5EF4-FFF2-40B4-BE49-F238E27FC236}">
                <a16:creationId xmlns:a16="http://schemas.microsoft.com/office/drawing/2014/main" id="{17DA7137-7695-4227-B661-3B6860434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26" b="8012"/>
          <a:stretch>
            <a:fillRect/>
          </a:stretch>
        </p:blipFill>
        <p:spPr bwMode="auto">
          <a:xfrm>
            <a:off x="154982" y="-9159"/>
            <a:ext cx="2456482" cy="169926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Object 21">
            <a:extLst>
              <a:ext uri="{FF2B5EF4-FFF2-40B4-BE49-F238E27FC236}">
                <a16:creationId xmlns:a16="http://schemas.microsoft.com/office/drawing/2014/main" id="{ECC12EF6-39F2-4FC8-809E-E1ACCF2E33A3}"/>
              </a:ext>
            </a:extLst>
          </p:cNvPr>
          <p:cNvGraphicFramePr>
            <a:graphicFrameLocks noChangeAspect="1"/>
          </p:cNvGraphicFramePr>
          <p:nvPr>
            <p:extLst>
              <p:ext uri="{D42A27DB-BD31-4B8C-83A1-F6EECF244321}">
                <p14:modId xmlns:p14="http://schemas.microsoft.com/office/powerpoint/2010/main" val="2990311553"/>
              </p:ext>
            </p:extLst>
          </p:nvPr>
        </p:nvGraphicFramePr>
        <p:xfrm>
          <a:off x="154982" y="1865345"/>
          <a:ext cx="2456482" cy="1699265"/>
        </p:xfrm>
        <a:graphic>
          <a:graphicData uri="http://schemas.openxmlformats.org/presentationml/2006/ole">
            <mc:AlternateContent xmlns:mc="http://schemas.openxmlformats.org/markup-compatibility/2006">
              <mc:Choice xmlns:v="urn:schemas-microsoft-com:vml" Requires="v">
                <p:oleObj spid="_x0000_s1026" r:id="rId4" imgW="6349206" imgH="4761905" progId="">
                  <p:embed/>
                </p:oleObj>
              </mc:Choice>
              <mc:Fallback>
                <p:oleObj r:id="rId4" imgW="6349206" imgH="4761905" progId="">
                  <p:embed/>
                  <p:pic>
                    <p:nvPicPr>
                      <p:cNvPr id="5" name="Object 21">
                        <a:extLst>
                          <a:ext uri="{FF2B5EF4-FFF2-40B4-BE49-F238E27FC236}">
                            <a16:creationId xmlns:a16="http://schemas.microsoft.com/office/drawing/2014/main" id="{ECC12EF6-39F2-4FC8-809E-E1ACCF2E33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82" y="1865345"/>
                        <a:ext cx="2456482" cy="1699265"/>
                      </a:xfrm>
                      <a:prstGeom prst="rect">
                        <a:avLst/>
                      </a:prstGeom>
                      <a:noFill/>
                      <a:ln w="38100">
                        <a:solidFill>
                          <a:schemeClr val="bg2"/>
                        </a:solidFill>
                        <a:miter lim="800000"/>
                        <a:headEnd/>
                        <a:tailEnd/>
                      </a:ln>
                      <a:effectLst/>
                    </p:spPr>
                  </p:pic>
                </p:oleObj>
              </mc:Fallback>
            </mc:AlternateContent>
          </a:graphicData>
        </a:graphic>
      </p:graphicFrame>
      <p:graphicFrame>
        <p:nvGraphicFramePr>
          <p:cNvPr id="6" name="Object 13">
            <a:extLst>
              <a:ext uri="{FF2B5EF4-FFF2-40B4-BE49-F238E27FC236}">
                <a16:creationId xmlns:a16="http://schemas.microsoft.com/office/drawing/2014/main" id="{1CBED1B8-01F6-46E2-A639-3B8D4B42DFBC}"/>
              </a:ext>
            </a:extLst>
          </p:cNvPr>
          <p:cNvGraphicFramePr>
            <a:graphicFrameLocks noChangeAspect="1"/>
          </p:cNvGraphicFramePr>
          <p:nvPr>
            <p:extLst>
              <p:ext uri="{D42A27DB-BD31-4B8C-83A1-F6EECF244321}">
                <p14:modId xmlns:p14="http://schemas.microsoft.com/office/powerpoint/2010/main" val="744467641"/>
              </p:ext>
            </p:extLst>
          </p:nvPr>
        </p:nvGraphicFramePr>
        <p:xfrm>
          <a:off x="154980" y="3714283"/>
          <a:ext cx="2456483" cy="1408662"/>
        </p:xfrm>
        <a:graphic>
          <a:graphicData uri="http://schemas.openxmlformats.org/presentationml/2006/ole">
            <mc:AlternateContent xmlns:mc="http://schemas.openxmlformats.org/markup-compatibility/2006">
              <mc:Choice xmlns:v="urn:schemas-microsoft-com:vml" Requires="v">
                <p:oleObj spid="_x0000_s1027" r:id="rId6" imgW="3174603" imgH="2158730" progId="">
                  <p:embed/>
                </p:oleObj>
              </mc:Choice>
              <mc:Fallback>
                <p:oleObj r:id="rId6" imgW="3174603" imgH="2158730" progId="">
                  <p:embed/>
                  <p:pic>
                    <p:nvPicPr>
                      <p:cNvPr id="6" name="Object 13">
                        <a:extLst>
                          <a:ext uri="{FF2B5EF4-FFF2-40B4-BE49-F238E27FC236}">
                            <a16:creationId xmlns:a16="http://schemas.microsoft.com/office/drawing/2014/main" id="{1CBED1B8-01F6-46E2-A639-3B8D4B42DF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80" y="3714283"/>
                        <a:ext cx="2456483" cy="1408662"/>
                      </a:xfrm>
                      <a:prstGeom prst="rect">
                        <a:avLst/>
                      </a:prstGeom>
                      <a:noFill/>
                      <a:ln w="38100">
                        <a:solidFill>
                          <a:schemeClr val="bg2"/>
                        </a:solidFill>
                        <a:miter lim="800000"/>
                        <a:headEnd/>
                        <a:tailEnd/>
                      </a:ln>
                      <a:effectLst/>
                    </p:spPr>
                  </p:pic>
                </p:oleObj>
              </mc:Fallback>
            </mc:AlternateContent>
          </a:graphicData>
        </a:graphic>
      </p:graphicFrame>
    </p:spTree>
    <p:extLst>
      <p:ext uri="{BB962C8B-B14F-4D97-AF65-F5344CB8AC3E}">
        <p14:creationId xmlns:p14="http://schemas.microsoft.com/office/powerpoint/2010/main" val="22572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F7726F-6BD1-4494-B284-F5FAF8597A0E}"/>
              </a:ext>
            </a:extLst>
          </p:cNvPr>
          <p:cNvSpPr>
            <a:spLocks noGrp="1"/>
          </p:cNvSpPr>
          <p:nvPr>
            <p:ph type="title"/>
          </p:nvPr>
        </p:nvSpPr>
        <p:spPr>
          <a:xfrm>
            <a:off x="540000" y="155806"/>
            <a:ext cx="8064000" cy="572700"/>
          </a:xfrm>
        </p:spPr>
        <p:txBody>
          <a:bodyPr/>
          <a:lstStyle/>
          <a:p>
            <a:r>
              <a:rPr lang="ar-EG" sz="5400" dirty="0">
                <a:effectLst>
                  <a:outerShdw blurRad="38100" dist="38100" dir="2700000" algn="tl">
                    <a:srgbClr val="000000">
                      <a:alpha val="43137"/>
                    </a:srgbClr>
                  </a:outerShdw>
                </a:effectLst>
              </a:rPr>
              <a:t>مدى انتشار المخدرات</a:t>
            </a:r>
            <a:endParaRPr lang="en-US" sz="5400" dirty="0">
              <a:effectLst>
                <a:outerShdw blurRad="38100" dist="38100" dir="2700000" algn="tl">
                  <a:srgbClr val="000000">
                    <a:alpha val="43137"/>
                  </a:srgbClr>
                </a:outerShdw>
              </a:effectLst>
            </a:endParaRPr>
          </a:p>
        </p:txBody>
      </p:sp>
      <p:sp>
        <p:nvSpPr>
          <p:cNvPr id="3" name="عنصر نائب للنص 2">
            <a:extLst>
              <a:ext uri="{FF2B5EF4-FFF2-40B4-BE49-F238E27FC236}">
                <a16:creationId xmlns:a16="http://schemas.microsoft.com/office/drawing/2014/main" id="{CCFE8C6B-7891-41F3-ACBF-DAA9BF3C308A}"/>
              </a:ext>
            </a:extLst>
          </p:cNvPr>
          <p:cNvSpPr>
            <a:spLocks noGrp="1"/>
          </p:cNvSpPr>
          <p:nvPr>
            <p:ph type="body" idx="1"/>
          </p:nvPr>
        </p:nvSpPr>
        <p:spPr>
          <a:xfrm>
            <a:off x="215153" y="1282273"/>
            <a:ext cx="8388847" cy="3574800"/>
          </a:xfrm>
        </p:spPr>
        <p:txBody>
          <a:bodyPr/>
          <a:lstStyle/>
          <a:p>
            <a:pPr algn="r" rtl="1">
              <a:lnSpc>
                <a:spcPct val="90000"/>
              </a:lnSpc>
            </a:pPr>
            <a:r>
              <a:rPr lang="ar-SA" altLang="en-US" sz="2000" dirty="0">
                <a:latin typeface="Dubai Medium" panose="020B0603030403030204" pitchFamily="34" charset="-78"/>
                <a:cs typeface="Dubai Medium" panose="020B0603030403030204" pitchFamily="34" charset="-78"/>
              </a:rPr>
              <a:t>يتزايد في العصر الحاضر انتشار استخدام المخدرة بين مستويات مختلفة اجتماعيا واقتصاديا ، إذا اتسع استعمال الكوكايين في أنحاء مختلفة من العالم – كما استسرا الإقبال على الهيروين وبخاصة في أوروبا وشمال أفريقيا.</a:t>
            </a:r>
            <a:endParaRPr lang="ar-IQ" altLang="en-US" sz="2000" dirty="0">
              <a:latin typeface="Dubai Medium" panose="020B0603030403030204" pitchFamily="34" charset="-78"/>
              <a:cs typeface="Dubai Medium" panose="020B0603030403030204" pitchFamily="34" charset="-78"/>
            </a:endParaRPr>
          </a:p>
          <a:p>
            <a:pPr algn="r" rtl="1">
              <a:lnSpc>
                <a:spcPct val="90000"/>
              </a:lnSpc>
            </a:pPr>
            <a:endParaRPr lang="ar-IQ" altLang="en-US" sz="2000" dirty="0">
              <a:latin typeface="Dubai Medium" panose="020B0603030403030204" pitchFamily="34" charset="-78"/>
              <a:cs typeface="Dubai Medium" panose="020B0603030403030204" pitchFamily="34" charset="-78"/>
            </a:endParaRPr>
          </a:p>
          <a:p>
            <a:pPr algn="r" rtl="1">
              <a:lnSpc>
                <a:spcPct val="90000"/>
              </a:lnSpc>
            </a:pPr>
            <a:r>
              <a:rPr lang="ar-SA" altLang="en-US" sz="2000" dirty="0">
                <a:latin typeface="Dubai Medium" panose="020B0603030403030204" pitchFamily="34" charset="-78"/>
                <a:cs typeface="Dubai Medium" panose="020B0603030403030204" pitchFamily="34" charset="-78"/>
              </a:rPr>
              <a:t>تشير البحوث العملية إلى أن تعاطي المخدرات غالبا ما ينتشر بين سن 15-17  عام بين شرائح المجتمع المختلفة – أي في فترة المراهقة- أما بعد سن العشرين فتقل نسبة من يبدؤون التعاطي ، ثم تتناقص النسبة تدريجيا بين سن الرابع والعشرين وسن الثلاثين أو أكبر.</a:t>
            </a:r>
            <a:endParaRPr lang="ar-EG" altLang="en-US" sz="2000" dirty="0">
              <a:latin typeface="Dubai Medium" panose="020B0603030403030204" pitchFamily="34" charset="-78"/>
              <a:cs typeface="Dubai Medium" panose="020B0603030403030204" pitchFamily="34" charset="-78"/>
            </a:endParaRPr>
          </a:p>
          <a:p>
            <a:pPr marL="114300" indent="0" algn="r" rtl="1">
              <a:lnSpc>
                <a:spcPct val="90000"/>
              </a:lnSpc>
              <a:buNone/>
            </a:pPr>
            <a:endParaRPr lang="ar-SA" altLang="en-US" sz="2000" dirty="0">
              <a:latin typeface="Dubai Medium" panose="020B0603030403030204" pitchFamily="34" charset="-78"/>
              <a:cs typeface="Dubai Medium" panose="020B0603030403030204" pitchFamily="34" charset="-78"/>
            </a:endParaRPr>
          </a:p>
          <a:p>
            <a:pPr algn="r" rtl="1">
              <a:lnSpc>
                <a:spcPct val="90000"/>
              </a:lnSpc>
            </a:pPr>
            <a:r>
              <a:rPr lang="ar-SA" altLang="en-US" sz="2000" dirty="0">
                <a:latin typeface="Dubai Medium" panose="020B0603030403030204" pitchFamily="34" charset="-78"/>
                <a:cs typeface="Dubai Medium" panose="020B0603030403030204" pitchFamily="34" charset="-78"/>
              </a:rPr>
              <a:t>كما لوحظ أن أكثر الشباب – ذكورا أم إناثا – الذين يقبلون على تعاطي المخدرات بأنواعها يقعون في فئات الحرفيين والتجار ، ومن يعمل في محيطهم في الريف أو في الحضر . ولعل من أسباب هو الارتفاع المطرد في مستوياتهم الاقتصادية.</a:t>
            </a:r>
            <a:endParaRPr lang="en-US" altLang="en-US" sz="2000" dirty="0">
              <a:latin typeface="Dubai Medium" panose="020B0603030403030204" pitchFamily="34" charset="-78"/>
              <a:cs typeface="Dubai Medium" panose="020B0603030403030204" pitchFamily="34" charset="-78"/>
            </a:endParaRPr>
          </a:p>
        </p:txBody>
      </p:sp>
    </p:spTree>
    <p:extLst>
      <p:ext uri="{BB962C8B-B14F-4D97-AF65-F5344CB8AC3E}">
        <p14:creationId xmlns:p14="http://schemas.microsoft.com/office/powerpoint/2010/main" val="414814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0701E4-CE46-40A4-8275-5444238B2DE7}"/>
              </a:ext>
            </a:extLst>
          </p:cNvPr>
          <p:cNvSpPr>
            <a:spLocks noGrp="1"/>
          </p:cNvSpPr>
          <p:nvPr>
            <p:ph type="title"/>
          </p:nvPr>
        </p:nvSpPr>
        <p:spPr>
          <a:xfrm>
            <a:off x="893466" y="192101"/>
            <a:ext cx="7190138" cy="572700"/>
          </a:xfrm>
        </p:spPr>
        <p:txBody>
          <a:bodyPr/>
          <a:lstStyle/>
          <a:p>
            <a:r>
              <a:rPr lang="ar-EG" dirty="0"/>
              <a:t>الاضرار الاجتماعية التي تسببها تفشي </a:t>
            </a:r>
            <a:br>
              <a:rPr lang="ar-EG" dirty="0"/>
            </a:br>
            <a:r>
              <a:rPr lang="ar-EG" dirty="0"/>
              <a:t>ادمان المخدرات</a:t>
            </a:r>
            <a:endParaRPr lang="en-US" dirty="0"/>
          </a:p>
        </p:txBody>
      </p:sp>
      <p:sp>
        <p:nvSpPr>
          <p:cNvPr id="3" name="عنصر نائب للنص 2">
            <a:extLst>
              <a:ext uri="{FF2B5EF4-FFF2-40B4-BE49-F238E27FC236}">
                <a16:creationId xmlns:a16="http://schemas.microsoft.com/office/drawing/2014/main" id="{B0102319-B307-441E-B340-0CA2325A57FD}"/>
              </a:ext>
            </a:extLst>
          </p:cNvPr>
          <p:cNvSpPr>
            <a:spLocks noGrp="1"/>
          </p:cNvSpPr>
          <p:nvPr>
            <p:ph type="body" idx="1"/>
          </p:nvPr>
        </p:nvSpPr>
        <p:spPr>
          <a:xfrm>
            <a:off x="540000" y="1499544"/>
            <a:ext cx="8064000" cy="3574800"/>
          </a:xfrm>
        </p:spPr>
        <p:txBody>
          <a:bodyPr/>
          <a:lstStyle/>
          <a:p>
            <a:pPr algn="r" rtl="1"/>
            <a:r>
              <a:rPr lang="ar-EG" sz="2400" dirty="0">
                <a:latin typeface="Dubai Medium" panose="020B0603030403030204" pitchFamily="34" charset="-78"/>
                <a:cs typeface="Dubai Medium" panose="020B0603030403030204" pitchFamily="34" charset="-78"/>
              </a:rPr>
              <a:t>تفكك الأسرة وكثرة حالات الطلاق وتشريد الأطفال .</a:t>
            </a:r>
          </a:p>
          <a:p>
            <a:pPr algn="r" rtl="1"/>
            <a:r>
              <a:rPr lang="ar-EG" sz="2400" dirty="0">
                <a:latin typeface="Dubai Medium" panose="020B0603030403030204" pitchFamily="34" charset="-78"/>
                <a:cs typeface="Dubai Medium" panose="020B0603030403030204" pitchFamily="34" charset="-78"/>
              </a:rPr>
              <a:t>انطفاء نار الغيرة على الشرف .</a:t>
            </a:r>
          </a:p>
          <a:p>
            <a:pPr algn="r" rtl="1"/>
            <a:r>
              <a:rPr lang="ar-EG" sz="2400" dirty="0">
                <a:latin typeface="Dubai Medium" panose="020B0603030403030204" pitchFamily="34" charset="-78"/>
                <a:cs typeface="Dubai Medium" panose="020B0603030403030204" pitchFamily="34" charset="-78"/>
              </a:rPr>
              <a:t>ارتكاب الجرائم وانتهاك الأعراض .</a:t>
            </a:r>
          </a:p>
          <a:p>
            <a:pPr algn="r" rtl="1"/>
            <a:r>
              <a:rPr lang="ar-EG" sz="2400" dirty="0">
                <a:latin typeface="Dubai Medium" panose="020B0603030403030204" pitchFamily="34" charset="-78"/>
                <a:cs typeface="Dubai Medium" panose="020B0603030403030204" pitchFamily="34" charset="-78"/>
              </a:rPr>
              <a:t>الفشل الدراسي والعمل وبالتالي البطالة .</a:t>
            </a:r>
          </a:p>
          <a:p>
            <a:pPr algn="r" rtl="1"/>
            <a:r>
              <a:rPr lang="ar-EG" sz="2400" dirty="0">
                <a:latin typeface="Dubai Medium" panose="020B0603030403030204" pitchFamily="34" charset="-78"/>
                <a:cs typeface="Dubai Medium" panose="020B0603030403030204" pitchFamily="34" charset="-78"/>
              </a:rPr>
              <a:t>وقوع التشاحن والعداوة بين المتعاطين مما يؤدي إلى جرائم أكبر .</a:t>
            </a:r>
          </a:p>
          <a:p>
            <a:pPr algn="r" rtl="1"/>
            <a:r>
              <a:rPr lang="ar-EG" sz="2400" dirty="0">
                <a:latin typeface="Dubai Medium" panose="020B0603030403030204" pitchFamily="34" charset="-78"/>
                <a:cs typeface="Dubai Medium" panose="020B0603030403030204" pitchFamily="34" charset="-78"/>
              </a:rPr>
              <a:t>وقوع جرائم السرقة والحرابة وغيرها .</a:t>
            </a:r>
          </a:p>
          <a:p>
            <a:pPr marL="114300" indent="0" algn="r" rtl="1">
              <a:buNone/>
            </a:pPr>
            <a:endParaRPr lang="en-US" sz="2400" dirty="0">
              <a:latin typeface="Dubai Medium" panose="020B0603030403030204" pitchFamily="34" charset="-78"/>
              <a:cs typeface="Dubai Medium" panose="020B0603030403030204" pitchFamily="34" charset="-78"/>
            </a:endParaRPr>
          </a:p>
        </p:txBody>
      </p:sp>
    </p:spTree>
    <p:extLst>
      <p:ext uri="{BB962C8B-B14F-4D97-AF65-F5344CB8AC3E}">
        <p14:creationId xmlns:p14="http://schemas.microsoft.com/office/powerpoint/2010/main" val="221937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A46EE3-A05F-4666-8BB2-9B2A94589929}"/>
              </a:ext>
            </a:extLst>
          </p:cNvPr>
          <p:cNvSpPr>
            <a:spLocks noGrp="1"/>
          </p:cNvSpPr>
          <p:nvPr>
            <p:ph type="body" idx="1"/>
          </p:nvPr>
        </p:nvSpPr>
        <p:spPr/>
        <p:txBody>
          <a:bodyPr/>
          <a:lstStyle/>
          <a:p>
            <a:pPr algn="r" rtl="1"/>
            <a:r>
              <a:rPr lang="ar-IQ" altLang="en-US" sz="2000" dirty="0">
                <a:latin typeface="Arabic Transparent" pitchFamily="2" charset="0"/>
                <a:cs typeface="Arabic Transparent" pitchFamily="2" charset="0"/>
              </a:rPr>
              <a:t>1.</a:t>
            </a:r>
            <a:r>
              <a:rPr lang="ar-SA" altLang="en-US" sz="2000" dirty="0">
                <a:latin typeface="Arabic Transparent" pitchFamily="2" charset="0"/>
                <a:cs typeface="Arabic Transparent" pitchFamily="2" charset="0"/>
              </a:rPr>
              <a:t>يؤثر على الجهاز العصبي والمراكز العليا للمخ يسيطر على الإحساس والشعور والمتحكم في الدورة الدموية</a:t>
            </a:r>
            <a:r>
              <a:rPr lang="ar-AE" altLang="en-US" sz="2000" dirty="0">
                <a:latin typeface="Arabic Transparent" pitchFamily="2" charset="0"/>
                <a:cs typeface="Arabic Transparent" pitchFamily="2" charset="0"/>
              </a:rPr>
              <a:t>.</a:t>
            </a:r>
            <a:endParaRPr lang="ar-IQ" altLang="en-US" sz="2000" dirty="0">
              <a:latin typeface="Arabic Transparent" pitchFamily="2" charset="0"/>
              <a:cs typeface="Arabic Transparent" pitchFamily="2" charset="0"/>
            </a:endParaRPr>
          </a:p>
          <a:p>
            <a:pPr algn="r" rtl="1"/>
            <a:r>
              <a:rPr lang="ar-SA" altLang="en-US" sz="2000" dirty="0">
                <a:solidFill>
                  <a:srgbClr val="0033CC"/>
                </a:solidFill>
                <a:latin typeface="Arabic Transparent" pitchFamily="2" charset="0"/>
                <a:cs typeface="Arabic Transparent" pitchFamily="2" charset="0"/>
              </a:rPr>
              <a:t> وبمجرد انتهاء الأثر الذي تحدثه الجرعة المخدرة التي يتناولها المدمن فإنه يشعر ب</a:t>
            </a:r>
            <a:r>
              <a:rPr lang="ar-AE" altLang="en-US" sz="2000" dirty="0">
                <a:solidFill>
                  <a:srgbClr val="0033CC"/>
                </a:solidFill>
                <a:latin typeface="Arabic Transparent" pitchFamily="2" charset="0"/>
                <a:cs typeface="Arabic Transparent" pitchFamily="2" charset="0"/>
              </a:rPr>
              <a:t>ـ </a:t>
            </a:r>
            <a:r>
              <a:rPr lang="ar-SA" altLang="en-US" sz="2000" dirty="0">
                <a:solidFill>
                  <a:srgbClr val="0033CC"/>
                </a:solidFill>
                <a:latin typeface="Arabic Transparent" pitchFamily="2" charset="0"/>
                <a:cs typeface="Arabic Transparent" pitchFamily="2" charset="0"/>
              </a:rPr>
              <a:t>:</a:t>
            </a:r>
          </a:p>
          <a:p>
            <a:pPr algn="r" rtl="1">
              <a:buSzPct val="80000"/>
              <a:buFontTx/>
              <a:buBlip>
                <a:blip r:embed="rId2"/>
              </a:buBlip>
            </a:pPr>
            <a:r>
              <a:rPr lang="ar-SA" altLang="en-US" sz="2000" dirty="0">
                <a:solidFill>
                  <a:srgbClr val="4D4D4D"/>
                </a:solidFill>
                <a:cs typeface="Arabic Transparent" pitchFamily="2" charset="0"/>
              </a:rPr>
              <a:t>انقباض وارتخاء في العضلات ويتملكه إحساس بالاكتئاب النفسي والخمول العضوي والذهني</a:t>
            </a:r>
            <a:r>
              <a:rPr lang="ar-AE" altLang="en-US" sz="2000" dirty="0">
                <a:solidFill>
                  <a:srgbClr val="4D4D4D"/>
                </a:solidFill>
                <a:cs typeface="Arabic Transparent" pitchFamily="2" charset="0"/>
              </a:rPr>
              <a:t>.</a:t>
            </a:r>
          </a:p>
          <a:p>
            <a:pPr algn="justLow" rtl="1">
              <a:buSzPct val="80000"/>
              <a:buFontTx/>
              <a:buBlip>
                <a:blip r:embed="rId2"/>
              </a:buBlip>
            </a:pPr>
            <a:r>
              <a:rPr lang="ar-SA" altLang="en-US" sz="2000" dirty="0">
                <a:solidFill>
                  <a:srgbClr val="4D4D4D"/>
                </a:solidFill>
                <a:cs typeface="Arabic Transparent" pitchFamily="2" charset="0"/>
              </a:rPr>
              <a:t>تبدأ بالتالي يداه بالارتعاش ثم الاضطراب الذهني والنفسي حتى الوصول إلى العصبية والميل إلى العدوانية</a:t>
            </a:r>
            <a:r>
              <a:rPr lang="ar-AE" altLang="en-US" sz="2000" dirty="0">
                <a:solidFill>
                  <a:srgbClr val="4D4D4D"/>
                </a:solidFill>
                <a:cs typeface="Arabic Transparent" pitchFamily="2" charset="0"/>
              </a:rPr>
              <a:t>.</a:t>
            </a:r>
            <a:endParaRPr lang="ar-IQ" altLang="en-US" sz="2000" dirty="0">
              <a:solidFill>
                <a:srgbClr val="4D4D4D"/>
              </a:solidFill>
              <a:cs typeface="Arabic Transparent" pitchFamily="2" charset="0"/>
            </a:endParaRPr>
          </a:p>
          <a:p>
            <a:pPr algn="justLow" rtl="1"/>
            <a:r>
              <a:rPr lang="ar-IQ" altLang="en-US" sz="2000" dirty="0">
                <a:latin typeface="Arabic Transparent" pitchFamily="2" charset="0"/>
                <a:cs typeface="Arabic Transparent" pitchFamily="2" charset="0"/>
              </a:rPr>
              <a:t>2</a:t>
            </a:r>
            <a:r>
              <a:rPr lang="ar-AE" altLang="en-US" sz="2000" dirty="0">
                <a:latin typeface="Arabic Transparent" pitchFamily="2" charset="0"/>
                <a:cs typeface="Arabic Transparent" pitchFamily="2" charset="0"/>
              </a:rPr>
              <a:t>. </a:t>
            </a:r>
            <a:r>
              <a:rPr lang="ar-SA" altLang="en-US" sz="2000" dirty="0">
                <a:latin typeface="Arabic Transparent" pitchFamily="2" charset="0"/>
                <a:cs typeface="Arabic Transparent" pitchFamily="2" charset="0"/>
              </a:rPr>
              <a:t>الكبد الوبائي</a:t>
            </a:r>
            <a:r>
              <a:rPr lang="en-US" altLang="en-US" sz="2000" dirty="0">
                <a:latin typeface="Arabic Transparent" pitchFamily="2" charset="0"/>
                <a:cs typeface="Arabic Transparent" pitchFamily="2" charset="0"/>
              </a:rPr>
              <a:t>  C</a:t>
            </a:r>
            <a:r>
              <a:rPr lang="ar-SA" altLang="en-US" sz="2000" dirty="0">
                <a:latin typeface="Arabic Transparent" pitchFamily="2" charset="0"/>
                <a:cs typeface="Arabic Transparent" pitchFamily="2" charset="0"/>
              </a:rPr>
              <a:t> وسرطان الكبد</a:t>
            </a:r>
            <a:r>
              <a:rPr lang="ar-AE" altLang="en-US" sz="2000" dirty="0">
                <a:latin typeface="Arabic Transparent" pitchFamily="2" charset="0"/>
                <a:cs typeface="Arabic Transparent" pitchFamily="2" charset="0"/>
              </a:rPr>
              <a:t>.</a:t>
            </a:r>
          </a:p>
          <a:p>
            <a:pPr algn="justLow" rtl="1"/>
            <a:r>
              <a:rPr lang="ar-AE" altLang="en-US" sz="2000" dirty="0">
                <a:latin typeface="Arabic Transparent" pitchFamily="2" charset="0"/>
                <a:cs typeface="Arabic Transparent" pitchFamily="2" charset="0"/>
              </a:rPr>
              <a:t>3. </a:t>
            </a:r>
            <a:r>
              <a:rPr lang="ar-SA" altLang="en-US" sz="2000" dirty="0">
                <a:latin typeface="Arabic Transparent" pitchFamily="2" charset="0"/>
                <a:cs typeface="Arabic Transparent" pitchFamily="2" charset="0"/>
              </a:rPr>
              <a:t>الإصابة بالسل وقرحة المعدة والهبوط الحاد في القلب والإيدز</a:t>
            </a:r>
            <a:r>
              <a:rPr lang="ar-AE" altLang="en-US" sz="2000" dirty="0">
                <a:latin typeface="Arabic Transparent" pitchFamily="2" charset="0"/>
                <a:cs typeface="Arabic Transparent" pitchFamily="2" charset="0"/>
              </a:rPr>
              <a:t>.</a:t>
            </a:r>
          </a:p>
          <a:p>
            <a:pPr algn="justLow" rtl="1"/>
            <a:r>
              <a:rPr lang="ar-AE" altLang="en-US" sz="2000" dirty="0">
                <a:latin typeface="Arabic Transparent" pitchFamily="2" charset="0"/>
                <a:cs typeface="Arabic Transparent" pitchFamily="2" charset="0"/>
              </a:rPr>
              <a:t>4. </a:t>
            </a:r>
            <a:r>
              <a:rPr lang="ar-SA" altLang="en-US" sz="2000" dirty="0">
                <a:latin typeface="Arabic Transparent" pitchFamily="2" charset="0"/>
                <a:cs typeface="Arabic Transparent" pitchFamily="2" charset="0"/>
              </a:rPr>
              <a:t>اللجوء إلى سلوك غير مشروع مثل السرقة و النصب ولعب القمار</a:t>
            </a:r>
            <a:r>
              <a:rPr lang="ar-AE" altLang="en-US" sz="2000" dirty="0">
                <a:latin typeface="Arabic Transparent" pitchFamily="2" charset="0"/>
                <a:cs typeface="Arabic Transparent" pitchFamily="2" charset="0"/>
              </a:rPr>
              <a:t>.</a:t>
            </a:r>
          </a:p>
          <a:p>
            <a:pPr algn="justLow" rtl="1"/>
            <a:r>
              <a:rPr lang="ar-AE" altLang="en-US" sz="2000" dirty="0">
                <a:latin typeface="Arabic Transparent" pitchFamily="2" charset="0"/>
                <a:cs typeface="Arabic Transparent" pitchFamily="2" charset="0"/>
              </a:rPr>
              <a:t>5. </a:t>
            </a:r>
            <a:r>
              <a:rPr lang="ar-SA" altLang="en-US" sz="2000" dirty="0">
                <a:latin typeface="Arabic Transparent" pitchFamily="2" charset="0"/>
                <a:cs typeface="Arabic Transparent" pitchFamily="2" charset="0"/>
              </a:rPr>
              <a:t>تعاطي المخدرات هو بحد ذاته جريمة يعاقب عليها القانون</a:t>
            </a:r>
            <a:r>
              <a:rPr lang="ar-AE" altLang="en-US" sz="2000" dirty="0">
                <a:latin typeface="Arabic Transparent" pitchFamily="2" charset="0"/>
                <a:cs typeface="Arabic Transparent" pitchFamily="2" charset="0"/>
              </a:rPr>
              <a:t>.</a:t>
            </a:r>
          </a:p>
          <a:p>
            <a:pPr algn="justLow" rtl="1"/>
            <a:r>
              <a:rPr lang="ar-AE" altLang="en-US" sz="2000" dirty="0">
                <a:latin typeface="Arabic Transparent" pitchFamily="2" charset="0"/>
                <a:cs typeface="Arabic Transparent" pitchFamily="2" charset="0"/>
              </a:rPr>
              <a:t>6. </a:t>
            </a:r>
            <a:r>
              <a:rPr lang="ar-SA" altLang="en-US" sz="2000" dirty="0">
                <a:latin typeface="Arabic Transparent" pitchFamily="2" charset="0"/>
                <a:cs typeface="Arabic Transparent" pitchFamily="2" charset="0"/>
              </a:rPr>
              <a:t>حوادث السير</a:t>
            </a:r>
            <a:r>
              <a:rPr lang="ar-AE" altLang="en-US" sz="2000" dirty="0">
                <a:latin typeface="Arabic Transparent" pitchFamily="2" charset="0"/>
                <a:cs typeface="Arabic Transparent" pitchFamily="2" charset="0"/>
              </a:rPr>
              <a:t>.</a:t>
            </a:r>
          </a:p>
          <a:p>
            <a:pPr algn="justLow" rtl="1"/>
            <a:r>
              <a:rPr lang="ar-AE" altLang="en-US" sz="2000" dirty="0">
                <a:latin typeface="Arabic Transparent" pitchFamily="2" charset="0"/>
                <a:cs typeface="Arabic Transparent" pitchFamily="2" charset="0"/>
              </a:rPr>
              <a:t>7. </a:t>
            </a:r>
            <a:r>
              <a:rPr lang="ar-SA" altLang="en-US" sz="2000" dirty="0">
                <a:latin typeface="Arabic Transparent" pitchFamily="2" charset="0"/>
                <a:cs typeface="Arabic Transparent" pitchFamily="2" charset="0"/>
              </a:rPr>
              <a:t>تذهب العقل</a:t>
            </a:r>
            <a:r>
              <a:rPr lang="ar-AE" altLang="en-US" sz="2000" dirty="0">
                <a:latin typeface="Arabic Transparent" pitchFamily="2" charset="0"/>
                <a:cs typeface="Arabic Transparent" pitchFamily="2" charset="0"/>
              </a:rPr>
              <a:t>.</a:t>
            </a:r>
            <a:endParaRPr lang="ar-SA" altLang="en-US" sz="2000" dirty="0">
              <a:solidFill>
                <a:srgbClr val="4D4D4D"/>
              </a:solidFill>
              <a:cs typeface="Arabic Transparent" pitchFamily="2" charset="0"/>
            </a:endParaRPr>
          </a:p>
          <a:p>
            <a:pPr algn="r" rtl="1"/>
            <a:endParaRPr lang="en-US" dirty="0"/>
          </a:p>
        </p:txBody>
      </p:sp>
      <p:sp>
        <p:nvSpPr>
          <p:cNvPr id="4" name="Rectangle 7">
            <a:extLst>
              <a:ext uri="{FF2B5EF4-FFF2-40B4-BE49-F238E27FC236}">
                <a16:creationId xmlns:a16="http://schemas.microsoft.com/office/drawing/2014/main" id="{3DD28D98-525E-4866-B4DB-F7C3A5624F3E}"/>
              </a:ext>
            </a:extLst>
          </p:cNvPr>
          <p:cNvSpPr>
            <a:spLocks noGrp="1" noChangeArrowheads="1"/>
          </p:cNvSpPr>
          <p:nvPr>
            <p:ph type="title"/>
          </p:nvPr>
        </p:nvSpPr>
        <p:spPr bwMode="auto">
          <a:xfrm>
            <a:off x="1619573" y="253456"/>
            <a:ext cx="5935850" cy="800189"/>
          </a:xfrm>
          <a:prstGeom prst="rect">
            <a:avLst/>
          </a:prstGeom>
          <a:solidFill>
            <a:schemeClr val="bg1"/>
          </a:solidFill>
          <a:ln w="19050">
            <a:solidFill>
              <a:schemeClr val="tx1"/>
            </a:solidFill>
            <a:prstDash val="dash"/>
            <a:miter lim="800000"/>
            <a:headEnd/>
            <a:tailEnd/>
          </a:ln>
          <a:effectLst/>
        </p:spPr>
        <p:txBody>
          <a:bodyPr wrap="square">
            <a:spAutoFit/>
          </a:bodyPr>
          <a:lstStyle/>
          <a:p>
            <a:pPr algn="ctr"/>
            <a:r>
              <a:rPr lang="ar-SA" altLang="en-US" sz="4000" dirty="0">
                <a:latin typeface="Arabic Transparent" pitchFamily="2" charset="0"/>
                <a:cs typeface="Arabic Transparent" pitchFamily="2" charset="0"/>
              </a:rPr>
              <a:t>ما هي أضرار تعاطي المخدرات ؟</a:t>
            </a:r>
            <a:endParaRPr lang="en-US" altLang="en-US" sz="4000" dirty="0">
              <a:latin typeface="Arabic Transparent" pitchFamily="2" charset="0"/>
              <a:cs typeface="Arabic Transparent" pitchFamily="2" charset="0"/>
            </a:endParaRPr>
          </a:p>
        </p:txBody>
      </p:sp>
    </p:spTree>
    <p:extLst>
      <p:ext uri="{BB962C8B-B14F-4D97-AF65-F5344CB8AC3E}">
        <p14:creationId xmlns:p14="http://schemas.microsoft.com/office/powerpoint/2010/main" val="1975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21831E-5D43-45CD-B0CE-A52023E31E08}"/>
              </a:ext>
            </a:extLst>
          </p:cNvPr>
          <p:cNvSpPr>
            <a:spLocks noGrp="1"/>
          </p:cNvSpPr>
          <p:nvPr>
            <p:ph type="body" idx="1"/>
          </p:nvPr>
        </p:nvSpPr>
        <p:spPr>
          <a:xfrm>
            <a:off x="154983" y="1028700"/>
            <a:ext cx="8717797" cy="3574800"/>
          </a:xfrm>
        </p:spPr>
        <p:txBody>
          <a:bodyPr/>
          <a:lstStyle/>
          <a:p>
            <a:pPr algn="r" rtl="1">
              <a:buSzPct val="80000"/>
            </a:pPr>
            <a:r>
              <a:rPr lang="ar-IQ" altLang="en-US" sz="2400" b="1" dirty="0">
                <a:solidFill>
                  <a:srgbClr val="9B179E"/>
                </a:solidFill>
                <a:cs typeface="+mj-cs"/>
              </a:rPr>
              <a:t>اضرار اسرية تتمثل بـ:</a:t>
            </a:r>
          </a:p>
          <a:p>
            <a:pPr algn="r" rtl="1">
              <a:buSzPct val="80000"/>
              <a:buFontTx/>
              <a:buBlip>
                <a:blip r:embed="rId2"/>
              </a:buBlip>
            </a:pPr>
            <a:r>
              <a:rPr lang="ar-SA" altLang="en-US" sz="1800" dirty="0">
                <a:solidFill>
                  <a:srgbClr val="4D4D4D"/>
                </a:solidFill>
                <a:cs typeface="Arabic Transparent" pitchFamily="2" charset="0"/>
              </a:rPr>
              <a:t>فردية (</a:t>
            </a:r>
            <a:r>
              <a:rPr lang="ar-AE" altLang="en-US" sz="1800" dirty="0">
                <a:solidFill>
                  <a:srgbClr val="4D4D4D"/>
                </a:solidFill>
                <a:cs typeface="Arabic Transparent" pitchFamily="2" charset="0"/>
              </a:rPr>
              <a:t> </a:t>
            </a:r>
            <a:r>
              <a:rPr lang="ar-SA" altLang="en-US" sz="1800" dirty="0">
                <a:solidFill>
                  <a:srgbClr val="4D4D4D"/>
                </a:solidFill>
                <a:cs typeface="Arabic Transparent" pitchFamily="2" charset="0"/>
              </a:rPr>
              <a:t>العزلة والانطواء ، نبذ المجتمع وكراهيته</a:t>
            </a:r>
            <a:r>
              <a:rPr lang="ar-AE" altLang="en-US" sz="1800" dirty="0">
                <a:solidFill>
                  <a:srgbClr val="4D4D4D"/>
                </a:solidFill>
                <a:cs typeface="Arabic Transparent" pitchFamily="2" charset="0"/>
              </a:rPr>
              <a:t> ).</a:t>
            </a:r>
            <a:endParaRPr lang="en-US" altLang="en-US" sz="1800" dirty="0">
              <a:solidFill>
                <a:srgbClr val="4D4D4D"/>
              </a:solidFill>
              <a:cs typeface="Arabic Transparent" pitchFamily="2" charset="0"/>
            </a:endParaRPr>
          </a:p>
          <a:p>
            <a:pPr algn="r" rtl="1">
              <a:buSzPct val="80000"/>
              <a:buFontTx/>
              <a:buBlip>
                <a:blip r:embed="rId2"/>
              </a:buBlip>
            </a:pPr>
            <a:r>
              <a:rPr lang="ar-SA" altLang="en-US" sz="1800" dirty="0">
                <a:solidFill>
                  <a:srgbClr val="4D4D4D"/>
                </a:solidFill>
                <a:cs typeface="Arabic Transparent" pitchFamily="2" charset="0"/>
              </a:rPr>
              <a:t>مشاكل أسرية (</a:t>
            </a:r>
            <a:r>
              <a:rPr lang="ar-AE" altLang="en-US" sz="1800" dirty="0">
                <a:solidFill>
                  <a:srgbClr val="4D4D4D"/>
                </a:solidFill>
                <a:cs typeface="Arabic Transparent" pitchFamily="2" charset="0"/>
              </a:rPr>
              <a:t> </a:t>
            </a:r>
            <a:r>
              <a:rPr lang="ar-SA" altLang="en-US" sz="1800" dirty="0">
                <a:solidFill>
                  <a:srgbClr val="4D4D4D"/>
                </a:solidFill>
                <a:cs typeface="Arabic Transparent" pitchFamily="2" charset="0"/>
              </a:rPr>
              <a:t>معاناة طويلة )</a:t>
            </a:r>
            <a:r>
              <a:rPr lang="ar-AE" altLang="en-US" sz="1800" dirty="0">
                <a:solidFill>
                  <a:srgbClr val="4D4D4D"/>
                </a:solidFill>
                <a:cs typeface="Arabic Transparent" pitchFamily="2" charset="0"/>
              </a:rPr>
              <a:t>.</a:t>
            </a:r>
            <a:endParaRPr lang="en-US" altLang="en-US" sz="1800" dirty="0">
              <a:solidFill>
                <a:srgbClr val="4D4D4D"/>
              </a:solidFill>
              <a:cs typeface="Arabic Transparent" pitchFamily="2" charset="0"/>
            </a:endParaRPr>
          </a:p>
          <a:p>
            <a:pPr algn="r" rtl="1">
              <a:buSzPct val="80000"/>
              <a:buFontTx/>
              <a:buBlip>
                <a:blip r:embed="rId2"/>
              </a:buBlip>
            </a:pPr>
            <a:r>
              <a:rPr lang="ar-SA" altLang="en-US" sz="1800" dirty="0">
                <a:solidFill>
                  <a:srgbClr val="4D4D4D"/>
                </a:solidFill>
                <a:cs typeface="Arabic Transparent" pitchFamily="2" charset="0"/>
              </a:rPr>
              <a:t>زعزعة الوازع الديني</a:t>
            </a:r>
            <a:r>
              <a:rPr lang="ar-AE" altLang="en-US" sz="1800" dirty="0">
                <a:solidFill>
                  <a:srgbClr val="4D4D4D"/>
                </a:solidFill>
                <a:cs typeface="Arabic Transparent" pitchFamily="2" charset="0"/>
              </a:rPr>
              <a:t>.</a:t>
            </a:r>
            <a:endParaRPr lang="en-US" altLang="en-US" sz="1800" dirty="0">
              <a:solidFill>
                <a:srgbClr val="4D4D4D"/>
              </a:solidFill>
              <a:cs typeface="Arabic Transparent" pitchFamily="2" charset="0"/>
            </a:endParaRPr>
          </a:p>
          <a:p>
            <a:pPr algn="r" rtl="1">
              <a:buSzPct val="80000"/>
              <a:buFontTx/>
              <a:buBlip>
                <a:blip r:embed="rId2"/>
              </a:buBlip>
            </a:pPr>
            <a:r>
              <a:rPr lang="ar-SA" altLang="en-US" sz="1800" dirty="0">
                <a:solidFill>
                  <a:srgbClr val="4D4D4D"/>
                </a:solidFill>
                <a:cs typeface="Arabic Transparent" pitchFamily="2" charset="0"/>
              </a:rPr>
              <a:t>هدم بناء الأسرة وانحراف الأبناء</a:t>
            </a:r>
            <a:r>
              <a:rPr lang="ar-AE" altLang="en-US" sz="1800" dirty="0">
                <a:solidFill>
                  <a:srgbClr val="4D4D4D"/>
                </a:solidFill>
                <a:cs typeface="Arabic Transparent" pitchFamily="2" charset="0"/>
              </a:rPr>
              <a:t>.</a:t>
            </a:r>
            <a:endParaRPr lang="en-US" altLang="en-US" sz="1800" dirty="0">
              <a:solidFill>
                <a:srgbClr val="4D4D4D"/>
              </a:solidFill>
              <a:cs typeface="Arabic Transparent" pitchFamily="2" charset="0"/>
            </a:endParaRPr>
          </a:p>
          <a:p>
            <a:pPr algn="r" rtl="1">
              <a:buSzPct val="80000"/>
              <a:buFontTx/>
              <a:buBlip>
                <a:blip r:embed="rId2"/>
              </a:buBlip>
            </a:pPr>
            <a:r>
              <a:rPr lang="ar-SA" altLang="en-US" sz="1800" dirty="0">
                <a:solidFill>
                  <a:srgbClr val="4D4D4D"/>
                </a:solidFill>
                <a:cs typeface="Arabic Transparent" pitchFamily="2" charset="0"/>
              </a:rPr>
              <a:t>ضياع القيم والمبادئ</a:t>
            </a:r>
            <a:r>
              <a:rPr lang="ar-AE" altLang="en-US" sz="1800" dirty="0">
                <a:solidFill>
                  <a:srgbClr val="4D4D4D"/>
                </a:solidFill>
                <a:cs typeface="Arabic Transparent" pitchFamily="2" charset="0"/>
              </a:rPr>
              <a:t>.</a:t>
            </a:r>
            <a:endParaRPr lang="ar-SA" altLang="en-US" sz="1800" dirty="0">
              <a:solidFill>
                <a:srgbClr val="4D4D4D"/>
              </a:solidFill>
              <a:cs typeface="Arabic Transparent" pitchFamily="2" charset="0"/>
            </a:endParaRPr>
          </a:p>
          <a:p>
            <a:pPr algn="r" rtl="1">
              <a:buSzPct val="80000"/>
              <a:buFontTx/>
              <a:buBlip>
                <a:blip r:embed="rId2"/>
              </a:buBlip>
            </a:pPr>
            <a:r>
              <a:rPr lang="ar-SA" altLang="en-US" sz="1800" dirty="0">
                <a:solidFill>
                  <a:srgbClr val="4D4D4D"/>
                </a:solidFill>
                <a:cs typeface="Arabic Transparent" pitchFamily="2" charset="0"/>
              </a:rPr>
              <a:t>التأثير على سمعة الأسرة (</a:t>
            </a:r>
            <a:r>
              <a:rPr lang="ar-AE" altLang="en-US" sz="1800" dirty="0">
                <a:solidFill>
                  <a:srgbClr val="4D4D4D"/>
                </a:solidFill>
                <a:cs typeface="Arabic Transparent" pitchFamily="2" charset="0"/>
              </a:rPr>
              <a:t> </a:t>
            </a:r>
            <a:r>
              <a:rPr lang="ar-SA" altLang="en-US" sz="1800" dirty="0">
                <a:solidFill>
                  <a:srgbClr val="4D4D4D"/>
                </a:solidFill>
                <a:cs typeface="Arabic Transparent" pitchFamily="2" charset="0"/>
              </a:rPr>
              <a:t>الزواج</a:t>
            </a:r>
            <a:r>
              <a:rPr lang="ar-AE" altLang="en-US" sz="1800" dirty="0">
                <a:solidFill>
                  <a:srgbClr val="4D4D4D"/>
                </a:solidFill>
                <a:cs typeface="Arabic Transparent" pitchFamily="2" charset="0"/>
              </a:rPr>
              <a:t> </a:t>
            </a:r>
            <a:r>
              <a:rPr lang="ar-SA" altLang="en-US" sz="1800" dirty="0">
                <a:solidFill>
                  <a:srgbClr val="4D4D4D"/>
                </a:solidFill>
                <a:cs typeface="Arabic Transparent" pitchFamily="2" charset="0"/>
              </a:rPr>
              <a:t>)</a:t>
            </a:r>
            <a:r>
              <a:rPr lang="ar-AE" altLang="en-US" sz="1800" dirty="0">
                <a:solidFill>
                  <a:srgbClr val="4D4D4D"/>
                </a:solidFill>
                <a:cs typeface="Arabic Transparent" pitchFamily="2" charset="0"/>
              </a:rPr>
              <a:t>.</a:t>
            </a:r>
            <a:endParaRPr lang="en-US" altLang="en-US" sz="1800" dirty="0">
              <a:solidFill>
                <a:srgbClr val="4D4D4D"/>
              </a:solidFill>
              <a:cs typeface="Arabic Transparent" pitchFamily="2" charset="0"/>
            </a:endParaRPr>
          </a:p>
          <a:p>
            <a:pPr algn="r" rtl="1">
              <a:buSzPct val="80000"/>
            </a:pPr>
            <a:r>
              <a:rPr lang="ar-IQ" sz="2400" b="1" dirty="0">
                <a:solidFill>
                  <a:srgbClr val="9B179E"/>
                </a:solidFill>
                <a:cs typeface="+mj-cs"/>
              </a:rPr>
              <a:t>اضرار مجتمعية تتمثل بـ :</a:t>
            </a:r>
          </a:p>
          <a:p>
            <a:pPr algn="r" rtl="1">
              <a:buSzPct val="80000"/>
              <a:buFontTx/>
              <a:buBlip>
                <a:blip r:embed="rId2"/>
              </a:buBlip>
            </a:pPr>
            <a:r>
              <a:rPr lang="ar-SA" altLang="en-US" sz="1800" dirty="0">
                <a:solidFill>
                  <a:srgbClr val="4D4D4D"/>
                </a:solidFill>
                <a:cs typeface="Arabic Transparent" pitchFamily="2" charset="0"/>
              </a:rPr>
              <a:t>قابلية انتقال عدوى التعاطي إلى الآخرين</a:t>
            </a:r>
            <a:r>
              <a:rPr lang="ar-AE" altLang="en-US" sz="1800" dirty="0">
                <a:solidFill>
                  <a:srgbClr val="4D4D4D"/>
                </a:solidFill>
                <a:cs typeface="Arabic Transparent" pitchFamily="2" charset="0"/>
              </a:rPr>
              <a:t>.</a:t>
            </a:r>
            <a:endParaRPr lang="en-US" altLang="en-US" sz="1800" dirty="0">
              <a:solidFill>
                <a:srgbClr val="4D4D4D"/>
              </a:solidFill>
              <a:cs typeface="Arabic Transparent" pitchFamily="2" charset="0"/>
            </a:endParaRPr>
          </a:p>
          <a:p>
            <a:pPr algn="r" rtl="1">
              <a:buSzPct val="80000"/>
              <a:buFontTx/>
              <a:buBlip>
                <a:blip r:embed="rId2"/>
              </a:buBlip>
            </a:pPr>
            <a:r>
              <a:rPr lang="ar-SA" altLang="en-US" sz="1800" dirty="0">
                <a:solidFill>
                  <a:srgbClr val="4D4D4D"/>
                </a:solidFill>
                <a:cs typeface="Arabic Transparent" pitchFamily="2" charset="0"/>
              </a:rPr>
              <a:t>قابلية انتقال عدوى الأمراض خاصة الوبائية بين المتعاطين وغيرهم</a:t>
            </a:r>
            <a:r>
              <a:rPr lang="ar-AE" altLang="en-US" sz="1800" dirty="0">
                <a:solidFill>
                  <a:srgbClr val="4D4D4D"/>
                </a:solidFill>
                <a:cs typeface="Arabic Transparent" pitchFamily="2" charset="0"/>
              </a:rPr>
              <a:t>.</a:t>
            </a:r>
            <a:endParaRPr lang="en-US" altLang="en-US" sz="1800" dirty="0">
              <a:solidFill>
                <a:srgbClr val="4D4D4D"/>
              </a:solidFill>
              <a:cs typeface="Arabic Transparent" pitchFamily="2" charset="0"/>
            </a:endParaRPr>
          </a:p>
          <a:p>
            <a:pPr algn="r" rtl="1">
              <a:buSzPct val="80000"/>
              <a:buFontTx/>
              <a:buBlip>
                <a:blip r:embed="rId2"/>
              </a:buBlip>
            </a:pPr>
            <a:r>
              <a:rPr lang="ar-SA" altLang="en-US" sz="1800" dirty="0">
                <a:solidFill>
                  <a:srgbClr val="4D4D4D"/>
                </a:solidFill>
                <a:cs typeface="Arabic Transparent" pitchFamily="2" charset="0"/>
              </a:rPr>
              <a:t>استغلال فئات الشباب عند حاجتهم لجرعة المخدر وتوجيهم إلى أعمال الترويج والاتجار </a:t>
            </a:r>
            <a:r>
              <a:rPr lang="ar-IQ" altLang="en-US" sz="1800" dirty="0">
                <a:solidFill>
                  <a:srgbClr val="4D4D4D"/>
                </a:solidFill>
                <a:cs typeface="Arabic Transparent" pitchFamily="2" charset="0"/>
              </a:rPr>
              <a:t>.</a:t>
            </a:r>
            <a:endParaRPr lang="en-US" altLang="en-US" sz="1800" dirty="0">
              <a:solidFill>
                <a:srgbClr val="4D4D4D"/>
              </a:solidFill>
              <a:cs typeface="Arabic Transparent" pitchFamily="2" charset="0"/>
            </a:endParaRPr>
          </a:p>
          <a:p>
            <a:pPr algn="r" rtl="1">
              <a:buSzPct val="80000"/>
              <a:buFontTx/>
              <a:buBlip>
                <a:blip r:embed="rId2"/>
              </a:buBlip>
            </a:pPr>
            <a:r>
              <a:rPr lang="ar-SA" altLang="en-US" sz="1800" dirty="0">
                <a:solidFill>
                  <a:srgbClr val="4D4D4D"/>
                </a:solidFill>
                <a:cs typeface="Arabic Transparent" pitchFamily="2" charset="0"/>
              </a:rPr>
              <a:t>تزايد فرص انتشار الفساد والرشوة والبغاء في المجتمع</a:t>
            </a:r>
            <a:r>
              <a:rPr lang="ar-AE" altLang="en-US" sz="1800" dirty="0">
                <a:solidFill>
                  <a:srgbClr val="4D4D4D"/>
                </a:solidFill>
                <a:cs typeface="Arabic Transparent" pitchFamily="2" charset="0"/>
              </a:rPr>
              <a:t>.</a:t>
            </a:r>
            <a:endParaRPr lang="en-US" altLang="en-US" sz="1800" dirty="0">
              <a:solidFill>
                <a:srgbClr val="4D4D4D"/>
              </a:solidFill>
              <a:cs typeface="Arabic Transparent" pitchFamily="2" charset="0"/>
            </a:endParaRPr>
          </a:p>
          <a:p>
            <a:endParaRPr lang="en-US" dirty="0"/>
          </a:p>
        </p:txBody>
      </p:sp>
      <p:sp>
        <p:nvSpPr>
          <p:cNvPr id="4" name="Rectangle 7">
            <a:extLst>
              <a:ext uri="{FF2B5EF4-FFF2-40B4-BE49-F238E27FC236}">
                <a16:creationId xmlns:a16="http://schemas.microsoft.com/office/drawing/2014/main" id="{27425A09-550D-4FB3-8B0D-B4191D3335F9}"/>
              </a:ext>
            </a:extLst>
          </p:cNvPr>
          <p:cNvSpPr>
            <a:spLocks noGrp="1" noChangeArrowheads="1"/>
          </p:cNvSpPr>
          <p:nvPr>
            <p:ph type="title"/>
          </p:nvPr>
        </p:nvSpPr>
        <p:spPr bwMode="auto">
          <a:xfrm>
            <a:off x="539750" y="363538"/>
            <a:ext cx="8064500" cy="573087"/>
          </a:xfrm>
          <a:prstGeom prst="rect">
            <a:avLst/>
          </a:prstGeom>
          <a:solidFill>
            <a:schemeClr val="bg1"/>
          </a:solidFill>
          <a:ln w="19050">
            <a:solidFill>
              <a:schemeClr val="tx1"/>
            </a:solidFill>
            <a:prstDash val="dash"/>
            <a:miter lim="800000"/>
            <a:headEnd/>
            <a:tailEnd/>
          </a:ln>
          <a:effectLst/>
        </p:spPr>
        <p:txBody>
          <a:bodyPr wrap="square">
            <a:spAutoFit/>
          </a:bodyPr>
          <a:lstStyle/>
          <a:p>
            <a:pPr algn="ctr"/>
            <a:r>
              <a:rPr lang="ar-SA" altLang="en-US" sz="4000" dirty="0">
                <a:latin typeface="Arabic Transparent" pitchFamily="2" charset="0"/>
                <a:cs typeface="Arabic Transparent" pitchFamily="2" charset="0"/>
              </a:rPr>
              <a:t>ما هي أضرار تعاطي المخدرات ؟</a:t>
            </a:r>
            <a:endParaRPr lang="en-US" altLang="en-US" sz="4000" dirty="0">
              <a:latin typeface="Arabic Transparent" pitchFamily="2" charset="0"/>
              <a:cs typeface="Arabic Transparent" pitchFamily="2" charset="0"/>
            </a:endParaRPr>
          </a:p>
        </p:txBody>
      </p:sp>
    </p:spTree>
    <p:extLst>
      <p:ext uri="{BB962C8B-B14F-4D97-AF65-F5344CB8AC3E}">
        <p14:creationId xmlns:p14="http://schemas.microsoft.com/office/powerpoint/2010/main" val="17593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1260</Words>
  <Application>Microsoft Office PowerPoint</Application>
  <PresentationFormat>On-screen Show (16:9)</PresentationFormat>
  <Paragraphs>105</Paragraphs>
  <Slides>20</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8" baseType="lpstr">
      <vt:lpstr>29LT Bukra Bold Italic</vt:lpstr>
      <vt:lpstr>Almarai</vt:lpstr>
      <vt:lpstr>Arabic Transparent</vt:lpstr>
      <vt:lpstr>Arial</vt:lpstr>
      <vt:lpstr>Dubai Medium</vt:lpstr>
      <vt:lpstr>Josefin Sans</vt:lpstr>
      <vt:lpstr>Open Sans</vt:lpstr>
      <vt:lpstr>Aquatic and Physical Therapy Center by Slidesgo</vt:lpstr>
      <vt:lpstr>المخدرات التعريف بالمخدرات ومخاطرها واضرارها على الافراد والمجتمعات </vt:lpstr>
      <vt:lpstr>تعريف المخدرات</vt:lpstr>
      <vt:lpstr>تصنيف المخدرات</vt:lpstr>
      <vt:lpstr>عوامل انتشار المخدرات</vt:lpstr>
      <vt:lpstr>اسباب تعاطي المخدرات</vt:lpstr>
      <vt:lpstr>مدى انتشار المخدرات</vt:lpstr>
      <vt:lpstr>الاضرار الاجتماعية التي تسببها تفشي  ادمان المخدرات</vt:lpstr>
      <vt:lpstr>ما هي أضرار تعاطي المخدرات ؟</vt:lpstr>
      <vt:lpstr>ما هي أضرار تعاطي المخدرات ؟</vt:lpstr>
      <vt:lpstr>مناطق انتاج المخدرات في العالم</vt:lpstr>
      <vt:lpstr>PowerPoint Presentation</vt:lpstr>
      <vt:lpstr>PowerPoint Presentation</vt:lpstr>
      <vt:lpstr>PowerPoint Presentation</vt:lpstr>
      <vt:lpstr>PowerPoint Presentation</vt:lpstr>
      <vt:lpstr>المخدرات الرقمية:</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المخدرات</dc:title>
  <dc:creator>Dr. Muntaha</dc:creator>
  <cp:lastModifiedBy>muntaha razaq</cp:lastModifiedBy>
  <cp:revision>9</cp:revision>
  <dcterms:modified xsi:type="dcterms:W3CDTF">2024-10-16T08:08:22Z</dcterms:modified>
</cp:coreProperties>
</file>