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2" r:id="rId2"/>
    <p:sldId id="257" r:id="rId3"/>
    <p:sldId id="265" r:id="rId4"/>
    <p:sldId id="297" r:id="rId5"/>
    <p:sldId id="259" r:id="rId6"/>
    <p:sldId id="301" r:id="rId7"/>
    <p:sldId id="260" r:id="rId8"/>
    <p:sldId id="298" r:id="rId9"/>
    <p:sldId id="302" r:id="rId10"/>
    <p:sldId id="269" r:id="rId11"/>
    <p:sldId id="270" r:id="rId12"/>
    <p:sldId id="333" r:id="rId13"/>
    <p:sldId id="263" r:id="rId14"/>
    <p:sldId id="266" r:id="rId15"/>
    <p:sldId id="262" r:id="rId16"/>
    <p:sldId id="296" r:id="rId17"/>
    <p:sldId id="290" r:id="rId18"/>
    <p:sldId id="304" r:id="rId19"/>
    <p:sldId id="338" r:id="rId20"/>
    <p:sldId id="292" r:id="rId21"/>
    <p:sldId id="293" r:id="rId22"/>
    <p:sldId id="303" r:id="rId23"/>
    <p:sldId id="306" r:id="rId24"/>
    <p:sldId id="307" r:id="rId25"/>
    <p:sldId id="308" r:id="rId26"/>
    <p:sldId id="309" r:id="rId27"/>
    <p:sldId id="310" r:id="rId28"/>
    <p:sldId id="311" r:id="rId29"/>
    <p:sldId id="312" r:id="rId30"/>
    <p:sldId id="315" r:id="rId31"/>
    <p:sldId id="313" r:id="rId32"/>
    <p:sldId id="336" r:id="rId33"/>
    <p:sldId id="305" r:id="rId34"/>
    <p:sldId id="271" r:id="rId35"/>
    <p:sldId id="282" r:id="rId36"/>
    <p:sldId id="284" r:id="rId37"/>
    <p:sldId id="283" r:id="rId38"/>
    <p:sldId id="286" r:id="rId39"/>
    <p:sldId id="285" r:id="rId40"/>
    <p:sldId id="316" r:id="rId41"/>
    <p:sldId id="317" r:id="rId42"/>
    <p:sldId id="318" r:id="rId43"/>
    <p:sldId id="319" r:id="rId44"/>
    <p:sldId id="320" r:id="rId45"/>
    <p:sldId id="321" r:id="rId46"/>
    <p:sldId id="322" r:id="rId47"/>
    <p:sldId id="324" r:id="rId48"/>
    <p:sldId id="325" r:id="rId49"/>
    <p:sldId id="337" r:id="rId50"/>
    <p:sldId id="323" r:id="rId51"/>
    <p:sldId id="33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BE05B2"/>
    <a:srgbClr val="FFFFFF"/>
    <a:srgbClr val="9E268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4660"/>
  </p:normalViewPr>
  <p:slideViewPr>
    <p:cSldViewPr snapToGrid="0">
      <p:cViewPr varScale="1">
        <p:scale>
          <a:sx n="78" d="100"/>
          <a:sy n="78" d="100"/>
        </p:scale>
        <p:origin x="11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9E4BA-958E-40FA-B54F-4620D2C03119}"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CD380-68ED-458E-8F6F-2DF5FEE58FDE}" type="slidenum">
              <a:rPr lang="en-US" smtClean="0"/>
              <a:t>‹#›</a:t>
            </a:fld>
            <a:endParaRPr lang="en-US"/>
          </a:p>
        </p:txBody>
      </p:sp>
    </p:spTree>
    <p:extLst>
      <p:ext uri="{BB962C8B-B14F-4D97-AF65-F5344CB8AC3E}">
        <p14:creationId xmlns:p14="http://schemas.microsoft.com/office/powerpoint/2010/main" val="1708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D9A2D8-456F-4C34-AD6D-F4B4992B8DA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66093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9A2D8-456F-4C34-AD6D-F4B4992B8DA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146439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9A2D8-456F-4C34-AD6D-F4B4992B8DA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33240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9A2D8-456F-4C34-AD6D-F4B4992B8DA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41541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A2D8-456F-4C34-AD6D-F4B4992B8DA1}"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397197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D9A2D8-456F-4C34-AD6D-F4B4992B8DA1}"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53279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9A2D8-456F-4C34-AD6D-F4B4992B8DA1}"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8166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D9A2D8-456F-4C34-AD6D-F4B4992B8DA1}"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269593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9A2D8-456F-4C34-AD6D-F4B4992B8DA1}"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104813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D9A2D8-456F-4C34-AD6D-F4B4992B8DA1}"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338256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D9A2D8-456F-4C34-AD6D-F4B4992B8DA1}"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B0F28-B11A-466E-A447-72434E391855}" type="slidenum">
              <a:rPr lang="en-US" smtClean="0"/>
              <a:t>‹#›</a:t>
            </a:fld>
            <a:endParaRPr lang="en-US"/>
          </a:p>
        </p:txBody>
      </p:sp>
    </p:spTree>
    <p:extLst>
      <p:ext uri="{BB962C8B-B14F-4D97-AF65-F5344CB8AC3E}">
        <p14:creationId xmlns:p14="http://schemas.microsoft.com/office/powerpoint/2010/main" val="253891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9A2D8-456F-4C34-AD6D-F4B4992B8DA1}" type="datetimeFigureOut">
              <a:rPr lang="en-US" smtClean="0"/>
              <a:t>10/28/2024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B0F28-B11A-466E-A447-72434E391855}" type="slidenum">
              <a:rPr lang="en-US" smtClean="0"/>
              <a:t>‹#›</a:t>
            </a:fld>
            <a:endParaRPr lang="en-US"/>
          </a:p>
        </p:txBody>
      </p:sp>
    </p:spTree>
    <p:extLst>
      <p:ext uri="{BB962C8B-B14F-4D97-AF65-F5344CB8AC3E}">
        <p14:creationId xmlns:p14="http://schemas.microsoft.com/office/powerpoint/2010/main" val="402960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612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89706" y="2440900"/>
            <a:ext cx="3381375" cy="2438400"/>
          </a:xfrm>
          <a:prstGeom prst="rect">
            <a:avLst/>
          </a:prstGeom>
        </p:spPr>
      </p:pic>
      <p:pic>
        <p:nvPicPr>
          <p:cNvPr id="5" name="Picture 4"/>
          <p:cNvPicPr>
            <a:picLocks noChangeAspect="1"/>
          </p:cNvPicPr>
          <p:nvPr/>
        </p:nvPicPr>
        <p:blipFill>
          <a:blip r:embed="rId3"/>
          <a:stretch>
            <a:fillRect/>
          </a:stretch>
        </p:blipFill>
        <p:spPr>
          <a:xfrm>
            <a:off x="1282890" y="2169994"/>
            <a:ext cx="4687365" cy="3439236"/>
          </a:xfrm>
          <a:prstGeom prst="rect">
            <a:avLst/>
          </a:prstGeom>
        </p:spPr>
      </p:pic>
    </p:spTree>
    <p:extLst>
      <p:ext uri="{BB962C8B-B14F-4D97-AF65-F5344CB8AC3E}">
        <p14:creationId xmlns:p14="http://schemas.microsoft.com/office/powerpoint/2010/main" val="3912807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8000" dirty="0">
                <a:solidFill>
                  <a:srgbClr val="FF3399"/>
                </a:solidFill>
                <a:latin typeface="+mn-lt"/>
              </a:rPr>
              <a:t>اسباب حصول الطفرة</a:t>
            </a:r>
            <a:endParaRPr lang="en-US" sz="8000" dirty="0">
              <a:solidFill>
                <a:srgbClr val="FF3399"/>
              </a:solidFill>
              <a:latin typeface="+mn-lt"/>
            </a:endParaRPr>
          </a:p>
        </p:txBody>
      </p:sp>
      <p:pic>
        <p:nvPicPr>
          <p:cNvPr id="4" name="Content Placeholder 3"/>
          <p:cNvPicPr>
            <a:picLocks noGrp="1" noChangeAspect="1"/>
          </p:cNvPicPr>
          <p:nvPr>
            <p:ph idx="1"/>
          </p:nvPr>
        </p:nvPicPr>
        <p:blipFill>
          <a:blip r:embed="rId2"/>
          <a:stretch>
            <a:fillRect/>
          </a:stretch>
        </p:blipFill>
        <p:spPr>
          <a:xfrm>
            <a:off x="2619375" y="2615406"/>
            <a:ext cx="6953250" cy="2771775"/>
          </a:xfrm>
          <a:prstGeom prst="rect">
            <a:avLst/>
          </a:prstGeom>
        </p:spPr>
      </p:pic>
    </p:spTree>
    <p:extLst>
      <p:ext uri="{BB962C8B-B14F-4D97-AF65-F5344CB8AC3E}">
        <p14:creationId xmlns:p14="http://schemas.microsoft.com/office/powerpoint/2010/main" val="125390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sz="8000" dirty="0">
                <a:solidFill>
                  <a:srgbClr val="FF3399"/>
                </a:solidFill>
              </a:rPr>
              <a:t>الاحصائيات</a:t>
            </a:r>
            <a:endParaRPr lang="en-US" sz="8000" dirty="0">
              <a:solidFill>
                <a:srgbClr val="FF3399"/>
              </a:solidFill>
            </a:endParaRPr>
          </a:p>
        </p:txBody>
      </p:sp>
      <p:pic>
        <p:nvPicPr>
          <p:cNvPr id="4" name="Content Placeholder 3"/>
          <p:cNvPicPr>
            <a:picLocks noGrp="1" noChangeAspect="1"/>
          </p:cNvPicPr>
          <p:nvPr>
            <p:ph idx="1"/>
          </p:nvPr>
        </p:nvPicPr>
        <p:blipFill>
          <a:blip r:embed="rId2"/>
          <a:stretch>
            <a:fillRect/>
          </a:stretch>
        </p:blipFill>
        <p:spPr>
          <a:xfrm>
            <a:off x="1869440" y="1690688"/>
            <a:ext cx="9062720" cy="3491706"/>
          </a:xfrm>
          <a:prstGeom prst="rect">
            <a:avLst/>
          </a:prstGeom>
        </p:spPr>
      </p:pic>
    </p:spTree>
    <p:extLst>
      <p:ext uri="{BB962C8B-B14F-4D97-AF65-F5344CB8AC3E}">
        <p14:creationId xmlns:p14="http://schemas.microsoft.com/office/powerpoint/2010/main" val="37613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8000" b="1" dirty="0">
                <a:solidFill>
                  <a:srgbClr val="FF3399"/>
                </a:solidFill>
                <a:latin typeface="Calibri" panose="020F0502020204030204" pitchFamily="34" charset="0"/>
                <a:cs typeface="Calibri" panose="020F0502020204030204" pitchFamily="34" charset="0"/>
              </a:rPr>
              <a:t>الإصابات العالمية</a:t>
            </a:r>
            <a:endParaRPr lang="en-US" sz="8000" b="1" dirty="0">
              <a:solidFill>
                <a:srgbClr val="FF3399"/>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lgn="r" rtl="1"/>
            <a:r>
              <a:rPr lang="ar-SA" dirty="0"/>
              <a:t>في عام 2022، تم تسجيل حوالي 2.3 مليون حالة جديدة من سرطان الثدي لدى النساء حول العالم، مما يجعله السرطان الأكثر شيوعًا بين النساء. أعلى معدلات الإصابة كانت في فرنسا والولايات المتحدة، حيث بلغ معدل الإصابة في فرنسا 105.4 لكل 100,000 امرأة.</a:t>
            </a:r>
            <a:endParaRPr lang="en-US" dirty="0"/>
          </a:p>
          <a:p>
            <a:pPr algn="r" rtl="1"/>
            <a:r>
              <a:rPr lang="ar-SA" dirty="0"/>
              <a:t>بلغ عدد الوفيات الناجمة عن سرطان الثدي في عام 2022 حوالي 666,103 حالة. كانت الهند هي الدولة التي سجلت أعلى عدد من الوفيات، تليها الصين والولايات المتحدة.</a:t>
            </a:r>
            <a:endParaRPr lang="ar-IQ" dirty="0"/>
          </a:p>
          <a:p>
            <a:pPr algn="r" rtl="1"/>
            <a:r>
              <a:rPr lang="ar-IQ" dirty="0"/>
              <a:t>في العراق 1 من كل 36 مريضا يحصل على الدواء.</a:t>
            </a:r>
            <a:endParaRPr lang="en-US" dirty="0"/>
          </a:p>
          <a:p>
            <a:pPr algn="r" rtl="1"/>
            <a:endParaRPr lang="en-US" dirty="0"/>
          </a:p>
          <a:p>
            <a:pPr marL="0" indent="0" algn="r" rtl="1">
              <a:buNone/>
            </a:pPr>
            <a:endParaRPr lang="en-US" dirty="0"/>
          </a:p>
        </p:txBody>
      </p:sp>
    </p:spTree>
    <p:extLst>
      <p:ext uri="{BB962C8B-B14F-4D97-AF65-F5344CB8AC3E}">
        <p14:creationId xmlns:p14="http://schemas.microsoft.com/office/powerpoint/2010/main" val="209956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الولايات المتحدة</a:t>
            </a:r>
            <a:endParaRPr lang="en-US" dirty="0"/>
          </a:p>
        </p:txBody>
      </p:sp>
      <p:sp>
        <p:nvSpPr>
          <p:cNvPr id="3" name="Content Placeholder 2"/>
          <p:cNvSpPr>
            <a:spLocks noGrp="1"/>
          </p:cNvSpPr>
          <p:nvPr>
            <p:ph idx="1"/>
          </p:nvPr>
        </p:nvSpPr>
        <p:spPr/>
        <p:txBody>
          <a:bodyPr/>
          <a:lstStyle/>
          <a:p>
            <a:pPr algn="r" rtl="1"/>
            <a:r>
              <a:rPr lang="ar-SA" dirty="0"/>
              <a:t>وفقًا لتقديرات 2024، سيتم تشخيص حوالي 310,720 حالة جديدة من سرطان الثدي في النساء في الولايات المتحدة، مع توقع وفاة 42,250 امرأة بسبب المرض.</a:t>
            </a:r>
            <a:endParaRPr lang="en-US" dirty="0"/>
          </a:p>
          <a:p>
            <a:pPr algn="r" rtl="1"/>
            <a:endParaRPr lang="en-US" dirty="0"/>
          </a:p>
        </p:txBody>
      </p:sp>
    </p:spTree>
    <p:extLst>
      <p:ext uri="{BB962C8B-B14F-4D97-AF65-F5344CB8AC3E}">
        <p14:creationId xmlns:p14="http://schemas.microsoft.com/office/powerpoint/2010/main" val="423480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خارطة السرطان في العالم</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067056"/>
            <a:ext cx="10515600" cy="3868476"/>
          </a:xfrm>
          <a:prstGeom prst="rect">
            <a:avLst/>
          </a:prstGeom>
        </p:spPr>
      </p:pic>
    </p:spTree>
    <p:extLst>
      <p:ext uri="{BB962C8B-B14F-4D97-AF65-F5344CB8AC3E}">
        <p14:creationId xmlns:p14="http://schemas.microsoft.com/office/powerpoint/2010/main" val="224756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الاحصائيات في العراق</a:t>
            </a:r>
            <a:endParaRPr lang="en-US" dirty="0"/>
          </a:p>
        </p:txBody>
      </p:sp>
      <p:pic>
        <p:nvPicPr>
          <p:cNvPr id="4" name="Content Placeholder 3"/>
          <p:cNvPicPr>
            <a:picLocks noGrp="1" noChangeAspect="1"/>
          </p:cNvPicPr>
          <p:nvPr>
            <p:ph idx="1"/>
          </p:nvPr>
        </p:nvPicPr>
        <p:blipFill>
          <a:blip r:embed="rId2"/>
          <a:stretch>
            <a:fillRect/>
          </a:stretch>
        </p:blipFill>
        <p:spPr>
          <a:xfrm>
            <a:off x="2351314" y="1323833"/>
            <a:ext cx="8650515" cy="4229016"/>
          </a:xfrm>
          <a:prstGeom prst="rect">
            <a:avLst/>
          </a:prstGeom>
        </p:spPr>
      </p:pic>
      <p:sp>
        <p:nvSpPr>
          <p:cNvPr id="3" name="Rectangle 2"/>
          <p:cNvSpPr/>
          <p:nvPr/>
        </p:nvSpPr>
        <p:spPr>
          <a:xfrm>
            <a:off x="4702405" y="5866015"/>
            <a:ext cx="6139822" cy="523220"/>
          </a:xfrm>
          <a:prstGeom prst="rect">
            <a:avLst/>
          </a:prstGeom>
        </p:spPr>
        <p:txBody>
          <a:bodyPr wrap="none">
            <a:spAutoFit/>
          </a:bodyPr>
          <a:lstStyle/>
          <a:p>
            <a:pPr algn="r" rtl="1"/>
            <a:r>
              <a:rPr lang="ar-IQ" sz="2800" b="1" dirty="0"/>
              <a:t>في العراق 1 من كل 36 مريضا يحصل على الدواء.</a:t>
            </a:r>
            <a:endParaRPr lang="en-US" sz="2800" b="1" dirty="0"/>
          </a:p>
        </p:txBody>
      </p:sp>
    </p:spTree>
    <p:extLst>
      <p:ext uri="{BB962C8B-B14F-4D97-AF65-F5344CB8AC3E}">
        <p14:creationId xmlns:p14="http://schemas.microsoft.com/office/powerpoint/2010/main" val="378802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تشريح الثدي والعقد اللمفاوية</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14448" y="1811978"/>
            <a:ext cx="5554466" cy="4351338"/>
          </a:xfrm>
          <a:prstGeom prst="rect">
            <a:avLst/>
          </a:prstGeom>
        </p:spPr>
      </p:pic>
      <p:pic>
        <p:nvPicPr>
          <p:cNvPr id="5" name="Picture 4"/>
          <p:cNvPicPr>
            <a:picLocks noChangeAspect="1"/>
          </p:cNvPicPr>
          <p:nvPr/>
        </p:nvPicPr>
        <p:blipFill>
          <a:blip r:embed="rId3"/>
          <a:stretch>
            <a:fillRect/>
          </a:stretch>
        </p:blipFill>
        <p:spPr>
          <a:xfrm>
            <a:off x="423223" y="1811978"/>
            <a:ext cx="5886450" cy="4629150"/>
          </a:xfrm>
          <a:prstGeom prst="rect">
            <a:avLst/>
          </a:prstGeom>
        </p:spPr>
      </p:pic>
    </p:spTree>
    <p:extLst>
      <p:ext uri="{BB962C8B-B14F-4D97-AF65-F5344CB8AC3E}">
        <p14:creationId xmlns:p14="http://schemas.microsoft.com/office/powerpoint/2010/main" val="161575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رسم لحدوث سرطان الثدي بالمناطق التشريحية</a:t>
            </a:r>
            <a:endParaRPr lang="en-US" dirty="0"/>
          </a:p>
        </p:txBody>
      </p:sp>
      <p:pic>
        <p:nvPicPr>
          <p:cNvPr id="4" name="Content Placeholder 3"/>
          <p:cNvPicPr>
            <a:picLocks noGrp="1" noChangeAspect="1"/>
          </p:cNvPicPr>
          <p:nvPr>
            <p:ph idx="1"/>
          </p:nvPr>
        </p:nvPicPr>
        <p:blipFill>
          <a:blip r:embed="rId2"/>
          <a:stretch>
            <a:fillRect/>
          </a:stretch>
        </p:blipFill>
        <p:spPr>
          <a:xfrm>
            <a:off x="3486150" y="2096294"/>
            <a:ext cx="5219700" cy="3810000"/>
          </a:xfrm>
          <a:prstGeom prst="rect">
            <a:avLst/>
          </a:prstGeom>
        </p:spPr>
      </p:pic>
    </p:spTree>
    <p:extLst>
      <p:ext uri="{BB962C8B-B14F-4D97-AF65-F5344CB8AC3E}">
        <p14:creationId xmlns:p14="http://schemas.microsoft.com/office/powerpoint/2010/main" val="59483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55343" y="327546"/>
            <a:ext cx="10481481" cy="6223379"/>
          </a:xfrm>
          <a:prstGeom prst="rect">
            <a:avLst/>
          </a:prstGeom>
        </p:spPr>
      </p:pic>
    </p:spTree>
    <p:extLst>
      <p:ext uri="{BB962C8B-B14F-4D97-AF65-F5344CB8AC3E}">
        <p14:creationId xmlns:p14="http://schemas.microsoft.com/office/powerpoint/2010/main" val="425821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الاهداف </a:t>
            </a:r>
            <a:endParaRPr lang="en-US" dirty="0"/>
          </a:p>
        </p:txBody>
      </p:sp>
      <p:sp>
        <p:nvSpPr>
          <p:cNvPr id="3" name="Content Placeholder 2"/>
          <p:cNvSpPr>
            <a:spLocks noGrp="1"/>
          </p:cNvSpPr>
          <p:nvPr>
            <p:ph idx="1"/>
          </p:nvPr>
        </p:nvSpPr>
        <p:spPr/>
        <p:txBody>
          <a:bodyPr/>
          <a:lstStyle/>
          <a:p>
            <a:pPr algn="r" rtl="1"/>
            <a:r>
              <a:rPr lang="ar-IQ" dirty="0"/>
              <a:t>1- زيادة الوعي والمعرفة حول سرطان الثدي.</a:t>
            </a:r>
          </a:p>
          <a:p>
            <a:pPr algn="r" rtl="1"/>
            <a:r>
              <a:rPr lang="ar-IQ" dirty="0"/>
              <a:t>2- تعزيز أهمية الكشف المبكر</a:t>
            </a:r>
            <a:r>
              <a:rPr lang="en-US" dirty="0"/>
              <a:t>, </a:t>
            </a:r>
            <a:r>
              <a:rPr lang="ar-IQ" dirty="0"/>
              <a:t>الالتزام بالفحص الذاتي المنتظم</a:t>
            </a:r>
          </a:p>
          <a:p>
            <a:pPr algn="r" rtl="1"/>
            <a:r>
              <a:rPr lang="ar-IQ" dirty="0"/>
              <a:t>3- تطوير عادات صحية مستدامة</a:t>
            </a:r>
            <a:r>
              <a:rPr lang="en-US" dirty="0"/>
              <a:t>, </a:t>
            </a:r>
            <a:r>
              <a:rPr lang="ar-IQ" dirty="0"/>
              <a:t>اتباع نمط حياة صحي.</a:t>
            </a:r>
          </a:p>
          <a:p>
            <a:pPr algn="r" rtl="1"/>
            <a:r>
              <a:rPr lang="ar-IQ" dirty="0"/>
              <a:t>4- تعليم الطالبات كيفية التعامل مع الضغوط النفسية.</a:t>
            </a:r>
          </a:p>
          <a:p>
            <a:pPr algn="r" rtl="1"/>
            <a:r>
              <a:rPr lang="ar-IQ" dirty="0"/>
              <a:t>5- إعداد جيل من السيدات المثقفات صحياً.</a:t>
            </a:r>
            <a:endParaRPr lang="en-US" dirty="0"/>
          </a:p>
        </p:txBody>
      </p:sp>
      <p:pic>
        <p:nvPicPr>
          <p:cNvPr id="4" name="Picture 3"/>
          <p:cNvPicPr>
            <a:picLocks noChangeAspect="1"/>
          </p:cNvPicPr>
          <p:nvPr/>
        </p:nvPicPr>
        <p:blipFill>
          <a:blip r:embed="rId2"/>
          <a:stretch>
            <a:fillRect/>
          </a:stretch>
        </p:blipFill>
        <p:spPr>
          <a:xfrm>
            <a:off x="548640" y="670560"/>
            <a:ext cx="2966719" cy="5506403"/>
          </a:xfrm>
          <a:prstGeom prst="rect">
            <a:avLst/>
          </a:prstGeom>
        </p:spPr>
      </p:pic>
    </p:spTree>
    <p:extLst>
      <p:ext uri="{BB962C8B-B14F-4D97-AF65-F5344CB8AC3E}">
        <p14:creationId xmlns:p14="http://schemas.microsoft.com/office/powerpoint/2010/main" val="150276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النوع القنوي</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06966" y="1825625"/>
            <a:ext cx="4989034" cy="435133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1930400"/>
            <a:ext cx="5922417" cy="4381500"/>
          </a:xfrm>
          <a:prstGeom prst="rect">
            <a:avLst/>
          </a:prstGeom>
        </p:spPr>
      </p:pic>
    </p:spTree>
    <p:extLst>
      <p:ext uri="{BB962C8B-B14F-4D97-AF65-F5344CB8AC3E}">
        <p14:creationId xmlns:p14="http://schemas.microsoft.com/office/powerpoint/2010/main" val="379418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النوع الفصيصي</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7924" y="1825625"/>
            <a:ext cx="5796151" cy="4351338"/>
          </a:xfrm>
          <a:prstGeom prst="rect">
            <a:avLst/>
          </a:prstGeom>
        </p:spPr>
      </p:pic>
    </p:spTree>
    <p:extLst>
      <p:ext uri="{BB962C8B-B14F-4D97-AF65-F5344CB8AC3E}">
        <p14:creationId xmlns:p14="http://schemas.microsoft.com/office/powerpoint/2010/main" val="396099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362200" y="762001"/>
            <a:ext cx="7696200" cy="536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36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8000" b="1" dirty="0">
                <a:solidFill>
                  <a:srgbClr val="FF0066"/>
                </a:solidFill>
              </a:rPr>
              <a:t>عوامل الخطورة </a:t>
            </a:r>
            <a:endParaRPr lang="en-US" sz="8000" dirty="0"/>
          </a:p>
        </p:txBody>
      </p:sp>
      <p:pic>
        <p:nvPicPr>
          <p:cNvPr id="3" name="Picture 2"/>
          <p:cNvPicPr>
            <a:picLocks noChangeAspect="1"/>
          </p:cNvPicPr>
          <p:nvPr/>
        </p:nvPicPr>
        <p:blipFill>
          <a:blip r:embed="rId2"/>
          <a:stretch>
            <a:fillRect/>
          </a:stretch>
        </p:blipFill>
        <p:spPr>
          <a:xfrm>
            <a:off x="1767840" y="1690688"/>
            <a:ext cx="9286240" cy="4445952"/>
          </a:xfrm>
          <a:prstGeom prst="rect">
            <a:avLst/>
          </a:prstGeom>
        </p:spPr>
      </p:pic>
    </p:spTree>
    <p:extLst>
      <p:ext uri="{BB962C8B-B14F-4D97-AF65-F5344CB8AC3E}">
        <p14:creationId xmlns:p14="http://schemas.microsoft.com/office/powerpoint/2010/main" val="386354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0160" y="406400"/>
            <a:ext cx="9875520" cy="5770563"/>
          </a:xfrm>
          <a:prstGeom prst="rect">
            <a:avLst/>
          </a:prstGeom>
        </p:spPr>
      </p:pic>
    </p:spTree>
    <p:extLst>
      <p:ext uri="{BB962C8B-B14F-4D97-AF65-F5344CB8AC3E}">
        <p14:creationId xmlns:p14="http://schemas.microsoft.com/office/powerpoint/2010/main" val="317658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تاريخ شخصي من التعرض لسرطان الثدي</a:t>
            </a:r>
            <a:br>
              <a:rPr lang="ar-IQ" dirty="0"/>
            </a:br>
            <a:endParaRPr lang="en-US" dirty="0"/>
          </a:p>
        </p:txBody>
      </p:sp>
      <p:sp>
        <p:nvSpPr>
          <p:cNvPr id="3" name="Content Placeholder 2"/>
          <p:cNvSpPr>
            <a:spLocks noGrp="1"/>
          </p:cNvSpPr>
          <p:nvPr>
            <p:ph idx="1"/>
          </p:nvPr>
        </p:nvSpPr>
        <p:spPr/>
        <p:txBody>
          <a:bodyPr/>
          <a:lstStyle/>
          <a:p>
            <a:pPr algn="r" rtl="1"/>
            <a:r>
              <a:rPr lang="ar-IQ" dirty="0"/>
              <a:t>تاريخ عائلي                                                                  التعرض لإشعاعات</a:t>
            </a:r>
          </a:p>
          <a:p>
            <a:pPr algn="r" rtl="1"/>
            <a:endParaRPr lang="ar-IQ" dirty="0"/>
          </a:p>
          <a:p>
            <a:pPr algn="l" rtl="1"/>
            <a:endParaRPr lang="en-US" dirty="0"/>
          </a:p>
        </p:txBody>
      </p:sp>
      <p:pic>
        <p:nvPicPr>
          <p:cNvPr id="4" name="Picture 3"/>
          <p:cNvPicPr>
            <a:picLocks noChangeAspect="1"/>
          </p:cNvPicPr>
          <p:nvPr/>
        </p:nvPicPr>
        <p:blipFill>
          <a:blip r:embed="rId2"/>
          <a:stretch>
            <a:fillRect/>
          </a:stretch>
        </p:blipFill>
        <p:spPr>
          <a:xfrm>
            <a:off x="7187394" y="2520156"/>
            <a:ext cx="4286250" cy="296227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1053649" y="2520156"/>
            <a:ext cx="3533775" cy="303847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4802872" y="1825625"/>
            <a:ext cx="2264677" cy="4493288"/>
          </a:xfrm>
          <a:prstGeom prst="rect">
            <a:avLst/>
          </a:prstGeom>
        </p:spPr>
      </p:pic>
    </p:spTree>
    <p:extLst>
      <p:ext uri="{BB962C8B-B14F-4D97-AF65-F5344CB8AC3E}">
        <p14:creationId xmlns:p14="http://schemas.microsoft.com/office/powerpoint/2010/main" val="272564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515600" cy="5491163"/>
          </a:xfrm>
        </p:spPr>
        <p:txBody>
          <a:bodyPr/>
          <a:lstStyle/>
          <a:p>
            <a:r>
              <a:rPr lang="ar-IQ" dirty="0"/>
              <a:t>الوزن الزائد                 </a:t>
            </a:r>
            <a:r>
              <a:rPr lang="en-US" dirty="0"/>
              <a:t>   </a:t>
            </a:r>
            <a:endParaRPr lang="ar-IQ" dirty="0"/>
          </a:p>
          <a:p>
            <a:pPr algn="r"/>
            <a:r>
              <a:rPr lang="ar-IQ" dirty="0"/>
              <a:t>الحيض في سن مبكرة نسبي</a:t>
            </a:r>
          </a:p>
          <a:p>
            <a:pPr algn="r"/>
            <a:endParaRPr lang="en-US" dirty="0"/>
          </a:p>
        </p:txBody>
      </p:sp>
      <p:pic>
        <p:nvPicPr>
          <p:cNvPr id="4" name="Picture 3"/>
          <p:cNvPicPr>
            <a:picLocks noChangeAspect="1"/>
          </p:cNvPicPr>
          <p:nvPr/>
        </p:nvPicPr>
        <p:blipFill>
          <a:blip r:embed="rId2"/>
          <a:stretch>
            <a:fillRect/>
          </a:stretch>
        </p:blipFill>
        <p:spPr>
          <a:xfrm>
            <a:off x="2265883" y="1269242"/>
            <a:ext cx="2920266" cy="278534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8456612" y="2050256"/>
            <a:ext cx="2543175" cy="2762250"/>
          </a:xfrm>
          <a:prstGeom prst="rect">
            <a:avLst/>
          </a:prstGeom>
        </p:spPr>
      </p:pic>
    </p:spTree>
    <p:extLst>
      <p:ext uri="{BB962C8B-B14F-4D97-AF65-F5344CB8AC3E}">
        <p14:creationId xmlns:p14="http://schemas.microsoft.com/office/powerpoint/2010/main" val="330686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a:t>الوصول إلى سن الياس (انقطاع الطمث – سن "اليأس") في سن متأخرة نسبيا</a:t>
            </a:r>
          </a:p>
          <a:p>
            <a:pPr algn="r"/>
            <a:endParaRPr lang="en-US" dirty="0"/>
          </a:p>
        </p:txBody>
      </p:sp>
      <p:pic>
        <p:nvPicPr>
          <p:cNvPr id="4" name="Picture 3"/>
          <p:cNvPicPr>
            <a:picLocks noChangeAspect="1"/>
          </p:cNvPicPr>
          <p:nvPr/>
        </p:nvPicPr>
        <p:blipFill>
          <a:blip r:embed="rId2"/>
          <a:stretch>
            <a:fillRect/>
          </a:stretch>
        </p:blipFill>
        <p:spPr>
          <a:xfrm>
            <a:off x="1665287" y="2811462"/>
            <a:ext cx="2867025" cy="273367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994525" y="2743994"/>
            <a:ext cx="2647950" cy="2514600"/>
          </a:xfrm>
          <a:prstGeom prst="rect">
            <a:avLst/>
          </a:prstGeom>
        </p:spPr>
      </p:pic>
    </p:spTree>
    <p:extLst>
      <p:ext uri="{BB962C8B-B14F-4D97-AF65-F5344CB8AC3E}">
        <p14:creationId xmlns:p14="http://schemas.microsoft.com/office/powerpoint/2010/main" val="2396464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ar-IQ" dirty="0"/>
              <a:t>العلاج بالهورمونات</a:t>
            </a:r>
          </a:p>
          <a:p>
            <a:pPr marL="0" indent="0" algn="r">
              <a:buNone/>
            </a:pPr>
            <a:endParaRPr lang="en-US" dirty="0"/>
          </a:p>
        </p:txBody>
      </p:sp>
      <p:pic>
        <p:nvPicPr>
          <p:cNvPr id="4" name="Picture 3"/>
          <p:cNvPicPr>
            <a:picLocks noChangeAspect="1"/>
          </p:cNvPicPr>
          <p:nvPr/>
        </p:nvPicPr>
        <p:blipFill>
          <a:blip r:embed="rId2"/>
          <a:stretch>
            <a:fillRect/>
          </a:stretch>
        </p:blipFill>
        <p:spPr>
          <a:xfrm>
            <a:off x="7761287" y="2638425"/>
            <a:ext cx="4010025" cy="2419350"/>
          </a:xfrm>
          <a:prstGeom prst="rect">
            <a:avLst/>
          </a:prstGeom>
          <a:ln>
            <a:noFill/>
          </a:ln>
          <a:effectLst>
            <a:softEdge rad="112500"/>
          </a:effectLst>
        </p:spPr>
      </p:pic>
      <p:sp>
        <p:nvSpPr>
          <p:cNvPr id="6" name="Rectangle 5"/>
          <p:cNvSpPr/>
          <p:nvPr/>
        </p:nvSpPr>
        <p:spPr>
          <a:xfrm>
            <a:off x="1724704" y="2152134"/>
            <a:ext cx="1960793" cy="369332"/>
          </a:xfrm>
          <a:prstGeom prst="rect">
            <a:avLst/>
          </a:prstGeom>
        </p:spPr>
        <p:txBody>
          <a:bodyPr wrap="none">
            <a:spAutoFit/>
          </a:bodyPr>
          <a:lstStyle/>
          <a:p>
            <a:pPr algn="r"/>
            <a:r>
              <a:rPr lang="ar-IQ" dirty="0"/>
              <a:t>تناول أقراص منع الحمل</a:t>
            </a:r>
          </a:p>
        </p:txBody>
      </p:sp>
      <p:pic>
        <p:nvPicPr>
          <p:cNvPr id="7" name="Picture 6"/>
          <p:cNvPicPr>
            <a:picLocks noChangeAspect="1"/>
          </p:cNvPicPr>
          <p:nvPr/>
        </p:nvPicPr>
        <p:blipFill>
          <a:blip r:embed="rId3"/>
          <a:stretch>
            <a:fillRect/>
          </a:stretch>
        </p:blipFill>
        <p:spPr>
          <a:xfrm>
            <a:off x="1450975" y="2656403"/>
            <a:ext cx="3752850" cy="2733675"/>
          </a:xfrm>
          <a:prstGeom prst="rect">
            <a:avLst/>
          </a:prstGeom>
          <a:ln>
            <a:noFill/>
          </a:ln>
          <a:effectLst>
            <a:softEdge rad="112500"/>
          </a:effectLst>
        </p:spPr>
      </p:pic>
    </p:spTree>
    <p:extLst>
      <p:ext uri="{BB962C8B-B14F-4D97-AF65-F5344CB8AC3E}">
        <p14:creationId xmlns:p14="http://schemas.microsoft.com/office/powerpoint/2010/main" val="3292538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187" y="1457325"/>
            <a:ext cx="10515600" cy="4351338"/>
          </a:xfrm>
        </p:spPr>
        <p:txBody>
          <a:bodyPr/>
          <a:lstStyle/>
          <a:p>
            <a:pPr marL="0" indent="0" algn="r">
              <a:buNone/>
            </a:pPr>
            <a:r>
              <a:rPr lang="ar-IQ" dirty="0"/>
              <a:t>التدخين                                            </a:t>
            </a:r>
          </a:p>
          <a:p>
            <a:r>
              <a:rPr lang="ar-IQ" dirty="0"/>
              <a:t>عدم ممارسة الرياضة</a:t>
            </a:r>
          </a:p>
          <a:p>
            <a:endParaRPr lang="en-US" dirty="0"/>
          </a:p>
        </p:txBody>
      </p:sp>
      <p:pic>
        <p:nvPicPr>
          <p:cNvPr id="4" name="Picture 3"/>
          <p:cNvPicPr>
            <a:picLocks noChangeAspect="1"/>
          </p:cNvPicPr>
          <p:nvPr/>
        </p:nvPicPr>
        <p:blipFill>
          <a:blip r:embed="rId2"/>
          <a:stretch>
            <a:fillRect/>
          </a:stretch>
        </p:blipFill>
        <p:spPr>
          <a:xfrm>
            <a:off x="8405812" y="2432050"/>
            <a:ext cx="3609975" cy="28575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2085975" y="2568575"/>
            <a:ext cx="2457450" cy="2381250"/>
          </a:xfrm>
          <a:prstGeom prst="rect">
            <a:avLst/>
          </a:prstGeom>
        </p:spPr>
      </p:pic>
    </p:spTree>
    <p:extLst>
      <p:ext uri="{BB962C8B-B14F-4D97-AF65-F5344CB8AC3E}">
        <p14:creationId xmlns:p14="http://schemas.microsoft.com/office/powerpoint/2010/main" val="102892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1"/>
            <a:r>
              <a:rPr lang="ar-IQ" b="1" dirty="0"/>
              <a:t>قال الحبيب المصطفى صلى الله عليه وسلم:</a:t>
            </a:r>
          </a:p>
          <a:p>
            <a:pPr algn="ctr" rtl="1"/>
            <a:r>
              <a:rPr lang="ar-IQ" dirty="0"/>
              <a:t> </a:t>
            </a:r>
            <a:r>
              <a:rPr lang="ar-IQ" sz="4400" b="1" dirty="0">
                <a:solidFill>
                  <a:srgbClr val="002060"/>
                </a:solidFill>
              </a:rPr>
              <a:t>"المؤمن القوي خير وأحب إلى الله من المؤمن الضعيف، </a:t>
            </a:r>
          </a:p>
          <a:p>
            <a:pPr algn="ctr" rtl="1"/>
            <a:r>
              <a:rPr lang="ar-IQ" sz="4400" b="1" dirty="0">
                <a:solidFill>
                  <a:srgbClr val="002060"/>
                </a:solidFill>
              </a:rPr>
              <a:t> احرص على ما ينفعك، واستعن بالله ولا تعجز."</a:t>
            </a:r>
            <a:endParaRPr lang="en-US" sz="4400" b="1" dirty="0">
              <a:solidFill>
                <a:srgbClr val="002060"/>
              </a:solidFill>
            </a:endParaRPr>
          </a:p>
        </p:txBody>
      </p:sp>
    </p:spTree>
    <p:extLst>
      <p:ext uri="{BB962C8B-B14F-4D97-AF65-F5344CB8AC3E}">
        <p14:creationId xmlns:p14="http://schemas.microsoft.com/office/powerpoint/2010/main" val="687008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ar-IQ" dirty="0"/>
              <a:t>حمالات الصدر                                                                     مانع التعرق</a:t>
            </a:r>
            <a:endParaRPr lang="en-US" dirty="0"/>
          </a:p>
        </p:txBody>
      </p:sp>
      <p:pic>
        <p:nvPicPr>
          <p:cNvPr id="4" name="Picture 3"/>
          <p:cNvPicPr>
            <a:picLocks noChangeAspect="1"/>
          </p:cNvPicPr>
          <p:nvPr/>
        </p:nvPicPr>
        <p:blipFill>
          <a:blip r:embed="rId2"/>
          <a:stretch>
            <a:fillRect/>
          </a:stretch>
        </p:blipFill>
        <p:spPr>
          <a:xfrm>
            <a:off x="8467725" y="2848769"/>
            <a:ext cx="2886075" cy="2305050"/>
          </a:xfrm>
          <a:prstGeom prst="rect">
            <a:avLst/>
          </a:prstGeom>
        </p:spPr>
      </p:pic>
      <p:pic>
        <p:nvPicPr>
          <p:cNvPr id="5" name="Picture 4"/>
          <p:cNvPicPr>
            <a:picLocks noChangeAspect="1"/>
          </p:cNvPicPr>
          <p:nvPr/>
        </p:nvPicPr>
        <p:blipFill>
          <a:blip r:embed="rId3"/>
          <a:stretch>
            <a:fillRect/>
          </a:stretch>
        </p:blipFill>
        <p:spPr>
          <a:xfrm>
            <a:off x="1292225" y="2848769"/>
            <a:ext cx="2419350" cy="3038475"/>
          </a:xfrm>
          <a:prstGeom prst="rect">
            <a:avLst/>
          </a:prstGeom>
          <a:ln>
            <a:noFill/>
          </a:ln>
          <a:effectLst>
            <a:softEdge rad="112500"/>
          </a:effectLst>
        </p:spPr>
      </p:pic>
    </p:spTree>
    <p:extLst>
      <p:ext uri="{BB962C8B-B14F-4D97-AF65-F5344CB8AC3E}">
        <p14:creationId xmlns:p14="http://schemas.microsoft.com/office/powerpoint/2010/main" val="3426779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ar-IQ" dirty="0"/>
              <a:t>تغيّرات ما قبل سرطانية في نسيج الثدي</a:t>
            </a:r>
          </a:p>
          <a:p>
            <a:r>
              <a:rPr lang="ar-IQ" dirty="0"/>
              <a:t>الفيروس</a:t>
            </a:r>
            <a:endParaRPr lang="en-US" dirty="0"/>
          </a:p>
        </p:txBody>
      </p:sp>
      <p:pic>
        <p:nvPicPr>
          <p:cNvPr id="4" name="Picture 3"/>
          <p:cNvPicPr>
            <a:picLocks noChangeAspect="1"/>
          </p:cNvPicPr>
          <p:nvPr/>
        </p:nvPicPr>
        <p:blipFill>
          <a:blip r:embed="rId2"/>
          <a:stretch>
            <a:fillRect/>
          </a:stretch>
        </p:blipFill>
        <p:spPr>
          <a:xfrm>
            <a:off x="7646987" y="2605087"/>
            <a:ext cx="2790825" cy="256222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581025" y="3036887"/>
            <a:ext cx="4095750" cy="2562225"/>
          </a:xfrm>
          <a:prstGeom prst="rect">
            <a:avLst/>
          </a:prstGeom>
          <a:ln>
            <a:noFill/>
          </a:ln>
          <a:effectLst>
            <a:softEdge rad="112500"/>
          </a:effectLst>
        </p:spPr>
      </p:pic>
    </p:spTree>
    <p:extLst>
      <p:ext uri="{BB962C8B-B14F-4D97-AF65-F5344CB8AC3E}">
        <p14:creationId xmlns:p14="http://schemas.microsoft.com/office/powerpoint/2010/main" val="4140360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6603" y="627797"/>
            <a:ext cx="11409528" cy="5526147"/>
          </a:xfrm>
          <a:prstGeom prst="rect">
            <a:avLst/>
          </a:prstGeom>
        </p:spPr>
      </p:pic>
    </p:spTree>
    <p:extLst>
      <p:ext uri="{BB962C8B-B14F-4D97-AF65-F5344CB8AC3E}">
        <p14:creationId xmlns:p14="http://schemas.microsoft.com/office/powerpoint/2010/main" val="144063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81936"/>
            <a:ext cx="12192000" cy="6527800"/>
          </a:xfrm>
          <a:prstGeom prst="rect">
            <a:avLst/>
          </a:prstGeom>
        </p:spPr>
      </p:pic>
    </p:spTree>
    <p:extLst>
      <p:ext uri="{BB962C8B-B14F-4D97-AF65-F5344CB8AC3E}">
        <p14:creationId xmlns:p14="http://schemas.microsoft.com/office/powerpoint/2010/main" val="194501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أعراض وعلامات سرطان الثدي</a:t>
            </a:r>
            <a:endParaRPr lang="en-US" dirty="0"/>
          </a:p>
        </p:txBody>
      </p:sp>
      <p:sp>
        <p:nvSpPr>
          <p:cNvPr id="3" name="Content Placeholder 2"/>
          <p:cNvSpPr>
            <a:spLocks noGrp="1"/>
          </p:cNvSpPr>
          <p:nvPr>
            <p:ph idx="1"/>
          </p:nvPr>
        </p:nvSpPr>
        <p:spPr/>
        <p:txBody>
          <a:bodyPr/>
          <a:lstStyle/>
          <a:p>
            <a:pPr algn="r" rtl="1"/>
            <a:r>
              <a:rPr lang="ar-IQ" dirty="0"/>
              <a:t>1. </a:t>
            </a:r>
            <a:r>
              <a:rPr lang="ar-IQ" b="1" dirty="0"/>
              <a:t>كتلة أو ورم في الثدي</a:t>
            </a:r>
            <a:r>
              <a:rPr lang="ar-IQ" dirty="0"/>
              <a:t> </a:t>
            </a:r>
            <a:endParaRPr lang="en-US" dirty="0"/>
          </a:p>
        </p:txBody>
      </p:sp>
      <p:pic>
        <p:nvPicPr>
          <p:cNvPr id="4" name="Picture 3"/>
          <p:cNvPicPr>
            <a:picLocks noChangeAspect="1"/>
          </p:cNvPicPr>
          <p:nvPr/>
        </p:nvPicPr>
        <p:blipFill>
          <a:blip r:embed="rId2"/>
          <a:stretch>
            <a:fillRect/>
          </a:stretch>
        </p:blipFill>
        <p:spPr>
          <a:xfrm>
            <a:off x="630569" y="904376"/>
            <a:ext cx="3533775" cy="2428875"/>
          </a:xfrm>
          <a:prstGeom prst="rect">
            <a:avLst/>
          </a:prstGeom>
        </p:spPr>
      </p:pic>
      <p:pic>
        <p:nvPicPr>
          <p:cNvPr id="5" name="Picture 4"/>
          <p:cNvPicPr>
            <a:picLocks noChangeAspect="1"/>
          </p:cNvPicPr>
          <p:nvPr/>
        </p:nvPicPr>
        <p:blipFill>
          <a:blip r:embed="rId3"/>
          <a:stretch>
            <a:fillRect/>
          </a:stretch>
        </p:blipFill>
        <p:spPr>
          <a:xfrm>
            <a:off x="4957762" y="2009775"/>
            <a:ext cx="2276475" cy="2838450"/>
          </a:xfrm>
          <a:prstGeom prst="rect">
            <a:avLst/>
          </a:prstGeom>
        </p:spPr>
      </p:pic>
      <p:pic>
        <p:nvPicPr>
          <p:cNvPr id="6" name="Picture 5"/>
          <p:cNvPicPr>
            <a:picLocks noChangeAspect="1"/>
          </p:cNvPicPr>
          <p:nvPr/>
        </p:nvPicPr>
        <p:blipFill>
          <a:blip r:embed="rId4"/>
          <a:stretch>
            <a:fillRect/>
          </a:stretch>
        </p:blipFill>
        <p:spPr>
          <a:xfrm>
            <a:off x="7255277" y="2327156"/>
            <a:ext cx="4600575" cy="3143250"/>
          </a:xfrm>
          <a:prstGeom prst="rect">
            <a:avLst/>
          </a:prstGeom>
        </p:spPr>
      </p:pic>
      <p:pic>
        <p:nvPicPr>
          <p:cNvPr id="7" name="Picture 6"/>
          <p:cNvPicPr>
            <a:picLocks noChangeAspect="1"/>
          </p:cNvPicPr>
          <p:nvPr/>
        </p:nvPicPr>
        <p:blipFill>
          <a:blip r:embed="rId5"/>
          <a:stretch>
            <a:fillRect/>
          </a:stretch>
        </p:blipFill>
        <p:spPr>
          <a:xfrm>
            <a:off x="1181171" y="3990975"/>
            <a:ext cx="2105025" cy="1714500"/>
          </a:xfrm>
          <a:prstGeom prst="rect">
            <a:avLst/>
          </a:prstGeom>
        </p:spPr>
      </p:pic>
      <p:pic>
        <p:nvPicPr>
          <p:cNvPr id="8" name="Picture 7"/>
          <p:cNvPicPr>
            <a:picLocks noChangeAspect="1"/>
          </p:cNvPicPr>
          <p:nvPr/>
        </p:nvPicPr>
        <p:blipFill>
          <a:blip r:embed="rId6"/>
          <a:stretch>
            <a:fillRect/>
          </a:stretch>
        </p:blipFill>
        <p:spPr>
          <a:xfrm>
            <a:off x="3281006" y="4012407"/>
            <a:ext cx="1704975" cy="2400300"/>
          </a:xfrm>
          <a:prstGeom prst="rect">
            <a:avLst/>
          </a:prstGeom>
        </p:spPr>
      </p:pic>
    </p:spTree>
    <p:extLst>
      <p:ext uri="{BB962C8B-B14F-4D97-AF65-F5344CB8AC3E}">
        <p14:creationId xmlns:p14="http://schemas.microsoft.com/office/powerpoint/2010/main" val="296054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افرازات الحلمة</a:t>
            </a:r>
            <a:endParaRPr lang="en-US" dirty="0"/>
          </a:p>
        </p:txBody>
      </p:sp>
      <p:pic>
        <p:nvPicPr>
          <p:cNvPr id="4" name="Content Placeholder 3"/>
          <p:cNvPicPr>
            <a:picLocks noGrp="1" noChangeAspect="1"/>
          </p:cNvPicPr>
          <p:nvPr>
            <p:ph idx="1"/>
          </p:nvPr>
        </p:nvPicPr>
        <p:blipFill>
          <a:blip r:embed="rId2"/>
          <a:stretch>
            <a:fillRect/>
          </a:stretch>
        </p:blipFill>
        <p:spPr>
          <a:xfrm>
            <a:off x="3676650" y="1902321"/>
            <a:ext cx="2419350" cy="1800225"/>
          </a:xfrm>
          <a:prstGeom prst="rect">
            <a:avLst/>
          </a:prstGeom>
        </p:spPr>
      </p:pic>
      <p:pic>
        <p:nvPicPr>
          <p:cNvPr id="5" name="Picture 4"/>
          <p:cNvPicPr>
            <a:picLocks noChangeAspect="1"/>
          </p:cNvPicPr>
          <p:nvPr/>
        </p:nvPicPr>
        <p:blipFill>
          <a:blip r:embed="rId3"/>
          <a:stretch>
            <a:fillRect/>
          </a:stretch>
        </p:blipFill>
        <p:spPr>
          <a:xfrm>
            <a:off x="6205963" y="1845231"/>
            <a:ext cx="2876550" cy="1924050"/>
          </a:xfrm>
          <a:prstGeom prst="rect">
            <a:avLst/>
          </a:prstGeom>
        </p:spPr>
      </p:pic>
      <p:pic>
        <p:nvPicPr>
          <p:cNvPr id="6" name="Picture 5"/>
          <p:cNvPicPr>
            <a:picLocks noChangeAspect="1"/>
          </p:cNvPicPr>
          <p:nvPr/>
        </p:nvPicPr>
        <p:blipFill>
          <a:blip r:embed="rId4"/>
          <a:stretch>
            <a:fillRect/>
          </a:stretch>
        </p:blipFill>
        <p:spPr>
          <a:xfrm>
            <a:off x="9082513" y="1692831"/>
            <a:ext cx="2543175" cy="2076450"/>
          </a:xfrm>
          <a:prstGeom prst="rect">
            <a:avLst/>
          </a:prstGeom>
        </p:spPr>
      </p:pic>
      <p:pic>
        <p:nvPicPr>
          <p:cNvPr id="8" name="Picture 7"/>
          <p:cNvPicPr>
            <a:picLocks noChangeAspect="1"/>
          </p:cNvPicPr>
          <p:nvPr/>
        </p:nvPicPr>
        <p:blipFill>
          <a:blip r:embed="rId5"/>
          <a:stretch>
            <a:fillRect/>
          </a:stretch>
        </p:blipFill>
        <p:spPr>
          <a:xfrm>
            <a:off x="566312" y="1690688"/>
            <a:ext cx="2647950" cy="2400300"/>
          </a:xfrm>
          <a:prstGeom prst="rect">
            <a:avLst/>
          </a:prstGeom>
        </p:spPr>
      </p:pic>
    </p:spTree>
    <p:extLst>
      <p:ext uri="{BB962C8B-B14F-4D97-AF65-F5344CB8AC3E}">
        <p14:creationId xmlns:p14="http://schemas.microsoft.com/office/powerpoint/2010/main" val="376278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تغيرات في الجلد</a:t>
            </a:r>
            <a:endParaRPr lang="en-US" dirty="0"/>
          </a:p>
        </p:txBody>
      </p:sp>
      <p:pic>
        <p:nvPicPr>
          <p:cNvPr id="4" name="Content Placeholder 3"/>
          <p:cNvPicPr>
            <a:picLocks noGrp="1" noChangeAspect="1"/>
          </p:cNvPicPr>
          <p:nvPr>
            <p:ph idx="1"/>
          </p:nvPr>
        </p:nvPicPr>
        <p:blipFill>
          <a:blip r:embed="rId2"/>
          <a:stretch>
            <a:fillRect/>
          </a:stretch>
        </p:blipFill>
        <p:spPr>
          <a:xfrm>
            <a:off x="10097637" y="2186995"/>
            <a:ext cx="1905000" cy="2400300"/>
          </a:xfrm>
          <a:prstGeom prst="rect">
            <a:avLst/>
          </a:prstGeom>
        </p:spPr>
      </p:pic>
      <p:pic>
        <p:nvPicPr>
          <p:cNvPr id="5" name="Picture 4"/>
          <p:cNvPicPr>
            <a:picLocks noChangeAspect="1"/>
          </p:cNvPicPr>
          <p:nvPr/>
        </p:nvPicPr>
        <p:blipFill>
          <a:blip r:embed="rId3"/>
          <a:stretch>
            <a:fillRect/>
          </a:stretch>
        </p:blipFill>
        <p:spPr>
          <a:xfrm>
            <a:off x="6739435" y="2372732"/>
            <a:ext cx="3162300" cy="2028825"/>
          </a:xfrm>
          <a:prstGeom prst="rect">
            <a:avLst/>
          </a:prstGeom>
        </p:spPr>
      </p:pic>
      <p:pic>
        <p:nvPicPr>
          <p:cNvPr id="6" name="Picture 5"/>
          <p:cNvPicPr>
            <a:picLocks noChangeAspect="1"/>
          </p:cNvPicPr>
          <p:nvPr/>
        </p:nvPicPr>
        <p:blipFill>
          <a:blip r:embed="rId4"/>
          <a:stretch>
            <a:fillRect/>
          </a:stretch>
        </p:blipFill>
        <p:spPr>
          <a:xfrm>
            <a:off x="3981166" y="2206045"/>
            <a:ext cx="2660318" cy="2381250"/>
          </a:xfrm>
          <a:prstGeom prst="rect">
            <a:avLst/>
          </a:prstGeom>
        </p:spPr>
      </p:pic>
      <p:pic>
        <p:nvPicPr>
          <p:cNvPr id="7" name="Content Placeholder 3"/>
          <p:cNvPicPr>
            <a:picLocks noChangeAspect="1"/>
          </p:cNvPicPr>
          <p:nvPr/>
        </p:nvPicPr>
        <p:blipFill>
          <a:blip r:embed="rId5"/>
          <a:stretch>
            <a:fillRect/>
          </a:stretch>
        </p:blipFill>
        <p:spPr>
          <a:xfrm>
            <a:off x="375314" y="1540563"/>
            <a:ext cx="3409950" cy="230505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2900" y="4763067"/>
            <a:ext cx="3390900" cy="1903863"/>
          </a:xfrm>
          <a:prstGeom prst="rect">
            <a:avLst/>
          </a:prstGeom>
        </p:spPr>
      </p:pic>
      <p:pic>
        <p:nvPicPr>
          <p:cNvPr id="9" name="Picture 8"/>
          <p:cNvPicPr>
            <a:picLocks noChangeAspect="1"/>
          </p:cNvPicPr>
          <p:nvPr/>
        </p:nvPicPr>
        <p:blipFill>
          <a:blip r:embed="rId7"/>
          <a:stretch>
            <a:fillRect/>
          </a:stretch>
        </p:blipFill>
        <p:spPr>
          <a:xfrm>
            <a:off x="419527" y="3992893"/>
            <a:ext cx="2057400" cy="2447925"/>
          </a:xfrm>
          <a:prstGeom prst="rect">
            <a:avLst/>
          </a:prstGeom>
        </p:spPr>
      </p:pic>
      <p:pic>
        <p:nvPicPr>
          <p:cNvPr id="10" name="Picture 9"/>
          <p:cNvPicPr>
            <a:picLocks noChangeAspect="1"/>
          </p:cNvPicPr>
          <p:nvPr/>
        </p:nvPicPr>
        <p:blipFill>
          <a:blip r:embed="rId8"/>
          <a:stretch>
            <a:fillRect/>
          </a:stretch>
        </p:blipFill>
        <p:spPr>
          <a:xfrm>
            <a:off x="5933080" y="4587295"/>
            <a:ext cx="1771650" cy="2152650"/>
          </a:xfrm>
          <a:prstGeom prst="rect">
            <a:avLst/>
          </a:prstGeom>
        </p:spPr>
      </p:pic>
      <p:pic>
        <p:nvPicPr>
          <p:cNvPr id="11" name="Picture 10"/>
          <p:cNvPicPr>
            <a:picLocks noChangeAspect="1"/>
          </p:cNvPicPr>
          <p:nvPr/>
        </p:nvPicPr>
        <p:blipFill>
          <a:blip r:embed="rId9"/>
          <a:stretch>
            <a:fillRect/>
          </a:stretch>
        </p:blipFill>
        <p:spPr>
          <a:xfrm>
            <a:off x="2735097" y="4587295"/>
            <a:ext cx="2409825" cy="2314575"/>
          </a:xfrm>
          <a:prstGeom prst="rect">
            <a:avLst/>
          </a:prstGeom>
        </p:spPr>
      </p:pic>
      <p:pic>
        <p:nvPicPr>
          <p:cNvPr id="12" name="Picture 11"/>
          <p:cNvPicPr>
            <a:picLocks noChangeAspect="1"/>
          </p:cNvPicPr>
          <p:nvPr/>
        </p:nvPicPr>
        <p:blipFill>
          <a:blip r:embed="rId9"/>
          <a:stretch>
            <a:fillRect/>
          </a:stretch>
        </p:blipFill>
        <p:spPr>
          <a:xfrm>
            <a:off x="4280634" y="0"/>
            <a:ext cx="2409825" cy="2314575"/>
          </a:xfrm>
          <a:prstGeom prst="rect">
            <a:avLst/>
          </a:prstGeom>
        </p:spPr>
      </p:pic>
    </p:spTree>
    <p:extLst>
      <p:ext uri="{BB962C8B-B14F-4D97-AF65-F5344CB8AC3E}">
        <p14:creationId xmlns:p14="http://schemas.microsoft.com/office/powerpoint/2010/main" val="2961785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تغيرات </a:t>
            </a:r>
            <a:r>
              <a:rPr lang="en-US" dirty="0"/>
              <a:t> </a:t>
            </a:r>
            <a:r>
              <a:rPr lang="ar-IQ" dirty="0"/>
              <a:t>في شكل الحلمة</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77227" y="1921159"/>
            <a:ext cx="4634129" cy="4351338"/>
          </a:xfrm>
          <a:prstGeom prst="rect">
            <a:avLst/>
          </a:prstGeom>
        </p:spPr>
      </p:pic>
      <p:pic>
        <p:nvPicPr>
          <p:cNvPr id="5" name="Picture 4"/>
          <p:cNvPicPr>
            <a:picLocks noChangeAspect="1"/>
          </p:cNvPicPr>
          <p:nvPr/>
        </p:nvPicPr>
        <p:blipFill>
          <a:blip r:embed="rId3"/>
          <a:stretch>
            <a:fillRect/>
          </a:stretch>
        </p:blipFill>
        <p:spPr>
          <a:xfrm>
            <a:off x="2367102" y="1921159"/>
            <a:ext cx="4810125" cy="2266950"/>
          </a:xfrm>
          <a:prstGeom prst="rect">
            <a:avLst/>
          </a:prstGeom>
        </p:spPr>
      </p:pic>
      <p:pic>
        <p:nvPicPr>
          <p:cNvPr id="6" name="Picture 5"/>
          <p:cNvPicPr>
            <a:picLocks noChangeAspect="1"/>
          </p:cNvPicPr>
          <p:nvPr/>
        </p:nvPicPr>
        <p:blipFill>
          <a:blip r:embed="rId4"/>
          <a:stretch>
            <a:fillRect/>
          </a:stretch>
        </p:blipFill>
        <p:spPr>
          <a:xfrm>
            <a:off x="4910277" y="4418580"/>
            <a:ext cx="2266950" cy="1581150"/>
          </a:xfrm>
          <a:prstGeom prst="rect">
            <a:avLst/>
          </a:prstGeom>
        </p:spPr>
      </p:pic>
    </p:spTree>
    <p:extLst>
      <p:ext uri="{BB962C8B-B14F-4D97-AF65-F5344CB8AC3E}">
        <p14:creationId xmlns:p14="http://schemas.microsoft.com/office/powerpoint/2010/main" val="2248250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تورم الابط والرقبة</a:t>
            </a:r>
            <a:endParaRPr lang="en-US" dirty="0"/>
          </a:p>
        </p:txBody>
      </p:sp>
      <p:pic>
        <p:nvPicPr>
          <p:cNvPr id="6" name="Content Placeholder 5"/>
          <p:cNvPicPr>
            <a:picLocks noGrp="1" noChangeAspect="1"/>
          </p:cNvPicPr>
          <p:nvPr>
            <p:ph idx="1"/>
          </p:nvPr>
        </p:nvPicPr>
        <p:blipFill>
          <a:blip r:embed="rId2"/>
          <a:stretch>
            <a:fillRect/>
          </a:stretch>
        </p:blipFill>
        <p:spPr>
          <a:xfrm>
            <a:off x="3224212" y="2796381"/>
            <a:ext cx="5743575" cy="2409825"/>
          </a:xfrm>
          <a:prstGeom prst="rect">
            <a:avLst/>
          </a:prstGeom>
        </p:spPr>
      </p:pic>
    </p:spTree>
    <p:extLst>
      <p:ext uri="{BB962C8B-B14F-4D97-AF65-F5344CB8AC3E}">
        <p14:creationId xmlns:p14="http://schemas.microsoft.com/office/powerpoint/2010/main" val="1572510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الم وتهيج وحرقة في منطقة الثدي</a:t>
            </a:r>
            <a:endParaRPr lang="en-US" dirty="0"/>
          </a:p>
        </p:txBody>
      </p:sp>
      <p:pic>
        <p:nvPicPr>
          <p:cNvPr id="4" name="Content Placeholder 3"/>
          <p:cNvPicPr>
            <a:picLocks noGrp="1" noChangeAspect="1"/>
          </p:cNvPicPr>
          <p:nvPr>
            <p:ph idx="1"/>
          </p:nvPr>
        </p:nvPicPr>
        <p:blipFill>
          <a:blip r:embed="rId2"/>
          <a:stretch>
            <a:fillRect/>
          </a:stretch>
        </p:blipFill>
        <p:spPr>
          <a:xfrm>
            <a:off x="3593412" y="3552410"/>
            <a:ext cx="3476625" cy="2371725"/>
          </a:xfrm>
          <a:prstGeom prst="rect">
            <a:avLst/>
          </a:prstGeom>
        </p:spPr>
      </p:pic>
    </p:spTree>
    <p:extLst>
      <p:ext uri="{BB962C8B-B14F-4D97-AF65-F5344CB8AC3E}">
        <p14:creationId xmlns:p14="http://schemas.microsoft.com/office/powerpoint/2010/main" val="14007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t>قصة انجلينا جولي </a:t>
            </a:r>
            <a:endParaRPr lang="en-US" dirty="0"/>
          </a:p>
        </p:txBody>
      </p:sp>
      <p:pic>
        <p:nvPicPr>
          <p:cNvPr id="3" name="Picture 2"/>
          <p:cNvPicPr>
            <a:picLocks noChangeAspect="1"/>
          </p:cNvPicPr>
          <p:nvPr/>
        </p:nvPicPr>
        <p:blipFill>
          <a:blip r:embed="rId2"/>
          <a:stretch>
            <a:fillRect/>
          </a:stretch>
        </p:blipFill>
        <p:spPr>
          <a:xfrm>
            <a:off x="4585648" y="1509224"/>
            <a:ext cx="3343275" cy="4876800"/>
          </a:xfrm>
          <a:prstGeom prst="rect">
            <a:avLst/>
          </a:prstGeom>
        </p:spPr>
      </p:pic>
      <p:pic>
        <p:nvPicPr>
          <p:cNvPr id="6"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279" y="2819156"/>
            <a:ext cx="2195442" cy="2256936"/>
          </a:xfrm>
          <a:prstGeom prst="rect">
            <a:avLst/>
          </a:prstGeom>
        </p:spPr>
      </p:pic>
    </p:spTree>
    <p:extLst>
      <p:ext uri="{BB962C8B-B14F-4D97-AF65-F5344CB8AC3E}">
        <p14:creationId xmlns:p14="http://schemas.microsoft.com/office/powerpoint/2010/main" val="3986161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b="1" dirty="0">
                <a:solidFill>
                  <a:srgbClr val="FF0066"/>
                </a:solidFill>
              </a:rPr>
              <a:t>الكشف عن سرطان الثدي </a:t>
            </a:r>
            <a:endParaRPr lang="en-US" b="1" dirty="0">
              <a:solidFill>
                <a:srgbClr val="FF0066"/>
              </a:solidFill>
            </a:endParaRPr>
          </a:p>
        </p:txBody>
      </p:sp>
      <p:pic>
        <p:nvPicPr>
          <p:cNvPr id="4" name="Content Placeholder 3"/>
          <p:cNvPicPr>
            <a:picLocks noGrp="1" noChangeAspect="1"/>
          </p:cNvPicPr>
          <p:nvPr>
            <p:ph idx="1"/>
          </p:nvPr>
        </p:nvPicPr>
        <p:blipFill>
          <a:blip r:embed="rId2"/>
          <a:stretch>
            <a:fillRect/>
          </a:stretch>
        </p:blipFill>
        <p:spPr>
          <a:xfrm>
            <a:off x="382137" y="1282890"/>
            <a:ext cx="11573302" cy="5322626"/>
          </a:xfrm>
          <a:prstGeom prst="rect">
            <a:avLst/>
          </a:prstGeom>
        </p:spPr>
      </p:pic>
    </p:spTree>
    <p:extLst>
      <p:ext uri="{BB962C8B-B14F-4D97-AF65-F5344CB8AC3E}">
        <p14:creationId xmlns:p14="http://schemas.microsoft.com/office/powerpoint/2010/main" val="1522113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latin typeface="Arial Black" pitchFamily="34" charset="0"/>
              </a:rPr>
              <a:t>Triple assessment</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362201" y="1371600"/>
            <a:ext cx="761999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1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ppt_w</p:attrName>
                                        </p:attrNameLst>
                                      </p:cBhvr>
                                      <p:tavLst>
                                        <p:tav tm="0">
                                          <p:val>
                                            <p:fltVal val="0"/>
                                          </p:val>
                                        </p:tav>
                                        <p:tav tm="100000">
                                          <p:val>
                                            <p:strVal val="#ppt_w"/>
                                          </p:val>
                                        </p:tav>
                                      </p:tavLst>
                                    </p:anim>
                                    <p:anim calcmode="lin" valueType="num">
                                      <p:cBhvr>
                                        <p:cTn id="13" dur="1000" fill="hold"/>
                                        <p:tgtEl>
                                          <p:spTgt spid="6146"/>
                                        </p:tgtEl>
                                        <p:attrNameLst>
                                          <p:attrName>ppt_h</p:attrName>
                                        </p:attrNameLst>
                                      </p:cBhvr>
                                      <p:tavLst>
                                        <p:tav tm="0">
                                          <p:val>
                                            <p:fltVal val="0"/>
                                          </p:val>
                                        </p:tav>
                                        <p:tav tm="100000">
                                          <p:val>
                                            <p:strVal val="#ppt_h"/>
                                          </p:val>
                                        </p:tav>
                                      </p:tavLst>
                                    </p:anim>
                                    <p:anim calcmode="lin" valueType="num">
                                      <p:cBhvr>
                                        <p:cTn id="14" dur="1000" fill="hold"/>
                                        <p:tgtEl>
                                          <p:spTgt spid="6146"/>
                                        </p:tgtEl>
                                        <p:attrNameLst>
                                          <p:attrName>style.rotation</p:attrName>
                                        </p:attrNameLst>
                                      </p:cBhvr>
                                      <p:tavLst>
                                        <p:tav tm="0">
                                          <p:val>
                                            <p:fltVal val="90"/>
                                          </p:val>
                                        </p:tav>
                                        <p:tav tm="100000">
                                          <p:val>
                                            <p:fltVal val="0"/>
                                          </p:val>
                                        </p:tav>
                                      </p:tavLst>
                                    </p:anim>
                                    <p:animEffect transition="in" filter="fade">
                                      <p:cBhvr>
                                        <p:cTn id="1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69900"/>
            <a:ext cx="11988799" cy="6235700"/>
          </a:xfrm>
          <a:prstGeom prst="rect">
            <a:avLst/>
          </a:prstGeom>
        </p:spPr>
      </p:pic>
    </p:spTree>
    <p:extLst>
      <p:ext uri="{BB962C8B-B14F-4D97-AF65-F5344CB8AC3E}">
        <p14:creationId xmlns:p14="http://schemas.microsoft.com/office/powerpoint/2010/main" val="1826457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Examination </a:t>
            </a:r>
          </a:p>
        </p:txBody>
      </p:sp>
      <p:pic>
        <p:nvPicPr>
          <p:cNvPr id="4" name="Content Placeholder 3"/>
          <p:cNvPicPr>
            <a:picLocks noGrp="1" noChangeAspect="1"/>
          </p:cNvPicPr>
          <p:nvPr>
            <p:ph idx="1"/>
          </p:nvPr>
        </p:nvPicPr>
        <p:blipFill>
          <a:blip r:embed="rId2"/>
          <a:stretch>
            <a:fillRect/>
          </a:stretch>
        </p:blipFill>
        <p:spPr>
          <a:xfrm>
            <a:off x="7877175" y="2262981"/>
            <a:ext cx="3476625" cy="2638425"/>
          </a:xfrm>
          <a:prstGeom prst="rect">
            <a:avLst/>
          </a:prstGeom>
          <a:ln>
            <a:noFill/>
          </a:ln>
          <a:effectLst>
            <a:softEdge rad="112500"/>
          </a:effectLst>
        </p:spPr>
      </p:pic>
      <p:pic>
        <p:nvPicPr>
          <p:cNvPr id="5" name="Content Placeholder 3"/>
          <p:cNvPicPr>
            <a:picLocks noChangeAspect="1"/>
          </p:cNvPicPr>
          <p:nvPr/>
        </p:nvPicPr>
        <p:blipFill>
          <a:blip r:embed="rId3"/>
          <a:stretch>
            <a:fillRect/>
          </a:stretch>
        </p:blipFill>
        <p:spPr>
          <a:xfrm>
            <a:off x="1163637" y="1943894"/>
            <a:ext cx="5800725" cy="3886200"/>
          </a:xfrm>
          <a:prstGeom prst="rect">
            <a:avLst/>
          </a:prstGeom>
        </p:spPr>
      </p:pic>
    </p:spTree>
    <p:extLst>
      <p:ext uri="{BB962C8B-B14F-4D97-AF65-F5344CB8AC3E}">
        <p14:creationId xmlns:p14="http://schemas.microsoft.com/office/powerpoint/2010/main" val="46633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a:solidFill>
                  <a:srgbClr val="FF0066"/>
                </a:solidFill>
              </a:rPr>
              <a:t>العلاج</a:t>
            </a:r>
            <a:endParaRPr lang="en-US" b="1" dirty="0">
              <a:solidFill>
                <a:srgbClr val="FF0066"/>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08100" y="1825624"/>
            <a:ext cx="99441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28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2409825"/>
            <a:ext cx="10515600" cy="1325563"/>
          </a:xfrm>
        </p:spPr>
        <p:txBody>
          <a:bodyPr>
            <a:normAutofit/>
          </a:bodyPr>
          <a:lstStyle/>
          <a:p>
            <a:pPr algn="ctr"/>
            <a:r>
              <a:rPr lang="ar-IQ" sz="6600" b="1" dirty="0">
                <a:solidFill>
                  <a:srgbClr val="FF0066"/>
                </a:solidFill>
              </a:rPr>
              <a:t>الاغذية المفيدة</a:t>
            </a:r>
            <a:endParaRPr lang="en-US" sz="6600" b="1" dirty="0">
              <a:solidFill>
                <a:srgbClr val="FF0066"/>
              </a:solidFill>
            </a:endParaRPr>
          </a:p>
        </p:txBody>
      </p:sp>
    </p:spTree>
    <p:extLst>
      <p:ext uri="{BB962C8B-B14F-4D97-AF65-F5344CB8AC3E}">
        <p14:creationId xmlns:p14="http://schemas.microsoft.com/office/powerpoint/2010/main" val="1438928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ge of different foods&#10;&#10;Description automatically generated">
            <a:extLst>
              <a:ext uri="{FF2B5EF4-FFF2-40B4-BE49-F238E27FC236}">
                <a16:creationId xmlns:a16="http://schemas.microsoft.com/office/drawing/2014/main" id="{410403EA-F01E-423A-F68F-A04356C776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9422" y="0"/>
            <a:ext cx="9269249" cy="6710383"/>
          </a:xfrm>
          <a:prstGeom prst="rect">
            <a:avLst/>
          </a:prstGeom>
        </p:spPr>
      </p:pic>
    </p:spTree>
    <p:extLst>
      <p:ext uri="{BB962C8B-B14F-4D97-AF65-F5344CB8AC3E}">
        <p14:creationId xmlns:p14="http://schemas.microsoft.com/office/powerpoint/2010/main" val="1693589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130425"/>
            <a:ext cx="10515600" cy="1325563"/>
          </a:xfrm>
        </p:spPr>
        <p:txBody>
          <a:bodyPr>
            <a:normAutofit/>
          </a:bodyPr>
          <a:lstStyle/>
          <a:p>
            <a:pPr algn="ctr"/>
            <a:r>
              <a:rPr lang="ar-IQ" sz="6000" b="1" dirty="0">
                <a:solidFill>
                  <a:srgbClr val="FF0066"/>
                </a:solidFill>
              </a:rPr>
              <a:t>امتنعي عن </a:t>
            </a:r>
            <a:endParaRPr lang="en-US" sz="6000" b="1" dirty="0">
              <a:solidFill>
                <a:srgbClr val="FF0066"/>
              </a:solidFill>
            </a:endParaRPr>
          </a:p>
        </p:txBody>
      </p:sp>
    </p:spTree>
    <p:extLst>
      <p:ext uri="{BB962C8B-B14F-4D97-AF65-F5344CB8AC3E}">
        <p14:creationId xmlns:p14="http://schemas.microsoft.com/office/powerpoint/2010/main" val="240560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8901" y="469900"/>
            <a:ext cx="12103100" cy="622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022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IQ" sz="6000" b="1" dirty="0">
                <a:solidFill>
                  <a:srgbClr val="FF3399"/>
                </a:solidFill>
                <a:latin typeface="+mn-lt"/>
              </a:rPr>
              <a:t>كيفية التخلص من الضغوط الحياتية</a:t>
            </a:r>
            <a:endParaRPr lang="en-US" sz="6000" b="1" dirty="0">
              <a:solidFill>
                <a:srgbClr val="FF3399"/>
              </a:solidFill>
              <a:latin typeface="+mn-lt"/>
            </a:endParaRPr>
          </a:p>
        </p:txBody>
      </p:sp>
      <p:sp>
        <p:nvSpPr>
          <p:cNvPr id="3" name="Content Placeholder 2"/>
          <p:cNvSpPr>
            <a:spLocks noGrp="1"/>
          </p:cNvSpPr>
          <p:nvPr>
            <p:ph idx="1"/>
          </p:nvPr>
        </p:nvSpPr>
        <p:spPr/>
        <p:txBody>
          <a:bodyPr/>
          <a:lstStyle/>
          <a:p>
            <a:pPr algn="r" rtl="1"/>
            <a:r>
              <a:rPr lang="ar-IQ" b="1" dirty="0"/>
              <a:t>تقنيات الاسترخاء</a:t>
            </a:r>
            <a:r>
              <a:rPr lang="ar-IQ" dirty="0"/>
              <a:t>: مثل التأمل والتنفس العميق تساعد في تهدئة العقل وتقليل التوتر.</a:t>
            </a:r>
          </a:p>
          <a:p>
            <a:pPr algn="r" rtl="1"/>
            <a:r>
              <a:rPr lang="ar-IQ" b="1" dirty="0"/>
              <a:t>ممارسة الرياضة بانتظام</a:t>
            </a:r>
            <a:r>
              <a:rPr lang="ar-IQ" dirty="0"/>
              <a:t>: التمارين البدنية تقلل التوتر وتزيد إفراز هرمونات السعادة.</a:t>
            </a:r>
          </a:p>
          <a:p>
            <a:pPr algn="r" rtl="1"/>
            <a:r>
              <a:rPr lang="ar-IQ" b="1" dirty="0"/>
              <a:t>النوم الجيد</a:t>
            </a:r>
            <a:r>
              <a:rPr lang="ar-IQ" dirty="0"/>
              <a:t>: الحصول على نوم كافٍ يعزز الصحة النفسية والجسدية.</a:t>
            </a:r>
          </a:p>
          <a:p>
            <a:pPr algn="r" rtl="1"/>
            <a:r>
              <a:rPr lang="ar-IQ" b="1" dirty="0"/>
              <a:t>دعم العلاقات الاجتماعية</a:t>
            </a:r>
            <a:r>
              <a:rPr lang="ar-IQ" dirty="0"/>
              <a:t>: التواصل مع الأصدقاء والعائلة يخفف من الضغوط.</a:t>
            </a:r>
          </a:p>
          <a:p>
            <a:pPr algn="r" rtl="1"/>
            <a:r>
              <a:rPr lang="ar-IQ" b="1" dirty="0"/>
              <a:t>البحث عن مساعدة مهنية</a:t>
            </a:r>
            <a:r>
              <a:rPr lang="ar-IQ" dirty="0"/>
              <a:t>: اللجوء إلى استشاري نفسي عند الحاجة لتحسين طرق التعامل مع التوتر.</a:t>
            </a:r>
          </a:p>
          <a:p>
            <a:pPr algn="r" rtl="1"/>
            <a:endParaRPr lang="ar-IQ" dirty="0"/>
          </a:p>
          <a:p>
            <a:pPr algn="r" rtl="1"/>
            <a:endParaRPr lang="en-US" dirty="0"/>
          </a:p>
        </p:txBody>
      </p:sp>
    </p:spTree>
    <p:extLst>
      <p:ext uri="{BB962C8B-B14F-4D97-AF65-F5344CB8AC3E}">
        <p14:creationId xmlns:p14="http://schemas.microsoft.com/office/powerpoint/2010/main" val="171936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7200" b="1" dirty="0">
                <a:solidFill>
                  <a:srgbClr val="BE05B2"/>
                </a:solidFill>
                <a:latin typeface="Calibri" panose="020F0502020204030204" pitchFamily="34" charset="0"/>
                <a:cs typeface="Calibri" panose="020F0502020204030204" pitchFamily="34" charset="0"/>
              </a:rPr>
              <a:t>سرطان الثدي</a:t>
            </a:r>
            <a:endParaRPr lang="en-US" sz="7200" dirty="0">
              <a:solidFill>
                <a:srgbClr val="BE05B2"/>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lgn="r" rtl="1"/>
            <a:r>
              <a:rPr lang="ar-IQ" sz="4000" b="1" dirty="0">
                <a:latin typeface="Calibri" panose="020F0502020204030204" pitchFamily="34" charset="0"/>
                <a:cs typeface="Calibri" panose="020F0502020204030204" pitchFamily="34" charset="0"/>
              </a:rPr>
              <a:t> السرطان </a:t>
            </a:r>
            <a:r>
              <a:rPr lang="ar-IQ" dirty="0"/>
              <a:t>هو مرض ينشأ عندما تنمو الخلايا بشكل غير طبيعي في أنسجة الثدي وتتكاثر بشكل غير منضبط. هذه الخلايا السرطانية يمكن أن تشكل ورمًا وتنتشر إلى أجزاء أخرى من الجسم.</a:t>
            </a:r>
          </a:p>
          <a:p>
            <a:pPr algn="r" rtl="1"/>
            <a:r>
              <a:rPr lang="ar-IQ" sz="4000" b="1" dirty="0">
                <a:solidFill>
                  <a:srgbClr val="FF3399"/>
                </a:solidFill>
                <a:latin typeface="Calibri" panose="020F0502020204030204" pitchFamily="34" charset="0"/>
                <a:cs typeface="Calibri" panose="020F0502020204030204" pitchFamily="34" charset="0"/>
              </a:rPr>
              <a:t>سرطان الثدي </a:t>
            </a:r>
            <a:r>
              <a:rPr lang="ar-IQ" dirty="0"/>
              <a:t>هو نوع من أنواع السرطان الذي يبدأ في خلايا الثدي. يتطور هذا المرض عندما تبدأ خلايا الثدي بالنمو بشكل غير طبيعي وخارج عن السيطرة، مما يؤدي إلى تكوّن ورم. قد يكون الورم حميدًا (غير سرطاني) أو خبيثًا (سرطانيًا).</a:t>
            </a:r>
            <a:endParaRPr lang="en-US" dirty="0"/>
          </a:p>
        </p:txBody>
      </p:sp>
      <p:pic>
        <p:nvPicPr>
          <p:cNvPr id="4" name="Picture 3"/>
          <p:cNvPicPr>
            <a:picLocks noChangeAspect="1"/>
          </p:cNvPicPr>
          <p:nvPr/>
        </p:nvPicPr>
        <p:blipFill>
          <a:blip r:embed="rId2"/>
          <a:stretch>
            <a:fillRect/>
          </a:stretch>
        </p:blipFill>
        <p:spPr>
          <a:xfrm>
            <a:off x="2279177" y="4700161"/>
            <a:ext cx="7697336" cy="1743075"/>
          </a:xfrm>
          <a:prstGeom prst="rect">
            <a:avLst/>
          </a:prstGeom>
        </p:spPr>
      </p:pic>
    </p:spTree>
    <p:extLst>
      <p:ext uri="{BB962C8B-B14F-4D97-AF65-F5344CB8AC3E}">
        <p14:creationId xmlns:p14="http://schemas.microsoft.com/office/powerpoint/2010/main" val="2905005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15403" y="191070"/>
            <a:ext cx="7533564" cy="6509982"/>
          </a:xfrm>
          <a:prstGeom prst="rect">
            <a:avLst/>
          </a:prstGeom>
        </p:spPr>
      </p:pic>
    </p:spTree>
    <p:extLst>
      <p:ext uri="{BB962C8B-B14F-4D97-AF65-F5344CB8AC3E}">
        <p14:creationId xmlns:p14="http://schemas.microsoft.com/office/powerpoint/2010/main" val="1612237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192000" cy="6987654"/>
          </a:xfrm>
          <a:prstGeom prst="rect">
            <a:avLst/>
          </a:prstGeom>
        </p:spPr>
      </p:pic>
    </p:spTree>
    <p:extLst>
      <p:ext uri="{BB962C8B-B14F-4D97-AF65-F5344CB8AC3E}">
        <p14:creationId xmlns:p14="http://schemas.microsoft.com/office/powerpoint/2010/main" val="75050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92337" y="322997"/>
            <a:ext cx="9151961" cy="1992573"/>
          </a:xfrm>
        </p:spPr>
        <p:txBody>
          <a:bodyPr>
            <a:normAutofit/>
          </a:bodyPr>
          <a:lstStyle/>
          <a:p>
            <a:pPr marL="0" indent="0" algn="ctr" rtl="1">
              <a:buNone/>
            </a:pPr>
            <a:r>
              <a:rPr lang="ar-IQ" sz="9600" b="1" dirty="0">
                <a:solidFill>
                  <a:srgbClr val="FF0066"/>
                </a:solidFill>
                <a:cs typeface="+mj-cs"/>
              </a:rPr>
              <a:t>كيفية نشوء السرطان </a:t>
            </a:r>
            <a:endParaRPr lang="en-US" sz="9600" b="1" dirty="0">
              <a:solidFill>
                <a:srgbClr val="FF0066"/>
              </a:solidFill>
              <a:cs typeface="+mj-cs"/>
            </a:endParaRPr>
          </a:p>
        </p:txBody>
      </p:sp>
      <p:pic>
        <p:nvPicPr>
          <p:cNvPr id="3" name="Picture 2"/>
          <p:cNvPicPr>
            <a:picLocks noChangeAspect="1"/>
          </p:cNvPicPr>
          <p:nvPr/>
        </p:nvPicPr>
        <p:blipFill>
          <a:blip r:embed="rId2"/>
          <a:stretch>
            <a:fillRect/>
          </a:stretch>
        </p:blipFill>
        <p:spPr>
          <a:xfrm>
            <a:off x="1623377" y="2315570"/>
            <a:ext cx="4614863" cy="3800475"/>
          </a:xfrm>
          <a:prstGeom prst="rect">
            <a:avLst/>
          </a:prstGeom>
        </p:spPr>
      </p:pic>
    </p:spTree>
    <p:extLst>
      <p:ext uri="{BB962C8B-B14F-4D97-AF65-F5344CB8AC3E}">
        <p14:creationId xmlns:p14="http://schemas.microsoft.com/office/powerpoint/2010/main" val="5389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sz="8000" b="1" dirty="0">
                <a:solidFill>
                  <a:srgbClr val="FF3399"/>
                </a:solidFill>
                <a:latin typeface="Calibri" panose="020F0502020204030204" pitchFamily="34" charset="0"/>
                <a:cs typeface="Calibri" panose="020F0502020204030204" pitchFamily="34" charset="0"/>
              </a:rPr>
              <a:t>السبب</a:t>
            </a:r>
            <a:endParaRPr lang="en-US" sz="8000" b="1" dirty="0">
              <a:solidFill>
                <a:srgbClr val="FF3399"/>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r" rtl="1"/>
            <a:r>
              <a:rPr lang="ar-IQ" dirty="0"/>
              <a:t>السرطان يحدث بسبب تغيرات أو طفرات في المادة الوراثية (</a:t>
            </a:r>
            <a:r>
              <a:rPr lang="en-US" dirty="0"/>
              <a:t>DNA) </a:t>
            </a:r>
            <a:r>
              <a:rPr lang="ar-IQ" dirty="0"/>
              <a:t>) داخل الخلايا. هذه الطفرات تؤدي إلى خلل في كيفية نمو وانقسام الخلايا، مما يتسبب في نمو الخلايا بشكل غير طبيعي وخارج عن السيطرة. هناك العديد من الأسباب التي يمكن أن تسهم في حدوث السرطان.</a:t>
            </a:r>
          </a:p>
        </p:txBody>
      </p:sp>
      <p:pic>
        <p:nvPicPr>
          <p:cNvPr id="4" name="Picture 3"/>
          <p:cNvPicPr>
            <a:picLocks noChangeAspect="1"/>
          </p:cNvPicPr>
          <p:nvPr/>
        </p:nvPicPr>
        <p:blipFill>
          <a:blip r:embed="rId2"/>
          <a:stretch>
            <a:fillRect/>
          </a:stretch>
        </p:blipFill>
        <p:spPr>
          <a:xfrm>
            <a:off x="2661921" y="3795713"/>
            <a:ext cx="6156960" cy="2381250"/>
          </a:xfrm>
          <a:prstGeom prst="rect">
            <a:avLst/>
          </a:prstGeom>
        </p:spPr>
      </p:pic>
    </p:spTree>
    <p:extLst>
      <p:ext uri="{BB962C8B-B14F-4D97-AF65-F5344CB8AC3E}">
        <p14:creationId xmlns:p14="http://schemas.microsoft.com/office/powerpoint/2010/main" val="34506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9618" y="1978926"/>
            <a:ext cx="8871045" cy="4176214"/>
          </a:xfrm>
          <a:prstGeom prst="rect">
            <a:avLst/>
          </a:prstGeom>
        </p:spPr>
      </p:pic>
      <p:sp>
        <p:nvSpPr>
          <p:cNvPr id="2" name="TextBox 1">
            <a:extLst>
              <a:ext uri="{FF2B5EF4-FFF2-40B4-BE49-F238E27FC236}">
                <a16:creationId xmlns:a16="http://schemas.microsoft.com/office/drawing/2014/main" id="{55E6D714-6AE1-DDEA-B809-622E95AB33F1}"/>
              </a:ext>
            </a:extLst>
          </p:cNvPr>
          <p:cNvSpPr txBox="1"/>
          <p:nvPr/>
        </p:nvSpPr>
        <p:spPr>
          <a:xfrm>
            <a:off x="5181326" y="629264"/>
            <a:ext cx="1829347" cy="830997"/>
          </a:xfrm>
          <a:prstGeom prst="rect">
            <a:avLst/>
          </a:prstGeom>
          <a:noFill/>
        </p:spPr>
        <p:txBody>
          <a:bodyPr wrap="none" rtlCol="0">
            <a:spAutoFit/>
          </a:bodyPr>
          <a:lstStyle/>
          <a:p>
            <a:r>
              <a:rPr lang="ar-IQ" sz="4800" b="1" dirty="0"/>
              <a:t>الطفرات</a:t>
            </a:r>
            <a:endParaRPr lang="en-US" sz="4800" b="1" dirty="0"/>
          </a:p>
        </p:txBody>
      </p:sp>
    </p:spTree>
    <p:extLst>
      <p:ext uri="{BB962C8B-B14F-4D97-AF65-F5344CB8AC3E}">
        <p14:creationId xmlns:p14="http://schemas.microsoft.com/office/powerpoint/2010/main" val="159966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IQ" sz="9600" b="1" dirty="0">
                <a:solidFill>
                  <a:srgbClr val="FF0066"/>
                </a:solidFill>
              </a:rPr>
              <a:t>الطفرات</a:t>
            </a:r>
            <a:r>
              <a:rPr lang="ar-IQ" dirty="0"/>
              <a:t> </a:t>
            </a:r>
            <a:endParaRPr lang="en-US" dirty="0"/>
          </a:p>
        </p:txBody>
      </p:sp>
      <p:pic>
        <p:nvPicPr>
          <p:cNvPr id="4" name="Content Placeholder 3"/>
          <p:cNvPicPr>
            <a:picLocks noGrp="1" noChangeAspect="1"/>
          </p:cNvPicPr>
          <p:nvPr>
            <p:ph idx="1"/>
          </p:nvPr>
        </p:nvPicPr>
        <p:blipFill>
          <a:blip r:embed="rId2"/>
          <a:stretch>
            <a:fillRect/>
          </a:stretch>
        </p:blipFill>
        <p:spPr>
          <a:xfrm>
            <a:off x="3895725" y="2629694"/>
            <a:ext cx="4400550" cy="2743200"/>
          </a:xfrm>
          <a:prstGeom prst="rect">
            <a:avLst/>
          </a:prstGeom>
        </p:spPr>
      </p:pic>
    </p:spTree>
    <p:extLst>
      <p:ext uri="{BB962C8B-B14F-4D97-AF65-F5344CB8AC3E}">
        <p14:creationId xmlns:p14="http://schemas.microsoft.com/office/powerpoint/2010/main" val="111462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548</Words>
  <Application>Microsoft Office PowerPoint</Application>
  <PresentationFormat>Widescreen</PresentationFormat>
  <Paragraphs>65</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Black</vt:lpstr>
      <vt:lpstr>Calibri</vt:lpstr>
      <vt:lpstr>Calibri Light</vt:lpstr>
      <vt:lpstr>Office Theme</vt:lpstr>
      <vt:lpstr>PowerPoint Presentation</vt:lpstr>
      <vt:lpstr>الاهداف </vt:lpstr>
      <vt:lpstr>PowerPoint Presentation</vt:lpstr>
      <vt:lpstr>قصة انجلينا جولي </vt:lpstr>
      <vt:lpstr>سرطان الثدي</vt:lpstr>
      <vt:lpstr>PowerPoint Presentation</vt:lpstr>
      <vt:lpstr>السبب</vt:lpstr>
      <vt:lpstr>PowerPoint Presentation</vt:lpstr>
      <vt:lpstr>الطفرات </vt:lpstr>
      <vt:lpstr>PowerPoint Presentation</vt:lpstr>
      <vt:lpstr>اسباب حصول الطفرة</vt:lpstr>
      <vt:lpstr>الاحصائيات</vt:lpstr>
      <vt:lpstr>الإصابات العالمية</vt:lpstr>
      <vt:lpstr>الولايات المتحدة</vt:lpstr>
      <vt:lpstr>خارطة السرطان في العالم</vt:lpstr>
      <vt:lpstr>الاحصائيات في العراق</vt:lpstr>
      <vt:lpstr>تشريح الثدي والعقد اللمفاوية</vt:lpstr>
      <vt:lpstr>رسم لحدوث سرطان الثدي بالمناطق التشريحية</vt:lpstr>
      <vt:lpstr>PowerPoint Presentation</vt:lpstr>
      <vt:lpstr>النوع القنوي</vt:lpstr>
      <vt:lpstr>النوع الفصيصي</vt:lpstr>
      <vt:lpstr>PowerPoint Presentation</vt:lpstr>
      <vt:lpstr>عوامل الخطورة </vt:lpstr>
      <vt:lpstr>PowerPoint Presentation</vt:lpstr>
      <vt:lpstr>تاريخ شخصي من التعرض لسرطان الثدي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أعراض وعلامات سرطان الثدي</vt:lpstr>
      <vt:lpstr>افرازات الحلمة</vt:lpstr>
      <vt:lpstr>تغيرات في الجلد</vt:lpstr>
      <vt:lpstr>تغيرات  في شكل الحلمة</vt:lpstr>
      <vt:lpstr>تورم الابط والرقبة</vt:lpstr>
      <vt:lpstr>الم وتهيج وحرقة في منطقة الثدي</vt:lpstr>
      <vt:lpstr>الكشف عن سرطان الثدي </vt:lpstr>
      <vt:lpstr>Triple assessment</vt:lpstr>
      <vt:lpstr>PowerPoint Presentation</vt:lpstr>
      <vt:lpstr>Self Examination </vt:lpstr>
      <vt:lpstr>العلاج</vt:lpstr>
      <vt:lpstr>الاغذية المفيدة</vt:lpstr>
      <vt:lpstr>PowerPoint Presentation</vt:lpstr>
      <vt:lpstr>امتنعي عن </vt:lpstr>
      <vt:lpstr>PowerPoint Presentation</vt:lpstr>
      <vt:lpstr>كيفية التخلص من الضغوط الحياتية</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"الأمل يبدأ بالوعي: نحو مستقبل خالٍ من سرطان الثدي"</dc:title>
  <dc:creator>Maher</dc:creator>
  <cp:lastModifiedBy>Ahmed Mohammed Kamil Hussein</cp:lastModifiedBy>
  <cp:revision>95</cp:revision>
  <dcterms:created xsi:type="dcterms:W3CDTF">2024-08-10T07:47:52Z</dcterms:created>
  <dcterms:modified xsi:type="dcterms:W3CDTF">2024-10-28T07:56:13Z</dcterms:modified>
</cp:coreProperties>
</file>