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Quattrocento" panose="02020502030000000404" pitchFamily="18" charset="0"/>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23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684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281714"/>
            <a:ext cx="7098149" cy="704017"/>
          </a:xfrm>
          <a:prstGeom prst="rect">
            <a:avLst/>
          </a:prstGeom>
          <a:noFill/>
          <a:ln/>
        </p:spPr>
        <p:txBody>
          <a:bodyPr wrap="none" lIns="0" tIns="0" rIns="0" bIns="0" rtlCol="0" anchor="t"/>
          <a:lstStyle/>
          <a:p>
            <a:pPr marL="0" indent="0">
              <a:lnSpc>
                <a:spcPts val="5500"/>
              </a:lnSpc>
              <a:buNone/>
            </a:pPr>
            <a:r>
              <a:rPr lang="en-US" sz="4400" dirty="0">
                <a:solidFill>
                  <a:srgbClr val="FFD9BE"/>
                </a:solidFill>
                <a:latin typeface="Quattrocento" pitchFamily="34" charset="0"/>
                <a:ea typeface="Quattrocento" pitchFamily="34" charset="-122"/>
                <a:cs typeface="Quattrocento" pitchFamily="34" charset="-120"/>
              </a:rPr>
              <a:t>Advances in Periodontology</a:t>
            </a:r>
            <a:endParaRPr lang="en-US" sz="4400" dirty="0"/>
          </a:p>
        </p:txBody>
      </p:sp>
      <p:sp>
        <p:nvSpPr>
          <p:cNvPr id="4" name="Text 1"/>
          <p:cNvSpPr/>
          <p:nvPr/>
        </p:nvSpPr>
        <p:spPr>
          <a:xfrm>
            <a:off x="837724" y="3344704"/>
            <a:ext cx="7468553" cy="1915120"/>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Periodontology, the study of the structures supporting the teeth, has seen remarkable advancements in recent years. These innovations have transformed the way dental professionals diagnose, treat, and manage periodontal diseases, leading to improved patient outcomes and oral health.</a:t>
            </a:r>
            <a:endParaRPr lang="en-US" sz="1850" dirty="0"/>
          </a:p>
        </p:txBody>
      </p:sp>
      <p:sp>
        <p:nvSpPr>
          <p:cNvPr id="5" name="Shape 2"/>
          <p:cNvSpPr/>
          <p:nvPr/>
        </p:nvSpPr>
        <p:spPr>
          <a:xfrm>
            <a:off x="837724" y="5546884"/>
            <a:ext cx="382905" cy="382905"/>
          </a:xfrm>
          <a:prstGeom prst="roundRect">
            <a:avLst>
              <a:gd name="adj" fmla="val 23878209"/>
            </a:avLst>
          </a:prstGeom>
          <a:noFill/>
          <a:ln w="7620">
            <a:solidFill>
              <a:srgbClr val="FFFFFF"/>
            </a:solidFill>
            <a:prstDash val="solid"/>
          </a:ln>
        </p:spPr>
      </p:sp>
      <p:sp>
        <p:nvSpPr>
          <p:cNvPr id="7" name="Text 3"/>
          <p:cNvSpPr/>
          <p:nvPr/>
        </p:nvSpPr>
        <p:spPr>
          <a:xfrm>
            <a:off x="1340287" y="5529024"/>
            <a:ext cx="3295650" cy="418862"/>
          </a:xfrm>
          <a:prstGeom prst="rect">
            <a:avLst/>
          </a:prstGeom>
          <a:noFill/>
          <a:ln/>
        </p:spPr>
        <p:txBody>
          <a:bodyPr wrap="none" lIns="0" tIns="0" rIns="0" bIns="0" rtlCol="0" anchor="t"/>
          <a:lstStyle/>
          <a:p>
            <a:pPr marL="0" indent="0" algn="l">
              <a:lnSpc>
                <a:spcPts val="3250"/>
              </a:lnSpc>
              <a:buNone/>
            </a:pPr>
            <a:endParaRPr lang="en-US" sz="2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910"/>
          </a:xfrm>
          <a:prstGeom prst="rect">
            <a:avLst/>
          </a:prstGeom>
        </p:spPr>
      </p:pic>
      <p:sp>
        <p:nvSpPr>
          <p:cNvPr id="3" name="Text 0"/>
          <p:cNvSpPr/>
          <p:nvPr/>
        </p:nvSpPr>
        <p:spPr>
          <a:xfrm>
            <a:off x="830818" y="652820"/>
            <a:ext cx="7482364" cy="1396603"/>
          </a:xfrm>
          <a:prstGeom prst="rect">
            <a:avLst/>
          </a:prstGeom>
          <a:noFill/>
          <a:ln/>
        </p:spPr>
        <p:txBody>
          <a:bodyPr wrap="square" lIns="0" tIns="0" rIns="0" bIns="0" rtlCol="0" anchor="t"/>
          <a:lstStyle/>
          <a:p>
            <a:pPr marL="0" indent="0">
              <a:lnSpc>
                <a:spcPts val="5450"/>
              </a:lnSpc>
              <a:buNone/>
            </a:pPr>
            <a:r>
              <a:rPr lang="en-US" sz="4350" dirty="0">
                <a:solidFill>
                  <a:srgbClr val="FFD9BE"/>
                </a:solidFill>
                <a:latin typeface="Quattrocento" pitchFamily="34" charset="0"/>
                <a:ea typeface="Quattrocento" pitchFamily="34" charset="-122"/>
                <a:cs typeface="Quattrocento" pitchFamily="34" charset="-120"/>
              </a:rPr>
              <a:t>Understanding the Oral Microbiome</a:t>
            </a:r>
            <a:endParaRPr lang="en-US" sz="4350" dirty="0"/>
          </a:p>
        </p:txBody>
      </p:sp>
      <p:sp>
        <p:nvSpPr>
          <p:cNvPr id="4" name="Shape 1"/>
          <p:cNvSpPr/>
          <p:nvPr/>
        </p:nvSpPr>
        <p:spPr>
          <a:xfrm>
            <a:off x="830818" y="2672477"/>
            <a:ext cx="534114" cy="534114"/>
          </a:xfrm>
          <a:prstGeom prst="roundRect">
            <a:avLst>
              <a:gd name="adj" fmla="val 6667"/>
            </a:avLst>
          </a:prstGeom>
          <a:solidFill>
            <a:srgbClr val="315251"/>
          </a:solidFill>
          <a:ln/>
        </p:spPr>
      </p:sp>
      <p:sp>
        <p:nvSpPr>
          <p:cNvPr id="5" name="Text 2"/>
          <p:cNvSpPr/>
          <p:nvPr/>
        </p:nvSpPr>
        <p:spPr>
          <a:xfrm>
            <a:off x="1038463" y="2771894"/>
            <a:ext cx="118705" cy="335161"/>
          </a:xfrm>
          <a:prstGeom prst="rect">
            <a:avLst/>
          </a:prstGeom>
          <a:noFill/>
          <a:ln/>
        </p:spPr>
        <p:txBody>
          <a:bodyPr wrap="none" lIns="0" tIns="0" rIns="0" bIns="0" rtlCol="0" anchor="t"/>
          <a:lstStyle/>
          <a:p>
            <a:pPr marL="0" indent="0" algn="ctr">
              <a:lnSpc>
                <a:spcPts val="2600"/>
              </a:lnSpc>
              <a:buNone/>
            </a:pPr>
            <a:r>
              <a:rPr lang="en-US" sz="2600" dirty="0">
                <a:solidFill>
                  <a:srgbClr val="F9EEE7"/>
                </a:solidFill>
                <a:latin typeface="Quattrocento" pitchFamily="34" charset="0"/>
                <a:ea typeface="Quattrocento" pitchFamily="34" charset="-122"/>
                <a:cs typeface="Quattrocento" pitchFamily="34" charset="-120"/>
              </a:rPr>
              <a:t>1</a:t>
            </a:r>
            <a:endParaRPr lang="en-US" sz="2600" dirty="0"/>
          </a:p>
        </p:txBody>
      </p:sp>
      <p:sp>
        <p:nvSpPr>
          <p:cNvPr id="6" name="Text 3"/>
          <p:cNvSpPr/>
          <p:nvPr/>
        </p:nvSpPr>
        <p:spPr>
          <a:xfrm>
            <a:off x="1602224" y="2672477"/>
            <a:ext cx="2792968" cy="349091"/>
          </a:xfrm>
          <a:prstGeom prst="rect">
            <a:avLst/>
          </a:prstGeom>
          <a:noFill/>
          <a:ln/>
        </p:spPr>
        <p:txBody>
          <a:bodyPr wrap="none" lIns="0" tIns="0" rIns="0" bIns="0" rtlCol="0" anchor="t"/>
          <a:lstStyle/>
          <a:p>
            <a:pPr marL="0" indent="0">
              <a:lnSpc>
                <a:spcPts val="2700"/>
              </a:lnSpc>
              <a:buNone/>
            </a:pPr>
            <a:r>
              <a:rPr lang="en-US" sz="2150" dirty="0">
                <a:solidFill>
                  <a:srgbClr val="F9EEE7"/>
                </a:solidFill>
                <a:latin typeface="Quattrocento" pitchFamily="34" charset="0"/>
                <a:ea typeface="Quattrocento" pitchFamily="34" charset="-122"/>
                <a:cs typeface="Quattrocento" pitchFamily="34" charset="-120"/>
              </a:rPr>
              <a:t>Microbial Diversity</a:t>
            </a:r>
            <a:endParaRPr lang="en-US" sz="2150" dirty="0"/>
          </a:p>
        </p:txBody>
      </p:sp>
      <p:sp>
        <p:nvSpPr>
          <p:cNvPr id="7" name="Text 4"/>
          <p:cNvSpPr/>
          <p:nvPr/>
        </p:nvSpPr>
        <p:spPr>
          <a:xfrm>
            <a:off x="1602224" y="3163967"/>
            <a:ext cx="2851190" cy="2278856"/>
          </a:xfrm>
          <a:prstGeom prst="rect">
            <a:avLst/>
          </a:prstGeom>
          <a:noFill/>
          <a:ln/>
        </p:spPr>
        <p:txBody>
          <a:bodyPr wrap="square" lIns="0" tIns="0" rIns="0" bIns="0" rtlCol="0" anchor="t"/>
          <a:lstStyle/>
          <a:p>
            <a:pPr marL="0" indent="0">
              <a:lnSpc>
                <a:spcPts val="2950"/>
              </a:lnSpc>
              <a:buNone/>
            </a:pPr>
            <a:r>
              <a:rPr lang="en-US" sz="1850" dirty="0">
                <a:solidFill>
                  <a:srgbClr val="F9EEE7"/>
                </a:solidFill>
                <a:latin typeface="Quattrocento" pitchFamily="34" charset="0"/>
                <a:ea typeface="Quattrocento" pitchFamily="34" charset="-122"/>
                <a:cs typeface="Quattrocento" pitchFamily="34" charset="-120"/>
              </a:rPr>
              <a:t>Research has revealed the complex ecosystem of microorganisms that reside in the human oral cavity, known as the oral microbiome.</a:t>
            </a:r>
            <a:endParaRPr lang="en-US" sz="1850" dirty="0"/>
          </a:p>
        </p:txBody>
      </p:sp>
      <p:sp>
        <p:nvSpPr>
          <p:cNvPr id="8" name="Shape 5"/>
          <p:cNvSpPr/>
          <p:nvPr/>
        </p:nvSpPr>
        <p:spPr>
          <a:xfrm>
            <a:off x="4690705" y="2672477"/>
            <a:ext cx="534114" cy="534114"/>
          </a:xfrm>
          <a:prstGeom prst="roundRect">
            <a:avLst>
              <a:gd name="adj" fmla="val 6667"/>
            </a:avLst>
          </a:prstGeom>
          <a:solidFill>
            <a:srgbClr val="315251"/>
          </a:solidFill>
          <a:ln/>
        </p:spPr>
      </p:sp>
      <p:sp>
        <p:nvSpPr>
          <p:cNvPr id="9" name="Text 6"/>
          <p:cNvSpPr/>
          <p:nvPr/>
        </p:nvSpPr>
        <p:spPr>
          <a:xfrm>
            <a:off x="4867870" y="2771894"/>
            <a:ext cx="179665" cy="335161"/>
          </a:xfrm>
          <a:prstGeom prst="rect">
            <a:avLst/>
          </a:prstGeom>
          <a:noFill/>
          <a:ln/>
        </p:spPr>
        <p:txBody>
          <a:bodyPr wrap="none" lIns="0" tIns="0" rIns="0" bIns="0" rtlCol="0" anchor="t"/>
          <a:lstStyle/>
          <a:p>
            <a:pPr marL="0" indent="0" algn="ctr">
              <a:lnSpc>
                <a:spcPts val="2600"/>
              </a:lnSpc>
              <a:buNone/>
            </a:pPr>
            <a:r>
              <a:rPr lang="en-US" sz="2600" dirty="0">
                <a:solidFill>
                  <a:srgbClr val="F9EEE7"/>
                </a:solidFill>
                <a:latin typeface="Quattrocento" pitchFamily="34" charset="0"/>
                <a:ea typeface="Quattrocento" pitchFamily="34" charset="-122"/>
                <a:cs typeface="Quattrocento" pitchFamily="34" charset="-120"/>
              </a:rPr>
              <a:t>2</a:t>
            </a:r>
            <a:endParaRPr lang="en-US" sz="2600" dirty="0"/>
          </a:p>
        </p:txBody>
      </p:sp>
      <p:sp>
        <p:nvSpPr>
          <p:cNvPr id="10" name="Text 7"/>
          <p:cNvSpPr/>
          <p:nvPr/>
        </p:nvSpPr>
        <p:spPr>
          <a:xfrm>
            <a:off x="5462111" y="2672477"/>
            <a:ext cx="2792968" cy="349091"/>
          </a:xfrm>
          <a:prstGeom prst="rect">
            <a:avLst/>
          </a:prstGeom>
          <a:noFill/>
          <a:ln/>
        </p:spPr>
        <p:txBody>
          <a:bodyPr wrap="none" lIns="0" tIns="0" rIns="0" bIns="0" rtlCol="0" anchor="t"/>
          <a:lstStyle/>
          <a:p>
            <a:pPr marL="0" indent="0">
              <a:lnSpc>
                <a:spcPts val="2700"/>
              </a:lnSpc>
              <a:buNone/>
            </a:pPr>
            <a:r>
              <a:rPr lang="en-US" sz="2150" dirty="0">
                <a:solidFill>
                  <a:srgbClr val="F9EEE7"/>
                </a:solidFill>
                <a:latin typeface="Quattrocento" pitchFamily="34" charset="0"/>
                <a:ea typeface="Quattrocento" pitchFamily="34" charset="-122"/>
                <a:cs typeface="Quattrocento" pitchFamily="34" charset="-120"/>
              </a:rPr>
              <a:t>Microbial Balance</a:t>
            </a:r>
            <a:endParaRPr lang="en-US" sz="2150" dirty="0"/>
          </a:p>
        </p:txBody>
      </p:sp>
      <p:sp>
        <p:nvSpPr>
          <p:cNvPr id="11" name="Text 8"/>
          <p:cNvSpPr/>
          <p:nvPr/>
        </p:nvSpPr>
        <p:spPr>
          <a:xfrm>
            <a:off x="5462111" y="3163967"/>
            <a:ext cx="2851190" cy="1899047"/>
          </a:xfrm>
          <a:prstGeom prst="rect">
            <a:avLst/>
          </a:prstGeom>
          <a:noFill/>
          <a:ln/>
        </p:spPr>
        <p:txBody>
          <a:bodyPr wrap="square" lIns="0" tIns="0" rIns="0" bIns="0" rtlCol="0" anchor="t"/>
          <a:lstStyle/>
          <a:p>
            <a:pPr marL="0" indent="0">
              <a:lnSpc>
                <a:spcPts val="2950"/>
              </a:lnSpc>
              <a:buNone/>
            </a:pPr>
            <a:r>
              <a:rPr lang="en-US" sz="1850" dirty="0">
                <a:solidFill>
                  <a:srgbClr val="F9EEE7"/>
                </a:solidFill>
                <a:latin typeface="Quattrocento" pitchFamily="34" charset="0"/>
                <a:ea typeface="Quattrocento" pitchFamily="34" charset="-122"/>
                <a:cs typeface="Quattrocento" pitchFamily="34" charset="-120"/>
              </a:rPr>
              <a:t>Maintaining a healthy balance of these microbes is crucial for preventing the onset of periodontal diseases.</a:t>
            </a:r>
            <a:endParaRPr lang="en-US" sz="1850" dirty="0"/>
          </a:p>
        </p:txBody>
      </p:sp>
      <p:sp>
        <p:nvSpPr>
          <p:cNvPr id="12" name="Shape 9"/>
          <p:cNvSpPr/>
          <p:nvPr/>
        </p:nvSpPr>
        <p:spPr>
          <a:xfrm>
            <a:off x="830818" y="5947172"/>
            <a:ext cx="534114" cy="534114"/>
          </a:xfrm>
          <a:prstGeom prst="roundRect">
            <a:avLst>
              <a:gd name="adj" fmla="val 6667"/>
            </a:avLst>
          </a:prstGeom>
          <a:solidFill>
            <a:srgbClr val="315251"/>
          </a:solidFill>
          <a:ln/>
        </p:spPr>
      </p:sp>
      <p:sp>
        <p:nvSpPr>
          <p:cNvPr id="13" name="Text 10"/>
          <p:cNvSpPr/>
          <p:nvPr/>
        </p:nvSpPr>
        <p:spPr>
          <a:xfrm>
            <a:off x="1006673" y="6046589"/>
            <a:ext cx="182285" cy="335161"/>
          </a:xfrm>
          <a:prstGeom prst="rect">
            <a:avLst/>
          </a:prstGeom>
          <a:noFill/>
          <a:ln/>
        </p:spPr>
        <p:txBody>
          <a:bodyPr wrap="none" lIns="0" tIns="0" rIns="0" bIns="0" rtlCol="0" anchor="t"/>
          <a:lstStyle/>
          <a:p>
            <a:pPr marL="0" indent="0" algn="ctr">
              <a:lnSpc>
                <a:spcPts val="2600"/>
              </a:lnSpc>
              <a:buNone/>
            </a:pPr>
            <a:r>
              <a:rPr lang="en-US" sz="2600" dirty="0">
                <a:solidFill>
                  <a:srgbClr val="F9EEE7"/>
                </a:solidFill>
                <a:latin typeface="Quattrocento" pitchFamily="34" charset="0"/>
                <a:ea typeface="Quattrocento" pitchFamily="34" charset="-122"/>
                <a:cs typeface="Quattrocento" pitchFamily="34" charset="-120"/>
              </a:rPr>
              <a:t>3</a:t>
            </a:r>
            <a:endParaRPr lang="en-US" sz="2600" dirty="0"/>
          </a:p>
        </p:txBody>
      </p:sp>
      <p:sp>
        <p:nvSpPr>
          <p:cNvPr id="14" name="Text 11"/>
          <p:cNvSpPr/>
          <p:nvPr/>
        </p:nvSpPr>
        <p:spPr>
          <a:xfrm>
            <a:off x="1602224" y="5947172"/>
            <a:ext cx="2792968" cy="349091"/>
          </a:xfrm>
          <a:prstGeom prst="rect">
            <a:avLst/>
          </a:prstGeom>
          <a:noFill/>
          <a:ln/>
        </p:spPr>
        <p:txBody>
          <a:bodyPr wrap="none" lIns="0" tIns="0" rIns="0" bIns="0" rtlCol="0" anchor="t"/>
          <a:lstStyle/>
          <a:p>
            <a:pPr marL="0" indent="0">
              <a:lnSpc>
                <a:spcPts val="2700"/>
              </a:lnSpc>
              <a:buNone/>
            </a:pPr>
            <a:r>
              <a:rPr lang="en-US" sz="2150" dirty="0">
                <a:solidFill>
                  <a:srgbClr val="F9EEE7"/>
                </a:solidFill>
                <a:latin typeface="Quattrocento" pitchFamily="34" charset="0"/>
                <a:ea typeface="Quattrocento" pitchFamily="34" charset="-122"/>
                <a:cs typeface="Quattrocento" pitchFamily="34" charset="-120"/>
              </a:rPr>
              <a:t>Targeted Therapies</a:t>
            </a:r>
            <a:endParaRPr lang="en-US" sz="2150" dirty="0"/>
          </a:p>
        </p:txBody>
      </p:sp>
      <p:sp>
        <p:nvSpPr>
          <p:cNvPr id="15" name="Text 12"/>
          <p:cNvSpPr/>
          <p:nvPr/>
        </p:nvSpPr>
        <p:spPr>
          <a:xfrm>
            <a:off x="1602224" y="6438662"/>
            <a:ext cx="6710958" cy="1139428"/>
          </a:xfrm>
          <a:prstGeom prst="rect">
            <a:avLst/>
          </a:prstGeom>
          <a:noFill/>
          <a:ln/>
        </p:spPr>
        <p:txBody>
          <a:bodyPr wrap="square" lIns="0" tIns="0" rIns="0" bIns="0" rtlCol="0" anchor="t"/>
          <a:lstStyle/>
          <a:p>
            <a:pPr marL="0" indent="0">
              <a:lnSpc>
                <a:spcPts val="2950"/>
              </a:lnSpc>
              <a:buNone/>
            </a:pPr>
            <a:r>
              <a:rPr lang="en-US" sz="1850" dirty="0">
                <a:solidFill>
                  <a:srgbClr val="F9EEE7"/>
                </a:solidFill>
                <a:latin typeface="Quattrocento" pitchFamily="34" charset="0"/>
                <a:ea typeface="Quattrocento" pitchFamily="34" charset="-122"/>
                <a:cs typeface="Quattrocento" pitchFamily="34" charset="-120"/>
              </a:rPr>
              <a:t>Advancements in understanding the oral microbiome have enabled the development of more targeted and effective treatment strategies.</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2102763"/>
            <a:ext cx="8960048" cy="704017"/>
          </a:xfrm>
          <a:prstGeom prst="rect">
            <a:avLst/>
          </a:prstGeom>
          <a:noFill/>
          <a:ln/>
        </p:spPr>
        <p:txBody>
          <a:bodyPr wrap="none" lIns="0" tIns="0" rIns="0" bIns="0" rtlCol="0" anchor="t"/>
          <a:lstStyle/>
          <a:p>
            <a:pPr marL="0" indent="0">
              <a:lnSpc>
                <a:spcPts val="5500"/>
              </a:lnSpc>
              <a:buNone/>
            </a:pPr>
            <a:r>
              <a:rPr lang="en-US" sz="4400" dirty="0">
                <a:solidFill>
                  <a:srgbClr val="FFD9BE"/>
                </a:solidFill>
                <a:latin typeface="Quattrocento" pitchFamily="34" charset="0"/>
                <a:ea typeface="Quattrocento" pitchFamily="34" charset="-122"/>
                <a:cs typeface="Quattrocento" pitchFamily="34" charset="-120"/>
              </a:rPr>
              <a:t>Innovative Diagnostic Technologies</a:t>
            </a:r>
            <a:endParaRPr lang="en-US" sz="4400" dirty="0"/>
          </a:p>
        </p:txBody>
      </p:sp>
      <p:sp>
        <p:nvSpPr>
          <p:cNvPr id="3" name="Text 1"/>
          <p:cNvSpPr/>
          <p:nvPr/>
        </p:nvSpPr>
        <p:spPr>
          <a:xfrm>
            <a:off x="837724" y="3405068"/>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Advanced Imaging</a:t>
            </a:r>
            <a:endParaRPr lang="en-US" sz="2200" dirty="0"/>
          </a:p>
        </p:txBody>
      </p:sp>
      <p:sp>
        <p:nvSpPr>
          <p:cNvPr id="4" name="Text 2"/>
          <p:cNvSpPr/>
          <p:nvPr/>
        </p:nvSpPr>
        <p:spPr>
          <a:xfrm>
            <a:off x="837724" y="3996333"/>
            <a:ext cx="3928586" cy="1915120"/>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New imaging techniques, such as cone-beam computed tomography (CBCT), provide detailed, three-dimensional views of the oral structures.</a:t>
            </a:r>
            <a:endParaRPr lang="en-US" sz="1850" dirty="0"/>
          </a:p>
        </p:txBody>
      </p:sp>
      <p:sp>
        <p:nvSpPr>
          <p:cNvPr id="5" name="Text 3"/>
          <p:cNvSpPr/>
          <p:nvPr/>
        </p:nvSpPr>
        <p:spPr>
          <a:xfrm>
            <a:off x="5357813" y="3405068"/>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Genetic Screening</a:t>
            </a:r>
            <a:endParaRPr lang="en-US" sz="2200" dirty="0"/>
          </a:p>
        </p:txBody>
      </p:sp>
      <p:sp>
        <p:nvSpPr>
          <p:cNvPr id="6" name="Text 4"/>
          <p:cNvSpPr/>
          <p:nvPr/>
        </p:nvSpPr>
        <p:spPr>
          <a:xfrm>
            <a:off x="5357813" y="3996333"/>
            <a:ext cx="3928586" cy="1915120"/>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Genetic testing can identify individuals at higher risk for developing periodontal diseases, enabling early intervention and preventive measures.</a:t>
            </a:r>
            <a:endParaRPr lang="en-US" sz="1850" dirty="0"/>
          </a:p>
        </p:txBody>
      </p:sp>
      <p:sp>
        <p:nvSpPr>
          <p:cNvPr id="7" name="Text 5"/>
          <p:cNvSpPr/>
          <p:nvPr/>
        </p:nvSpPr>
        <p:spPr>
          <a:xfrm>
            <a:off x="9877901" y="3405068"/>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Biomarker Analysis</a:t>
            </a:r>
            <a:endParaRPr lang="en-US" sz="2200" dirty="0"/>
          </a:p>
        </p:txBody>
      </p:sp>
      <p:sp>
        <p:nvSpPr>
          <p:cNvPr id="8" name="Text 6"/>
          <p:cNvSpPr/>
          <p:nvPr/>
        </p:nvSpPr>
        <p:spPr>
          <a:xfrm>
            <a:off x="9877901" y="3996333"/>
            <a:ext cx="3928586" cy="1532096"/>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Analyzing specific biomarkers in saliva or gingival crevicular fluid can aid in the early detection of periodontal conditions.</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60295"/>
          </a:xfrm>
          <a:prstGeom prst="rect">
            <a:avLst/>
          </a:prstGeom>
        </p:spPr>
      </p:pic>
      <p:sp>
        <p:nvSpPr>
          <p:cNvPr id="3" name="Text 0"/>
          <p:cNvSpPr/>
          <p:nvPr/>
        </p:nvSpPr>
        <p:spPr>
          <a:xfrm>
            <a:off x="660797" y="2880003"/>
            <a:ext cx="5930860" cy="555427"/>
          </a:xfrm>
          <a:prstGeom prst="rect">
            <a:avLst/>
          </a:prstGeom>
          <a:noFill/>
          <a:ln/>
        </p:spPr>
        <p:txBody>
          <a:bodyPr wrap="none" lIns="0" tIns="0" rIns="0" bIns="0" rtlCol="0" anchor="t"/>
          <a:lstStyle/>
          <a:p>
            <a:pPr marL="0" indent="0">
              <a:lnSpc>
                <a:spcPts val="4350"/>
              </a:lnSpc>
              <a:buNone/>
            </a:pPr>
            <a:r>
              <a:rPr lang="en-US" sz="3450" dirty="0">
                <a:solidFill>
                  <a:srgbClr val="FFD9BE"/>
                </a:solidFill>
                <a:latin typeface="Quattrocento" pitchFamily="34" charset="0"/>
                <a:ea typeface="Quattrocento" pitchFamily="34" charset="-122"/>
                <a:cs typeface="Quattrocento" pitchFamily="34" charset="-120"/>
              </a:rPr>
              <a:t>Novel Regenerative Therapies</a:t>
            </a:r>
            <a:endParaRPr lang="en-US" sz="3450" dirty="0"/>
          </a:p>
        </p:txBody>
      </p:sp>
      <p:sp>
        <p:nvSpPr>
          <p:cNvPr id="4" name="Shape 1"/>
          <p:cNvSpPr/>
          <p:nvPr/>
        </p:nvSpPr>
        <p:spPr>
          <a:xfrm>
            <a:off x="660797" y="5865257"/>
            <a:ext cx="13308806" cy="22860"/>
          </a:xfrm>
          <a:prstGeom prst="roundRect">
            <a:avLst>
              <a:gd name="adj" fmla="val 123900"/>
            </a:avLst>
          </a:prstGeom>
          <a:solidFill>
            <a:srgbClr val="4A6B6A"/>
          </a:solidFill>
          <a:ln/>
        </p:spPr>
      </p:sp>
      <p:sp>
        <p:nvSpPr>
          <p:cNvPr id="5" name="Shape 2"/>
          <p:cNvSpPr/>
          <p:nvPr/>
        </p:nvSpPr>
        <p:spPr>
          <a:xfrm>
            <a:off x="3929301" y="5204460"/>
            <a:ext cx="22860" cy="660797"/>
          </a:xfrm>
          <a:prstGeom prst="roundRect">
            <a:avLst>
              <a:gd name="adj" fmla="val 123900"/>
            </a:avLst>
          </a:prstGeom>
          <a:solidFill>
            <a:srgbClr val="4A6B6A"/>
          </a:solidFill>
          <a:ln/>
        </p:spPr>
      </p:sp>
      <p:sp>
        <p:nvSpPr>
          <p:cNvPr id="6" name="Shape 3"/>
          <p:cNvSpPr/>
          <p:nvPr/>
        </p:nvSpPr>
        <p:spPr>
          <a:xfrm>
            <a:off x="3728323" y="5652849"/>
            <a:ext cx="424815" cy="424815"/>
          </a:xfrm>
          <a:prstGeom prst="roundRect">
            <a:avLst>
              <a:gd name="adj" fmla="val 6667"/>
            </a:avLst>
          </a:prstGeom>
          <a:solidFill>
            <a:srgbClr val="315251"/>
          </a:solidFill>
          <a:ln/>
        </p:spPr>
      </p:sp>
      <p:sp>
        <p:nvSpPr>
          <p:cNvPr id="7" name="Text 4"/>
          <p:cNvSpPr/>
          <p:nvPr/>
        </p:nvSpPr>
        <p:spPr>
          <a:xfrm>
            <a:off x="3893463" y="5731907"/>
            <a:ext cx="94417" cy="266581"/>
          </a:xfrm>
          <a:prstGeom prst="rect">
            <a:avLst/>
          </a:prstGeom>
          <a:noFill/>
          <a:ln/>
        </p:spPr>
        <p:txBody>
          <a:bodyPr wrap="none" lIns="0" tIns="0" rIns="0" bIns="0" rtlCol="0" anchor="t"/>
          <a:lstStyle/>
          <a:p>
            <a:pPr marL="0" indent="0" algn="ctr">
              <a:lnSpc>
                <a:spcPts val="2050"/>
              </a:lnSpc>
              <a:buNone/>
            </a:pPr>
            <a:r>
              <a:rPr lang="en-US" sz="2050" dirty="0">
                <a:solidFill>
                  <a:srgbClr val="F9EEE7"/>
                </a:solidFill>
                <a:latin typeface="Quattrocento" pitchFamily="34" charset="0"/>
                <a:ea typeface="Quattrocento" pitchFamily="34" charset="-122"/>
                <a:cs typeface="Quattrocento" pitchFamily="34" charset="-120"/>
              </a:rPr>
              <a:t>1</a:t>
            </a:r>
            <a:endParaRPr lang="en-US" sz="2050" dirty="0"/>
          </a:p>
        </p:txBody>
      </p:sp>
      <p:sp>
        <p:nvSpPr>
          <p:cNvPr id="8" name="Text 5"/>
          <p:cNvSpPr/>
          <p:nvPr/>
        </p:nvSpPr>
        <p:spPr>
          <a:xfrm>
            <a:off x="2830116" y="3718560"/>
            <a:ext cx="2221349" cy="277654"/>
          </a:xfrm>
          <a:prstGeom prst="rect">
            <a:avLst/>
          </a:prstGeom>
          <a:noFill/>
          <a:ln/>
        </p:spPr>
        <p:txBody>
          <a:bodyPr wrap="none" lIns="0" tIns="0" rIns="0" bIns="0" rtlCol="0" anchor="t"/>
          <a:lstStyle/>
          <a:p>
            <a:pPr marL="0" indent="0" algn="ctr">
              <a:lnSpc>
                <a:spcPts val="2150"/>
              </a:lnSpc>
              <a:buNone/>
            </a:pPr>
            <a:r>
              <a:rPr lang="en-US" sz="1700" dirty="0">
                <a:solidFill>
                  <a:srgbClr val="F9EEE7"/>
                </a:solidFill>
                <a:latin typeface="Quattrocento" pitchFamily="34" charset="0"/>
                <a:ea typeface="Quattrocento" pitchFamily="34" charset="-122"/>
                <a:cs typeface="Quattrocento" pitchFamily="34" charset="-120"/>
              </a:rPr>
              <a:t>Tissue Engineering</a:t>
            </a:r>
            <a:endParaRPr lang="en-US" sz="1700" dirty="0"/>
          </a:p>
        </p:txBody>
      </p:sp>
      <p:sp>
        <p:nvSpPr>
          <p:cNvPr id="9" name="Text 6"/>
          <p:cNvSpPr/>
          <p:nvPr/>
        </p:nvSpPr>
        <p:spPr>
          <a:xfrm>
            <a:off x="849511" y="4109442"/>
            <a:ext cx="6182558" cy="906185"/>
          </a:xfrm>
          <a:prstGeom prst="rect">
            <a:avLst/>
          </a:prstGeom>
          <a:noFill/>
          <a:ln/>
        </p:spPr>
        <p:txBody>
          <a:bodyPr wrap="square" lIns="0" tIns="0" rIns="0" bIns="0" rtlCol="0" anchor="t"/>
          <a:lstStyle/>
          <a:p>
            <a:pPr marL="0" indent="0" algn="ctr">
              <a:lnSpc>
                <a:spcPts val="2350"/>
              </a:lnSpc>
              <a:buNone/>
            </a:pPr>
            <a:r>
              <a:rPr lang="en-US" sz="1450" dirty="0">
                <a:solidFill>
                  <a:srgbClr val="F9EEE7"/>
                </a:solidFill>
                <a:latin typeface="Quattrocento" pitchFamily="34" charset="0"/>
                <a:ea typeface="Quattrocento" pitchFamily="34" charset="-122"/>
                <a:cs typeface="Quattrocento" pitchFamily="34" charset="-120"/>
              </a:rPr>
              <a:t>Advancements in tissue engineering have led to the development of biomimetic materials that can promote the regeneration of lost periodontal structures.</a:t>
            </a:r>
            <a:endParaRPr lang="en-US" sz="1450" dirty="0"/>
          </a:p>
        </p:txBody>
      </p:sp>
      <p:sp>
        <p:nvSpPr>
          <p:cNvPr id="10" name="Shape 7"/>
          <p:cNvSpPr/>
          <p:nvPr/>
        </p:nvSpPr>
        <p:spPr>
          <a:xfrm>
            <a:off x="7303651" y="5865257"/>
            <a:ext cx="22860" cy="660797"/>
          </a:xfrm>
          <a:prstGeom prst="roundRect">
            <a:avLst>
              <a:gd name="adj" fmla="val 123900"/>
            </a:avLst>
          </a:prstGeom>
          <a:solidFill>
            <a:srgbClr val="4A6B6A"/>
          </a:solidFill>
          <a:ln/>
        </p:spPr>
      </p:sp>
      <p:sp>
        <p:nvSpPr>
          <p:cNvPr id="11" name="Shape 8"/>
          <p:cNvSpPr/>
          <p:nvPr/>
        </p:nvSpPr>
        <p:spPr>
          <a:xfrm>
            <a:off x="7102673" y="5652849"/>
            <a:ext cx="424815" cy="424815"/>
          </a:xfrm>
          <a:prstGeom prst="roundRect">
            <a:avLst>
              <a:gd name="adj" fmla="val 6667"/>
            </a:avLst>
          </a:prstGeom>
          <a:solidFill>
            <a:srgbClr val="315251"/>
          </a:solidFill>
          <a:ln/>
        </p:spPr>
      </p:sp>
      <p:sp>
        <p:nvSpPr>
          <p:cNvPr id="12" name="Text 9"/>
          <p:cNvSpPr/>
          <p:nvPr/>
        </p:nvSpPr>
        <p:spPr>
          <a:xfrm>
            <a:off x="7243643" y="5731907"/>
            <a:ext cx="142875" cy="266581"/>
          </a:xfrm>
          <a:prstGeom prst="rect">
            <a:avLst/>
          </a:prstGeom>
          <a:noFill/>
          <a:ln/>
        </p:spPr>
        <p:txBody>
          <a:bodyPr wrap="none" lIns="0" tIns="0" rIns="0" bIns="0" rtlCol="0" anchor="t"/>
          <a:lstStyle/>
          <a:p>
            <a:pPr marL="0" indent="0" algn="ctr">
              <a:lnSpc>
                <a:spcPts val="2050"/>
              </a:lnSpc>
              <a:buNone/>
            </a:pPr>
            <a:r>
              <a:rPr lang="en-US" sz="2050" dirty="0">
                <a:solidFill>
                  <a:srgbClr val="F9EEE7"/>
                </a:solidFill>
                <a:latin typeface="Quattrocento" pitchFamily="34" charset="0"/>
                <a:ea typeface="Quattrocento" pitchFamily="34" charset="-122"/>
                <a:cs typeface="Quattrocento" pitchFamily="34" charset="-120"/>
              </a:rPr>
              <a:t>2</a:t>
            </a:r>
            <a:endParaRPr lang="en-US" sz="2050" dirty="0"/>
          </a:p>
        </p:txBody>
      </p:sp>
      <p:sp>
        <p:nvSpPr>
          <p:cNvPr id="13" name="Text 10"/>
          <p:cNvSpPr/>
          <p:nvPr/>
        </p:nvSpPr>
        <p:spPr>
          <a:xfrm>
            <a:off x="6204466" y="6714887"/>
            <a:ext cx="2221349" cy="277654"/>
          </a:xfrm>
          <a:prstGeom prst="rect">
            <a:avLst/>
          </a:prstGeom>
          <a:noFill/>
          <a:ln/>
        </p:spPr>
        <p:txBody>
          <a:bodyPr wrap="none" lIns="0" tIns="0" rIns="0" bIns="0" rtlCol="0" anchor="t"/>
          <a:lstStyle/>
          <a:p>
            <a:pPr marL="0" indent="0" algn="ctr">
              <a:lnSpc>
                <a:spcPts val="2150"/>
              </a:lnSpc>
              <a:buNone/>
            </a:pPr>
            <a:r>
              <a:rPr lang="en-US" sz="1700" dirty="0">
                <a:solidFill>
                  <a:srgbClr val="F9EEE7"/>
                </a:solidFill>
                <a:latin typeface="Quattrocento" pitchFamily="34" charset="0"/>
                <a:ea typeface="Quattrocento" pitchFamily="34" charset="-122"/>
                <a:cs typeface="Quattrocento" pitchFamily="34" charset="-120"/>
              </a:rPr>
              <a:t>Stem Cell Therapy</a:t>
            </a:r>
            <a:endParaRPr lang="en-US" sz="1700" dirty="0"/>
          </a:p>
        </p:txBody>
      </p:sp>
      <p:sp>
        <p:nvSpPr>
          <p:cNvPr id="14" name="Text 11"/>
          <p:cNvSpPr/>
          <p:nvPr/>
        </p:nvSpPr>
        <p:spPr>
          <a:xfrm>
            <a:off x="4223861" y="7105769"/>
            <a:ext cx="6182558" cy="604123"/>
          </a:xfrm>
          <a:prstGeom prst="rect">
            <a:avLst/>
          </a:prstGeom>
          <a:noFill/>
          <a:ln/>
        </p:spPr>
        <p:txBody>
          <a:bodyPr wrap="square" lIns="0" tIns="0" rIns="0" bIns="0" rtlCol="0" anchor="t"/>
          <a:lstStyle/>
          <a:p>
            <a:pPr marL="0" indent="0" algn="ctr">
              <a:lnSpc>
                <a:spcPts val="2350"/>
              </a:lnSpc>
              <a:buNone/>
            </a:pPr>
            <a:r>
              <a:rPr lang="en-US" sz="1450" dirty="0">
                <a:solidFill>
                  <a:srgbClr val="F9EEE7"/>
                </a:solidFill>
                <a:latin typeface="Quattrocento" pitchFamily="34" charset="0"/>
                <a:ea typeface="Quattrocento" pitchFamily="34" charset="-122"/>
                <a:cs typeface="Quattrocento" pitchFamily="34" charset="-120"/>
              </a:rPr>
              <a:t>The use of stem cells, either from the patient or donated sources, has shown promising results in regenerating periodontal tissues.</a:t>
            </a:r>
            <a:endParaRPr lang="en-US" sz="1450" dirty="0"/>
          </a:p>
        </p:txBody>
      </p:sp>
      <p:sp>
        <p:nvSpPr>
          <p:cNvPr id="15" name="Shape 12"/>
          <p:cNvSpPr/>
          <p:nvPr/>
        </p:nvSpPr>
        <p:spPr>
          <a:xfrm>
            <a:off x="10678120" y="5204460"/>
            <a:ext cx="22860" cy="660797"/>
          </a:xfrm>
          <a:prstGeom prst="roundRect">
            <a:avLst>
              <a:gd name="adj" fmla="val 123900"/>
            </a:avLst>
          </a:prstGeom>
          <a:solidFill>
            <a:srgbClr val="4A6B6A"/>
          </a:solidFill>
          <a:ln/>
        </p:spPr>
      </p:sp>
      <p:sp>
        <p:nvSpPr>
          <p:cNvPr id="16" name="Shape 13"/>
          <p:cNvSpPr/>
          <p:nvPr/>
        </p:nvSpPr>
        <p:spPr>
          <a:xfrm>
            <a:off x="10477143" y="5652849"/>
            <a:ext cx="424815" cy="424815"/>
          </a:xfrm>
          <a:prstGeom prst="roundRect">
            <a:avLst>
              <a:gd name="adj" fmla="val 6667"/>
            </a:avLst>
          </a:prstGeom>
          <a:solidFill>
            <a:srgbClr val="315251"/>
          </a:solidFill>
          <a:ln/>
        </p:spPr>
      </p:sp>
      <p:sp>
        <p:nvSpPr>
          <p:cNvPr id="17" name="Text 14"/>
          <p:cNvSpPr/>
          <p:nvPr/>
        </p:nvSpPr>
        <p:spPr>
          <a:xfrm>
            <a:off x="10617041" y="5731907"/>
            <a:ext cx="145018" cy="266581"/>
          </a:xfrm>
          <a:prstGeom prst="rect">
            <a:avLst/>
          </a:prstGeom>
          <a:noFill/>
          <a:ln/>
        </p:spPr>
        <p:txBody>
          <a:bodyPr wrap="none" lIns="0" tIns="0" rIns="0" bIns="0" rtlCol="0" anchor="t"/>
          <a:lstStyle/>
          <a:p>
            <a:pPr marL="0" indent="0" algn="ctr">
              <a:lnSpc>
                <a:spcPts val="2050"/>
              </a:lnSpc>
              <a:buNone/>
            </a:pPr>
            <a:r>
              <a:rPr lang="en-US" sz="2050" dirty="0">
                <a:solidFill>
                  <a:srgbClr val="F9EEE7"/>
                </a:solidFill>
                <a:latin typeface="Quattrocento" pitchFamily="34" charset="0"/>
                <a:ea typeface="Quattrocento" pitchFamily="34" charset="-122"/>
                <a:cs typeface="Quattrocento" pitchFamily="34" charset="-120"/>
              </a:rPr>
              <a:t>3</a:t>
            </a:r>
            <a:endParaRPr lang="en-US" sz="2050" dirty="0"/>
          </a:p>
        </p:txBody>
      </p:sp>
      <p:sp>
        <p:nvSpPr>
          <p:cNvPr id="18" name="Text 15"/>
          <p:cNvSpPr/>
          <p:nvPr/>
        </p:nvSpPr>
        <p:spPr>
          <a:xfrm>
            <a:off x="9578816" y="4020622"/>
            <a:ext cx="2221349" cy="277654"/>
          </a:xfrm>
          <a:prstGeom prst="rect">
            <a:avLst/>
          </a:prstGeom>
          <a:noFill/>
          <a:ln/>
        </p:spPr>
        <p:txBody>
          <a:bodyPr wrap="none" lIns="0" tIns="0" rIns="0" bIns="0" rtlCol="0" anchor="t"/>
          <a:lstStyle/>
          <a:p>
            <a:pPr marL="0" indent="0" algn="ctr">
              <a:lnSpc>
                <a:spcPts val="2150"/>
              </a:lnSpc>
              <a:buNone/>
            </a:pPr>
            <a:r>
              <a:rPr lang="en-US" sz="1700" dirty="0">
                <a:solidFill>
                  <a:srgbClr val="F9EEE7"/>
                </a:solidFill>
                <a:latin typeface="Quattrocento" pitchFamily="34" charset="0"/>
                <a:ea typeface="Quattrocento" pitchFamily="34" charset="-122"/>
                <a:cs typeface="Quattrocento" pitchFamily="34" charset="-120"/>
              </a:rPr>
              <a:t>Growth Factors</a:t>
            </a:r>
            <a:endParaRPr lang="en-US" sz="1700" dirty="0"/>
          </a:p>
        </p:txBody>
      </p:sp>
      <p:sp>
        <p:nvSpPr>
          <p:cNvPr id="19" name="Text 16"/>
          <p:cNvSpPr/>
          <p:nvPr/>
        </p:nvSpPr>
        <p:spPr>
          <a:xfrm>
            <a:off x="7598212" y="4411504"/>
            <a:ext cx="6182678" cy="604123"/>
          </a:xfrm>
          <a:prstGeom prst="rect">
            <a:avLst/>
          </a:prstGeom>
          <a:noFill/>
          <a:ln/>
        </p:spPr>
        <p:txBody>
          <a:bodyPr wrap="square" lIns="0" tIns="0" rIns="0" bIns="0" rtlCol="0" anchor="t"/>
          <a:lstStyle/>
          <a:p>
            <a:pPr marL="0" indent="0" algn="ctr">
              <a:lnSpc>
                <a:spcPts val="2350"/>
              </a:lnSpc>
              <a:buNone/>
            </a:pPr>
            <a:r>
              <a:rPr lang="en-US" sz="1450" dirty="0">
                <a:solidFill>
                  <a:srgbClr val="F9EEE7"/>
                </a:solidFill>
                <a:latin typeface="Quattrocento" pitchFamily="34" charset="0"/>
                <a:ea typeface="Quattrocento" pitchFamily="34" charset="-122"/>
                <a:cs typeface="Quattrocento" pitchFamily="34" charset="-120"/>
              </a:rPr>
              <a:t>The strategic application of growth factors can stimulate the body's natural healing and regenerative processes in the oral cavity.</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4137" y="796885"/>
            <a:ext cx="7715726" cy="1200388"/>
          </a:xfrm>
          <a:prstGeom prst="rect">
            <a:avLst/>
          </a:prstGeom>
          <a:noFill/>
          <a:ln/>
        </p:spPr>
        <p:txBody>
          <a:bodyPr wrap="square" lIns="0" tIns="0" rIns="0" bIns="0" rtlCol="0" anchor="t"/>
          <a:lstStyle/>
          <a:p>
            <a:pPr marL="0" indent="0">
              <a:lnSpc>
                <a:spcPts val="4700"/>
              </a:lnSpc>
              <a:buNone/>
            </a:pPr>
            <a:r>
              <a:rPr lang="en-US" sz="3750" dirty="0">
                <a:solidFill>
                  <a:srgbClr val="FFD9BE"/>
                </a:solidFill>
                <a:latin typeface="Quattrocento" pitchFamily="34" charset="0"/>
                <a:ea typeface="Quattrocento" pitchFamily="34" charset="-122"/>
                <a:cs typeface="Quattrocento" pitchFamily="34" charset="-120"/>
              </a:rPr>
              <a:t>Minimally Invasive Surgical Techniques</a:t>
            </a:r>
            <a:endParaRPr lang="en-US" sz="3750" dirty="0"/>
          </a:p>
        </p:txBody>
      </p:sp>
      <p:sp>
        <p:nvSpPr>
          <p:cNvPr id="4" name="Shape 1"/>
          <p:cNvSpPr/>
          <p:nvPr/>
        </p:nvSpPr>
        <p:spPr>
          <a:xfrm>
            <a:off x="714137" y="2303264"/>
            <a:ext cx="3755946" cy="2462689"/>
          </a:xfrm>
          <a:prstGeom prst="roundRect">
            <a:avLst>
              <a:gd name="adj" fmla="val 1243"/>
            </a:avLst>
          </a:prstGeom>
          <a:solidFill>
            <a:srgbClr val="315251"/>
          </a:solidFill>
          <a:ln/>
        </p:spPr>
      </p:sp>
      <p:sp>
        <p:nvSpPr>
          <p:cNvPr id="5" name="Text 2"/>
          <p:cNvSpPr/>
          <p:nvPr/>
        </p:nvSpPr>
        <p:spPr>
          <a:xfrm>
            <a:off x="918091" y="2507218"/>
            <a:ext cx="2852618" cy="300038"/>
          </a:xfrm>
          <a:prstGeom prst="rect">
            <a:avLst/>
          </a:prstGeom>
          <a:noFill/>
          <a:ln/>
        </p:spPr>
        <p:txBody>
          <a:bodyPr wrap="none" lIns="0" tIns="0" rIns="0" bIns="0" rtlCol="0" anchor="t"/>
          <a:lstStyle/>
          <a:p>
            <a:pPr marL="0" indent="0">
              <a:lnSpc>
                <a:spcPts val="2350"/>
              </a:lnSpc>
              <a:buNone/>
            </a:pPr>
            <a:r>
              <a:rPr lang="en-US" sz="1850" dirty="0">
                <a:solidFill>
                  <a:srgbClr val="F9EEE7"/>
                </a:solidFill>
                <a:latin typeface="Quattrocento" pitchFamily="34" charset="0"/>
                <a:ea typeface="Quattrocento" pitchFamily="34" charset="-122"/>
                <a:cs typeface="Quattrocento" pitchFamily="34" charset="-120"/>
              </a:rPr>
              <a:t>Laser-Assisted Procedures</a:t>
            </a:r>
            <a:endParaRPr lang="en-US" sz="1850" dirty="0"/>
          </a:p>
        </p:txBody>
      </p:sp>
      <p:sp>
        <p:nvSpPr>
          <p:cNvPr id="6" name="Text 3"/>
          <p:cNvSpPr/>
          <p:nvPr/>
        </p:nvSpPr>
        <p:spPr>
          <a:xfrm>
            <a:off x="918091" y="2929652"/>
            <a:ext cx="3348037" cy="1632347"/>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Advancements in laser technology have enabled more precise and less invasive surgical approaches, reducing patient discomfort and recovery time.</a:t>
            </a:r>
            <a:endParaRPr lang="en-US" sz="1600" dirty="0"/>
          </a:p>
        </p:txBody>
      </p:sp>
      <p:sp>
        <p:nvSpPr>
          <p:cNvPr id="7" name="Shape 4"/>
          <p:cNvSpPr/>
          <p:nvPr/>
        </p:nvSpPr>
        <p:spPr>
          <a:xfrm>
            <a:off x="4674037" y="2303264"/>
            <a:ext cx="3755946" cy="2462689"/>
          </a:xfrm>
          <a:prstGeom prst="roundRect">
            <a:avLst>
              <a:gd name="adj" fmla="val 1243"/>
            </a:avLst>
          </a:prstGeom>
          <a:solidFill>
            <a:srgbClr val="315251"/>
          </a:solidFill>
          <a:ln/>
        </p:spPr>
      </p:sp>
      <p:sp>
        <p:nvSpPr>
          <p:cNvPr id="8" name="Text 5"/>
          <p:cNvSpPr/>
          <p:nvPr/>
        </p:nvSpPr>
        <p:spPr>
          <a:xfrm>
            <a:off x="4877991" y="2507218"/>
            <a:ext cx="2488168" cy="300038"/>
          </a:xfrm>
          <a:prstGeom prst="rect">
            <a:avLst/>
          </a:prstGeom>
          <a:noFill/>
          <a:ln/>
        </p:spPr>
        <p:txBody>
          <a:bodyPr wrap="none" lIns="0" tIns="0" rIns="0" bIns="0" rtlCol="0" anchor="t"/>
          <a:lstStyle/>
          <a:p>
            <a:pPr marL="0" indent="0">
              <a:lnSpc>
                <a:spcPts val="2350"/>
              </a:lnSpc>
              <a:buNone/>
            </a:pPr>
            <a:r>
              <a:rPr lang="en-US" sz="1850" dirty="0">
                <a:solidFill>
                  <a:srgbClr val="F9EEE7"/>
                </a:solidFill>
                <a:latin typeface="Quattrocento" pitchFamily="34" charset="0"/>
                <a:ea typeface="Quattrocento" pitchFamily="34" charset="-122"/>
                <a:cs typeface="Quattrocento" pitchFamily="34" charset="-120"/>
              </a:rPr>
              <a:t>Microsurgical Methods</a:t>
            </a:r>
            <a:endParaRPr lang="en-US" sz="1850" dirty="0"/>
          </a:p>
        </p:txBody>
      </p:sp>
      <p:sp>
        <p:nvSpPr>
          <p:cNvPr id="9" name="Text 6"/>
          <p:cNvSpPr/>
          <p:nvPr/>
        </p:nvSpPr>
        <p:spPr>
          <a:xfrm>
            <a:off x="4877991" y="2929652"/>
            <a:ext cx="3348037" cy="1632347"/>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The use of microscopes and specialized instruments has enhanced the accuracy and effectiveness of periodontal surgical interventions.</a:t>
            </a:r>
            <a:endParaRPr lang="en-US" sz="1600" dirty="0"/>
          </a:p>
        </p:txBody>
      </p:sp>
      <p:sp>
        <p:nvSpPr>
          <p:cNvPr id="10" name="Shape 7"/>
          <p:cNvSpPr/>
          <p:nvPr/>
        </p:nvSpPr>
        <p:spPr>
          <a:xfrm>
            <a:off x="714137" y="4969907"/>
            <a:ext cx="3755946" cy="2462689"/>
          </a:xfrm>
          <a:prstGeom prst="roundRect">
            <a:avLst>
              <a:gd name="adj" fmla="val 1243"/>
            </a:avLst>
          </a:prstGeom>
          <a:solidFill>
            <a:srgbClr val="315251"/>
          </a:solidFill>
          <a:ln/>
        </p:spPr>
      </p:sp>
      <p:sp>
        <p:nvSpPr>
          <p:cNvPr id="11" name="Text 8"/>
          <p:cNvSpPr/>
          <p:nvPr/>
        </p:nvSpPr>
        <p:spPr>
          <a:xfrm>
            <a:off x="918091" y="5173861"/>
            <a:ext cx="2561392" cy="300038"/>
          </a:xfrm>
          <a:prstGeom prst="rect">
            <a:avLst/>
          </a:prstGeom>
          <a:noFill/>
          <a:ln/>
        </p:spPr>
        <p:txBody>
          <a:bodyPr wrap="none" lIns="0" tIns="0" rIns="0" bIns="0" rtlCol="0" anchor="t"/>
          <a:lstStyle/>
          <a:p>
            <a:pPr marL="0" indent="0">
              <a:lnSpc>
                <a:spcPts val="2350"/>
              </a:lnSpc>
              <a:buNone/>
            </a:pPr>
            <a:r>
              <a:rPr lang="en-US" sz="1850" dirty="0">
                <a:solidFill>
                  <a:srgbClr val="F9EEE7"/>
                </a:solidFill>
                <a:latin typeface="Quattrocento" pitchFamily="34" charset="0"/>
                <a:ea typeface="Quattrocento" pitchFamily="34" charset="-122"/>
                <a:cs typeface="Quattrocento" pitchFamily="34" charset="-120"/>
              </a:rPr>
              <a:t>Endoscopic Techniques</a:t>
            </a:r>
            <a:endParaRPr lang="en-US" sz="1850" dirty="0"/>
          </a:p>
        </p:txBody>
      </p:sp>
      <p:sp>
        <p:nvSpPr>
          <p:cNvPr id="12" name="Text 9"/>
          <p:cNvSpPr/>
          <p:nvPr/>
        </p:nvSpPr>
        <p:spPr>
          <a:xfrm>
            <a:off x="918091" y="5596295"/>
            <a:ext cx="3348037" cy="1305878"/>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Endoscopic procedures allow dental professionals to visually inspect and treat periodontal conditions with minimal trauma to the patient.</a:t>
            </a:r>
            <a:endParaRPr lang="en-US" sz="1600" dirty="0"/>
          </a:p>
        </p:txBody>
      </p:sp>
      <p:sp>
        <p:nvSpPr>
          <p:cNvPr id="13" name="Shape 10"/>
          <p:cNvSpPr/>
          <p:nvPr/>
        </p:nvSpPr>
        <p:spPr>
          <a:xfrm>
            <a:off x="4674037" y="4969907"/>
            <a:ext cx="3755946" cy="2462689"/>
          </a:xfrm>
          <a:prstGeom prst="roundRect">
            <a:avLst>
              <a:gd name="adj" fmla="val 1243"/>
            </a:avLst>
          </a:prstGeom>
          <a:solidFill>
            <a:srgbClr val="315251"/>
          </a:solidFill>
          <a:ln/>
        </p:spPr>
      </p:sp>
      <p:sp>
        <p:nvSpPr>
          <p:cNvPr id="14" name="Text 11"/>
          <p:cNvSpPr/>
          <p:nvPr/>
        </p:nvSpPr>
        <p:spPr>
          <a:xfrm>
            <a:off x="4877991" y="5173861"/>
            <a:ext cx="3078480" cy="300038"/>
          </a:xfrm>
          <a:prstGeom prst="rect">
            <a:avLst/>
          </a:prstGeom>
          <a:noFill/>
          <a:ln/>
        </p:spPr>
        <p:txBody>
          <a:bodyPr wrap="none" lIns="0" tIns="0" rIns="0" bIns="0" rtlCol="0" anchor="t"/>
          <a:lstStyle/>
          <a:p>
            <a:pPr marL="0" indent="0">
              <a:lnSpc>
                <a:spcPts val="2350"/>
              </a:lnSpc>
              <a:buNone/>
            </a:pPr>
            <a:r>
              <a:rPr lang="en-US" sz="1850" dirty="0">
                <a:solidFill>
                  <a:srgbClr val="F9EEE7"/>
                </a:solidFill>
                <a:latin typeface="Quattrocento" pitchFamily="34" charset="0"/>
                <a:ea typeface="Quattrocento" pitchFamily="34" charset="-122"/>
                <a:cs typeface="Quattrocento" pitchFamily="34" charset="-120"/>
              </a:rPr>
              <a:t>Computer-Guided Surgeries</a:t>
            </a:r>
            <a:endParaRPr lang="en-US" sz="1850" dirty="0"/>
          </a:p>
        </p:txBody>
      </p:sp>
      <p:sp>
        <p:nvSpPr>
          <p:cNvPr id="15" name="Text 12"/>
          <p:cNvSpPr/>
          <p:nvPr/>
        </p:nvSpPr>
        <p:spPr>
          <a:xfrm>
            <a:off x="4877991" y="5596295"/>
            <a:ext cx="3348037" cy="1632347"/>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Advanced computer-aided planning and navigation systems have improved the precision and predictability of periodontal surgical outcomes.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553"/>
          </a:xfrm>
          <a:prstGeom prst="rect">
            <a:avLst/>
          </a:prstGeom>
        </p:spPr>
      </p:pic>
      <p:sp>
        <p:nvSpPr>
          <p:cNvPr id="3" name="Text 0"/>
          <p:cNvSpPr/>
          <p:nvPr/>
        </p:nvSpPr>
        <p:spPr>
          <a:xfrm>
            <a:off x="723424" y="568404"/>
            <a:ext cx="7697153" cy="1215866"/>
          </a:xfrm>
          <a:prstGeom prst="rect">
            <a:avLst/>
          </a:prstGeom>
          <a:noFill/>
          <a:ln/>
        </p:spPr>
        <p:txBody>
          <a:bodyPr wrap="square" lIns="0" tIns="0" rIns="0" bIns="0" rtlCol="0" anchor="t"/>
          <a:lstStyle/>
          <a:p>
            <a:pPr marL="0" indent="0">
              <a:lnSpc>
                <a:spcPts val="4750"/>
              </a:lnSpc>
              <a:buNone/>
            </a:pPr>
            <a:r>
              <a:rPr lang="en-US" sz="3800" dirty="0">
                <a:solidFill>
                  <a:srgbClr val="FFD9BE"/>
                </a:solidFill>
                <a:latin typeface="Quattrocento" pitchFamily="34" charset="0"/>
                <a:ea typeface="Quattrocento" pitchFamily="34" charset="-122"/>
                <a:cs typeface="Quattrocento" pitchFamily="34" charset="-120"/>
              </a:rPr>
              <a:t>Precision-Guided Antibiotic Treatments</a:t>
            </a:r>
            <a:endParaRPr lang="en-US" sz="3800" dirty="0"/>
          </a:p>
        </p:txBody>
      </p:sp>
      <p:pic>
        <p:nvPicPr>
          <p:cNvPr id="4" name="Image 1" descr="preencoded.png"/>
          <p:cNvPicPr>
            <a:picLocks noChangeAspect="1"/>
          </p:cNvPicPr>
          <p:nvPr/>
        </p:nvPicPr>
        <p:blipFill>
          <a:blip r:embed="rId4"/>
          <a:stretch>
            <a:fillRect/>
          </a:stretch>
        </p:blipFill>
        <p:spPr>
          <a:xfrm>
            <a:off x="723424" y="2094309"/>
            <a:ext cx="516731" cy="516731"/>
          </a:xfrm>
          <a:prstGeom prst="rect">
            <a:avLst/>
          </a:prstGeom>
        </p:spPr>
      </p:pic>
      <p:sp>
        <p:nvSpPr>
          <p:cNvPr id="5" name="Text 1"/>
          <p:cNvSpPr/>
          <p:nvPr/>
        </p:nvSpPr>
        <p:spPr>
          <a:xfrm>
            <a:off x="723424" y="2817733"/>
            <a:ext cx="2431971"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Microbiome Analysis</a:t>
            </a:r>
            <a:endParaRPr lang="en-US" sz="1900" dirty="0"/>
          </a:p>
        </p:txBody>
      </p:sp>
      <p:sp>
        <p:nvSpPr>
          <p:cNvPr id="6" name="Text 2"/>
          <p:cNvSpPr/>
          <p:nvPr/>
        </p:nvSpPr>
        <p:spPr>
          <a:xfrm>
            <a:off x="723424" y="3245644"/>
            <a:ext cx="3693557" cy="991910"/>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Detailed analysis of the patient's unique oral microbiome guides the selection of targeted antimicrobial therapies.</a:t>
            </a:r>
            <a:endParaRPr lang="en-US" sz="1600" dirty="0"/>
          </a:p>
        </p:txBody>
      </p:sp>
      <p:pic>
        <p:nvPicPr>
          <p:cNvPr id="7" name="Image 2" descr="preencoded.png"/>
          <p:cNvPicPr>
            <a:picLocks noChangeAspect="1"/>
          </p:cNvPicPr>
          <p:nvPr/>
        </p:nvPicPr>
        <p:blipFill>
          <a:blip r:embed="rId5"/>
          <a:stretch>
            <a:fillRect/>
          </a:stretch>
        </p:blipFill>
        <p:spPr>
          <a:xfrm>
            <a:off x="4727019" y="2094309"/>
            <a:ext cx="516731" cy="516731"/>
          </a:xfrm>
          <a:prstGeom prst="rect">
            <a:avLst/>
          </a:prstGeom>
        </p:spPr>
      </p:pic>
      <p:sp>
        <p:nvSpPr>
          <p:cNvPr id="8" name="Text 3"/>
          <p:cNvSpPr/>
          <p:nvPr/>
        </p:nvSpPr>
        <p:spPr>
          <a:xfrm>
            <a:off x="4727019" y="2817733"/>
            <a:ext cx="2431971"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Genetic Profiling</a:t>
            </a:r>
            <a:endParaRPr lang="en-US" sz="1900" dirty="0"/>
          </a:p>
        </p:txBody>
      </p:sp>
      <p:sp>
        <p:nvSpPr>
          <p:cNvPr id="9" name="Text 4"/>
          <p:cNvSpPr/>
          <p:nvPr/>
        </p:nvSpPr>
        <p:spPr>
          <a:xfrm>
            <a:off x="4727019" y="3245644"/>
            <a:ext cx="3693557" cy="132254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Genetic testing can identify specific bacterial strains and their antibiotic susceptibility, enabling personalized antibiotic prescriptions.</a:t>
            </a:r>
            <a:endParaRPr lang="en-US" sz="1600" dirty="0"/>
          </a:p>
        </p:txBody>
      </p:sp>
      <p:pic>
        <p:nvPicPr>
          <p:cNvPr id="10" name="Image 3" descr="preencoded.png"/>
          <p:cNvPicPr>
            <a:picLocks noChangeAspect="1"/>
          </p:cNvPicPr>
          <p:nvPr/>
        </p:nvPicPr>
        <p:blipFill>
          <a:blip r:embed="rId6"/>
          <a:stretch>
            <a:fillRect/>
          </a:stretch>
        </p:blipFill>
        <p:spPr>
          <a:xfrm>
            <a:off x="723424" y="5188268"/>
            <a:ext cx="516731" cy="516731"/>
          </a:xfrm>
          <a:prstGeom prst="rect">
            <a:avLst/>
          </a:prstGeom>
        </p:spPr>
      </p:pic>
      <p:sp>
        <p:nvSpPr>
          <p:cNvPr id="11" name="Text 5"/>
          <p:cNvSpPr/>
          <p:nvPr/>
        </p:nvSpPr>
        <p:spPr>
          <a:xfrm>
            <a:off x="723424" y="5911691"/>
            <a:ext cx="2431971"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Controlled Release</a:t>
            </a:r>
            <a:endParaRPr lang="en-US" sz="1900" dirty="0"/>
          </a:p>
        </p:txBody>
      </p:sp>
      <p:sp>
        <p:nvSpPr>
          <p:cNvPr id="12" name="Text 6"/>
          <p:cNvSpPr/>
          <p:nvPr/>
        </p:nvSpPr>
        <p:spPr>
          <a:xfrm>
            <a:off x="723424" y="6339602"/>
            <a:ext cx="3693557" cy="132254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Novel delivery systems, such as local drug-delivery devices, ensure the precise and sustained release of antimicrobials.</a:t>
            </a:r>
            <a:endParaRPr lang="en-US" sz="1600" dirty="0"/>
          </a:p>
        </p:txBody>
      </p:sp>
      <p:pic>
        <p:nvPicPr>
          <p:cNvPr id="13" name="Image 4" descr="preencoded.png"/>
          <p:cNvPicPr>
            <a:picLocks noChangeAspect="1"/>
          </p:cNvPicPr>
          <p:nvPr/>
        </p:nvPicPr>
        <p:blipFill>
          <a:blip r:embed="rId7"/>
          <a:stretch>
            <a:fillRect/>
          </a:stretch>
        </p:blipFill>
        <p:spPr>
          <a:xfrm>
            <a:off x="4727019" y="5188268"/>
            <a:ext cx="516731" cy="516731"/>
          </a:xfrm>
          <a:prstGeom prst="rect">
            <a:avLst/>
          </a:prstGeom>
        </p:spPr>
      </p:pic>
      <p:sp>
        <p:nvSpPr>
          <p:cNvPr id="14" name="Text 7"/>
          <p:cNvSpPr/>
          <p:nvPr/>
        </p:nvSpPr>
        <p:spPr>
          <a:xfrm>
            <a:off x="4727019" y="5911691"/>
            <a:ext cx="2934653"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Antimicrobial Stewardship</a:t>
            </a:r>
            <a:endParaRPr lang="en-US" sz="1900" dirty="0"/>
          </a:p>
        </p:txBody>
      </p:sp>
      <p:sp>
        <p:nvSpPr>
          <p:cNvPr id="15" name="Text 8"/>
          <p:cNvSpPr/>
          <p:nvPr/>
        </p:nvSpPr>
        <p:spPr>
          <a:xfrm>
            <a:off x="4727019" y="6339602"/>
            <a:ext cx="3693557" cy="132254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Antibiotic use is carefully monitored and optimized to prevent the development of resistant bacterial strains.</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50225"/>
          </a:xfrm>
          <a:prstGeom prst="rect">
            <a:avLst/>
          </a:prstGeom>
        </p:spPr>
      </p:pic>
      <p:sp>
        <p:nvSpPr>
          <p:cNvPr id="3" name="Text 0"/>
          <p:cNvSpPr/>
          <p:nvPr/>
        </p:nvSpPr>
        <p:spPr>
          <a:xfrm>
            <a:off x="769977" y="3355181"/>
            <a:ext cx="9961840" cy="647105"/>
          </a:xfrm>
          <a:prstGeom prst="rect">
            <a:avLst/>
          </a:prstGeom>
          <a:noFill/>
          <a:ln/>
        </p:spPr>
        <p:txBody>
          <a:bodyPr wrap="none" lIns="0" tIns="0" rIns="0" bIns="0" rtlCol="0" anchor="t"/>
          <a:lstStyle/>
          <a:p>
            <a:pPr marL="0" indent="0">
              <a:lnSpc>
                <a:spcPts val="5050"/>
              </a:lnSpc>
              <a:buNone/>
            </a:pPr>
            <a:r>
              <a:rPr lang="en-US" sz="4050" dirty="0">
                <a:solidFill>
                  <a:srgbClr val="FFD9BE"/>
                </a:solidFill>
                <a:latin typeface="Quattrocento" pitchFamily="34" charset="0"/>
                <a:ea typeface="Quattrocento" pitchFamily="34" charset="-122"/>
                <a:cs typeface="Quattrocento" pitchFamily="34" charset="-120"/>
              </a:rPr>
              <a:t>The Role of Nutrition in Periodontal Health</a:t>
            </a:r>
            <a:endParaRPr lang="en-US" sz="4050" dirty="0"/>
          </a:p>
        </p:txBody>
      </p:sp>
      <p:pic>
        <p:nvPicPr>
          <p:cNvPr id="4" name="Image 1" descr="preencoded.png"/>
          <p:cNvPicPr>
            <a:picLocks noChangeAspect="1"/>
          </p:cNvPicPr>
          <p:nvPr/>
        </p:nvPicPr>
        <p:blipFill>
          <a:blip r:embed="rId4"/>
          <a:stretch>
            <a:fillRect/>
          </a:stretch>
        </p:blipFill>
        <p:spPr>
          <a:xfrm>
            <a:off x="769977" y="4332208"/>
            <a:ext cx="4363403" cy="879991"/>
          </a:xfrm>
          <a:prstGeom prst="rect">
            <a:avLst/>
          </a:prstGeom>
        </p:spPr>
      </p:pic>
      <p:sp>
        <p:nvSpPr>
          <p:cNvPr id="5" name="Text 1"/>
          <p:cNvSpPr/>
          <p:nvPr/>
        </p:nvSpPr>
        <p:spPr>
          <a:xfrm>
            <a:off x="989886" y="5542121"/>
            <a:ext cx="2588538" cy="323493"/>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Antioxidants</a:t>
            </a:r>
            <a:endParaRPr lang="en-US" sz="2000" dirty="0"/>
          </a:p>
        </p:txBody>
      </p:sp>
      <p:sp>
        <p:nvSpPr>
          <p:cNvPr id="6" name="Text 2"/>
          <p:cNvSpPr/>
          <p:nvPr/>
        </p:nvSpPr>
        <p:spPr>
          <a:xfrm>
            <a:off x="989886" y="5997535"/>
            <a:ext cx="3923586" cy="1055846"/>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Dietary antioxidants, such as vitamins C and E, can help reduce inflammation and oxidative stress in the gums.</a:t>
            </a:r>
            <a:endParaRPr lang="en-US" sz="1700" dirty="0"/>
          </a:p>
        </p:txBody>
      </p:sp>
      <p:pic>
        <p:nvPicPr>
          <p:cNvPr id="7" name="Image 2" descr="preencoded.png"/>
          <p:cNvPicPr>
            <a:picLocks noChangeAspect="1"/>
          </p:cNvPicPr>
          <p:nvPr/>
        </p:nvPicPr>
        <p:blipFill>
          <a:blip r:embed="rId5"/>
          <a:stretch>
            <a:fillRect/>
          </a:stretch>
        </p:blipFill>
        <p:spPr>
          <a:xfrm>
            <a:off x="5133380" y="4332208"/>
            <a:ext cx="4363522" cy="879991"/>
          </a:xfrm>
          <a:prstGeom prst="rect">
            <a:avLst/>
          </a:prstGeom>
        </p:spPr>
      </p:pic>
      <p:sp>
        <p:nvSpPr>
          <p:cNvPr id="8" name="Text 3"/>
          <p:cNvSpPr/>
          <p:nvPr/>
        </p:nvSpPr>
        <p:spPr>
          <a:xfrm>
            <a:off x="5353288" y="5542121"/>
            <a:ext cx="3364468" cy="323493"/>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Anti-Inflammatory Nutrients</a:t>
            </a:r>
            <a:endParaRPr lang="en-US" sz="2000" dirty="0"/>
          </a:p>
        </p:txBody>
      </p:sp>
      <p:sp>
        <p:nvSpPr>
          <p:cNvPr id="9" name="Text 4"/>
          <p:cNvSpPr/>
          <p:nvPr/>
        </p:nvSpPr>
        <p:spPr>
          <a:xfrm>
            <a:off x="5353288" y="5997535"/>
            <a:ext cx="3923705" cy="1407795"/>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Omega-3 fatty acids and polyphenols have been shown to modulate the inflammatory response in periodontal tissues.</a:t>
            </a:r>
            <a:endParaRPr lang="en-US" sz="1700" dirty="0"/>
          </a:p>
        </p:txBody>
      </p:sp>
      <p:pic>
        <p:nvPicPr>
          <p:cNvPr id="10" name="Image 3" descr="preencoded.png"/>
          <p:cNvPicPr>
            <a:picLocks noChangeAspect="1"/>
          </p:cNvPicPr>
          <p:nvPr/>
        </p:nvPicPr>
        <p:blipFill>
          <a:blip r:embed="rId6"/>
          <a:stretch>
            <a:fillRect/>
          </a:stretch>
        </p:blipFill>
        <p:spPr>
          <a:xfrm>
            <a:off x="9496901" y="4332208"/>
            <a:ext cx="4363522" cy="879991"/>
          </a:xfrm>
          <a:prstGeom prst="rect">
            <a:avLst/>
          </a:prstGeom>
        </p:spPr>
      </p:pic>
      <p:sp>
        <p:nvSpPr>
          <p:cNvPr id="11" name="Text 5"/>
          <p:cNvSpPr/>
          <p:nvPr/>
        </p:nvSpPr>
        <p:spPr>
          <a:xfrm>
            <a:off x="9716810" y="5542121"/>
            <a:ext cx="3099911" cy="323493"/>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Bone-Supporting Minerals</a:t>
            </a:r>
            <a:endParaRPr lang="en-US" sz="2000" dirty="0"/>
          </a:p>
        </p:txBody>
      </p:sp>
      <p:sp>
        <p:nvSpPr>
          <p:cNvPr id="12" name="Text 6"/>
          <p:cNvSpPr/>
          <p:nvPr/>
        </p:nvSpPr>
        <p:spPr>
          <a:xfrm>
            <a:off x="9716810" y="5997535"/>
            <a:ext cx="3923705" cy="1407795"/>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Adequate intake of calcium, phosphorus, and vitamin D is crucial for maintaining strong alveolar bone supporting the teeth.</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24683"/>
          </a:xfrm>
          <a:prstGeom prst="rect">
            <a:avLst/>
          </a:prstGeom>
        </p:spPr>
      </p:pic>
      <p:sp>
        <p:nvSpPr>
          <p:cNvPr id="3" name="Text 0"/>
          <p:cNvSpPr/>
          <p:nvPr/>
        </p:nvSpPr>
        <p:spPr>
          <a:xfrm>
            <a:off x="622816" y="3140631"/>
            <a:ext cx="5904309" cy="523399"/>
          </a:xfrm>
          <a:prstGeom prst="rect">
            <a:avLst/>
          </a:prstGeom>
          <a:noFill/>
          <a:ln/>
        </p:spPr>
        <p:txBody>
          <a:bodyPr wrap="none" lIns="0" tIns="0" rIns="0" bIns="0" rtlCol="0" anchor="t"/>
          <a:lstStyle/>
          <a:p>
            <a:pPr marL="0" indent="0">
              <a:lnSpc>
                <a:spcPts val="4100"/>
              </a:lnSpc>
              <a:buNone/>
            </a:pPr>
            <a:r>
              <a:rPr lang="en-US" sz="3250" dirty="0">
                <a:solidFill>
                  <a:srgbClr val="FFD9BE"/>
                </a:solidFill>
                <a:latin typeface="Quattrocento" pitchFamily="34" charset="0"/>
                <a:ea typeface="Quattrocento" pitchFamily="34" charset="-122"/>
                <a:cs typeface="Quattrocento" pitchFamily="34" charset="-120"/>
              </a:rPr>
              <a:t>Future Trends and Implications</a:t>
            </a:r>
            <a:endParaRPr lang="en-US" sz="3250" dirty="0"/>
          </a:p>
        </p:txBody>
      </p:sp>
      <p:sp>
        <p:nvSpPr>
          <p:cNvPr id="4" name="Shape 1"/>
          <p:cNvSpPr/>
          <p:nvPr/>
        </p:nvSpPr>
        <p:spPr>
          <a:xfrm>
            <a:off x="878324" y="3930968"/>
            <a:ext cx="22860" cy="3382566"/>
          </a:xfrm>
          <a:prstGeom prst="roundRect">
            <a:avLst>
              <a:gd name="adj" fmla="val 116784"/>
            </a:avLst>
          </a:prstGeom>
          <a:solidFill>
            <a:srgbClr val="4A6B6A"/>
          </a:solidFill>
          <a:ln/>
        </p:spPr>
      </p:sp>
      <p:sp>
        <p:nvSpPr>
          <p:cNvPr id="5" name="Shape 2"/>
          <p:cNvSpPr/>
          <p:nvPr/>
        </p:nvSpPr>
        <p:spPr>
          <a:xfrm>
            <a:off x="1067098" y="4319826"/>
            <a:ext cx="622816" cy="22860"/>
          </a:xfrm>
          <a:prstGeom prst="roundRect">
            <a:avLst>
              <a:gd name="adj" fmla="val 116784"/>
            </a:avLst>
          </a:prstGeom>
          <a:solidFill>
            <a:srgbClr val="4A6B6A"/>
          </a:solidFill>
          <a:ln/>
        </p:spPr>
      </p:sp>
      <p:sp>
        <p:nvSpPr>
          <p:cNvPr id="6" name="Shape 3"/>
          <p:cNvSpPr/>
          <p:nvPr/>
        </p:nvSpPr>
        <p:spPr>
          <a:xfrm>
            <a:off x="689550" y="4131112"/>
            <a:ext cx="400407" cy="400407"/>
          </a:xfrm>
          <a:prstGeom prst="roundRect">
            <a:avLst>
              <a:gd name="adj" fmla="val 6667"/>
            </a:avLst>
          </a:prstGeom>
          <a:solidFill>
            <a:srgbClr val="315251"/>
          </a:solidFill>
          <a:ln/>
        </p:spPr>
      </p:sp>
      <p:sp>
        <p:nvSpPr>
          <p:cNvPr id="7" name="Text 4"/>
          <p:cNvSpPr/>
          <p:nvPr/>
        </p:nvSpPr>
        <p:spPr>
          <a:xfrm>
            <a:off x="845284" y="4205645"/>
            <a:ext cx="88940" cy="251222"/>
          </a:xfrm>
          <a:prstGeom prst="rect">
            <a:avLst/>
          </a:prstGeom>
          <a:noFill/>
          <a:ln/>
        </p:spPr>
        <p:txBody>
          <a:bodyPr wrap="none" lIns="0" tIns="0" rIns="0" bIns="0" rtlCol="0" anchor="t"/>
          <a:lstStyle/>
          <a:p>
            <a:pPr marL="0" indent="0" algn="ctr">
              <a:lnSpc>
                <a:spcPts val="1950"/>
              </a:lnSpc>
              <a:buNone/>
            </a:pPr>
            <a:r>
              <a:rPr lang="en-US" sz="1950" dirty="0">
                <a:solidFill>
                  <a:srgbClr val="F9EEE7"/>
                </a:solidFill>
                <a:latin typeface="Quattrocento" pitchFamily="34" charset="0"/>
                <a:ea typeface="Quattrocento" pitchFamily="34" charset="-122"/>
                <a:cs typeface="Quattrocento" pitchFamily="34" charset="-120"/>
              </a:rPr>
              <a:t>1</a:t>
            </a:r>
            <a:endParaRPr lang="en-US" sz="1950" dirty="0"/>
          </a:p>
        </p:txBody>
      </p:sp>
      <p:sp>
        <p:nvSpPr>
          <p:cNvPr id="8" name="Text 5"/>
          <p:cNvSpPr/>
          <p:nvPr/>
        </p:nvSpPr>
        <p:spPr>
          <a:xfrm>
            <a:off x="1868567" y="4108847"/>
            <a:ext cx="2123956" cy="261699"/>
          </a:xfrm>
          <a:prstGeom prst="rect">
            <a:avLst/>
          </a:prstGeom>
          <a:noFill/>
          <a:ln/>
        </p:spPr>
        <p:txBody>
          <a:bodyPr wrap="none" lIns="0" tIns="0" rIns="0" bIns="0" rtlCol="0" anchor="t"/>
          <a:lstStyle/>
          <a:p>
            <a:pPr marL="0" indent="0" algn="l">
              <a:lnSpc>
                <a:spcPts val="2050"/>
              </a:lnSpc>
              <a:buNone/>
            </a:pPr>
            <a:r>
              <a:rPr lang="en-US" sz="1600" dirty="0">
                <a:solidFill>
                  <a:srgbClr val="F9EEE7"/>
                </a:solidFill>
                <a:latin typeface="Quattrocento" pitchFamily="34" charset="0"/>
                <a:ea typeface="Quattrocento" pitchFamily="34" charset="-122"/>
                <a:cs typeface="Quattrocento" pitchFamily="34" charset="-120"/>
              </a:rPr>
              <a:t>Personalized Dentistry</a:t>
            </a:r>
            <a:endParaRPr lang="en-US" sz="1600" dirty="0"/>
          </a:p>
        </p:txBody>
      </p:sp>
      <p:sp>
        <p:nvSpPr>
          <p:cNvPr id="9" name="Text 6"/>
          <p:cNvSpPr/>
          <p:nvPr/>
        </p:nvSpPr>
        <p:spPr>
          <a:xfrm>
            <a:off x="1868567" y="4477226"/>
            <a:ext cx="12139017" cy="284798"/>
          </a:xfrm>
          <a:prstGeom prst="rect">
            <a:avLst/>
          </a:prstGeom>
          <a:noFill/>
          <a:ln/>
        </p:spPr>
        <p:txBody>
          <a:bodyPr wrap="none" lIns="0" tIns="0" rIns="0" bIns="0" rtlCol="0" anchor="t"/>
          <a:lstStyle/>
          <a:p>
            <a:pPr marL="0" indent="0" algn="l">
              <a:lnSpc>
                <a:spcPts val="2200"/>
              </a:lnSpc>
              <a:buNone/>
            </a:pPr>
            <a:r>
              <a:rPr lang="en-US" sz="1400" dirty="0">
                <a:solidFill>
                  <a:srgbClr val="F9EEE7"/>
                </a:solidFill>
                <a:latin typeface="Quattrocento" pitchFamily="34" charset="0"/>
                <a:ea typeface="Quattrocento" pitchFamily="34" charset="-122"/>
                <a:cs typeface="Quattrocento" pitchFamily="34" charset="-120"/>
              </a:rPr>
              <a:t>Advancements in genomics and data analytics will enable the development of tailored prevention and treatment strategies for each patient.</a:t>
            </a:r>
            <a:endParaRPr lang="en-US" sz="1400" dirty="0"/>
          </a:p>
        </p:txBody>
      </p:sp>
      <p:sp>
        <p:nvSpPr>
          <p:cNvPr id="10" name="Shape 7"/>
          <p:cNvSpPr/>
          <p:nvPr/>
        </p:nvSpPr>
        <p:spPr>
          <a:xfrm>
            <a:off x="1067098" y="5506641"/>
            <a:ext cx="622816" cy="22860"/>
          </a:xfrm>
          <a:prstGeom prst="roundRect">
            <a:avLst>
              <a:gd name="adj" fmla="val 116784"/>
            </a:avLst>
          </a:prstGeom>
          <a:solidFill>
            <a:srgbClr val="4A6B6A"/>
          </a:solidFill>
          <a:ln/>
        </p:spPr>
      </p:sp>
      <p:sp>
        <p:nvSpPr>
          <p:cNvPr id="11" name="Shape 8"/>
          <p:cNvSpPr/>
          <p:nvPr/>
        </p:nvSpPr>
        <p:spPr>
          <a:xfrm>
            <a:off x="689550" y="5317927"/>
            <a:ext cx="400407" cy="400407"/>
          </a:xfrm>
          <a:prstGeom prst="roundRect">
            <a:avLst>
              <a:gd name="adj" fmla="val 6667"/>
            </a:avLst>
          </a:prstGeom>
          <a:solidFill>
            <a:srgbClr val="315251"/>
          </a:solidFill>
          <a:ln/>
        </p:spPr>
      </p:sp>
      <p:sp>
        <p:nvSpPr>
          <p:cNvPr id="12" name="Text 9"/>
          <p:cNvSpPr/>
          <p:nvPr/>
        </p:nvSpPr>
        <p:spPr>
          <a:xfrm>
            <a:off x="822424" y="5392460"/>
            <a:ext cx="134660" cy="251222"/>
          </a:xfrm>
          <a:prstGeom prst="rect">
            <a:avLst/>
          </a:prstGeom>
          <a:noFill/>
          <a:ln/>
        </p:spPr>
        <p:txBody>
          <a:bodyPr wrap="none" lIns="0" tIns="0" rIns="0" bIns="0" rtlCol="0" anchor="t"/>
          <a:lstStyle/>
          <a:p>
            <a:pPr marL="0" indent="0" algn="ctr">
              <a:lnSpc>
                <a:spcPts val="1950"/>
              </a:lnSpc>
              <a:buNone/>
            </a:pPr>
            <a:r>
              <a:rPr lang="en-US" sz="1950" dirty="0">
                <a:solidFill>
                  <a:srgbClr val="F9EEE7"/>
                </a:solidFill>
                <a:latin typeface="Quattrocento" pitchFamily="34" charset="0"/>
                <a:ea typeface="Quattrocento" pitchFamily="34" charset="-122"/>
                <a:cs typeface="Quattrocento" pitchFamily="34" charset="-120"/>
              </a:rPr>
              <a:t>2</a:t>
            </a:r>
            <a:endParaRPr lang="en-US" sz="1950" dirty="0"/>
          </a:p>
        </p:txBody>
      </p:sp>
      <p:sp>
        <p:nvSpPr>
          <p:cNvPr id="13" name="Text 10"/>
          <p:cNvSpPr/>
          <p:nvPr/>
        </p:nvSpPr>
        <p:spPr>
          <a:xfrm>
            <a:off x="1868567" y="5295662"/>
            <a:ext cx="2113002" cy="261699"/>
          </a:xfrm>
          <a:prstGeom prst="rect">
            <a:avLst/>
          </a:prstGeom>
          <a:noFill/>
          <a:ln/>
        </p:spPr>
        <p:txBody>
          <a:bodyPr wrap="none" lIns="0" tIns="0" rIns="0" bIns="0" rtlCol="0" anchor="t"/>
          <a:lstStyle/>
          <a:p>
            <a:pPr marL="0" indent="0" algn="l">
              <a:lnSpc>
                <a:spcPts val="2050"/>
              </a:lnSpc>
              <a:buNone/>
            </a:pPr>
            <a:r>
              <a:rPr lang="en-US" sz="1600" dirty="0">
                <a:solidFill>
                  <a:srgbClr val="F9EEE7"/>
                </a:solidFill>
                <a:latin typeface="Quattrocento" pitchFamily="34" charset="0"/>
                <a:ea typeface="Quattrocento" pitchFamily="34" charset="-122"/>
                <a:cs typeface="Quattrocento" pitchFamily="34" charset="-120"/>
              </a:rPr>
              <a:t>Digital Transformation</a:t>
            </a:r>
            <a:endParaRPr lang="en-US" sz="1600" dirty="0"/>
          </a:p>
        </p:txBody>
      </p:sp>
      <p:sp>
        <p:nvSpPr>
          <p:cNvPr id="14" name="Text 11"/>
          <p:cNvSpPr/>
          <p:nvPr/>
        </p:nvSpPr>
        <p:spPr>
          <a:xfrm>
            <a:off x="1868567" y="5664041"/>
            <a:ext cx="12139017" cy="284798"/>
          </a:xfrm>
          <a:prstGeom prst="rect">
            <a:avLst/>
          </a:prstGeom>
          <a:noFill/>
          <a:ln/>
        </p:spPr>
        <p:txBody>
          <a:bodyPr wrap="none" lIns="0" tIns="0" rIns="0" bIns="0" rtlCol="0" anchor="t"/>
          <a:lstStyle/>
          <a:p>
            <a:pPr marL="0" indent="0" algn="l">
              <a:lnSpc>
                <a:spcPts val="2200"/>
              </a:lnSpc>
              <a:buNone/>
            </a:pPr>
            <a:r>
              <a:rPr lang="en-US" sz="1400" dirty="0">
                <a:solidFill>
                  <a:srgbClr val="F9EEE7"/>
                </a:solidFill>
                <a:latin typeface="Quattrocento" pitchFamily="34" charset="0"/>
                <a:ea typeface="Quattrocento" pitchFamily="34" charset="-122"/>
                <a:cs typeface="Quattrocento" pitchFamily="34" charset="-120"/>
              </a:rPr>
              <a:t>Increased integration of digital technologies, such as artificial intelligence and teledentistry, will revolutionize the delivery of periodontal care.</a:t>
            </a:r>
            <a:endParaRPr lang="en-US" sz="1400" dirty="0"/>
          </a:p>
        </p:txBody>
      </p:sp>
      <p:sp>
        <p:nvSpPr>
          <p:cNvPr id="15" name="Shape 12"/>
          <p:cNvSpPr/>
          <p:nvPr/>
        </p:nvSpPr>
        <p:spPr>
          <a:xfrm>
            <a:off x="1067098" y="6693456"/>
            <a:ext cx="622816" cy="22860"/>
          </a:xfrm>
          <a:prstGeom prst="roundRect">
            <a:avLst>
              <a:gd name="adj" fmla="val 116784"/>
            </a:avLst>
          </a:prstGeom>
          <a:solidFill>
            <a:srgbClr val="4A6B6A"/>
          </a:solidFill>
          <a:ln/>
        </p:spPr>
      </p:sp>
      <p:sp>
        <p:nvSpPr>
          <p:cNvPr id="16" name="Shape 13"/>
          <p:cNvSpPr/>
          <p:nvPr/>
        </p:nvSpPr>
        <p:spPr>
          <a:xfrm>
            <a:off x="689550" y="6504742"/>
            <a:ext cx="400407" cy="400407"/>
          </a:xfrm>
          <a:prstGeom prst="roundRect">
            <a:avLst>
              <a:gd name="adj" fmla="val 6667"/>
            </a:avLst>
          </a:prstGeom>
          <a:solidFill>
            <a:srgbClr val="315251"/>
          </a:solidFill>
          <a:ln/>
        </p:spPr>
      </p:sp>
      <p:sp>
        <p:nvSpPr>
          <p:cNvPr id="17" name="Text 14"/>
          <p:cNvSpPr/>
          <p:nvPr/>
        </p:nvSpPr>
        <p:spPr>
          <a:xfrm>
            <a:off x="821353" y="6579275"/>
            <a:ext cx="136684" cy="251222"/>
          </a:xfrm>
          <a:prstGeom prst="rect">
            <a:avLst/>
          </a:prstGeom>
          <a:noFill/>
          <a:ln/>
        </p:spPr>
        <p:txBody>
          <a:bodyPr wrap="none" lIns="0" tIns="0" rIns="0" bIns="0" rtlCol="0" anchor="t"/>
          <a:lstStyle/>
          <a:p>
            <a:pPr marL="0" indent="0" algn="ctr">
              <a:lnSpc>
                <a:spcPts val="1950"/>
              </a:lnSpc>
              <a:buNone/>
            </a:pPr>
            <a:r>
              <a:rPr lang="en-US" sz="1950" dirty="0">
                <a:solidFill>
                  <a:srgbClr val="F9EEE7"/>
                </a:solidFill>
                <a:latin typeface="Quattrocento" pitchFamily="34" charset="0"/>
                <a:ea typeface="Quattrocento" pitchFamily="34" charset="-122"/>
                <a:cs typeface="Quattrocento" pitchFamily="34" charset="-120"/>
              </a:rPr>
              <a:t>3</a:t>
            </a:r>
            <a:endParaRPr lang="en-US" sz="1950" dirty="0"/>
          </a:p>
        </p:txBody>
      </p:sp>
      <p:sp>
        <p:nvSpPr>
          <p:cNvPr id="18" name="Text 15"/>
          <p:cNvSpPr/>
          <p:nvPr/>
        </p:nvSpPr>
        <p:spPr>
          <a:xfrm>
            <a:off x="1868567" y="6482477"/>
            <a:ext cx="2093833" cy="261699"/>
          </a:xfrm>
          <a:prstGeom prst="rect">
            <a:avLst/>
          </a:prstGeom>
          <a:noFill/>
          <a:ln/>
        </p:spPr>
        <p:txBody>
          <a:bodyPr wrap="none" lIns="0" tIns="0" rIns="0" bIns="0" rtlCol="0" anchor="t"/>
          <a:lstStyle/>
          <a:p>
            <a:pPr marL="0" indent="0" algn="l">
              <a:lnSpc>
                <a:spcPts val="2050"/>
              </a:lnSpc>
              <a:buNone/>
            </a:pPr>
            <a:r>
              <a:rPr lang="en-US" sz="1600" dirty="0">
                <a:solidFill>
                  <a:srgbClr val="F9EEE7"/>
                </a:solidFill>
                <a:latin typeface="Quattrocento" pitchFamily="34" charset="0"/>
                <a:ea typeface="Quattrocento" pitchFamily="34" charset="-122"/>
                <a:cs typeface="Quattrocento" pitchFamily="34" charset="-120"/>
              </a:rPr>
              <a:t>Holistic Approach</a:t>
            </a:r>
            <a:endParaRPr lang="en-US" sz="1600" dirty="0"/>
          </a:p>
        </p:txBody>
      </p:sp>
      <p:sp>
        <p:nvSpPr>
          <p:cNvPr id="19" name="Text 16"/>
          <p:cNvSpPr/>
          <p:nvPr/>
        </p:nvSpPr>
        <p:spPr>
          <a:xfrm>
            <a:off x="1868567" y="6850856"/>
            <a:ext cx="12139017" cy="284798"/>
          </a:xfrm>
          <a:prstGeom prst="rect">
            <a:avLst/>
          </a:prstGeom>
          <a:noFill/>
          <a:ln/>
        </p:spPr>
        <p:txBody>
          <a:bodyPr wrap="none" lIns="0" tIns="0" rIns="0" bIns="0" rtlCol="0" anchor="t"/>
          <a:lstStyle/>
          <a:p>
            <a:pPr marL="0" indent="0" algn="l">
              <a:lnSpc>
                <a:spcPts val="2200"/>
              </a:lnSpc>
              <a:buNone/>
            </a:pPr>
            <a:r>
              <a:rPr lang="en-US" sz="1400" dirty="0">
                <a:solidFill>
                  <a:srgbClr val="F9EEE7"/>
                </a:solidFill>
                <a:latin typeface="Quattrocento" pitchFamily="34" charset="0"/>
                <a:ea typeface="Quattrocento" pitchFamily="34" charset="-122"/>
                <a:cs typeface="Quattrocento" pitchFamily="34" charset="-120"/>
              </a:rPr>
              <a:t>The recognition of the bidirectional relationship between oral and overall health will drive a more comprehensive, integrated approach to patient care.</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Custom</PresentationFormat>
  <Paragraphs>72</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Quattrocento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abdalbasit Fatihallah</cp:lastModifiedBy>
  <cp:revision>2</cp:revision>
  <dcterms:created xsi:type="dcterms:W3CDTF">2024-11-03T21:18:03Z</dcterms:created>
  <dcterms:modified xsi:type="dcterms:W3CDTF">2024-11-03T21:21:20Z</dcterms:modified>
</cp:coreProperties>
</file>