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9">
  <p:sldMasterIdLst>
    <p:sldMasterId id="2147483720" r:id="rId1"/>
  </p:sldMasterIdLst>
  <p:sldIdLst>
    <p:sldId id="256" r:id="rId2"/>
    <p:sldId id="257" r:id="rId3"/>
    <p:sldId id="258" r:id="rId4"/>
    <p:sldId id="259" r:id="rId5"/>
    <p:sldId id="260" r:id="rId6"/>
    <p:sldId id="270" r:id="rId7"/>
    <p:sldId id="271" r:id="rId8"/>
    <p:sldId id="272" r:id="rId9"/>
    <p:sldId id="273" r:id="rId10"/>
    <p:sldId id="274" r:id="rId11"/>
    <p:sldId id="275" r:id="rId12"/>
    <p:sldId id="276" r:id="rId13"/>
    <p:sldId id="277" r:id="rId14"/>
    <p:sldId id="278" r:id="rId15"/>
    <p:sldId id="261" r:id="rId16"/>
    <p:sldId id="262" r:id="rId17"/>
    <p:sldId id="269"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E2DFDA4D-44EA-42DC-A02F-C5DDC8BF8E26}">
          <p14:sldIdLst>
            <p14:sldId id="256"/>
            <p14:sldId id="257"/>
            <p14:sldId id="258"/>
            <p14:sldId id="259"/>
            <p14:sldId id="260"/>
            <p14:sldId id="270"/>
            <p14:sldId id="271"/>
            <p14:sldId id="272"/>
            <p14:sldId id="273"/>
            <p14:sldId id="274"/>
            <p14:sldId id="275"/>
            <p14:sldId id="276"/>
            <p14:sldId id="277"/>
            <p14:sldId id="278"/>
          </p14:sldIdLst>
        </p14:section>
        <p14:section name="مقطع بدون عنوان" id="{5C5E2543-CBD5-495E-AC3C-C54A2F77D0C2}">
          <p14:sldIdLst>
            <p14:sldId id="261"/>
            <p14:sldId id="262"/>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5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8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EB4F81B-6470-43D7-AF7E-BAD5CD851A7A}" type="datetimeFigureOut">
              <a:rPr lang="ar-IQ" smtClean="0"/>
              <a:t>20/04/1446</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CEFD9E7-1143-405E-BB44-BE855E94FDD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EB4F81B-6470-43D7-AF7E-BAD5CD851A7A}" type="datetimeFigureOut">
              <a:rPr lang="ar-IQ" smtClean="0"/>
              <a:t>20/04/1446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p>
            <a:fld id="{FEB4F81B-6470-43D7-AF7E-BAD5CD851A7A}" type="datetimeFigureOut">
              <a:rPr lang="ar-IQ" smtClean="0"/>
              <a:t>20/04/1446</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CEFD9E7-1143-405E-BB44-BE855E94FD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EB4F81B-6470-43D7-AF7E-BAD5CD851A7A}" type="datetimeFigureOut">
              <a:rPr lang="ar-IQ" smtClean="0"/>
              <a:t>20/04/1446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EB4F81B-6470-43D7-AF7E-BAD5CD851A7A}" type="datetimeFigureOut">
              <a:rPr lang="ar-IQ" smtClean="0"/>
              <a:t>20/04/1446</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p>
            <a:fld id="{ACEFD9E7-1143-405E-BB44-BE855E94FDD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FEB4F81B-6470-43D7-AF7E-BAD5CD851A7A}" type="datetimeFigureOut">
              <a:rPr lang="ar-IQ" smtClean="0"/>
              <a:t>20/04/1446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FEB4F81B-6470-43D7-AF7E-BAD5CD851A7A}" type="datetimeFigureOut">
              <a:rPr lang="ar-IQ" smtClean="0"/>
              <a:t>20/04/1446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EB4F81B-6470-43D7-AF7E-BAD5CD851A7A}" type="datetimeFigureOut">
              <a:rPr lang="ar-IQ" smtClean="0"/>
              <a:t>20/04/1446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FEB4F81B-6470-43D7-AF7E-BAD5CD851A7A}" type="datetimeFigureOut">
              <a:rPr lang="ar-IQ" smtClean="0"/>
              <a:t>20/04/1446</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FEB4F81B-6470-43D7-AF7E-BAD5CD851A7A}" type="datetimeFigureOut">
              <a:rPr lang="ar-IQ" smtClean="0"/>
              <a:t>20/04/1446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EFD9E7-1143-405E-BB44-BE855E94FDD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FEB4F81B-6470-43D7-AF7E-BAD5CD851A7A}" type="datetimeFigureOut">
              <a:rPr lang="ar-IQ" smtClean="0"/>
              <a:t>20/04/1446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EFD9E7-1143-405E-BB44-BE855E94FDD6}"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ar-SA"/>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EB4F81B-6470-43D7-AF7E-BAD5CD851A7A}" type="datetimeFigureOut">
              <a:rPr lang="ar-IQ" smtClean="0"/>
              <a:t>20/04/1446</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CEFD9E7-1143-405E-BB44-BE855E94FDD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96752"/>
            <a:ext cx="8458200" cy="5400599"/>
          </a:xfrm>
        </p:spPr>
        <p:txBody>
          <a:bodyPr>
            <a:noAutofit/>
          </a:bodyPr>
          <a:lstStyle/>
          <a:p>
            <a:pPr algn="ctr"/>
            <a:r>
              <a:rPr lang="ar-IQ" sz="2400" b="0" dirty="0" smtClean="0">
                <a:solidFill>
                  <a:srgbClr val="002060"/>
                </a:solidFill>
                <a:cs typeface="PT Bold Heading" panose="02010400000000000000" pitchFamily="2" charset="-78"/>
              </a:rPr>
              <a:t>تـ</a:t>
            </a:r>
            <a:r>
              <a:rPr lang="ar-IQ" sz="3200" b="0" dirty="0" smtClean="0">
                <a:solidFill>
                  <a:srgbClr val="002060"/>
                </a:solidFill>
                <a:cs typeface="PT Bold Heading" panose="02010400000000000000" pitchFamily="2" charset="-78"/>
              </a:rPr>
              <a:t>حليل اقتصادي مقارن لأثر السياسة المالية على النمو والاستثمار والعمالة في القطاع الزراعي للمدتين</a:t>
            </a:r>
            <a:r>
              <a:rPr lang="en-US" sz="3200" b="0" dirty="0" smtClean="0">
                <a:solidFill>
                  <a:srgbClr val="002060"/>
                </a:solidFill>
                <a:cs typeface="PT Bold Heading" panose="02010400000000000000" pitchFamily="2" charset="-78"/>
              </a:rPr>
              <a:t/>
            </a:r>
            <a:br>
              <a:rPr lang="en-US" sz="3200" b="0" dirty="0" smtClean="0">
                <a:solidFill>
                  <a:srgbClr val="002060"/>
                </a:solidFill>
                <a:cs typeface="PT Bold Heading" panose="02010400000000000000" pitchFamily="2" charset="-78"/>
              </a:rPr>
            </a:br>
            <a:r>
              <a:rPr lang="ar-IQ" sz="3200" b="0" dirty="0" smtClean="0">
                <a:solidFill>
                  <a:srgbClr val="002060"/>
                </a:solidFill>
                <a:cs typeface="PT Bold Heading" panose="02010400000000000000" pitchFamily="2" charset="-78"/>
              </a:rPr>
              <a:t>(1980 – 2002) و (2003 – 2022) في العراق</a:t>
            </a:r>
            <a:r>
              <a:rPr lang="en-US" sz="3600" b="0" dirty="0" smtClean="0">
                <a:solidFill>
                  <a:srgbClr val="002060"/>
                </a:solidFill>
                <a:cs typeface="PT Bold Heading" panose="02010400000000000000" pitchFamily="2" charset="-78"/>
              </a:rPr>
              <a:t/>
            </a:r>
            <a:br>
              <a:rPr lang="en-US" sz="3600" b="0" dirty="0" smtClean="0">
                <a:solidFill>
                  <a:srgbClr val="002060"/>
                </a:solidFill>
                <a:cs typeface="PT Bold Heading" panose="02010400000000000000" pitchFamily="2" charset="-78"/>
              </a:rPr>
            </a:br>
            <a:r>
              <a:rPr lang="ar-IQ" sz="3600" b="0" dirty="0" smtClean="0">
                <a:solidFill>
                  <a:srgbClr val="002060"/>
                </a:solidFill>
                <a:cs typeface="PT Bold Heading" panose="02010400000000000000" pitchFamily="2" charset="-78"/>
              </a:rPr>
              <a:t> </a:t>
            </a:r>
            <a:r>
              <a:rPr lang="en-US" sz="3600" b="0" dirty="0" smtClean="0">
                <a:solidFill>
                  <a:srgbClr val="002060"/>
                </a:solidFill>
                <a:cs typeface="PT Bold Heading" panose="02010400000000000000" pitchFamily="2" charset="-78"/>
              </a:rPr>
              <a:t/>
            </a:r>
            <a:br>
              <a:rPr lang="en-US" sz="3600" b="0" dirty="0" smtClean="0">
                <a:solidFill>
                  <a:srgbClr val="002060"/>
                </a:solidFill>
                <a:cs typeface="PT Bold Heading" panose="02010400000000000000" pitchFamily="2" charset="-78"/>
              </a:rPr>
            </a:br>
            <a:r>
              <a:rPr lang="ar-IQ" sz="3600" b="0" dirty="0" smtClean="0">
                <a:solidFill>
                  <a:schemeClr val="tx1"/>
                </a:solidFill>
                <a:cs typeface="PT Bold Heading" panose="02010400000000000000" pitchFamily="2" charset="-78"/>
              </a:rPr>
              <a:t>اعداد</a:t>
            </a:r>
            <a:r>
              <a:rPr lang="en-US" sz="3600" b="0" dirty="0" smtClean="0">
                <a:cs typeface="PT Bold Heading" panose="02010400000000000000" pitchFamily="2" charset="-78"/>
              </a:rPr>
              <a:t/>
            </a:r>
            <a:br>
              <a:rPr lang="en-US" sz="3600" b="0" dirty="0" smtClean="0">
                <a:cs typeface="PT Bold Heading" panose="02010400000000000000" pitchFamily="2" charset="-78"/>
              </a:rPr>
            </a:br>
            <a:r>
              <a:rPr lang="ar-IQ" sz="3600" b="0" dirty="0" smtClean="0">
                <a:solidFill>
                  <a:srgbClr val="002060"/>
                </a:solidFill>
                <a:cs typeface="PT Bold Heading" panose="02010400000000000000" pitchFamily="2" charset="-78"/>
              </a:rPr>
              <a:t> </a:t>
            </a:r>
            <a:r>
              <a:rPr lang="ar-IQ" sz="3200" b="0" dirty="0" smtClean="0">
                <a:solidFill>
                  <a:srgbClr val="002060"/>
                </a:solidFill>
                <a:cs typeface="PT Bold Heading" panose="02010400000000000000" pitchFamily="2" charset="-78"/>
              </a:rPr>
              <a:t>محمد خليل جاسم</a:t>
            </a:r>
            <a:r>
              <a:rPr lang="en-US" sz="3200" b="0" dirty="0" smtClean="0">
                <a:solidFill>
                  <a:srgbClr val="002060"/>
                </a:solidFill>
                <a:cs typeface="PT Bold Heading" panose="02010400000000000000" pitchFamily="2" charset="-78"/>
              </a:rPr>
              <a:t/>
            </a:r>
            <a:br>
              <a:rPr lang="en-US" sz="3200" b="0" dirty="0" smtClean="0">
                <a:solidFill>
                  <a:srgbClr val="002060"/>
                </a:solidFill>
                <a:cs typeface="PT Bold Heading" panose="02010400000000000000" pitchFamily="2" charset="-78"/>
              </a:rPr>
            </a:br>
            <a:r>
              <a:rPr lang="ar-IQ" sz="3200" b="0" dirty="0" smtClean="0">
                <a:cs typeface="PT Bold Heading" panose="02010400000000000000" pitchFamily="2" charset="-78"/>
              </a:rPr>
              <a:t> </a:t>
            </a:r>
            <a:r>
              <a:rPr lang="en-US" sz="3200" b="0" dirty="0" smtClean="0">
                <a:cs typeface="PT Bold Heading" panose="02010400000000000000" pitchFamily="2" charset="-78"/>
              </a:rPr>
              <a:t/>
            </a:r>
            <a:br>
              <a:rPr lang="en-US" sz="3200" b="0" dirty="0" smtClean="0">
                <a:cs typeface="PT Bold Heading" panose="02010400000000000000" pitchFamily="2" charset="-78"/>
              </a:rPr>
            </a:br>
            <a:r>
              <a:rPr lang="ar-IQ" sz="3200" b="0" dirty="0" smtClean="0">
                <a:solidFill>
                  <a:schemeClr val="tx1"/>
                </a:solidFill>
                <a:cs typeface="PT Bold Heading" panose="02010400000000000000" pitchFamily="2" charset="-78"/>
              </a:rPr>
              <a:t>بإشراف</a:t>
            </a:r>
            <a:r>
              <a:rPr lang="en-US" sz="3200" b="0" dirty="0" smtClean="0">
                <a:cs typeface="PT Bold Heading" panose="02010400000000000000" pitchFamily="2" charset="-78"/>
              </a:rPr>
              <a:t/>
            </a:r>
            <a:br>
              <a:rPr lang="en-US" sz="3200" b="0" dirty="0" smtClean="0">
                <a:cs typeface="PT Bold Heading" panose="02010400000000000000" pitchFamily="2" charset="-78"/>
              </a:rPr>
            </a:br>
            <a:r>
              <a:rPr lang="ar-IQ" sz="3200" b="0" dirty="0" err="1" smtClean="0">
                <a:solidFill>
                  <a:srgbClr val="002060"/>
                </a:solidFill>
                <a:cs typeface="PT Bold Heading" panose="02010400000000000000" pitchFamily="2" charset="-78"/>
              </a:rPr>
              <a:t>ا.د</a:t>
            </a:r>
            <a:r>
              <a:rPr lang="ar-IQ" sz="3200" b="0" dirty="0" smtClean="0">
                <a:solidFill>
                  <a:srgbClr val="002060"/>
                </a:solidFill>
                <a:cs typeface="PT Bold Heading" panose="02010400000000000000" pitchFamily="2" charset="-78"/>
              </a:rPr>
              <a:t>. رجاء طعمة الواسطي</a:t>
            </a:r>
            <a:endParaRPr lang="ar-IQ" sz="2800" b="0" dirty="0">
              <a:solidFill>
                <a:srgbClr val="002060"/>
              </a:solidFill>
              <a:cs typeface="PT Bold Heading" panose="02010400000000000000" pitchFamily="2" charset="-78"/>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16256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صورة 5"/>
          <p:cNvPicPr>
            <a:picLocks noChangeAspect="1"/>
          </p:cNvPicPr>
          <p:nvPr/>
        </p:nvPicPr>
        <p:blipFill rotWithShape="1">
          <a:blip r:embed="rId3"/>
          <a:srcRect l="51189"/>
          <a:stretch/>
        </p:blipFill>
        <p:spPr>
          <a:xfrm>
            <a:off x="6276205" y="188640"/>
            <a:ext cx="2577531" cy="1770888"/>
          </a:xfrm>
          <a:prstGeom prst="rect">
            <a:avLst/>
          </a:prstGeom>
        </p:spPr>
      </p:pic>
    </p:spTree>
    <p:extLst>
      <p:ext uri="{BB962C8B-B14F-4D97-AF65-F5344CB8AC3E}">
        <p14:creationId xmlns:p14="http://schemas.microsoft.com/office/powerpoint/2010/main" val="18866968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034565732"/>
              </p:ext>
            </p:extLst>
          </p:nvPr>
        </p:nvGraphicFramePr>
        <p:xfrm>
          <a:off x="4211959" y="489248"/>
          <a:ext cx="3855571" cy="6252116"/>
        </p:xfrm>
        <a:graphic>
          <a:graphicData uri="http://schemas.openxmlformats.org/drawingml/2006/table">
            <a:tbl>
              <a:tblPr rtl="1" firstRow="1" firstCol="1" bandRow="1"/>
              <a:tblGrid>
                <a:gridCol w="490304">
                  <a:extLst>
                    <a:ext uri="{9D8B030D-6E8A-4147-A177-3AD203B41FA5}">
                      <a16:colId xmlns:a16="http://schemas.microsoft.com/office/drawing/2014/main" val="2970335103"/>
                    </a:ext>
                  </a:extLst>
                </a:gridCol>
                <a:gridCol w="768886">
                  <a:extLst>
                    <a:ext uri="{9D8B030D-6E8A-4147-A177-3AD203B41FA5}">
                      <a16:colId xmlns:a16="http://schemas.microsoft.com/office/drawing/2014/main" val="366244169"/>
                    </a:ext>
                  </a:extLst>
                </a:gridCol>
                <a:gridCol w="913748">
                  <a:extLst>
                    <a:ext uri="{9D8B030D-6E8A-4147-A177-3AD203B41FA5}">
                      <a16:colId xmlns:a16="http://schemas.microsoft.com/office/drawing/2014/main" val="3298388098"/>
                    </a:ext>
                  </a:extLst>
                </a:gridCol>
                <a:gridCol w="835745">
                  <a:extLst>
                    <a:ext uri="{9D8B030D-6E8A-4147-A177-3AD203B41FA5}">
                      <a16:colId xmlns:a16="http://schemas.microsoft.com/office/drawing/2014/main" val="3689589280"/>
                    </a:ext>
                  </a:extLst>
                </a:gridCol>
                <a:gridCol w="846888">
                  <a:extLst>
                    <a:ext uri="{9D8B030D-6E8A-4147-A177-3AD203B41FA5}">
                      <a16:colId xmlns:a16="http://schemas.microsoft.com/office/drawing/2014/main" val="80783239"/>
                    </a:ext>
                  </a:extLst>
                </a:gridCol>
              </a:tblGrid>
              <a:tr h="480932">
                <a:tc>
                  <a:txBody>
                    <a:bodyPr/>
                    <a:lstStyle/>
                    <a:p>
                      <a:pPr marL="0" marR="0" algn="ctr" rtl="1">
                        <a:lnSpc>
                          <a:spcPct val="150000"/>
                        </a:lnSpc>
                        <a:spcBef>
                          <a:spcPts val="0"/>
                        </a:spcBef>
                        <a:spcAft>
                          <a:spcPts val="0"/>
                        </a:spcAft>
                      </a:pPr>
                      <a:r>
                        <a:rPr lang="ar-SA" sz="8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العمالة </a:t>
                      </a:r>
                      <a:r>
                        <a:rPr lang="en-US" sz="8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Wi</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نسبة التغير</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عدد السكان </a:t>
                      </a:r>
                      <a:r>
                        <a:rPr lang="en-US" sz="8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Pu</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الأهمية النسبية</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29935620"/>
                  </a:ext>
                </a:extLst>
              </a:tr>
              <a:tr h="240466">
                <a:tc>
                  <a:txBody>
                    <a:bodyPr/>
                    <a:lstStyle/>
                    <a:p>
                      <a:pPr rtl="1">
                        <a:lnSpc>
                          <a:spcPct val="107000"/>
                        </a:lnSpc>
                      </a:pPr>
                      <a:endParaRPr lang="en-US" sz="600" kern="100">
                        <a:effectLst/>
                        <a:latin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الف</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dirty="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للعمالة</a:t>
                      </a:r>
                      <a:endParaRPr lang="en-US" sz="600" kern="100" dirty="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082380898"/>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13238.0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09666918"/>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974.0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13669.0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660489217"/>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976.0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14110.0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8668366"/>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980.0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14586.0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122433757"/>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965.0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15077.0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57349143"/>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15585.0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9063115"/>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1004.8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16110.0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94614024"/>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1029.0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16335.0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609764430"/>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dirty="0">
                          <a:effectLst/>
                          <a:latin typeface="Simplified Arabic" panose="02020603050405020304" pitchFamily="18" charset="-78"/>
                          <a:ea typeface="Times New Roman" panose="02020603050405020304" pitchFamily="18" charset="0"/>
                          <a:cs typeface="Arial" panose="020B0604020202020204" pitchFamily="34" charset="0"/>
                        </a:rPr>
                        <a:t>1056.6</a:t>
                      </a:r>
                      <a:endParaRPr lang="en-US" sz="600" kern="100" dirty="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16882.0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20644328"/>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1082.0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17428.0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489377057"/>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1046.8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17890.0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29262867"/>
                  </a:ext>
                </a:extLst>
              </a:tr>
              <a:tr h="240466">
                <a:tc>
                  <a:txBody>
                    <a:bodyPr/>
                    <a:lstStyle/>
                    <a:p>
                      <a:pPr marL="0" marR="0" algn="ctr" rtl="0">
                        <a:lnSpc>
                          <a:spcPct val="150000"/>
                        </a:lnSpc>
                        <a:spcBef>
                          <a:spcPts val="0"/>
                        </a:spcBef>
                        <a:spcAft>
                          <a:spcPts val="0"/>
                        </a:spcAft>
                      </a:pPr>
                      <a:r>
                        <a:rPr lang="en-US" sz="8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1991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1415.1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35.2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18419.0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0.08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18545679"/>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1348.8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18949.0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64910546"/>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1210.9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19478.0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056388022"/>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1273.3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5.2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20007.0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71049630"/>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1341.4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5.4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20536.0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59174440"/>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1303.1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21124.0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77706127"/>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1209.3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-7.2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22046.0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44681494"/>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1010.8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-16.4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22702.0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33186978"/>
                  </a:ext>
                </a:extLst>
              </a:tr>
              <a:tr h="240466">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1999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943.3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-6.7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23382.0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124313699"/>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973.3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24086.0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44734947"/>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983.6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24813.0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799490016"/>
                  </a:ext>
                </a:extLst>
              </a:tr>
              <a:tr h="240466">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1107.2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25565.0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kern="100" dirty="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600" kern="100" dirty="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7125352"/>
                  </a:ext>
                </a:extLst>
              </a:tr>
            </a:tbl>
          </a:graphicData>
        </a:graphic>
      </p:graphicFrame>
      <p:sp>
        <p:nvSpPr>
          <p:cNvPr id="3" name="Rectangle 1"/>
          <p:cNvSpPr>
            <a:spLocks noChangeArrowheads="1"/>
          </p:cNvSpPr>
          <p:nvPr/>
        </p:nvSpPr>
        <p:spPr bwMode="auto">
          <a:xfrm>
            <a:off x="3851920" y="2606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(9) معدل العمالة الزراعية في العراق للمدة 1980 - 2022</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stretch>
            <a:fillRect/>
          </a:stretch>
        </p:blipFill>
        <p:spPr>
          <a:xfrm>
            <a:off x="-31228" y="1714116"/>
            <a:ext cx="4387204" cy="3802380"/>
          </a:xfrm>
          <a:prstGeom prst="rect">
            <a:avLst/>
          </a:prstGeom>
        </p:spPr>
      </p:pic>
    </p:spTree>
    <p:extLst>
      <p:ext uri="{BB962C8B-B14F-4D97-AF65-F5344CB8AC3E}">
        <p14:creationId xmlns:p14="http://schemas.microsoft.com/office/powerpoint/2010/main" val="409950871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643700181"/>
              </p:ext>
            </p:extLst>
          </p:nvPr>
        </p:nvGraphicFramePr>
        <p:xfrm>
          <a:off x="4283968" y="506230"/>
          <a:ext cx="3757362" cy="6235140"/>
        </p:xfrm>
        <a:graphic>
          <a:graphicData uri="http://schemas.openxmlformats.org/drawingml/2006/table">
            <a:tbl>
              <a:tblPr rtl="1" firstRow="1" firstCol="1" bandRow="1"/>
              <a:tblGrid>
                <a:gridCol w="477815">
                  <a:extLst>
                    <a:ext uri="{9D8B030D-6E8A-4147-A177-3AD203B41FA5}">
                      <a16:colId xmlns:a16="http://schemas.microsoft.com/office/drawing/2014/main" val="2855553792"/>
                    </a:ext>
                  </a:extLst>
                </a:gridCol>
                <a:gridCol w="749301">
                  <a:extLst>
                    <a:ext uri="{9D8B030D-6E8A-4147-A177-3AD203B41FA5}">
                      <a16:colId xmlns:a16="http://schemas.microsoft.com/office/drawing/2014/main" val="3959750441"/>
                    </a:ext>
                  </a:extLst>
                </a:gridCol>
                <a:gridCol w="890473">
                  <a:extLst>
                    <a:ext uri="{9D8B030D-6E8A-4147-A177-3AD203B41FA5}">
                      <a16:colId xmlns:a16="http://schemas.microsoft.com/office/drawing/2014/main" val="2857627155"/>
                    </a:ext>
                  </a:extLst>
                </a:gridCol>
                <a:gridCol w="814457">
                  <a:extLst>
                    <a:ext uri="{9D8B030D-6E8A-4147-A177-3AD203B41FA5}">
                      <a16:colId xmlns:a16="http://schemas.microsoft.com/office/drawing/2014/main" val="2374789804"/>
                    </a:ext>
                  </a:extLst>
                </a:gridCol>
                <a:gridCol w="825316">
                  <a:extLst>
                    <a:ext uri="{9D8B030D-6E8A-4147-A177-3AD203B41FA5}">
                      <a16:colId xmlns:a16="http://schemas.microsoft.com/office/drawing/2014/main" val="2080934683"/>
                    </a:ext>
                  </a:extLst>
                </a:gridCol>
              </a:tblGrid>
              <a:tr h="542187">
                <a:tc>
                  <a:txBody>
                    <a:bodyPr/>
                    <a:lstStyle/>
                    <a:p>
                      <a:pPr marL="0" marR="0" algn="ctr" rtl="1">
                        <a:lnSpc>
                          <a:spcPct val="150000"/>
                        </a:lnSpc>
                        <a:spcBef>
                          <a:spcPts val="0"/>
                        </a:spcBef>
                        <a:spcAft>
                          <a:spcPts val="0"/>
                        </a:spcAft>
                      </a:pPr>
                      <a:r>
                        <a:rPr lang="ar-SA" sz="9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العمالة </a:t>
                      </a:r>
                      <a:r>
                        <a:rPr lang="en-US" sz="9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Wi</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نسبة التغير</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عدد السكان </a:t>
                      </a:r>
                      <a:r>
                        <a:rPr lang="en-US" sz="9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Pu</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الأهمية النسبية</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73339147"/>
                  </a:ext>
                </a:extLst>
              </a:tr>
              <a:tr h="271093">
                <a:tc>
                  <a:txBody>
                    <a:bodyPr/>
                    <a:lstStyle/>
                    <a:p>
                      <a:pPr rtl="1">
                        <a:lnSpc>
                          <a:spcPct val="107000"/>
                        </a:lnSpc>
                      </a:pPr>
                      <a:endParaRPr lang="en-US" sz="700" kern="100">
                        <a:effectLst/>
                        <a:latin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ألف</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للعمالة</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806824297"/>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1515.9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36.9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26340.0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03402234"/>
                  </a:ext>
                </a:extLst>
              </a:tr>
              <a:tr h="271093">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2004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1060.7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-30.0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27139.0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640624945"/>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1535.2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44.7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27963.0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25991164"/>
                  </a:ext>
                </a:extLst>
              </a:tr>
              <a:tr h="271093">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2110.4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37.5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28810.0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77091840"/>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1180.2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-44.1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29682.0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77709701"/>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1863.0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57.9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31895.0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685125185"/>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1888.6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31664.0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8967353"/>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1937.9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32490.0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29379573"/>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1996.5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33338.0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75409582"/>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dirty="0">
                          <a:effectLst/>
                          <a:latin typeface="Simplified Arabic" panose="02020603050405020304" pitchFamily="18" charset="-78"/>
                          <a:ea typeface="Times New Roman" panose="02020603050405020304" pitchFamily="18" charset="0"/>
                          <a:cs typeface="Arial" panose="020B0604020202020204" pitchFamily="34" charset="0"/>
                        </a:rPr>
                        <a:t>1845.7</a:t>
                      </a:r>
                      <a:endParaRPr lang="en-US" sz="700" kern="100" dirty="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-7.6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34208.0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770096662"/>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1857.8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35096.0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46723455"/>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2002.2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7.8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36005.0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73818330"/>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2027.0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35213.0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59039432"/>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1883.1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-7.1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36169.0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54902949"/>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1984.7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5.4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37140.0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842566417"/>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1721.0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-13.3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38124.0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720687668"/>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1801.0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39127.0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20791083"/>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2005.7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11.4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40150.0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250327273"/>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2027.4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41190.0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0258272"/>
                  </a:ext>
                </a:extLst>
              </a:tr>
              <a:tr h="271093">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1981.7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42248.0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kern="100" dirty="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700" kern="100" dirty="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802659763"/>
                  </a:ext>
                </a:extLst>
              </a:tr>
            </a:tbl>
          </a:graphicData>
        </a:graphic>
      </p:graphicFrame>
      <p:sp>
        <p:nvSpPr>
          <p:cNvPr id="3" name="Rectangle 1"/>
          <p:cNvSpPr>
            <a:spLocks noChangeArrowheads="1"/>
          </p:cNvSpPr>
          <p:nvPr/>
        </p:nvSpPr>
        <p:spPr bwMode="auto">
          <a:xfrm>
            <a:off x="3779912" y="2606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(11) معدل العمالة الزراعية في العراق للمدة 2003 - 2022</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 name="صورة 3"/>
          <p:cNvPicPr>
            <a:picLocks noChangeAspect="1"/>
          </p:cNvPicPr>
          <p:nvPr/>
        </p:nvPicPr>
        <p:blipFill rotWithShape="1">
          <a:blip r:embed="rId2"/>
          <a:srcRect t="11696" b="-1"/>
          <a:stretch/>
        </p:blipFill>
        <p:spPr>
          <a:xfrm>
            <a:off x="-180528" y="1437872"/>
            <a:ext cx="4752528" cy="3924356"/>
          </a:xfrm>
          <a:prstGeom prst="rect">
            <a:avLst/>
          </a:prstGeom>
        </p:spPr>
      </p:pic>
    </p:spTree>
    <p:extLst>
      <p:ext uri="{BB962C8B-B14F-4D97-AF65-F5344CB8AC3E}">
        <p14:creationId xmlns:p14="http://schemas.microsoft.com/office/powerpoint/2010/main" val="128917425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59632" y="116632"/>
            <a:ext cx="4572000" cy="369332"/>
          </a:xfrm>
          <a:prstGeom prst="rect">
            <a:avLst/>
          </a:prstGeom>
        </p:spPr>
        <p:txBody>
          <a:bodyPr>
            <a:spAutoFit/>
          </a:bodyPr>
          <a:lstStyle/>
          <a:p>
            <a:r>
              <a:rPr lang="ar-IQ" b="1" dirty="0" smtClean="0">
                <a:solidFill>
                  <a:srgbClr val="FF0000"/>
                </a:solidFill>
              </a:rPr>
              <a:t>التحليل وفق النماذج التالية</a:t>
            </a:r>
            <a:endParaRPr lang="ar-IQ" b="1" dirty="0">
              <a:solidFill>
                <a:srgbClr val="FF0000"/>
              </a:solidFill>
            </a:endParaRPr>
          </a:p>
        </p:txBody>
      </p:sp>
      <p:sp>
        <p:nvSpPr>
          <p:cNvPr id="12" name="مستطيل 11"/>
          <p:cNvSpPr/>
          <p:nvPr/>
        </p:nvSpPr>
        <p:spPr>
          <a:xfrm>
            <a:off x="467544" y="692696"/>
            <a:ext cx="6948264" cy="4247317"/>
          </a:xfrm>
          <a:prstGeom prst="rect">
            <a:avLst/>
          </a:prstGeom>
        </p:spPr>
        <p:txBody>
          <a:bodyPr wrap="square">
            <a:spAutoFit/>
          </a:bodyPr>
          <a:lstStyle/>
          <a:p>
            <a:pPr algn="just">
              <a:lnSpc>
                <a:spcPct val="150000"/>
              </a:lnSpc>
            </a:pPr>
            <a:r>
              <a:rPr lang="ar-IQ" b="1" kern="100" dirty="0">
                <a:latin typeface="Calibri" panose="020F0502020204030204" pitchFamily="34" charset="0"/>
                <a:ea typeface="Calibri" panose="020F0502020204030204" pitchFamily="34" charset="0"/>
                <a:cs typeface="Simplified Arabic" panose="02020603050405020304" pitchFamily="18" charset="-78"/>
              </a:rPr>
              <a:t>أولًا: أثر السياسة المالية على معدل النمو الاقتصادي الزراعي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ar-IQ" kern="100" dirty="0" smtClean="0">
              <a:latin typeface="Calibri" panose="020F0502020204030204" pitchFamily="34" charset="0"/>
              <a:ea typeface="Calibri" panose="020F0502020204030204" pitchFamily="34" charset="0"/>
              <a:cs typeface="Simplified Arabic" panose="02020603050405020304" pitchFamily="18" charset="-78"/>
            </a:endParaRPr>
          </a:p>
          <a:p>
            <a:pPr algn="just">
              <a:lnSpc>
                <a:spcPct val="150000"/>
              </a:lnSpc>
            </a:pPr>
            <a:r>
              <a:rPr lang="ar-IQ" kern="100" dirty="0" smtClean="0">
                <a:latin typeface="Calibri" panose="020F0502020204030204" pitchFamily="34" charset="0"/>
                <a:ea typeface="Calibri" panose="020F0502020204030204" pitchFamily="34" charset="0"/>
                <a:cs typeface="Simplified Arabic" panose="02020603050405020304" pitchFamily="18" charset="-78"/>
              </a:rPr>
              <a:t>إذ </a:t>
            </a:r>
            <a:r>
              <a:rPr lang="ar-IQ" kern="100" dirty="0">
                <a:latin typeface="Calibri" panose="020F0502020204030204" pitchFamily="34" charset="0"/>
                <a:ea typeface="Calibri" panose="020F0502020204030204" pitchFamily="34" charset="0"/>
                <a:cs typeface="Simplified Arabic" panose="02020603050405020304" pitchFamily="18" charset="-78"/>
              </a:rPr>
              <a:t>إنَّ :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Growth</a:t>
            </a:r>
            <a:r>
              <a:rPr lang="ar-IQ" kern="100" dirty="0">
                <a:latin typeface="Calibri" panose="020F0502020204030204" pitchFamily="34" charset="0"/>
                <a:ea typeface="Calibri" panose="020F0502020204030204" pitchFamily="34" charset="0"/>
                <a:cs typeface="Simplified Arabic" panose="02020603050405020304" pitchFamily="18" charset="-78"/>
              </a:rPr>
              <a:t> = هو النمو الزراعي ومعادلته </a:t>
            </a:r>
            <a:r>
              <a:rPr lang="ar-IQ" b="1" kern="100" baseline="30000" dirty="0">
                <a:latin typeface="Calibri" panose="020F0502020204030204" pitchFamily="34" charset="0"/>
                <a:ea typeface="Calibri" panose="020F0502020204030204" pitchFamily="34" charset="0"/>
                <a:cs typeface="Simplified Arabic" panose="02020603050405020304" pitchFamily="18" charset="-78"/>
              </a:rPr>
              <a:t>(معدل النمو السنوي = السنة الحالية / السنة السابقة-1 *(100))</a:t>
            </a:r>
            <a:r>
              <a:rPr lang="ar-IQ" b="1" kern="100" dirty="0">
                <a:latin typeface="Calibri" panose="020F0502020204030204" pitchFamily="34" charset="0"/>
                <a:ea typeface="Calibri" panose="020F0502020204030204" pitchFamily="34" charset="0"/>
                <a:cs typeface="Simplified Arabic" panose="02020603050405020304" pitchFamily="18" charset="-78"/>
              </a:rPr>
              <a:t>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a:t>
            </a:r>
            <a:r>
              <a:rPr lang="ar-IQ" kern="100" dirty="0">
                <a:latin typeface="Calibri" panose="020F0502020204030204" pitchFamily="34" charset="0"/>
                <a:ea typeface="Calibri" panose="020F0502020204030204" pitchFamily="34" charset="0"/>
                <a:cs typeface="Simplified Arabic" panose="02020603050405020304" pitchFamily="18" charset="-78"/>
              </a:rPr>
              <a:t> = الإنفاق الحكومي الكلي (الجاري + الاستثماري)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D</a:t>
            </a:r>
            <a:r>
              <a:rPr lang="ar-IQ" kern="100" dirty="0">
                <a:latin typeface="Calibri" panose="020F0502020204030204" pitchFamily="34" charset="0"/>
                <a:ea typeface="Calibri" panose="020F0502020204030204" pitchFamily="34" charset="0"/>
                <a:cs typeface="Simplified Arabic" panose="02020603050405020304" pitchFamily="18" charset="-78"/>
              </a:rPr>
              <a:t> = الدين العام</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Si</a:t>
            </a:r>
            <a:r>
              <a:rPr lang="ar-IQ" kern="100" dirty="0">
                <a:latin typeface="Calibri" panose="020F0502020204030204" pitchFamily="34" charset="0"/>
                <a:ea typeface="Calibri" panose="020F0502020204030204" pitchFamily="34" charset="0"/>
                <a:cs typeface="Simplified Arabic" panose="02020603050405020304" pitchFamily="18" charset="-78"/>
              </a:rPr>
              <a:t> = الدعم والإعانات</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GDP</a:t>
            </a:r>
            <a:r>
              <a:rPr lang="en-US" kern="100" baseline="-25000" dirty="0">
                <a:latin typeface="Simplified Arabic" panose="02020603050405020304" pitchFamily="18" charset="-78"/>
                <a:ea typeface="Calibri" panose="020F0502020204030204" pitchFamily="34" charset="0"/>
                <a:cs typeface="Arial" panose="020B0604020202020204" pitchFamily="34" charset="0"/>
              </a:rPr>
              <a:t>t-1 </a:t>
            </a:r>
            <a:r>
              <a:rPr lang="ar-IQ" kern="100" dirty="0">
                <a:latin typeface="Calibri" panose="020F0502020204030204" pitchFamily="34" charset="0"/>
                <a:ea typeface="Calibri" panose="020F0502020204030204" pitchFamily="34" charset="0"/>
                <a:cs typeface="Simplified Arabic" panose="02020603050405020304" pitchFamily="18" charset="-78"/>
              </a:rPr>
              <a:t>= الناتج المحلي الإجمالي بالأسعار المحلية لسنة سابقة</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Dummy</a:t>
            </a:r>
            <a:r>
              <a:rPr lang="ar-IQ" kern="100" dirty="0">
                <a:latin typeface="Calibri" panose="020F0502020204030204" pitchFamily="34" charset="0"/>
                <a:ea typeface="Calibri" panose="020F0502020204030204" pitchFamily="34" charset="0"/>
                <a:cs typeface="Simplified Arabic" panose="02020603050405020304" pitchFamily="18" charset="-78"/>
              </a:rPr>
              <a:t> = المتغير الوهمي</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T</a:t>
            </a:r>
            <a:r>
              <a:rPr lang="ar-IQ" kern="100" dirty="0">
                <a:latin typeface="Calibri" panose="020F0502020204030204" pitchFamily="34" charset="0"/>
                <a:ea typeface="Calibri" panose="020F0502020204030204" pitchFamily="34" charset="0"/>
                <a:cs typeface="Simplified Arabic" panose="02020603050405020304" pitchFamily="18" charset="-78"/>
              </a:rPr>
              <a:t> = عنصر الزمن</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مستطيل 12"/>
          <p:cNvSpPr/>
          <p:nvPr/>
        </p:nvSpPr>
        <p:spPr>
          <a:xfrm>
            <a:off x="1043608" y="1196752"/>
            <a:ext cx="3930884" cy="473206"/>
          </a:xfrm>
          <a:prstGeom prst="rect">
            <a:avLst/>
          </a:prstGeom>
        </p:spPr>
        <p:txBody>
          <a:bodyPr wrap="none">
            <a:spAutoFit/>
          </a:bodyPr>
          <a:lstStyle/>
          <a:p>
            <a:pPr algn="r" rtl="0">
              <a:lnSpc>
                <a:spcPct val="150000"/>
              </a:lnSpc>
            </a:pP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Growth = f (G</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D</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Si</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GDP</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Dummy</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T)</a:t>
            </a:r>
            <a:endParaRPr lang="en-US" sz="1400" kern="1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740445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59632" y="116632"/>
            <a:ext cx="4572000" cy="369332"/>
          </a:xfrm>
          <a:prstGeom prst="rect">
            <a:avLst/>
          </a:prstGeom>
        </p:spPr>
        <p:txBody>
          <a:bodyPr>
            <a:spAutoFit/>
          </a:bodyPr>
          <a:lstStyle/>
          <a:p>
            <a:r>
              <a:rPr lang="ar-IQ" b="1" dirty="0" smtClean="0">
                <a:solidFill>
                  <a:srgbClr val="FF0000"/>
                </a:solidFill>
              </a:rPr>
              <a:t>التحليل وفق النماذج التالية</a:t>
            </a:r>
            <a:endParaRPr lang="ar-IQ" b="1" dirty="0">
              <a:solidFill>
                <a:srgbClr val="FF0000"/>
              </a:solidFill>
            </a:endParaRPr>
          </a:p>
        </p:txBody>
      </p:sp>
      <p:sp>
        <p:nvSpPr>
          <p:cNvPr id="2" name="مستطيل 1"/>
          <p:cNvSpPr/>
          <p:nvPr/>
        </p:nvSpPr>
        <p:spPr>
          <a:xfrm>
            <a:off x="827584" y="764704"/>
            <a:ext cx="6750496" cy="4247317"/>
          </a:xfrm>
          <a:prstGeom prst="rect">
            <a:avLst/>
          </a:prstGeom>
        </p:spPr>
        <p:txBody>
          <a:bodyPr wrap="square">
            <a:spAutoFit/>
          </a:bodyPr>
          <a:lstStyle/>
          <a:p>
            <a:pPr algn="just">
              <a:lnSpc>
                <a:spcPct val="150000"/>
              </a:lnSpc>
            </a:pPr>
            <a:r>
              <a:rPr lang="ar-IQ" b="1" kern="100" dirty="0">
                <a:latin typeface="Calibri" panose="020F0502020204030204" pitchFamily="34" charset="0"/>
                <a:ea typeface="Calibri" panose="020F0502020204030204" pitchFamily="34" charset="0"/>
                <a:cs typeface="Simplified Arabic" panose="02020603050405020304" pitchFamily="18" charset="-78"/>
              </a:rPr>
              <a:t>ثانيًا: أثر السياسة المالية على معدل الاستثمار الزراعي:</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l" rtl="0">
              <a:lnSpc>
                <a:spcPct val="150000"/>
              </a:lnSpc>
            </a:pP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IN = f (G</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t</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D</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a:t>
            </a:r>
            <a:r>
              <a:rPr lang="en-US" kern="100" dirty="0" err="1">
                <a:solidFill>
                  <a:srgbClr val="FF0000"/>
                </a:solidFill>
                <a:latin typeface="Simplified Arabic" panose="02020603050405020304" pitchFamily="18" charset="-78"/>
                <a:ea typeface="Calibri" panose="020F0502020204030204" pitchFamily="34" charset="0"/>
                <a:cs typeface="Arial" panose="020B0604020202020204" pitchFamily="34" charset="0"/>
              </a:rPr>
              <a:t>Inf</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GDP</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Dummy</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T)</a:t>
            </a:r>
            <a:endParaRPr lang="en-US" sz="1400" kern="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ar-IQ" kern="100" dirty="0">
                <a:latin typeface="Calibri" panose="020F0502020204030204" pitchFamily="34" charset="0"/>
                <a:ea typeface="Calibri" panose="020F0502020204030204" pitchFamily="34" charset="0"/>
                <a:cs typeface="Simplified Arabic" panose="02020603050405020304" pitchFamily="18" charset="-78"/>
              </a:rPr>
              <a:t>إذ إنَّ :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IN</a:t>
            </a:r>
            <a:r>
              <a:rPr lang="ar-IQ" kern="100" dirty="0">
                <a:latin typeface="Calibri" panose="020F0502020204030204" pitchFamily="34" charset="0"/>
                <a:ea typeface="Calibri" panose="020F0502020204030204" pitchFamily="34" charset="0"/>
                <a:cs typeface="Simplified Arabic" panose="02020603050405020304" pitchFamily="18" charset="-78"/>
              </a:rPr>
              <a:t> = هو الاستثمار الزراعي</a:t>
            </a:r>
            <a:r>
              <a:rPr lang="ar-IQ" b="1" kern="100" dirty="0">
                <a:latin typeface="Calibri" panose="020F0502020204030204" pitchFamily="34" charset="0"/>
                <a:ea typeface="Calibri" panose="020F0502020204030204" pitchFamily="34" charset="0"/>
                <a:cs typeface="Simplified Arabic" panose="02020603050405020304" pitchFamily="18" charset="-78"/>
              </a:rPr>
              <a:t>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a:t>
            </a:r>
            <a:r>
              <a:rPr lang="ar-IQ" kern="100" dirty="0">
                <a:latin typeface="Calibri" panose="020F0502020204030204" pitchFamily="34" charset="0"/>
                <a:ea typeface="Calibri" panose="020F0502020204030204" pitchFamily="34" charset="0"/>
                <a:cs typeface="Simplified Arabic" panose="02020603050405020304" pitchFamily="18" charset="-78"/>
              </a:rPr>
              <a:t> = الإنفاق الحكومي الجاري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t</a:t>
            </a:r>
            <a:r>
              <a:rPr lang="ar-IQ" kern="100" dirty="0">
                <a:latin typeface="Calibri" panose="020F0502020204030204" pitchFamily="34" charset="0"/>
                <a:ea typeface="Calibri" panose="020F0502020204030204" pitchFamily="34" charset="0"/>
                <a:cs typeface="Simplified Arabic" panose="02020603050405020304" pitchFamily="18" charset="-78"/>
              </a:rPr>
              <a:t> = الضرائب</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D</a:t>
            </a:r>
            <a:r>
              <a:rPr lang="ar-IQ" kern="100" dirty="0">
                <a:latin typeface="Calibri" panose="020F0502020204030204" pitchFamily="34" charset="0"/>
                <a:ea typeface="Calibri" panose="020F0502020204030204" pitchFamily="34" charset="0"/>
                <a:cs typeface="Simplified Arabic" panose="02020603050405020304" pitchFamily="18" charset="-78"/>
              </a:rPr>
              <a:t> = الدين العام</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GDP</a:t>
            </a:r>
            <a:r>
              <a:rPr lang="ar-IQ" kern="100" dirty="0">
                <a:latin typeface="Calibri" panose="020F0502020204030204" pitchFamily="34" charset="0"/>
                <a:ea typeface="Calibri" panose="020F0502020204030204" pitchFamily="34" charset="0"/>
                <a:cs typeface="Simplified Arabic" panose="02020603050405020304" pitchFamily="18" charset="-78"/>
              </a:rPr>
              <a:t>= الناتج المحلي الإجمالي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Dummy</a:t>
            </a:r>
            <a:r>
              <a:rPr lang="ar-IQ" kern="100" dirty="0">
                <a:latin typeface="Calibri" panose="020F0502020204030204" pitchFamily="34" charset="0"/>
                <a:ea typeface="Calibri" panose="020F0502020204030204" pitchFamily="34" charset="0"/>
                <a:cs typeface="Simplified Arabic" panose="02020603050405020304" pitchFamily="18" charset="-78"/>
              </a:rPr>
              <a:t> = المتغير الوهمي</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T</a:t>
            </a:r>
            <a:r>
              <a:rPr lang="ar-IQ" kern="100" dirty="0">
                <a:latin typeface="Calibri" panose="020F0502020204030204" pitchFamily="34" charset="0"/>
                <a:ea typeface="Calibri" panose="020F0502020204030204" pitchFamily="34" charset="0"/>
                <a:cs typeface="Simplified Arabic" panose="02020603050405020304" pitchFamily="18" charset="-78"/>
              </a:rPr>
              <a:t> = عنصر الزمن</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913958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59632" y="116632"/>
            <a:ext cx="4572000" cy="369332"/>
          </a:xfrm>
          <a:prstGeom prst="rect">
            <a:avLst/>
          </a:prstGeom>
        </p:spPr>
        <p:txBody>
          <a:bodyPr>
            <a:spAutoFit/>
          </a:bodyPr>
          <a:lstStyle/>
          <a:p>
            <a:r>
              <a:rPr lang="ar-IQ" b="1" dirty="0" smtClean="0">
                <a:solidFill>
                  <a:srgbClr val="FF0000"/>
                </a:solidFill>
              </a:rPr>
              <a:t>التحليل وفق النماذج التالية</a:t>
            </a:r>
            <a:endParaRPr lang="ar-IQ" b="1" dirty="0">
              <a:solidFill>
                <a:srgbClr val="FF0000"/>
              </a:solidFill>
            </a:endParaRPr>
          </a:p>
        </p:txBody>
      </p:sp>
      <p:sp>
        <p:nvSpPr>
          <p:cNvPr id="3" name="مستطيل 2"/>
          <p:cNvSpPr/>
          <p:nvPr/>
        </p:nvSpPr>
        <p:spPr>
          <a:xfrm>
            <a:off x="683568" y="764704"/>
            <a:ext cx="7254552" cy="4662815"/>
          </a:xfrm>
          <a:prstGeom prst="rect">
            <a:avLst/>
          </a:prstGeom>
        </p:spPr>
        <p:txBody>
          <a:bodyPr wrap="square">
            <a:spAutoFit/>
          </a:bodyPr>
          <a:lstStyle/>
          <a:p>
            <a:pPr algn="just">
              <a:lnSpc>
                <a:spcPct val="150000"/>
              </a:lnSpc>
            </a:pPr>
            <a:r>
              <a:rPr lang="ar-IQ" b="1" kern="100" dirty="0">
                <a:latin typeface="Calibri" panose="020F0502020204030204" pitchFamily="34" charset="0"/>
                <a:ea typeface="Calibri" panose="020F0502020204030204" pitchFamily="34" charset="0"/>
                <a:cs typeface="Simplified Arabic" panose="02020603050405020304" pitchFamily="18" charset="-78"/>
              </a:rPr>
              <a:t>ثالثًا: أثر السياسة المالية على العمالة الزراعية:</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l" rtl="0">
              <a:lnSpc>
                <a:spcPct val="150000"/>
              </a:lnSpc>
            </a:pP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Wi = f (G</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t</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w</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a:t>
            </a:r>
            <a:r>
              <a:rPr lang="en-US" kern="100" dirty="0" err="1">
                <a:solidFill>
                  <a:srgbClr val="FF0000"/>
                </a:solidFill>
                <a:latin typeface="Simplified Arabic" panose="02020603050405020304" pitchFamily="18" charset="-78"/>
                <a:ea typeface="Calibri" panose="020F0502020204030204" pitchFamily="34" charset="0"/>
                <a:cs typeface="Arial" panose="020B0604020202020204" pitchFamily="34" charset="0"/>
              </a:rPr>
              <a:t>Inf</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GDP</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Pu</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Dummy</a:t>
            </a:r>
            <a:r>
              <a:rPr lang="ar-SA"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r>
              <a:rPr lang="en-US" kern="100" dirty="0">
                <a:solidFill>
                  <a:srgbClr val="FF0000"/>
                </a:solidFill>
                <a:latin typeface="Simplified Arabic" panose="02020603050405020304" pitchFamily="18" charset="-78"/>
                <a:ea typeface="Calibri" panose="020F0502020204030204" pitchFamily="34" charset="0"/>
                <a:cs typeface="Arial" panose="020B0604020202020204" pitchFamily="34" charset="0"/>
              </a:rPr>
              <a:t> T)</a:t>
            </a:r>
            <a:endParaRPr lang="en-US" sz="1400" kern="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ar-IQ" kern="100" dirty="0">
                <a:latin typeface="Calibri" panose="020F0502020204030204" pitchFamily="34" charset="0"/>
                <a:ea typeface="Calibri" panose="020F0502020204030204" pitchFamily="34" charset="0"/>
                <a:cs typeface="Simplified Arabic" panose="02020603050405020304" pitchFamily="18" charset="-78"/>
              </a:rPr>
              <a:t>إذ إنَّ :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Wi</a:t>
            </a:r>
            <a:r>
              <a:rPr lang="ar-IQ" kern="100" dirty="0">
                <a:latin typeface="Calibri" panose="020F0502020204030204" pitchFamily="34" charset="0"/>
                <a:ea typeface="Calibri" panose="020F0502020204030204" pitchFamily="34" charset="0"/>
                <a:cs typeface="Simplified Arabic" panose="02020603050405020304" pitchFamily="18" charset="-78"/>
              </a:rPr>
              <a:t> = هي العمالة الزراعية</a:t>
            </a:r>
            <a:r>
              <a:rPr lang="ar-IQ" b="1" kern="100" dirty="0">
                <a:latin typeface="Calibri" panose="020F0502020204030204" pitchFamily="34" charset="0"/>
                <a:ea typeface="Calibri" panose="020F0502020204030204" pitchFamily="34" charset="0"/>
                <a:cs typeface="Simplified Arabic" panose="02020603050405020304" pitchFamily="18" charset="-78"/>
              </a:rPr>
              <a:t>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a:t>
            </a:r>
            <a:r>
              <a:rPr lang="ar-IQ" kern="100" dirty="0">
                <a:latin typeface="Calibri" panose="020F0502020204030204" pitchFamily="34" charset="0"/>
                <a:ea typeface="Calibri" panose="020F0502020204030204" pitchFamily="34" charset="0"/>
                <a:cs typeface="Simplified Arabic" panose="02020603050405020304" pitchFamily="18" charset="-78"/>
              </a:rPr>
              <a:t> = الإنفاق الحكومي الكلي (الجاري + الاستثماري) </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w</a:t>
            </a:r>
            <a:r>
              <a:rPr lang="ar-IQ" kern="100" dirty="0">
                <a:latin typeface="Calibri" panose="020F0502020204030204" pitchFamily="34" charset="0"/>
                <a:ea typeface="Calibri" panose="020F0502020204030204" pitchFamily="34" charset="0"/>
                <a:cs typeface="Simplified Arabic" panose="02020603050405020304" pitchFamily="18" charset="-78"/>
              </a:rPr>
              <a:t> = أجر العامل</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err="1">
                <a:latin typeface="Simplified Arabic" panose="02020603050405020304" pitchFamily="18" charset="-78"/>
                <a:ea typeface="Calibri" panose="020F0502020204030204" pitchFamily="34" charset="0"/>
                <a:cs typeface="Arial" panose="020B0604020202020204" pitchFamily="34" charset="0"/>
              </a:rPr>
              <a:t>Inf</a:t>
            </a:r>
            <a:r>
              <a:rPr lang="ar-IQ" kern="100" dirty="0">
                <a:latin typeface="Calibri" panose="020F0502020204030204" pitchFamily="34" charset="0"/>
                <a:ea typeface="Calibri" panose="020F0502020204030204" pitchFamily="34" charset="0"/>
                <a:cs typeface="Simplified Arabic" panose="02020603050405020304" pitchFamily="18" charset="-78"/>
              </a:rPr>
              <a:t> = معدل التضخم</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GDP</a:t>
            </a:r>
            <a:r>
              <a:rPr lang="ar-IQ" kern="100" dirty="0">
                <a:latin typeface="Calibri" panose="020F0502020204030204" pitchFamily="34" charset="0"/>
                <a:ea typeface="Calibri" panose="020F0502020204030204" pitchFamily="34" charset="0"/>
                <a:cs typeface="Simplified Arabic" panose="02020603050405020304" pitchFamily="18" charset="-78"/>
              </a:rPr>
              <a:t> = الناتج المحلي الإجمالي بالأسعار المحلية</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Pu</a:t>
            </a:r>
            <a:r>
              <a:rPr lang="ar-IQ" kern="100" dirty="0">
                <a:latin typeface="Calibri" panose="020F0502020204030204" pitchFamily="34" charset="0"/>
                <a:ea typeface="Calibri" panose="020F0502020204030204" pitchFamily="34" charset="0"/>
                <a:cs typeface="Simplified Arabic" panose="02020603050405020304" pitchFamily="18" charset="-78"/>
              </a:rPr>
              <a:t> = عدد السكان</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Dummy</a:t>
            </a:r>
            <a:r>
              <a:rPr lang="ar-IQ" kern="100" dirty="0">
                <a:latin typeface="Calibri" panose="020F0502020204030204" pitchFamily="34" charset="0"/>
                <a:ea typeface="Calibri" panose="020F0502020204030204" pitchFamily="34" charset="0"/>
                <a:cs typeface="Simplified Arabic" panose="02020603050405020304" pitchFamily="18" charset="-78"/>
              </a:rPr>
              <a:t> = المتغير الوهمي</a:t>
            </a:r>
            <a:endParaRPr lang="en-US" sz="1400" kern="1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kern="100" dirty="0">
                <a:latin typeface="Simplified Arabic" panose="02020603050405020304" pitchFamily="18" charset="-78"/>
                <a:ea typeface="Calibri" panose="020F0502020204030204" pitchFamily="34" charset="0"/>
                <a:cs typeface="Arial" panose="020B0604020202020204" pitchFamily="34" charset="0"/>
              </a:rPr>
              <a:t>T</a:t>
            </a:r>
            <a:r>
              <a:rPr lang="ar-IQ" kern="100" dirty="0">
                <a:latin typeface="Calibri" panose="020F0502020204030204" pitchFamily="34" charset="0"/>
                <a:ea typeface="Calibri" panose="020F0502020204030204" pitchFamily="34" charset="0"/>
                <a:cs typeface="Simplified Arabic" panose="02020603050405020304" pitchFamily="18" charset="-78"/>
              </a:rPr>
              <a:t> = عنصر الزمن</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371245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a:extLst>
              <a:ext uri="{FF2B5EF4-FFF2-40B4-BE49-F238E27FC236}">
                <a16:creationId xmlns:a16="http://schemas.microsoft.com/office/drawing/2014/main" id="{01C803FB-3CDC-4FD2-B700-2BEABA3D7AE3}"/>
              </a:ext>
            </a:extLst>
          </p:cNvPr>
          <p:cNvSpPr>
            <a:spLocks noGrp="1"/>
          </p:cNvSpPr>
          <p:nvPr>
            <p:ph idx="1"/>
          </p:nvPr>
        </p:nvSpPr>
        <p:spPr>
          <a:xfrm>
            <a:off x="107504" y="224644"/>
            <a:ext cx="7941568" cy="6408712"/>
          </a:xfrm>
        </p:spPr>
        <p:txBody>
          <a:bodyPr>
            <a:noAutofit/>
          </a:bodyPr>
          <a:lstStyle/>
          <a:p>
            <a:pPr marL="0" lvl="0" indent="0">
              <a:buNone/>
            </a:pPr>
            <a:r>
              <a:rPr lang="ar-IQ" sz="2800" b="1" dirty="0" smtClean="0">
                <a:solidFill>
                  <a:srgbClr val="FF0000"/>
                </a:solidFill>
                <a:latin typeface="Traditional Arabic" panose="02020603050405020304" pitchFamily="18" charset="-78"/>
                <a:cs typeface="Traditional Arabic" panose="02020603050405020304" pitchFamily="18" charset="-78"/>
              </a:rPr>
              <a:t>الاستنتاجات : </a:t>
            </a:r>
          </a:p>
          <a:p>
            <a:pPr lvl="0"/>
            <a:r>
              <a:rPr lang="ar-SA" sz="2800" dirty="0" smtClean="0">
                <a:latin typeface="Traditional Arabic" panose="02020603050405020304" pitchFamily="18" charset="-78"/>
                <a:cs typeface="Traditional Arabic" panose="02020603050405020304" pitchFamily="18" charset="-78"/>
              </a:rPr>
              <a:t>استنتجت </a:t>
            </a:r>
            <a:r>
              <a:rPr lang="ar-SA" sz="2800" dirty="0">
                <a:latin typeface="Traditional Arabic" panose="02020603050405020304" pitchFamily="18" charset="-78"/>
                <a:cs typeface="Traditional Arabic" panose="02020603050405020304" pitchFamily="18" charset="-78"/>
              </a:rPr>
              <a:t>الدراسة وجود علاقة قصيرة الأجل فقط بين متغيرات الأنموذج ولا وجود للعلاقات طويلة الأجل سواء على مستوى معدلات النمو، او الاستثمار، وحتى العمالة.</a:t>
            </a:r>
            <a:endParaRPr lang="en-US" sz="2800" dirty="0">
              <a:latin typeface="Traditional Arabic" panose="02020603050405020304" pitchFamily="18" charset="-78"/>
              <a:cs typeface="Traditional Arabic" panose="02020603050405020304" pitchFamily="18" charset="-78"/>
            </a:endParaRPr>
          </a:p>
          <a:p>
            <a:pPr lvl="0"/>
            <a:r>
              <a:rPr lang="ar-SA" sz="2800" dirty="0">
                <a:latin typeface="Traditional Arabic" panose="02020603050405020304" pitchFamily="18" charset="-78"/>
                <a:cs typeface="Traditional Arabic" panose="02020603050405020304" pitchFamily="18" charset="-78"/>
              </a:rPr>
              <a:t>ومن خلال اختبار الاستقرار الهيكلي وجدت الدراسة ان جميع متغيرات النماذج تقع ضمن حدود الثقة وللمدين القصير والطويل.</a:t>
            </a:r>
            <a:endParaRPr lang="en-US" sz="2800" dirty="0">
              <a:latin typeface="Traditional Arabic" panose="02020603050405020304" pitchFamily="18" charset="-78"/>
              <a:cs typeface="Traditional Arabic" panose="02020603050405020304" pitchFamily="18" charset="-78"/>
            </a:endParaRPr>
          </a:p>
          <a:p>
            <a:pPr lvl="0"/>
            <a:r>
              <a:rPr lang="en-US" sz="2800" dirty="0">
                <a:latin typeface="Traditional Arabic" panose="02020603050405020304" pitchFamily="18" charset="-78"/>
                <a:cs typeface="Traditional Arabic" panose="02020603050405020304" pitchFamily="18" charset="-78"/>
              </a:rPr>
              <a:t> </a:t>
            </a:r>
            <a:r>
              <a:rPr lang="ar-IQ" sz="2800" dirty="0">
                <a:latin typeface="Traditional Arabic" panose="02020603050405020304" pitchFamily="18" charset="-78"/>
                <a:cs typeface="Traditional Arabic" panose="02020603050405020304" pitchFamily="18" charset="-78"/>
              </a:rPr>
              <a:t>بتحليل مقارنة المتوسطات وجد ان هناك تفوق ملحوظ للمدة الزمنية الثانية على المدة الزمنية الأولى، حيث أن متوسطات جميع المتغيرات المستقلة للمدة الثانية كانت أعلى من المدة الزمنية الأولى عند مقارنتها مع المتغير التابع الخاص بكل انموذج (النمو، الاستثمار، والعمالة).</a:t>
            </a:r>
            <a:endParaRPr lang="en-US" sz="2800" dirty="0">
              <a:latin typeface="Traditional Arabic" panose="02020603050405020304" pitchFamily="18" charset="-78"/>
              <a:cs typeface="Traditional Arabic" panose="02020603050405020304" pitchFamily="18" charset="-78"/>
            </a:endParaRPr>
          </a:p>
          <a:p>
            <a:pPr marL="0" indent="0" algn="justLow">
              <a:spcBef>
                <a:spcPts val="0"/>
              </a:spcBef>
              <a:buNone/>
            </a:pPr>
            <a:endParaRPr lang="ar-IQ" sz="3600" dirty="0">
              <a:solidFill>
                <a:srgbClr val="FFFF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1003921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a:extLst>
              <a:ext uri="{FF2B5EF4-FFF2-40B4-BE49-F238E27FC236}">
                <a16:creationId xmlns:a16="http://schemas.microsoft.com/office/drawing/2014/main" id="{593B8A8E-082F-455B-9B2D-D8C64566A093}"/>
              </a:ext>
            </a:extLst>
          </p:cNvPr>
          <p:cNvSpPr>
            <a:spLocks noGrp="1"/>
          </p:cNvSpPr>
          <p:nvPr>
            <p:ph idx="1"/>
          </p:nvPr>
        </p:nvSpPr>
        <p:spPr>
          <a:xfrm>
            <a:off x="179512" y="116632"/>
            <a:ext cx="8352928" cy="6741368"/>
          </a:xfrm>
        </p:spPr>
        <p:txBody>
          <a:bodyPr>
            <a:noAutofit/>
          </a:bodyPr>
          <a:lstStyle/>
          <a:p>
            <a:pPr marL="0" indent="0" algn="just">
              <a:buNone/>
            </a:pPr>
            <a:r>
              <a:rPr lang="ar-IQ" b="1" dirty="0" smtClean="0">
                <a:solidFill>
                  <a:srgbClr val="FF0000"/>
                </a:solidFill>
                <a:latin typeface="Traditional Arabic" panose="02020603050405020304" pitchFamily="18" charset="-78"/>
                <a:cs typeface="Traditional Arabic" panose="02020603050405020304" pitchFamily="18" charset="-78"/>
              </a:rPr>
              <a:t>     التوصيات :</a:t>
            </a:r>
          </a:p>
          <a:p>
            <a:pPr marL="45720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دراسة </a:t>
            </a:r>
            <a:r>
              <a:rPr lang="ar-SA" sz="2400" dirty="0">
                <a:latin typeface="Traditional Arabic" panose="02020603050405020304" pitchFamily="18" charset="-78"/>
                <a:cs typeface="Traditional Arabic" panose="02020603050405020304" pitchFamily="18" charset="-78"/>
              </a:rPr>
              <a:t>تأثير الإنفاق </a:t>
            </a:r>
            <a:r>
              <a:rPr lang="ar-SA" sz="2400" dirty="0" smtClean="0">
                <a:latin typeface="Traditional Arabic" panose="02020603050405020304" pitchFamily="18" charset="-78"/>
                <a:cs typeface="Traditional Arabic" panose="02020603050405020304" pitchFamily="18" charset="-78"/>
              </a:rPr>
              <a:t>الحكومي</a:t>
            </a:r>
            <a:r>
              <a:rPr lang="ar-IQ" sz="2400" dirty="0">
                <a:latin typeface="Traditional Arabic" panose="02020603050405020304" pitchFamily="18" charset="-78"/>
                <a:cs typeface="Traditional Arabic" panose="02020603050405020304" pitchFamily="18" charset="-78"/>
              </a:rPr>
              <a:t> </a:t>
            </a:r>
            <a:r>
              <a:rPr lang="ar-IQ" sz="2400" dirty="0" smtClean="0">
                <a:latin typeface="Traditional Arabic" panose="02020603050405020304" pitchFamily="18" charset="-78"/>
                <a:cs typeface="Traditional Arabic" panose="02020603050405020304" pitchFamily="18" charset="-78"/>
              </a:rPr>
              <a:t>و</a:t>
            </a:r>
            <a:r>
              <a:rPr lang="ar-SA" sz="2400" dirty="0" smtClean="0">
                <a:latin typeface="Traditional Arabic" panose="02020603050405020304" pitchFamily="18" charset="-78"/>
                <a:cs typeface="Traditional Arabic" panose="02020603050405020304" pitchFamily="18" charset="-78"/>
              </a:rPr>
              <a:t>تحليل </a:t>
            </a:r>
            <a:r>
              <a:rPr lang="ar-SA" sz="2400" dirty="0">
                <a:latin typeface="Traditional Arabic" panose="02020603050405020304" pitchFamily="18" charset="-78"/>
                <a:cs typeface="Traditional Arabic" panose="02020603050405020304" pitchFamily="18" charset="-78"/>
              </a:rPr>
              <a:t>كيف يمكن للإنفاق الحكومي، خاصة في مجالات مثل: البنية التحتية الزراعية والدعم الزراعي، أن يؤثر على الإنتاجية الزراعية والنمو الاقتصادي.</a:t>
            </a:r>
            <a:endParaRPr lang="en-US" sz="2400" dirty="0">
              <a:latin typeface="Traditional Arabic" panose="02020603050405020304" pitchFamily="18" charset="-78"/>
              <a:cs typeface="Traditional Arabic" panose="02020603050405020304" pitchFamily="18" charset="-78"/>
            </a:endParaRPr>
          </a:p>
          <a:p>
            <a:pPr marL="45720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تقييم السياسات الضريبية: استكشاف تأثير الضرائب على القطاع الزراعي، بما في ذلك الضرائب المباشرة وغير المباشرة، وكيف يمكن أن تؤثر على الاستثمار في الزراعة.</a:t>
            </a:r>
            <a:endParaRPr lang="en-US" sz="2400" dirty="0">
              <a:latin typeface="Traditional Arabic" panose="02020603050405020304" pitchFamily="18" charset="-78"/>
              <a:cs typeface="Traditional Arabic" panose="02020603050405020304" pitchFamily="18" charset="-78"/>
            </a:endParaRPr>
          </a:p>
          <a:p>
            <a:pPr marL="45720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التأثيرات الدولية: تحليل كيف تؤثر السياسات المالية الدولية، مثل تلك الصادرة عن منظمة التجارة العالمية وصندوق النقد الدولي، على الاقتصاد الزراعي المحلي.</a:t>
            </a:r>
            <a:endParaRPr lang="en-US" sz="2400" dirty="0">
              <a:latin typeface="Traditional Arabic" panose="02020603050405020304" pitchFamily="18" charset="-78"/>
              <a:cs typeface="Traditional Arabic" panose="02020603050405020304" pitchFamily="18" charset="-78"/>
            </a:endParaRPr>
          </a:p>
          <a:p>
            <a:pPr marL="45720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التوازن الاقتصادي: بحث كيف يمكن للسياسة المالية تحقيق التوازن بين النفقات العامة والإيرادات العامة في الاقتصادات التي تعتمد بشكل كبير على الزراعة.</a:t>
            </a:r>
            <a:endParaRPr lang="en-US" sz="2400" dirty="0">
              <a:latin typeface="Traditional Arabic" panose="02020603050405020304" pitchFamily="18" charset="-78"/>
              <a:cs typeface="Traditional Arabic" panose="02020603050405020304" pitchFamily="18" charset="-78"/>
            </a:endParaRPr>
          </a:p>
          <a:p>
            <a:pPr marL="45720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استراتيجيات </a:t>
            </a:r>
            <a:r>
              <a:rPr lang="ar-SA" sz="2400" dirty="0">
                <a:latin typeface="Traditional Arabic" panose="02020603050405020304" pitchFamily="18" charset="-78"/>
                <a:cs typeface="Traditional Arabic" panose="02020603050405020304" pitchFamily="18" charset="-78"/>
              </a:rPr>
              <a:t>التنمية الزراعية: اقتراح استراتيجيات لتنمية القطاع الزراعي بالسياسة المالية، مع التركيز على الأمن الغذائي وتصدير المحاصيل الأساسية.</a:t>
            </a:r>
            <a:endParaRPr lang="en-US" sz="2400" dirty="0">
              <a:latin typeface="Traditional Arabic" panose="02020603050405020304" pitchFamily="18" charset="-78"/>
              <a:cs typeface="Traditional Arabic" panose="02020603050405020304" pitchFamily="18" charset="-78"/>
            </a:endParaRPr>
          </a:p>
          <a:p>
            <a:pPr marL="457200" lvl="0" indent="-457200" algn="just">
              <a:buClr>
                <a:srgbClr val="FF0000"/>
              </a:buClr>
              <a:buFont typeface="+mj-lt"/>
              <a:buAutoNum type="arabicPeriod"/>
            </a:pPr>
            <a:r>
              <a:rPr lang="ar-SA" sz="2400" dirty="0">
                <a:latin typeface="Traditional Arabic" panose="02020603050405020304" pitchFamily="18" charset="-78"/>
                <a:cs typeface="Traditional Arabic" panose="02020603050405020304" pitchFamily="18" charset="-78"/>
              </a:rPr>
              <a:t>تطوير البحوث الزراعية: التوصية بتطوير مراكز البحوث الزراعية لتعزيز الابتكار في الهندسة الوراثية للبذور وتحسين الإنتاجية الزراعية.</a:t>
            </a:r>
            <a:endParaRPr lang="en-US" sz="2400" dirty="0">
              <a:latin typeface="Traditional Arabic" panose="02020603050405020304" pitchFamily="18" charset="-78"/>
              <a:cs typeface="Traditional Arabic" panose="02020603050405020304" pitchFamily="18" charset="-78"/>
            </a:endParaRPr>
          </a:p>
          <a:p>
            <a:pPr marL="457200" lvl="0" indent="-457200" algn="just">
              <a:buClr>
                <a:srgbClr val="FF0000"/>
              </a:buClr>
              <a:buFont typeface="+mj-lt"/>
              <a:buAutoNum type="arabicPeriod"/>
            </a:pPr>
            <a:r>
              <a:rPr lang="ar-SA" sz="2400" dirty="0" smtClean="0">
                <a:latin typeface="Traditional Arabic" panose="02020603050405020304" pitchFamily="18" charset="-78"/>
                <a:cs typeface="Traditional Arabic" panose="02020603050405020304" pitchFamily="18" charset="-78"/>
              </a:rPr>
              <a:t>تقييم </a:t>
            </a:r>
            <a:r>
              <a:rPr lang="ar-SA" sz="2400" dirty="0">
                <a:latin typeface="Traditional Arabic" panose="02020603050405020304" pitchFamily="18" charset="-78"/>
                <a:cs typeface="Traditional Arabic" panose="02020603050405020304" pitchFamily="18" charset="-78"/>
              </a:rPr>
              <a:t>السياسات الحكومية: تقييم السياسات الحكومية المتعلقة بالعمالة الزراعية وأثرها على الإنتاجية والتنمية </a:t>
            </a:r>
            <a:r>
              <a:rPr lang="ar-SA" sz="2400" dirty="0" smtClean="0">
                <a:latin typeface="Traditional Arabic" panose="02020603050405020304" pitchFamily="18" charset="-78"/>
                <a:cs typeface="Traditional Arabic" panose="02020603050405020304" pitchFamily="18" charset="-78"/>
              </a:rPr>
              <a:t>المستدامة.</a:t>
            </a:r>
            <a:r>
              <a:rPr lang="ar-IQ" sz="2400" dirty="0">
                <a:latin typeface="Traditional Arabic" panose="02020603050405020304" pitchFamily="18" charset="-78"/>
                <a:cs typeface="Traditional Arabic" panose="02020603050405020304" pitchFamily="18" charset="-78"/>
              </a:rPr>
              <a:t>و</a:t>
            </a:r>
            <a:r>
              <a:rPr lang="ar-SA" sz="2400" dirty="0" smtClean="0">
                <a:latin typeface="Traditional Arabic" panose="02020603050405020304" pitchFamily="18" charset="-78"/>
                <a:cs typeface="Traditional Arabic" panose="02020603050405020304" pitchFamily="18" charset="-78"/>
              </a:rPr>
              <a:t>تحليل </a:t>
            </a:r>
            <a:r>
              <a:rPr lang="ar-SA" sz="2400" dirty="0">
                <a:latin typeface="Traditional Arabic" panose="02020603050405020304" pitchFamily="18" charset="-78"/>
                <a:cs typeface="Traditional Arabic" panose="02020603050405020304" pitchFamily="18" charset="-78"/>
              </a:rPr>
              <a:t>العوامل الاقتصادية والاجتماعية التي تؤثر على العمالة الزراعية واستقرارها في </a:t>
            </a:r>
            <a:r>
              <a:rPr lang="ar-SA" sz="2400" dirty="0" smtClean="0">
                <a:latin typeface="Traditional Arabic" panose="02020603050405020304" pitchFamily="18" charset="-78"/>
                <a:cs typeface="Traditional Arabic" panose="02020603050405020304" pitchFamily="18" charset="-78"/>
              </a:rPr>
              <a:t>العراق.</a:t>
            </a:r>
            <a:r>
              <a:rPr lang="ar-IQ" sz="2400" dirty="0">
                <a:latin typeface="Traditional Arabic" panose="02020603050405020304" pitchFamily="18" charset="-78"/>
                <a:cs typeface="Traditional Arabic" panose="02020603050405020304" pitchFamily="18" charset="-78"/>
              </a:rPr>
              <a:t> </a:t>
            </a:r>
            <a:r>
              <a:rPr lang="ar-IQ" sz="2400" dirty="0" smtClean="0">
                <a:latin typeface="Traditional Arabic" panose="02020603050405020304" pitchFamily="18" charset="-78"/>
                <a:cs typeface="Traditional Arabic" panose="02020603050405020304" pitchFamily="18" charset="-78"/>
              </a:rPr>
              <a:t>و</a:t>
            </a:r>
            <a:r>
              <a:rPr lang="ar-SA" sz="2400" dirty="0" smtClean="0">
                <a:latin typeface="Traditional Arabic" panose="02020603050405020304" pitchFamily="18" charset="-78"/>
                <a:cs typeface="Traditional Arabic" panose="02020603050405020304" pitchFamily="18" charset="-78"/>
              </a:rPr>
              <a:t>بحث </a:t>
            </a:r>
            <a:r>
              <a:rPr lang="ar-SA" sz="2400" dirty="0">
                <a:latin typeface="Traditional Arabic" panose="02020603050405020304" pitchFamily="18" charset="-78"/>
                <a:cs typeface="Traditional Arabic" panose="02020603050405020304" pitchFamily="18" charset="-78"/>
              </a:rPr>
              <a:t>العلاقة بين التنمية المستدامة والعمالة الزراعية، وكيف يمكن للتنمية المستدامة أن تحسن من ظروف العمل والحياة للعمال الزراعيين.</a:t>
            </a:r>
            <a:endParaRPr lang="en-US" sz="2400" dirty="0">
              <a:latin typeface="Traditional Arabic" panose="02020603050405020304" pitchFamily="18" charset="-78"/>
              <a:cs typeface="Traditional Arabic" panose="02020603050405020304" pitchFamily="18" charset="-78"/>
            </a:endParaRPr>
          </a:p>
          <a:p>
            <a:pPr marL="0" indent="0" algn="just">
              <a:buNone/>
            </a:pPr>
            <a:endParaRPr lang="ar-IQ" sz="3200" dirty="0">
              <a:solidFill>
                <a:srgbClr val="FFFF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0115277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marL="0" indent="0" algn="ctr">
              <a:buNone/>
            </a:pPr>
            <a:endParaRPr lang="ar-IQ" dirty="0"/>
          </a:p>
          <a:p>
            <a:pPr marL="0" indent="0" algn="ctr">
              <a:buNone/>
            </a:pPr>
            <a:r>
              <a:rPr lang="ar-IQ"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DilleniaUPC" panose="02020603050405020304" pitchFamily="18" charset="-34"/>
                <a:cs typeface="Diwani Bent" panose="02010400000000000000" pitchFamily="2" charset="-78"/>
              </a:rPr>
              <a:t>     </a:t>
            </a:r>
            <a:r>
              <a:rPr lang="ar-IQ" sz="8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DilleniaUPC" panose="02020603050405020304" pitchFamily="18" charset="-34"/>
                <a:cs typeface="Diwani Bent" panose="02010400000000000000" pitchFamily="2" charset="-78"/>
              </a:rPr>
              <a:t>شكراً لإصغائكم </a:t>
            </a:r>
            <a:endParaRPr lang="ar-IQ"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DilleniaUPC" panose="02020603050405020304" pitchFamily="18" charset="-34"/>
              <a:cs typeface="Diwani Bent" panose="02010400000000000000" pitchFamily="2"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708920"/>
            <a:ext cx="4728085" cy="2257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3571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634082"/>
          </a:xfrm>
        </p:spPr>
        <p:txBody>
          <a:bodyPr>
            <a:noAutofit/>
          </a:bodyPr>
          <a:lstStyle/>
          <a:p>
            <a:pPr algn="ctr"/>
            <a:r>
              <a:rPr lang="ar-IQ" dirty="0" smtClean="0">
                <a:latin typeface="Andalus" pitchFamily="18" charset="-78"/>
                <a:cs typeface="Andalus" pitchFamily="18" charset="-78"/>
              </a:rPr>
              <a:t>المستخلص</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179512" y="665312"/>
            <a:ext cx="7941568" cy="6076056"/>
          </a:xfrm>
        </p:spPr>
        <p:txBody>
          <a:bodyPr>
            <a:noAutofit/>
          </a:bodyPr>
          <a:lstStyle/>
          <a:p>
            <a:pPr marL="0" indent="0" algn="just">
              <a:buNone/>
            </a:pPr>
            <a:r>
              <a:rPr lang="ar-SA" dirty="0" smtClean="0">
                <a:latin typeface="Traditional Arabic" panose="02020603050405020304" pitchFamily="18" charset="-78"/>
                <a:cs typeface="Traditional Arabic" panose="02020603050405020304" pitchFamily="18" charset="-78"/>
              </a:rPr>
              <a:t>هدفت </a:t>
            </a:r>
            <a:r>
              <a:rPr lang="ar-SA" dirty="0">
                <a:latin typeface="Traditional Arabic" panose="02020603050405020304" pitchFamily="18" charset="-78"/>
                <a:cs typeface="Traditional Arabic" panose="02020603050405020304" pitchFamily="18" charset="-78"/>
              </a:rPr>
              <a:t>هذه الدراسة إلى تسليط الضوء على مدى فعالية السياسة المالية في تحقيق التوازن الاقتصادي في العراق في مدتين الأولى ممتدة من سنة </a:t>
            </a:r>
            <a:r>
              <a:rPr lang="en-US" dirty="0">
                <a:latin typeface="Traditional Arabic" panose="02020603050405020304" pitchFamily="18" charset="-78"/>
                <a:cs typeface="Traditional Arabic" panose="02020603050405020304" pitchFamily="18" charset="-78"/>
              </a:rPr>
              <a:t>1990</a:t>
            </a:r>
            <a:r>
              <a:rPr lang="ar-SA" dirty="0">
                <a:latin typeface="Traditional Arabic" panose="02020603050405020304" pitchFamily="18" charset="-78"/>
                <a:cs typeface="Traditional Arabic" panose="02020603050405020304" pitchFamily="18" charset="-78"/>
              </a:rPr>
              <a:t> إلى سنة 2002 والثانية من 2003 الى 2022، وذلك باستعمال انموذج الانحدار الخطي بالاعتماد على ثلاثة متغيرات تتمثل في النمو والاستثمار والعمالة ومدى تأثرها بالسياسة المالية لاسيما في القطاع الزراعي ، فضلاً عن التحليل المقارن لكل متغير من المتغيرات في المدتين، وتوصلت الدراسة إلى وجود تأثير للسياسة المالية والاختلاف بين كل مدة زمنية </a:t>
            </a:r>
            <a:r>
              <a:rPr lang="ar-IQ" dirty="0">
                <a:latin typeface="Traditional Arabic" panose="02020603050405020304" pitchFamily="18" charset="-78"/>
                <a:cs typeface="Traditional Arabic" panose="02020603050405020304" pitchFamily="18" charset="-78"/>
              </a:rPr>
              <a:t>بتحليل مقارنة المتوسطات ووجد ان هناك تفوقاً ملحوظاً للمدة الزمنية الثانية على المدة الزمنية الأولى، إذ أن متوسطات المتغيرات المستقلة جميعاً للمدة الثانية كانت أعلى من المدة الزمنية الأولى عند مقارنتها مع المتغير التابع الخاص بكل انموذج (النمو، والاستثمار، والعمالة)، وتوصي الدراسة </a:t>
            </a:r>
            <a:r>
              <a:rPr lang="ar-SA" dirty="0">
                <a:latin typeface="Traditional Arabic" panose="02020603050405020304" pitchFamily="18" charset="-78"/>
                <a:cs typeface="Traditional Arabic" panose="02020603050405020304" pitchFamily="18" charset="-78"/>
              </a:rPr>
              <a:t>بضرورة تحديد الأولويات: تحديد الأولويات الزراعية بناءً على الاحتياجات الوطنية والتحديات البيئية، مثل شح المياه والتغيرات المناخية. وتنويع مصادر الدخل: العمل على تنويع مصادر الدخل الوطني بعيدًا عن الاعتماد على النفط، وتشجيع الاستثمار في القطاع الزراعي. و الاستثمار في تطوير البنية التحتية الزراعية، مثل: أنظمة الري الحديثة والتقنيات الزراعية الذكية. وإعادة النظر في السياسات التمويلية لتقديم قروض ميسرة للمزارعين والمستثمرين في القطاع الزراعي وتوفير دعم حكومي مستمر للقطاع </a:t>
            </a:r>
            <a:r>
              <a:rPr lang="ar-SA" dirty="0" smtClean="0">
                <a:latin typeface="Traditional Arabic" panose="02020603050405020304" pitchFamily="18" charset="-78"/>
                <a:cs typeface="Traditional Arabic" panose="02020603050405020304" pitchFamily="18" charset="-78"/>
              </a:rPr>
              <a:t>الزراعي</a:t>
            </a:r>
            <a:r>
              <a:rPr lang="ar-IQ" dirty="0" smtClean="0">
                <a:latin typeface="Traditional Arabic" panose="02020603050405020304" pitchFamily="18" charset="-78"/>
                <a:cs typeface="Traditional Arabic" panose="02020603050405020304" pitchFamily="18" charset="-78"/>
              </a:rPr>
              <a:t>.</a:t>
            </a:r>
            <a:endParaRPr lang="ar-IQ" sz="3200" dirty="0">
              <a:solidFill>
                <a:srgbClr val="FFFF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5878529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a16="http://schemas.microsoft.com/office/drawing/2014/main" id="{97C94156-EC58-45BA-AC9C-60BB72DB526F}"/>
              </a:ext>
            </a:extLst>
          </p:cNvPr>
          <p:cNvSpPr>
            <a:spLocks noGrp="1"/>
          </p:cNvSpPr>
          <p:nvPr>
            <p:ph idx="1"/>
          </p:nvPr>
        </p:nvSpPr>
        <p:spPr>
          <a:xfrm>
            <a:off x="179512" y="260648"/>
            <a:ext cx="7941568" cy="6480720"/>
          </a:xfrm>
        </p:spPr>
        <p:txBody>
          <a:bodyPr>
            <a:noAutofit/>
          </a:bodyPr>
          <a:lstStyle/>
          <a:p>
            <a:pPr marL="0" indent="0" algn="justLow">
              <a:buNone/>
            </a:pPr>
            <a:r>
              <a:rPr lang="en-US" sz="2000" dirty="0" smtClean="0">
                <a:latin typeface="Traditional Arabic" panose="02020603050405020304" pitchFamily="18" charset="-78"/>
                <a:cs typeface="Traditional Arabic" panose="02020603050405020304" pitchFamily="18" charset="-78"/>
              </a:rPr>
              <a:t>  </a:t>
            </a:r>
            <a:r>
              <a:rPr lang="ar-DZ" sz="2400" b="1" dirty="0">
                <a:solidFill>
                  <a:srgbClr val="FF0000"/>
                </a:solidFill>
                <a:latin typeface="Traditional Arabic" panose="02020603050405020304" pitchFamily="18" charset="-78"/>
                <a:cs typeface="Traditional Arabic" panose="02020603050405020304" pitchFamily="18" charset="-78"/>
              </a:rPr>
              <a:t>أهمية البحث:</a:t>
            </a:r>
            <a:endParaRPr lang="en-US" sz="2400" b="1" dirty="0">
              <a:solidFill>
                <a:srgbClr val="FF0000"/>
              </a:solidFill>
              <a:latin typeface="Traditional Arabic" panose="02020603050405020304" pitchFamily="18" charset="-78"/>
              <a:cs typeface="Traditional Arabic" panose="02020603050405020304" pitchFamily="18" charset="-78"/>
            </a:endParaRPr>
          </a:p>
          <a:p>
            <a:pPr lvl="0"/>
            <a:r>
              <a:rPr lang="ar-DZ" sz="2400" dirty="0" smtClean="0">
                <a:latin typeface="Traditional Arabic" panose="02020603050405020304" pitchFamily="18" charset="-78"/>
                <a:cs typeface="Traditional Arabic" panose="02020603050405020304" pitchFamily="18" charset="-78"/>
              </a:rPr>
              <a:t>المكانة الكبيرة التي تحتلها السياسة المالية في اقتصاديات الدول النامية، والعراق من بين تلك الدول والذي أولى اهتمامًا بالسياسة المالية لتطوير اقتصاده</a:t>
            </a:r>
            <a:r>
              <a:rPr lang="ar-SA" sz="2400" dirty="0" smtClean="0">
                <a:latin typeface="Traditional Arabic" panose="02020603050405020304" pitchFamily="18" charset="-78"/>
                <a:cs typeface="Traditional Arabic" panose="02020603050405020304" pitchFamily="18" charset="-78"/>
              </a:rPr>
              <a:t>،</a:t>
            </a:r>
            <a:endParaRPr lang="en-US" sz="1800" dirty="0" smtClean="0">
              <a:latin typeface="Traditional Arabic" panose="02020603050405020304" pitchFamily="18" charset="-78"/>
              <a:cs typeface="Traditional Arabic" panose="02020603050405020304" pitchFamily="18" charset="-78"/>
            </a:endParaRPr>
          </a:p>
          <a:p>
            <a:pPr lvl="0"/>
            <a:r>
              <a:rPr lang="ar-DZ" sz="2400" dirty="0" smtClean="0">
                <a:latin typeface="Traditional Arabic" panose="02020603050405020304" pitchFamily="18" charset="-78"/>
                <a:cs typeface="Traditional Arabic" panose="02020603050405020304" pitchFamily="18" charset="-78"/>
              </a:rPr>
              <a:t>أهمية الاستثمار في الاقتصاد </a:t>
            </a:r>
            <a:r>
              <a:rPr lang="ar-IQ" sz="2400" dirty="0" smtClean="0">
                <a:latin typeface="Traditional Arabic" panose="02020603050405020304" pitchFamily="18" charset="-78"/>
                <a:cs typeface="Traditional Arabic" panose="02020603050405020304" pitchFamily="18" charset="-78"/>
              </a:rPr>
              <a:t>الزراعي؛</a:t>
            </a:r>
            <a:r>
              <a:rPr lang="ar-DZ" sz="2400" dirty="0" smtClean="0">
                <a:latin typeface="Traditional Arabic" panose="02020603050405020304" pitchFamily="18" charset="-78"/>
                <a:cs typeface="Traditional Arabic" panose="02020603050405020304" pitchFamily="18" charset="-78"/>
              </a:rPr>
              <a:t> لكونه يزيد من القدرات الإنتاجية للدول ويعمل على رفع معدل النمو الاقتصادي ويحسن الوضعية الاقتصادية بامتصاص البطالة،</a:t>
            </a:r>
            <a:endParaRPr lang="en-US" sz="2400" dirty="0">
              <a:latin typeface="Traditional Arabic" panose="02020603050405020304" pitchFamily="18" charset="-78"/>
              <a:cs typeface="Traditional Arabic" panose="02020603050405020304" pitchFamily="18" charset="-78"/>
            </a:endParaRPr>
          </a:p>
          <a:p>
            <a:pPr marL="0" lvl="0" indent="0">
              <a:buNone/>
            </a:pPr>
            <a:r>
              <a:rPr lang="ar-DZ" sz="2400" b="1" dirty="0" smtClean="0">
                <a:solidFill>
                  <a:srgbClr val="FF0000"/>
                </a:solidFill>
                <a:latin typeface="Traditional Arabic" panose="02020603050405020304" pitchFamily="18" charset="-78"/>
                <a:cs typeface="Traditional Arabic" panose="02020603050405020304" pitchFamily="18" charset="-78"/>
              </a:rPr>
              <a:t>مشكلة البحث</a:t>
            </a:r>
            <a:r>
              <a:rPr lang="en-US" sz="2400" b="1" dirty="0" smtClean="0">
                <a:solidFill>
                  <a:srgbClr val="FF0000"/>
                </a:solidFill>
                <a:latin typeface="Traditional Arabic" panose="02020603050405020304" pitchFamily="18" charset="-78"/>
                <a:cs typeface="Traditional Arabic" panose="02020603050405020304" pitchFamily="18" charset="-78"/>
              </a:rPr>
              <a:t>: </a:t>
            </a:r>
          </a:p>
          <a:p>
            <a:pPr lvl="0"/>
            <a:r>
              <a:rPr lang="ar-DZ" sz="2400" dirty="0" smtClean="0">
                <a:latin typeface="Traditional Arabic" panose="02020603050405020304" pitchFamily="18" charset="-78"/>
                <a:cs typeface="Traditional Arabic" panose="02020603050405020304" pitchFamily="18" charset="-78"/>
              </a:rPr>
              <a:t>إنَّ السياسات الاقتصادية التي انتهجتها الحكومة بهدف معالجة المشاكل الاقتصادية ربما لم تؤدِ الغرض المنشود في معالجة البطالة ولم تحقق معدلات النمو الاقتصادي المرجوة؛ لوجود تحديات كثيرة واجهت العملية السياسية وانعكس تأثيرها على الواقع الاقتصادي</a:t>
            </a:r>
            <a:r>
              <a:rPr lang="en-US" sz="2400" dirty="0" smtClean="0">
                <a:latin typeface="Traditional Arabic" panose="02020603050405020304" pitchFamily="18" charset="-78"/>
                <a:cs typeface="Traditional Arabic" panose="02020603050405020304" pitchFamily="18" charset="-78"/>
              </a:rPr>
              <a:t> </a:t>
            </a:r>
            <a:r>
              <a:rPr lang="ar-IQ" sz="2400" dirty="0" smtClean="0">
                <a:latin typeface="Traditional Arabic" panose="02020603050405020304" pitchFamily="18" charset="-78"/>
                <a:cs typeface="Traditional Arabic" panose="02020603050405020304" pitchFamily="18" charset="-78"/>
              </a:rPr>
              <a:t>ا</a:t>
            </a:r>
            <a:r>
              <a:rPr lang="ar-DZ" sz="2400" dirty="0" smtClean="0">
                <a:latin typeface="Traditional Arabic" panose="02020603050405020304" pitchFamily="18" charset="-78"/>
                <a:cs typeface="Traditional Arabic" panose="02020603050405020304" pitchFamily="18" charset="-78"/>
              </a:rPr>
              <a:t>لزراعي بشكل خاص</a:t>
            </a:r>
            <a:endParaRPr lang="en-US" sz="2400" dirty="0" smtClean="0">
              <a:latin typeface="Traditional Arabic" panose="02020603050405020304" pitchFamily="18" charset="-78"/>
              <a:cs typeface="Traditional Arabic" panose="02020603050405020304" pitchFamily="18" charset="-78"/>
            </a:endParaRPr>
          </a:p>
          <a:p>
            <a:r>
              <a:rPr lang="ar-DZ" sz="2400" dirty="0" smtClean="0">
                <a:latin typeface="Traditional Arabic" panose="02020603050405020304" pitchFamily="18" charset="-78"/>
                <a:cs typeface="Traditional Arabic" panose="02020603050405020304" pitchFamily="18" charset="-78"/>
              </a:rPr>
              <a:t>احتياجات الاقتصاد العراقي للمزيد من الإجراءات والتحفيزات؛ لتشجيع الاستثمار عامة </a:t>
            </a:r>
            <a:r>
              <a:rPr lang="ar-DZ" sz="2400" dirty="0">
                <a:latin typeface="Traditional Arabic" panose="02020603050405020304" pitchFamily="18" charset="-78"/>
                <a:cs typeface="Traditional Arabic" panose="02020603050405020304" pitchFamily="18" charset="-78"/>
              </a:rPr>
              <a:t>والاستثمار الزراعي خاصة،</a:t>
            </a:r>
            <a:endParaRPr lang="en-US" sz="2400" dirty="0">
              <a:latin typeface="Traditional Arabic" panose="02020603050405020304" pitchFamily="18" charset="-78"/>
              <a:cs typeface="Traditional Arabic" panose="02020603050405020304" pitchFamily="18" charset="-78"/>
            </a:endParaRPr>
          </a:p>
          <a:p>
            <a:pPr marL="0" indent="0">
              <a:buNone/>
            </a:pPr>
            <a:r>
              <a:rPr lang="ar-DZ" sz="2400" b="1" dirty="0">
                <a:solidFill>
                  <a:srgbClr val="FF0000"/>
                </a:solidFill>
                <a:latin typeface="Traditional Arabic" panose="02020603050405020304" pitchFamily="18" charset="-78"/>
                <a:cs typeface="Traditional Arabic" panose="02020603050405020304" pitchFamily="18" charset="-78"/>
              </a:rPr>
              <a:t>فرضية البحث:</a:t>
            </a:r>
            <a:endParaRPr lang="en-US" sz="2400" b="1" dirty="0">
              <a:solidFill>
                <a:srgbClr val="FF0000"/>
              </a:solidFill>
              <a:latin typeface="Traditional Arabic" panose="02020603050405020304" pitchFamily="18" charset="-78"/>
              <a:cs typeface="Traditional Arabic" panose="02020603050405020304" pitchFamily="18" charset="-78"/>
            </a:endParaRPr>
          </a:p>
          <a:p>
            <a:r>
              <a:rPr lang="ar-DZ" sz="2400" dirty="0">
                <a:latin typeface="Traditional Arabic" panose="02020603050405020304" pitchFamily="18" charset="-78"/>
                <a:cs typeface="Traditional Arabic" panose="02020603050405020304" pitchFamily="18" charset="-78"/>
              </a:rPr>
              <a:t>للسياسة المالية دور مهم في التأثير على النمو الاقتصادي الزراعي ولاسيما في الدول النامية التي تعاني من ضعف الإنتاج الزراعي، وضعف القطاع الخاص،</a:t>
            </a:r>
            <a:endParaRPr lang="en-US" sz="2400" dirty="0">
              <a:latin typeface="Traditional Arabic" panose="02020603050405020304" pitchFamily="18" charset="-78"/>
              <a:cs typeface="Traditional Arabic" panose="02020603050405020304" pitchFamily="18" charset="-78"/>
            </a:endParaRPr>
          </a:p>
          <a:p>
            <a:r>
              <a:rPr lang="ar-DZ" sz="2400" dirty="0">
                <a:latin typeface="Traditional Arabic" panose="02020603050405020304" pitchFamily="18" charset="-78"/>
                <a:cs typeface="Traditional Arabic" panose="02020603050405020304" pitchFamily="18" charset="-78"/>
              </a:rPr>
              <a:t>بما أنَّ السياسة المالية تعدً إحدى الأسس التي يرتكز عليها الاقتصاد </a:t>
            </a:r>
            <a:r>
              <a:rPr lang="ar-DZ" sz="2400" dirty="0" smtClean="0">
                <a:latin typeface="Traditional Arabic" panose="02020603050405020304" pitchFamily="18" charset="-78"/>
                <a:cs typeface="Traditional Arabic" panose="02020603050405020304" pitchFamily="18" charset="-78"/>
              </a:rPr>
              <a:t>العراقي، </a:t>
            </a:r>
            <a:r>
              <a:rPr lang="ar-DZ" sz="2400" dirty="0">
                <a:latin typeface="Traditional Arabic" panose="02020603050405020304" pitchFamily="18" charset="-78"/>
                <a:cs typeface="Traditional Arabic" panose="02020603050405020304" pitchFamily="18" charset="-78"/>
              </a:rPr>
              <a:t>فقد تأثر أداء السياسة المالية بمجرى الأحداث التي حصلت في العراق بعد عام </a:t>
            </a:r>
            <a:r>
              <a:rPr lang="ar-DZ" sz="2400" dirty="0" smtClean="0">
                <a:latin typeface="Traditional Arabic" panose="02020603050405020304" pitchFamily="18" charset="-78"/>
                <a:cs typeface="Traditional Arabic" panose="02020603050405020304" pitchFamily="18" charset="-78"/>
              </a:rPr>
              <a:t>2003</a:t>
            </a:r>
            <a:r>
              <a:rPr lang="en-US" sz="2400" dirty="0">
                <a:latin typeface="Traditional Arabic" panose="02020603050405020304" pitchFamily="18" charset="-78"/>
                <a:cs typeface="Traditional Arabic" panose="02020603050405020304" pitchFamily="18" charset="-78"/>
              </a:rPr>
              <a:t>.</a:t>
            </a:r>
          </a:p>
          <a:p>
            <a:endParaRPr lang="ar-IQ"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4516595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404664"/>
            <a:ext cx="7239000" cy="6336704"/>
          </a:xfrm>
        </p:spPr>
        <p:txBody>
          <a:bodyPr>
            <a:noAutofit/>
          </a:bodyPr>
          <a:lstStyle/>
          <a:p>
            <a:pPr lvl="1" algn="just"/>
            <a:r>
              <a:rPr lang="ar-DZ" sz="2400" b="1" dirty="0">
                <a:solidFill>
                  <a:srgbClr val="FF0000"/>
                </a:solidFill>
                <a:latin typeface="Traditional Arabic" panose="02020603050405020304" pitchFamily="18" charset="-78"/>
                <a:cs typeface="Traditional Arabic" panose="02020603050405020304" pitchFamily="18" charset="-78"/>
              </a:rPr>
              <a:t>أهداف البحث:</a:t>
            </a:r>
            <a:endParaRPr lang="en-US" sz="1600" dirty="0">
              <a:solidFill>
                <a:srgbClr val="FF0000"/>
              </a:solidFill>
              <a:latin typeface="Traditional Arabic" panose="02020603050405020304" pitchFamily="18" charset="-78"/>
              <a:cs typeface="Traditional Arabic" panose="02020603050405020304" pitchFamily="18" charset="-78"/>
            </a:endParaRPr>
          </a:p>
          <a:p>
            <a:pPr lvl="0" algn="just"/>
            <a:r>
              <a:rPr lang="ar-DZ" sz="2800" dirty="0" smtClean="0">
                <a:latin typeface="Traditional Arabic" panose="02020603050405020304" pitchFamily="18" charset="-78"/>
                <a:cs typeface="Traditional Arabic" panose="02020603050405020304" pitchFamily="18" charset="-78"/>
              </a:rPr>
              <a:t>التوصل </a:t>
            </a:r>
            <a:r>
              <a:rPr lang="ar-DZ" sz="2800" dirty="0">
                <a:latin typeface="Traditional Arabic" panose="02020603050405020304" pitchFamily="18" charset="-78"/>
                <a:cs typeface="Traditional Arabic" panose="02020603050405020304" pitchFamily="18" charset="-78"/>
              </a:rPr>
              <a:t>إلى معرفة مدى حقيقة مساهمة السياسة المالية ودورها في تفعيل الاستثمار المحلي الزراعي، وتحفيز القوى العاملة لزيادة معدلات النمو الاقتصادي الزراعي في العراق.</a:t>
            </a:r>
            <a:endParaRPr lang="en-US" sz="1800" dirty="0">
              <a:latin typeface="Traditional Arabic" panose="02020603050405020304" pitchFamily="18" charset="-78"/>
              <a:cs typeface="Traditional Arabic" panose="02020603050405020304" pitchFamily="18" charset="-78"/>
            </a:endParaRPr>
          </a:p>
          <a:p>
            <a:pPr lvl="0" algn="just"/>
            <a:r>
              <a:rPr lang="ar-DZ" sz="2800" dirty="0">
                <a:latin typeface="Traditional Arabic" panose="02020603050405020304" pitchFamily="18" charset="-78"/>
                <a:cs typeface="Traditional Arabic" panose="02020603050405020304" pitchFamily="18" charset="-78"/>
              </a:rPr>
              <a:t>التعريف بالاستثمار وأدوات السياسة المالية (السياسة </a:t>
            </a:r>
            <a:r>
              <a:rPr lang="ar-DZ" sz="2800" dirty="0" err="1">
                <a:latin typeface="Traditional Arabic" panose="02020603050405020304" pitchFamily="18" charset="-78"/>
                <a:cs typeface="Traditional Arabic" panose="02020603050405020304" pitchFamily="18" charset="-78"/>
              </a:rPr>
              <a:t>الإنفاقية</a:t>
            </a:r>
            <a:r>
              <a:rPr lang="ar-DZ" sz="2800" dirty="0">
                <a:latin typeface="Traditional Arabic" panose="02020603050405020304" pitchFamily="18" charset="-78"/>
                <a:cs typeface="Traditional Arabic" panose="02020603050405020304" pitchFamily="18" charset="-78"/>
              </a:rPr>
              <a:t>، والسياسة الضريبية)، والتعرف على السياسات المالية والإجراءات التي انتهجها العراق لتشجيع الاستثمار.</a:t>
            </a:r>
            <a:endParaRPr lang="en-US" sz="1800" dirty="0">
              <a:latin typeface="Traditional Arabic" panose="02020603050405020304" pitchFamily="18" charset="-78"/>
              <a:cs typeface="Traditional Arabic" panose="02020603050405020304" pitchFamily="18" charset="-78"/>
            </a:endParaRPr>
          </a:p>
          <a:p>
            <a:pPr lvl="0" algn="just"/>
            <a:r>
              <a:rPr lang="ar-DZ" sz="2800" dirty="0">
                <a:latin typeface="Traditional Arabic" panose="02020603050405020304" pitchFamily="18" charset="-78"/>
                <a:cs typeface="Traditional Arabic" panose="02020603050405020304" pitchFamily="18" charset="-78"/>
              </a:rPr>
              <a:t>دراسة تطورات السياسة المالية العامة في العراق ومدى تأثيرها على نمو القطاع الزراعي.</a:t>
            </a:r>
            <a:endParaRPr lang="en-US" sz="1800" dirty="0">
              <a:latin typeface="Traditional Arabic" panose="02020603050405020304" pitchFamily="18" charset="-78"/>
              <a:cs typeface="Traditional Arabic" panose="02020603050405020304" pitchFamily="18" charset="-78"/>
            </a:endParaRPr>
          </a:p>
          <a:p>
            <a:pPr lvl="0" algn="just"/>
            <a:r>
              <a:rPr lang="ar-DZ" sz="2800" dirty="0">
                <a:latin typeface="Traditional Arabic" panose="02020603050405020304" pitchFamily="18" charset="-78"/>
                <a:cs typeface="Traditional Arabic" panose="02020603050405020304" pitchFamily="18" charset="-78"/>
              </a:rPr>
              <a:t>إجراء دراسة مقارنة بين مدد زمنية مختلفة لبيان أثر السياسة المالية على مجموعة العوامل الاقتصادية الزراعية، ومعرفة المدة الأكثر كفاءة يساعد على فهم أسباب التحسن والتدهور للقطاع الزراعي، ومن ثم الوقوف على المسببات التي من شأنها أنْ تساعد على إعادة توجيه السياسات المالية نحو الأفضل.</a:t>
            </a:r>
            <a:endParaRPr lang="en-US" sz="1800" dirty="0">
              <a:latin typeface="Traditional Arabic" panose="02020603050405020304" pitchFamily="18" charset="-78"/>
              <a:cs typeface="Traditional Arabic" panose="02020603050405020304" pitchFamily="18" charset="-78"/>
            </a:endParaRPr>
          </a:p>
          <a:p>
            <a:pPr marL="0" indent="0" algn="just">
              <a:buNone/>
            </a:pPr>
            <a:endParaRPr lang="en-US"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4975615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a16="http://schemas.microsoft.com/office/drawing/2014/main" id="{832812A2-CBEA-4C32-A978-B3D7992FB1FA}"/>
              </a:ext>
            </a:extLst>
          </p:cNvPr>
          <p:cNvSpPr>
            <a:spLocks noGrp="1"/>
          </p:cNvSpPr>
          <p:nvPr>
            <p:ph idx="1"/>
          </p:nvPr>
        </p:nvSpPr>
        <p:spPr>
          <a:xfrm>
            <a:off x="179512" y="944724"/>
            <a:ext cx="7941568" cy="4968552"/>
          </a:xfrm>
        </p:spPr>
        <p:txBody>
          <a:bodyPr>
            <a:noAutofit/>
          </a:bodyPr>
          <a:lstStyle/>
          <a:p>
            <a:pPr marL="292608" lvl="1" indent="0" algn="just">
              <a:buNone/>
            </a:pPr>
            <a:r>
              <a:rPr lang="ar-IQ" sz="2400" b="1" dirty="0">
                <a:solidFill>
                  <a:srgbClr val="FF0000"/>
                </a:solidFill>
                <a:latin typeface="Traditional Arabic" panose="02020603050405020304" pitchFamily="18" charset="-78"/>
                <a:cs typeface="Traditional Arabic" panose="02020603050405020304" pitchFamily="18" charset="-78"/>
              </a:rPr>
              <a:t>هيكلية البحث </a:t>
            </a:r>
            <a:endParaRPr lang="en-US" sz="1800" b="1" dirty="0">
              <a:solidFill>
                <a:srgbClr val="FF0000"/>
              </a:solidFill>
              <a:latin typeface="Traditional Arabic" panose="02020603050405020304" pitchFamily="18" charset="-78"/>
              <a:cs typeface="Traditional Arabic" panose="02020603050405020304" pitchFamily="18" charset="-78"/>
            </a:endParaRPr>
          </a:p>
          <a:p>
            <a:pPr algn="just"/>
            <a:r>
              <a:rPr lang="ar-DZ" sz="2800" dirty="0">
                <a:latin typeface="Traditional Arabic" panose="02020603050405020304" pitchFamily="18" charset="-78"/>
                <a:cs typeface="Traditional Arabic" panose="02020603050405020304" pitchFamily="18" charset="-78"/>
              </a:rPr>
              <a:t>تتضمن الدراسة </a:t>
            </a:r>
            <a:r>
              <a:rPr lang="ar-IQ" sz="2800" dirty="0" smtClean="0">
                <a:latin typeface="Traditional Arabic" panose="02020603050405020304" pitchFamily="18" charset="-78"/>
                <a:cs typeface="Traditional Arabic" panose="02020603050405020304" pitchFamily="18" charset="-78"/>
              </a:rPr>
              <a:t>خمسة</a:t>
            </a:r>
            <a:r>
              <a:rPr lang="ar-DZ" sz="2800" dirty="0" smtClean="0">
                <a:latin typeface="Traditional Arabic" panose="02020603050405020304" pitchFamily="18" charset="-78"/>
                <a:cs typeface="Traditional Arabic" panose="02020603050405020304" pitchFamily="18" charset="-78"/>
              </a:rPr>
              <a:t> </a:t>
            </a:r>
            <a:r>
              <a:rPr lang="ar-DZ" sz="2800" dirty="0">
                <a:latin typeface="Traditional Arabic" panose="02020603050405020304" pitchFamily="18" charset="-78"/>
                <a:cs typeface="Traditional Arabic" panose="02020603050405020304" pitchFamily="18" charset="-78"/>
              </a:rPr>
              <a:t>فصول إذ تناول الفصل الأول </a:t>
            </a:r>
            <a:r>
              <a:rPr lang="ar-DZ" sz="2800" dirty="0" smtClean="0">
                <a:latin typeface="Traditional Arabic" panose="02020603050405020304" pitchFamily="18" charset="-78"/>
                <a:cs typeface="Traditional Arabic" panose="02020603050405020304" pitchFamily="18" charset="-78"/>
              </a:rPr>
              <a:t>المقدمة</a:t>
            </a:r>
            <a:r>
              <a:rPr lang="ar-IQ" sz="2800" dirty="0" smtClean="0">
                <a:latin typeface="Traditional Arabic" panose="02020603050405020304" pitchFamily="18" charset="-78"/>
                <a:cs typeface="Traditional Arabic" panose="02020603050405020304" pitchFamily="18" charset="-78"/>
              </a:rPr>
              <a:t> ومشكلة وفرضية واهداف البحث اما الفصل الثاني تناول الدراسات السابقة</a:t>
            </a:r>
            <a:r>
              <a:rPr lang="ar-DZ" sz="2800" dirty="0" smtClean="0">
                <a:latin typeface="Traditional Arabic" panose="02020603050405020304" pitchFamily="18" charset="-78"/>
                <a:cs typeface="Traditional Arabic" panose="02020603050405020304" pitchFamily="18" charset="-78"/>
              </a:rPr>
              <a:t> </a:t>
            </a:r>
            <a:r>
              <a:rPr lang="ar-DZ" sz="2800" dirty="0">
                <a:latin typeface="Traditional Arabic" panose="02020603050405020304" pitchFamily="18" charset="-78"/>
                <a:cs typeface="Traditional Arabic" panose="02020603050405020304" pitchFamily="18" charset="-78"/>
              </a:rPr>
              <a:t>والاستعراض المرجعي، والفصل </a:t>
            </a:r>
            <a:r>
              <a:rPr lang="ar-IQ" sz="2800" dirty="0" smtClean="0">
                <a:latin typeface="Traditional Arabic" panose="02020603050405020304" pitchFamily="18" charset="-78"/>
                <a:cs typeface="Traditional Arabic" panose="02020603050405020304" pitchFamily="18" charset="-78"/>
              </a:rPr>
              <a:t>الثالث</a:t>
            </a:r>
            <a:r>
              <a:rPr lang="ar-DZ" sz="2800" dirty="0" smtClean="0">
                <a:latin typeface="Traditional Arabic" panose="02020603050405020304" pitchFamily="18" charset="-78"/>
                <a:cs typeface="Traditional Arabic" panose="02020603050405020304" pitchFamily="18" charset="-78"/>
              </a:rPr>
              <a:t> تناول</a:t>
            </a:r>
            <a:r>
              <a:rPr lang="ar-IQ" sz="2800" dirty="0" smtClean="0">
                <a:latin typeface="Traditional Arabic" panose="02020603050405020304" pitchFamily="18" charset="-78"/>
                <a:cs typeface="Traditional Arabic" panose="02020603050405020304" pitchFamily="18" charset="-78"/>
              </a:rPr>
              <a:t> الاطار النظري </a:t>
            </a:r>
            <a:r>
              <a:rPr lang="ar-IQ" sz="2800" dirty="0">
                <a:latin typeface="Traditional Arabic" panose="02020603050405020304" pitchFamily="18" charset="-78"/>
                <a:cs typeface="Traditional Arabic" panose="02020603050405020304" pitchFamily="18" charset="-78"/>
              </a:rPr>
              <a:t>ل</a:t>
            </a:r>
            <a:r>
              <a:rPr lang="ar-DZ" sz="2800" dirty="0" smtClean="0">
                <a:latin typeface="Traditional Arabic" panose="02020603050405020304" pitchFamily="18" charset="-78"/>
                <a:cs typeface="Traditional Arabic" panose="02020603050405020304" pitchFamily="18" charset="-78"/>
              </a:rPr>
              <a:t>لسياسة </a:t>
            </a:r>
            <a:r>
              <a:rPr lang="ar-DZ" sz="2800" dirty="0">
                <a:latin typeface="Traditional Arabic" panose="02020603050405020304" pitchFamily="18" charset="-78"/>
                <a:cs typeface="Traditional Arabic" panose="02020603050405020304" pitchFamily="18" charset="-78"/>
              </a:rPr>
              <a:t>المالية ودورها في النشاط الاقتصادي الزراعي، أما الفصل </a:t>
            </a:r>
            <a:r>
              <a:rPr lang="ar-IQ" sz="2800" dirty="0" smtClean="0">
                <a:latin typeface="Traditional Arabic" panose="02020603050405020304" pitchFamily="18" charset="-78"/>
                <a:cs typeface="Traditional Arabic" panose="02020603050405020304" pitchFamily="18" charset="-78"/>
              </a:rPr>
              <a:t>الرابع</a:t>
            </a:r>
            <a:r>
              <a:rPr lang="ar-DZ" sz="2800" dirty="0" smtClean="0">
                <a:latin typeface="Traditional Arabic" panose="02020603050405020304" pitchFamily="18" charset="-78"/>
                <a:cs typeface="Traditional Arabic" panose="02020603050405020304" pitchFamily="18" charset="-78"/>
              </a:rPr>
              <a:t> </a:t>
            </a:r>
            <a:r>
              <a:rPr lang="ar-DZ" sz="2800" dirty="0">
                <a:latin typeface="Traditional Arabic" panose="02020603050405020304" pitchFamily="18" charset="-78"/>
                <a:cs typeface="Traditional Arabic" panose="02020603050405020304" pitchFamily="18" charset="-78"/>
              </a:rPr>
              <a:t>فتضمن دراسة لواقع الاقتصاد الزراعي فيما يتعلق باتجاهات السياسة المالية في العراق وأثرها على بعض المتغيرات الاقتصادية الزراعية، وأخيرًا الفصل </a:t>
            </a:r>
            <a:r>
              <a:rPr lang="ar-IQ" sz="2800" dirty="0" smtClean="0">
                <a:latin typeface="Traditional Arabic" panose="02020603050405020304" pitchFamily="18" charset="-78"/>
                <a:cs typeface="Traditional Arabic" panose="02020603050405020304" pitchFamily="18" charset="-78"/>
              </a:rPr>
              <a:t>الخامس</a:t>
            </a:r>
            <a:r>
              <a:rPr lang="ar-DZ" sz="2800" dirty="0" smtClean="0">
                <a:latin typeface="Traditional Arabic" panose="02020603050405020304" pitchFamily="18" charset="-78"/>
                <a:cs typeface="Traditional Arabic" panose="02020603050405020304" pitchFamily="18" charset="-78"/>
              </a:rPr>
              <a:t> </a:t>
            </a:r>
            <a:r>
              <a:rPr lang="ar-DZ" sz="2800" dirty="0">
                <a:latin typeface="Traditional Arabic" panose="02020603050405020304" pitchFamily="18" charset="-78"/>
                <a:cs typeface="Traditional Arabic" panose="02020603050405020304" pitchFamily="18" charset="-78"/>
              </a:rPr>
              <a:t>كان في التحليل الاقتصادي والإحصائي والقياسي لقياس أثر السياسة المالية على</a:t>
            </a:r>
            <a:r>
              <a:rPr lang="ar-IQ" sz="2800" dirty="0">
                <a:latin typeface="Traditional Arabic" panose="02020603050405020304" pitchFamily="18" charset="-78"/>
                <a:cs typeface="Traditional Arabic" panose="02020603050405020304" pitchFamily="18" charset="-78"/>
              </a:rPr>
              <a:t> بعض</a:t>
            </a:r>
            <a:r>
              <a:rPr lang="ar-DZ" sz="2800" dirty="0">
                <a:latin typeface="Traditional Arabic" panose="02020603050405020304" pitchFamily="18" charset="-78"/>
                <a:cs typeface="Traditional Arabic" panose="02020603050405020304" pitchFamily="18" charset="-78"/>
              </a:rPr>
              <a:t> المتغيرات الاقتصادية في العراق</a:t>
            </a:r>
            <a:r>
              <a:rPr lang="ar-DZ" sz="2400" dirty="0" smtClean="0">
                <a:latin typeface="Traditional Arabic" panose="02020603050405020304" pitchFamily="18" charset="-78"/>
                <a:cs typeface="Traditional Arabic" panose="02020603050405020304" pitchFamily="18" charset="-78"/>
              </a:rPr>
              <a:t>.</a:t>
            </a:r>
            <a:r>
              <a:rPr lang="ar-IQ" sz="2400" dirty="0" smtClean="0">
                <a:latin typeface="Traditional Arabic" panose="02020603050405020304" pitchFamily="18" charset="-78"/>
                <a:cs typeface="Traditional Arabic" panose="02020603050405020304" pitchFamily="18" charset="-78"/>
              </a:rPr>
              <a:t> ودراسة التحليل المقارن لهذه المتغيرات.</a:t>
            </a:r>
            <a:endParaRPr lang="en-US" sz="1800" dirty="0">
              <a:latin typeface="Traditional Arabic" panose="02020603050405020304" pitchFamily="18" charset="-78"/>
              <a:cs typeface="Traditional Arabic" panose="02020603050405020304" pitchFamily="18" charset="-78"/>
            </a:endParaRPr>
          </a:p>
          <a:p>
            <a:pPr marL="0" indent="0" algn="just">
              <a:buNone/>
            </a:pPr>
            <a:endParaRPr lang="ar-IQ" sz="2800" dirty="0">
              <a:solidFill>
                <a:srgbClr val="FFFF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6131880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a:extLst>
              <a:ext uri="{FF2B5EF4-FFF2-40B4-BE49-F238E27FC236}">
                <a16:creationId xmlns:a16="http://schemas.microsoft.com/office/drawing/2014/main" id="{593B8A8E-082F-455B-9B2D-D8C64566A093}"/>
              </a:ext>
            </a:extLst>
          </p:cNvPr>
          <p:cNvSpPr>
            <a:spLocks noGrp="1"/>
          </p:cNvSpPr>
          <p:nvPr>
            <p:ph idx="1"/>
          </p:nvPr>
        </p:nvSpPr>
        <p:spPr>
          <a:xfrm>
            <a:off x="179512" y="116632"/>
            <a:ext cx="7920880" cy="6741368"/>
          </a:xfrm>
        </p:spPr>
        <p:txBody>
          <a:bodyPr>
            <a:noAutofit/>
          </a:bodyPr>
          <a:lstStyle/>
          <a:p>
            <a:pPr marL="0" indent="0" algn="just">
              <a:buNone/>
            </a:pPr>
            <a:r>
              <a:rPr lang="ar-SA" sz="2400" dirty="0" smtClean="0">
                <a:latin typeface="Traditional Arabic" panose="02020603050405020304" pitchFamily="18" charset="-78"/>
                <a:cs typeface="Traditional Arabic" panose="02020603050405020304" pitchFamily="18" charset="-78"/>
              </a:rPr>
              <a:t>.</a:t>
            </a:r>
            <a:endParaRPr lang="en-US" sz="2400" dirty="0">
              <a:latin typeface="Traditional Arabic" panose="02020603050405020304" pitchFamily="18" charset="-78"/>
              <a:cs typeface="Traditional Arabic" panose="02020603050405020304" pitchFamily="18" charset="-78"/>
            </a:endParaRPr>
          </a:p>
          <a:p>
            <a:pPr marL="0" indent="0" algn="just">
              <a:buNone/>
            </a:pPr>
            <a:endParaRPr lang="ar-IQ" sz="3200" dirty="0">
              <a:solidFill>
                <a:srgbClr val="FFFF00"/>
              </a:solidFill>
              <a:latin typeface="Traditional Arabic" panose="02020603050405020304" pitchFamily="18" charset="-78"/>
              <a:cs typeface="Traditional Arabic" panose="02020603050405020304" pitchFamily="18" charset="-78"/>
            </a:endParaRPr>
          </a:p>
        </p:txBody>
      </p:sp>
      <p:sp>
        <p:nvSpPr>
          <p:cNvPr id="3" name="Rectangle 1"/>
          <p:cNvSpPr>
            <a:spLocks noChangeArrowheads="1"/>
          </p:cNvSpPr>
          <p:nvPr/>
        </p:nvSpPr>
        <p:spPr bwMode="auto">
          <a:xfrm>
            <a:off x="1187624" y="3200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(1) معدل نمو الناتج المحلي الإجمالي الزراعي في العراق للمدة 1980 - 2002</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4144934677"/>
              </p:ext>
            </p:extLst>
          </p:nvPr>
        </p:nvGraphicFramePr>
        <p:xfrm>
          <a:off x="4716016" y="580376"/>
          <a:ext cx="2880716" cy="5865315"/>
        </p:xfrm>
        <a:graphic>
          <a:graphicData uri="http://schemas.openxmlformats.org/drawingml/2006/table">
            <a:tbl>
              <a:tblPr rtl="1" firstRow="1" firstCol="1" bandRow="1"/>
              <a:tblGrid>
                <a:gridCol w="517352">
                  <a:extLst>
                    <a:ext uri="{9D8B030D-6E8A-4147-A177-3AD203B41FA5}">
                      <a16:colId xmlns:a16="http://schemas.microsoft.com/office/drawing/2014/main" val="3898887631"/>
                    </a:ext>
                  </a:extLst>
                </a:gridCol>
                <a:gridCol w="1164044">
                  <a:extLst>
                    <a:ext uri="{9D8B030D-6E8A-4147-A177-3AD203B41FA5}">
                      <a16:colId xmlns:a16="http://schemas.microsoft.com/office/drawing/2014/main" val="1017421886"/>
                    </a:ext>
                  </a:extLst>
                </a:gridCol>
                <a:gridCol w="599660">
                  <a:extLst>
                    <a:ext uri="{9D8B030D-6E8A-4147-A177-3AD203B41FA5}">
                      <a16:colId xmlns:a16="http://schemas.microsoft.com/office/drawing/2014/main" val="3306393723"/>
                    </a:ext>
                  </a:extLst>
                </a:gridCol>
                <a:gridCol w="599660">
                  <a:extLst>
                    <a:ext uri="{9D8B030D-6E8A-4147-A177-3AD203B41FA5}">
                      <a16:colId xmlns:a16="http://schemas.microsoft.com/office/drawing/2014/main" val="1070407216"/>
                    </a:ext>
                  </a:extLst>
                </a:gridCol>
              </a:tblGrid>
              <a:tr h="451179">
                <a:tc>
                  <a:txBody>
                    <a:bodyPr/>
                    <a:lstStyle/>
                    <a:p>
                      <a:pPr marL="0" marR="0" algn="ctr" rtl="1">
                        <a:lnSpc>
                          <a:spcPct val="150000"/>
                        </a:lnSpc>
                        <a:spcBef>
                          <a:spcPts val="0"/>
                        </a:spcBef>
                        <a:spcAft>
                          <a:spcPts val="0"/>
                        </a:spcAft>
                      </a:pPr>
                      <a:r>
                        <a:rPr lang="ar-SA" sz="8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GDP </a:t>
                      </a:r>
                      <a:r>
                        <a:rPr lang="ar-SA"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الناتج المحلي الزراعي</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التغير</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النمو</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39454104"/>
                  </a:ext>
                </a:extLst>
              </a:tr>
              <a:tr h="225589">
                <a:tc>
                  <a:txBody>
                    <a:bodyPr/>
                    <a:lstStyle/>
                    <a:p>
                      <a:pPr rtl="1">
                        <a:lnSpc>
                          <a:spcPct val="107000"/>
                        </a:lnSpc>
                      </a:pPr>
                      <a:endParaRPr lang="en-US" sz="600" kern="100">
                        <a:effectLst/>
                        <a:latin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8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المركب</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18540189"/>
                  </a:ext>
                </a:extLst>
              </a:tr>
              <a:tr h="225589">
                <a:tc>
                  <a:txBody>
                    <a:bodyPr/>
                    <a:lstStyle/>
                    <a:p>
                      <a:pPr marL="0" marR="0" algn="justLow"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1980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2150.4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48234047"/>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2191.5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884624323"/>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2429.7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34776917"/>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2336.5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8187739"/>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2592.7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11.0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49781072"/>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3000.4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15.7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-0.01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293741954"/>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2871.5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028139317"/>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2631.9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068194935"/>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2834.3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7.7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015519269"/>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3109.9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9.7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827045802"/>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3447.8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10.9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-0.02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43353744"/>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2877.2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-16.5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497389773"/>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3531.9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22.8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972177698"/>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3492.4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585212762"/>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3741.0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7.1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23982502"/>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4188.2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-0.05</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054044354"/>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4498.3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7.4</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873377211"/>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1997</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4133.8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-8.1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598839162"/>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1998</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4475.1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30599183"/>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5188.3</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15.9</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322243439"/>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4589.0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-11.6</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3">
                  <a:txBody>
                    <a:bodyPr/>
                    <a:lstStyle/>
                    <a:p>
                      <a:pPr marL="0" marR="0" algn="justLow"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-0.1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0016690"/>
                  </a:ext>
                </a:extLst>
              </a:tr>
              <a:tr h="225589">
                <a:tc>
                  <a:txBody>
                    <a:bodyPr/>
                    <a:lstStyle/>
                    <a:p>
                      <a:pPr marL="0" marR="0" algn="justLow" rtl="0">
                        <a:lnSpc>
                          <a:spcPct val="150000"/>
                        </a:lnSpc>
                        <a:spcBef>
                          <a:spcPts val="0"/>
                        </a:spcBef>
                        <a:spcAft>
                          <a:spcPts val="0"/>
                        </a:spcAft>
                      </a:pPr>
                      <a:r>
                        <a:rPr lang="en-US" sz="8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2001</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4644.0</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800" b="1" kern="100">
                          <a:effectLst/>
                          <a:latin typeface="Simplified Arabic" panose="02020603050405020304" pitchFamily="18" charset="-78"/>
                          <a:ea typeface="Times New Roman" panose="02020603050405020304" pitchFamily="18" charset="0"/>
                          <a:cs typeface="Arial" panose="020B0604020202020204" pitchFamily="34" charset="0"/>
                        </a:rPr>
                        <a:t>1.2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370735502"/>
                  </a:ext>
                </a:extLst>
              </a:tr>
              <a:tr h="225589">
                <a:tc>
                  <a:txBody>
                    <a:bodyPr/>
                    <a:lstStyle/>
                    <a:p>
                      <a:pPr marL="0" marR="0" algn="justLow" rtl="0">
                        <a:lnSpc>
                          <a:spcPct val="150000"/>
                        </a:lnSpc>
                        <a:spcBef>
                          <a:spcPts val="0"/>
                        </a:spcBef>
                        <a:spcAft>
                          <a:spcPts val="0"/>
                        </a:spcAft>
                      </a:pPr>
                      <a:r>
                        <a:rPr lang="en-US" sz="8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2002</a:t>
                      </a:r>
                      <a:endParaRPr lang="en-US" sz="600" kern="10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dirty="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5432.6</a:t>
                      </a:r>
                      <a:endParaRPr lang="en-US" sz="600" kern="100" dirty="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800" b="1" kern="100" dirty="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17.0</a:t>
                      </a:r>
                      <a:endParaRPr lang="en-US" sz="600" kern="100" dirty="0">
                        <a:effectLst/>
                        <a:latin typeface="Calibri" panose="020F0502020204030204" pitchFamily="34" charset="0"/>
                        <a:ea typeface="Calibri" panose="020F0502020204030204" pitchFamily="34" charset="0"/>
                        <a:cs typeface="Arial" panose="020B0604020202020204" pitchFamily="34" charset="0"/>
                      </a:endParaRPr>
                    </a:p>
                  </a:txBody>
                  <a:tcPr marL="39945" marR="3994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40133839"/>
                  </a:ext>
                </a:extLst>
              </a:tr>
            </a:tbl>
          </a:graphicData>
        </a:graphic>
      </p:graphicFrame>
      <p:pic>
        <p:nvPicPr>
          <p:cNvPr id="8" name="صورة 7"/>
          <p:cNvPicPr>
            <a:picLocks noChangeAspect="1"/>
          </p:cNvPicPr>
          <p:nvPr/>
        </p:nvPicPr>
        <p:blipFill>
          <a:blip r:embed="rId2"/>
          <a:stretch>
            <a:fillRect/>
          </a:stretch>
        </p:blipFill>
        <p:spPr>
          <a:xfrm>
            <a:off x="407287" y="1468898"/>
            <a:ext cx="4152498" cy="4282410"/>
          </a:xfrm>
          <a:prstGeom prst="rect">
            <a:avLst/>
          </a:prstGeom>
        </p:spPr>
      </p:pic>
    </p:spTree>
    <p:extLst>
      <p:ext uri="{BB962C8B-B14F-4D97-AF65-F5344CB8AC3E}">
        <p14:creationId xmlns:p14="http://schemas.microsoft.com/office/powerpoint/2010/main" val="169096642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801868679"/>
              </p:ext>
            </p:extLst>
          </p:nvPr>
        </p:nvGraphicFramePr>
        <p:xfrm>
          <a:off x="4499993" y="1077888"/>
          <a:ext cx="3104263" cy="5519471"/>
        </p:xfrm>
        <a:graphic>
          <a:graphicData uri="http://schemas.openxmlformats.org/drawingml/2006/table">
            <a:tbl>
              <a:tblPr rtl="1" firstRow="1" firstCol="1" bandRow="1"/>
              <a:tblGrid>
                <a:gridCol w="557500">
                  <a:extLst>
                    <a:ext uri="{9D8B030D-6E8A-4147-A177-3AD203B41FA5}">
                      <a16:colId xmlns:a16="http://schemas.microsoft.com/office/drawing/2014/main" val="863701150"/>
                    </a:ext>
                  </a:extLst>
                </a:gridCol>
                <a:gridCol w="1254377">
                  <a:extLst>
                    <a:ext uri="{9D8B030D-6E8A-4147-A177-3AD203B41FA5}">
                      <a16:colId xmlns:a16="http://schemas.microsoft.com/office/drawing/2014/main" val="1047963503"/>
                    </a:ext>
                  </a:extLst>
                </a:gridCol>
                <a:gridCol w="646193">
                  <a:extLst>
                    <a:ext uri="{9D8B030D-6E8A-4147-A177-3AD203B41FA5}">
                      <a16:colId xmlns:a16="http://schemas.microsoft.com/office/drawing/2014/main" val="2583571792"/>
                    </a:ext>
                  </a:extLst>
                </a:gridCol>
                <a:gridCol w="646193">
                  <a:extLst>
                    <a:ext uri="{9D8B030D-6E8A-4147-A177-3AD203B41FA5}">
                      <a16:colId xmlns:a16="http://schemas.microsoft.com/office/drawing/2014/main" val="111620415"/>
                    </a:ext>
                  </a:extLst>
                </a:gridCol>
              </a:tblGrid>
              <a:tr h="479954">
                <a:tc>
                  <a:txBody>
                    <a:bodyPr/>
                    <a:lstStyle/>
                    <a:p>
                      <a:pPr marL="0" marR="0" algn="ctr" rtl="1">
                        <a:lnSpc>
                          <a:spcPct val="115000"/>
                        </a:lnSpc>
                        <a:spcBef>
                          <a:spcPts val="0"/>
                        </a:spcBef>
                        <a:spcAft>
                          <a:spcPts val="0"/>
                        </a:spcAft>
                      </a:pPr>
                      <a:r>
                        <a:rPr lang="ar-SA" sz="12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GDP </a:t>
                      </a:r>
                      <a:r>
                        <a:rPr lang="ar-SA"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الناتج المحلي الزراعي</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التغير</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2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النمو</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17671"/>
                  </a:ext>
                </a:extLst>
              </a:tr>
              <a:tr h="239977">
                <a:tc>
                  <a:txBody>
                    <a:bodyPr/>
                    <a:lstStyle/>
                    <a:p>
                      <a:pPr rtl="1">
                        <a:lnSpc>
                          <a:spcPct val="107000"/>
                        </a:lnSpc>
                      </a:pPr>
                      <a:endParaRPr lang="en-US" sz="900" kern="100">
                        <a:effectLst/>
                        <a:latin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2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2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2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المركب</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391303808"/>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2003</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3850.3</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-29.1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-0.04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19735074"/>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4521.8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17.4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206288303"/>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2005</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5939.6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31.4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11803337"/>
                  </a:ext>
                </a:extLst>
              </a:tr>
              <a:tr h="239977">
                <a:tc>
                  <a:txBody>
                    <a:bodyPr/>
                    <a:lstStyle/>
                    <a:p>
                      <a:pPr marL="0" marR="0" algn="justLow" rtl="0">
                        <a:lnSpc>
                          <a:spcPct val="115000"/>
                        </a:lnSpc>
                        <a:spcBef>
                          <a:spcPts val="0"/>
                        </a:spcBef>
                        <a:spcAft>
                          <a:spcPts val="0"/>
                        </a:spcAft>
                      </a:pPr>
                      <a:r>
                        <a:rPr lang="en-US" sz="1200" b="1" kern="100" dirty="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2006</a:t>
                      </a:r>
                      <a:endParaRPr lang="en-US" sz="900" kern="100" dirty="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6195.9</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4.3</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551561147"/>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4479.7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-27.7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569152291"/>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3889.0</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-13.2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-0.06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88909107"/>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2009</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4020.7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847540700"/>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2010</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4712.8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17.2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138125058"/>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4740.0</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70360499"/>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4941.4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4.2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328045655"/>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2013</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5017.8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1.5</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0.12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66009337"/>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5796.6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15.5</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97448602"/>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2015</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3787.4</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-34.7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965090523"/>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3775.7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-0.3</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769824039"/>
                  </a:ext>
                </a:extLst>
              </a:tr>
              <a:tr h="239977">
                <a:tc>
                  <a:txBody>
                    <a:bodyPr/>
                    <a:lstStyle/>
                    <a:p>
                      <a:pPr marL="0" marR="0" algn="justLow" rtl="0">
                        <a:lnSpc>
                          <a:spcPct val="115000"/>
                        </a:lnSpc>
                        <a:spcBef>
                          <a:spcPts val="0"/>
                        </a:spcBef>
                        <a:spcAft>
                          <a:spcPts val="0"/>
                        </a:spcAft>
                      </a:pPr>
                      <a:r>
                        <a:rPr lang="en-US" sz="12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2017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3171.7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-16.0</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380020"/>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3811.9</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20.2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-0.51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15286004"/>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2019</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3217.8</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-15.6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481920418"/>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2020</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13130.9</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308.1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179762881"/>
                  </a:ext>
                </a:extLst>
              </a:tr>
              <a:tr h="239977">
                <a:tc>
                  <a:txBody>
                    <a:bodyPr/>
                    <a:lstStyle/>
                    <a:p>
                      <a:pPr marL="0" marR="0" algn="justLow" rtl="0">
                        <a:lnSpc>
                          <a:spcPct val="115000"/>
                        </a:lnSpc>
                        <a:spcBef>
                          <a:spcPts val="0"/>
                        </a:spcBef>
                        <a:spcAft>
                          <a:spcPts val="0"/>
                        </a:spcAft>
                      </a:pPr>
                      <a:r>
                        <a:rPr lang="en-US" sz="12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2021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69551.1</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429.7</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282342123"/>
                  </a:ext>
                </a:extLst>
              </a:tr>
              <a:tr h="239977">
                <a:tc>
                  <a:txBody>
                    <a:bodyPr/>
                    <a:lstStyle/>
                    <a:p>
                      <a:pPr marL="0" marR="0" algn="justLow" rtl="0">
                        <a:lnSpc>
                          <a:spcPct val="115000"/>
                        </a:lnSpc>
                        <a:spcBef>
                          <a:spcPts val="0"/>
                        </a:spcBef>
                        <a:spcAft>
                          <a:spcPts val="0"/>
                        </a:spcAft>
                      </a:pPr>
                      <a:r>
                        <a:rPr lang="en-US" sz="12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2022</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a:effectLst/>
                          <a:latin typeface="Simplified Arabic" panose="02020603050405020304" pitchFamily="18" charset="-78"/>
                          <a:ea typeface="Times New Roman" panose="02020603050405020304" pitchFamily="18" charset="0"/>
                          <a:cs typeface="Arial" panose="020B0604020202020204" pitchFamily="34" charset="0"/>
                        </a:rPr>
                        <a:t>67630.6</a:t>
                      </a:r>
                      <a:endParaRPr lang="en-US" sz="900" kern="10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200" b="1" kern="100" dirty="0">
                          <a:effectLst/>
                          <a:latin typeface="Simplified Arabic" panose="02020603050405020304" pitchFamily="18" charset="-78"/>
                          <a:ea typeface="Times New Roman" panose="02020603050405020304" pitchFamily="18" charset="0"/>
                          <a:cs typeface="Arial" panose="020B0604020202020204" pitchFamily="34" charset="0"/>
                        </a:rPr>
                        <a:t>-2.8</a:t>
                      </a:r>
                      <a:endParaRPr lang="en-US" sz="900" kern="100" dirty="0">
                        <a:effectLst/>
                        <a:latin typeface="Calibri" panose="020F0502020204030204" pitchFamily="34" charset="0"/>
                        <a:ea typeface="Calibri" panose="020F0502020204030204" pitchFamily="34" charset="0"/>
                        <a:cs typeface="Arial" panose="020B0604020202020204" pitchFamily="34" charset="0"/>
                      </a:endParaRPr>
                    </a:p>
                  </a:txBody>
                  <a:tcPr marL="58898" marR="5889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809657416"/>
                  </a:ext>
                </a:extLst>
              </a:tr>
            </a:tbl>
          </a:graphicData>
        </a:graphic>
      </p:graphicFrame>
      <p:sp>
        <p:nvSpPr>
          <p:cNvPr id="7" name="Rectangle 1"/>
          <p:cNvSpPr>
            <a:spLocks noChangeArrowheads="1"/>
          </p:cNvSpPr>
          <p:nvPr/>
        </p:nvSpPr>
        <p:spPr bwMode="auto">
          <a:xfrm>
            <a:off x="2555776"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(3) معدل نمو الناتج المحلي الإجمالي الزراعي في العراق للمدة 2003 - 2022</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9" name="صورة 8"/>
          <p:cNvPicPr>
            <a:picLocks noChangeAspect="1"/>
          </p:cNvPicPr>
          <p:nvPr/>
        </p:nvPicPr>
        <p:blipFill>
          <a:blip r:embed="rId2"/>
          <a:stretch>
            <a:fillRect/>
          </a:stretch>
        </p:blipFill>
        <p:spPr>
          <a:xfrm>
            <a:off x="275487" y="1535088"/>
            <a:ext cx="4224506" cy="3915128"/>
          </a:xfrm>
          <a:prstGeom prst="rect">
            <a:avLst/>
          </a:prstGeom>
        </p:spPr>
      </p:pic>
    </p:spTree>
    <p:extLst>
      <p:ext uri="{BB962C8B-B14F-4D97-AF65-F5344CB8AC3E}">
        <p14:creationId xmlns:p14="http://schemas.microsoft.com/office/powerpoint/2010/main" val="411372025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175670385"/>
              </p:ext>
            </p:extLst>
          </p:nvPr>
        </p:nvGraphicFramePr>
        <p:xfrm>
          <a:off x="4427983" y="839262"/>
          <a:ext cx="3482092" cy="5758089"/>
        </p:xfrm>
        <a:graphic>
          <a:graphicData uri="http://schemas.openxmlformats.org/drawingml/2006/table">
            <a:tbl>
              <a:tblPr rtl="1" firstRow="1" firstCol="1" bandRow="1"/>
              <a:tblGrid>
                <a:gridCol w="549541">
                  <a:extLst>
                    <a:ext uri="{9D8B030D-6E8A-4147-A177-3AD203B41FA5}">
                      <a16:colId xmlns:a16="http://schemas.microsoft.com/office/drawing/2014/main" val="1953839212"/>
                    </a:ext>
                  </a:extLst>
                </a:gridCol>
                <a:gridCol w="1184011">
                  <a:extLst>
                    <a:ext uri="{9D8B030D-6E8A-4147-A177-3AD203B41FA5}">
                      <a16:colId xmlns:a16="http://schemas.microsoft.com/office/drawing/2014/main" val="783286861"/>
                    </a:ext>
                  </a:extLst>
                </a:gridCol>
                <a:gridCol w="1111572">
                  <a:extLst>
                    <a:ext uri="{9D8B030D-6E8A-4147-A177-3AD203B41FA5}">
                      <a16:colId xmlns:a16="http://schemas.microsoft.com/office/drawing/2014/main" val="51897503"/>
                    </a:ext>
                  </a:extLst>
                </a:gridCol>
                <a:gridCol w="636968">
                  <a:extLst>
                    <a:ext uri="{9D8B030D-6E8A-4147-A177-3AD203B41FA5}">
                      <a16:colId xmlns:a16="http://schemas.microsoft.com/office/drawing/2014/main" val="3084519614"/>
                    </a:ext>
                  </a:extLst>
                </a:gridCol>
              </a:tblGrid>
              <a:tr h="442929">
                <a:tc>
                  <a:txBody>
                    <a:bodyPr/>
                    <a:lstStyle/>
                    <a:p>
                      <a:pPr marL="0" marR="0" algn="ctr" rtl="1">
                        <a:lnSpc>
                          <a:spcPct val="115000"/>
                        </a:lnSpc>
                        <a:spcBef>
                          <a:spcPts val="0"/>
                        </a:spcBef>
                        <a:spcAft>
                          <a:spcPts val="0"/>
                        </a:spcAft>
                      </a:pPr>
                      <a:r>
                        <a:rPr lang="ar-SA" sz="11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الاستثمار الزراعي</a:t>
                      </a:r>
                      <a:r>
                        <a:rPr lang="en-US" sz="11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IN</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نسبة التغير</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النمو</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51347396"/>
                  </a:ext>
                </a:extLst>
              </a:tr>
              <a:tr h="221465">
                <a:tc>
                  <a:txBody>
                    <a:bodyPr/>
                    <a:lstStyle/>
                    <a:p>
                      <a:pPr rtl="1">
                        <a:lnSpc>
                          <a:spcPct val="107000"/>
                        </a:lnSpc>
                      </a:pPr>
                      <a:endParaRPr lang="en-US" sz="800" kern="100">
                        <a:effectLst/>
                        <a:latin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15000"/>
                        </a:lnSpc>
                        <a:spcBef>
                          <a:spcPts val="0"/>
                        </a:spcBef>
                        <a:spcAft>
                          <a:spcPts val="0"/>
                        </a:spcAft>
                      </a:pPr>
                      <a:r>
                        <a:rPr lang="ar-SA" sz="11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المركب</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945103707"/>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613.2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-0.01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37953272"/>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791.6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29.1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682698035"/>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877.9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10.9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56772434"/>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692.3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-21.1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101327941"/>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641.5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-7.3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84236969"/>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534.7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-16.6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0.07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199724472"/>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375.1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-29.8</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55396022"/>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327.0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-12.8</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220859625"/>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1988</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403.4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23.4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257714921"/>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1989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402.4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081338730"/>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372.0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-7.6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-0.54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0527075"/>
                  </a:ext>
                </a:extLst>
              </a:tr>
              <a:tr h="221465">
                <a:tc>
                  <a:txBody>
                    <a:bodyPr/>
                    <a:lstStyle/>
                    <a:p>
                      <a:pPr marL="0" marR="0" algn="justLow" rtl="0">
                        <a:lnSpc>
                          <a:spcPct val="115000"/>
                        </a:lnSpc>
                        <a:spcBef>
                          <a:spcPts val="0"/>
                        </a:spcBef>
                        <a:spcAft>
                          <a:spcPts val="0"/>
                        </a:spcAft>
                      </a:pPr>
                      <a:r>
                        <a:rPr lang="en-US" sz="11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1991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156.5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-57.9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111134907"/>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1304.4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733.5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427239326"/>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4647.6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256.3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582023713"/>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8561.3</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84.2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862888750"/>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18580.0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117.0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-0.09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51941304"/>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12103.4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-34.9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2137724"/>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1997</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18098.1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49.5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591465271"/>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1998</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17661.9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-2.4</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02104014"/>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1999</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26588.0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50.5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708595672"/>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27422.0</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3.1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3">
                  <a:txBody>
                    <a:bodyPr/>
                    <a:lstStyle/>
                    <a:p>
                      <a:pPr marL="0" marR="0" algn="justLow"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-0.5</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13284424"/>
                  </a:ext>
                </a:extLst>
              </a:tr>
              <a:tr h="221465">
                <a:tc>
                  <a:txBody>
                    <a:bodyPr/>
                    <a:lstStyle/>
                    <a:p>
                      <a:pPr marL="0" marR="0" algn="justLow" rtl="0">
                        <a:lnSpc>
                          <a:spcPct val="115000"/>
                        </a:lnSpc>
                        <a:spcBef>
                          <a:spcPts val="0"/>
                        </a:spcBef>
                        <a:spcAft>
                          <a:spcPts val="0"/>
                        </a:spcAft>
                      </a:pPr>
                      <a:r>
                        <a:rPr lang="en-US" sz="11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2001</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57202.2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15000"/>
                        </a:lnSpc>
                        <a:spcBef>
                          <a:spcPts val="0"/>
                        </a:spcBef>
                        <a:spcAft>
                          <a:spcPts val="0"/>
                        </a:spcAft>
                      </a:pPr>
                      <a:r>
                        <a:rPr lang="en-US" sz="1100" b="1" kern="100">
                          <a:effectLst/>
                          <a:latin typeface="Simplified Arabic" panose="02020603050405020304" pitchFamily="18" charset="-78"/>
                          <a:ea typeface="Times New Roman" panose="02020603050405020304" pitchFamily="18" charset="0"/>
                          <a:cs typeface="Arial" panose="020B0604020202020204" pitchFamily="34" charset="0"/>
                        </a:rPr>
                        <a:t>108.6</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766646807"/>
                  </a:ext>
                </a:extLst>
              </a:tr>
              <a:tr h="221465">
                <a:tc>
                  <a:txBody>
                    <a:bodyPr/>
                    <a:lstStyle/>
                    <a:p>
                      <a:pPr marL="0" marR="0" algn="justLow" rtl="0">
                        <a:lnSpc>
                          <a:spcPct val="115000"/>
                        </a:lnSpc>
                        <a:spcBef>
                          <a:spcPts val="0"/>
                        </a:spcBef>
                        <a:spcAft>
                          <a:spcPts val="0"/>
                        </a:spcAft>
                      </a:pPr>
                      <a:r>
                        <a:rPr lang="en-US" sz="11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2002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128502.2</a:t>
                      </a:r>
                      <a:endParaRPr lang="en-US" sz="800" kern="10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100" b="1" kern="100" dirty="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124.6</a:t>
                      </a:r>
                      <a:endParaRPr lang="en-US" sz="800" kern="100" dirty="0">
                        <a:effectLst/>
                        <a:latin typeface="Calibri" panose="020F0502020204030204" pitchFamily="34" charset="0"/>
                        <a:ea typeface="Calibri" panose="020F0502020204030204" pitchFamily="34" charset="0"/>
                        <a:cs typeface="Arial" panose="020B0604020202020204" pitchFamily="34" charset="0"/>
                      </a:endParaRPr>
                    </a:p>
                  </a:txBody>
                  <a:tcPr marL="52102" marR="52102"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91868734"/>
                  </a:ext>
                </a:extLst>
              </a:tr>
            </a:tbl>
          </a:graphicData>
        </a:graphic>
      </p:graphicFrame>
      <p:sp>
        <p:nvSpPr>
          <p:cNvPr id="3" name="Rectangle 1"/>
          <p:cNvSpPr>
            <a:spLocks noChangeArrowheads="1"/>
          </p:cNvSpPr>
          <p:nvPr/>
        </p:nvSpPr>
        <p:spPr bwMode="auto">
          <a:xfrm>
            <a:off x="3707904" y="340877"/>
            <a:ext cx="44839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(5) معدل الاستثمار الزراعي في العراق للمدة 1980 - 2002</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5" name="صورة 4"/>
          <p:cNvPicPr>
            <a:picLocks noChangeAspect="1"/>
          </p:cNvPicPr>
          <p:nvPr/>
        </p:nvPicPr>
        <p:blipFill>
          <a:blip r:embed="rId2"/>
          <a:stretch>
            <a:fillRect/>
          </a:stretch>
        </p:blipFill>
        <p:spPr>
          <a:xfrm>
            <a:off x="29094" y="1296462"/>
            <a:ext cx="4254874" cy="3797808"/>
          </a:xfrm>
          <a:prstGeom prst="rect">
            <a:avLst/>
          </a:prstGeom>
        </p:spPr>
      </p:pic>
    </p:spTree>
    <p:extLst>
      <p:ext uri="{BB962C8B-B14F-4D97-AF65-F5344CB8AC3E}">
        <p14:creationId xmlns:p14="http://schemas.microsoft.com/office/powerpoint/2010/main" val="294013520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886377200"/>
              </p:ext>
            </p:extLst>
          </p:nvPr>
        </p:nvGraphicFramePr>
        <p:xfrm>
          <a:off x="4139951" y="683884"/>
          <a:ext cx="3987521" cy="5985475"/>
        </p:xfrm>
        <a:graphic>
          <a:graphicData uri="http://schemas.openxmlformats.org/drawingml/2006/table">
            <a:tbl>
              <a:tblPr rtl="1" firstRow="1" firstCol="1" bandRow="1"/>
              <a:tblGrid>
                <a:gridCol w="629308">
                  <a:extLst>
                    <a:ext uri="{9D8B030D-6E8A-4147-A177-3AD203B41FA5}">
                      <a16:colId xmlns:a16="http://schemas.microsoft.com/office/drawing/2014/main" val="3047726344"/>
                    </a:ext>
                  </a:extLst>
                </a:gridCol>
                <a:gridCol w="1355871">
                  <a:extLst>
                    <a:ext uri="{9D8B030D-6E8A-4147-A177-3AD203B41FA5}">
                      <a16:colId xmlns:a16="http://schemas.microsoft.com/office/drawing/2014/main" val="374697972"/>
                    </a:ext>
                  </a:extLst>
                </a:gridCol>
                <a:gridCol w="1272917">
                  <a:extLst>
                    <a:ext uri="{9D8B030D-6E8A-4147-A177-3AD203B41FA5}">
                      <a16:colId xmlns:a16="http://schemas.microsoft.com/office/drawing/2014/main" val="57044348"/>
                    </a:ext>
                  </a:extLst>
                </a:gridCol>
                <a:gridCol w="729425">
                  <a:extLst>
                    <a:ext uri="{9D8B030D-6E8A-4147-A177-3AD203B41FA5}">
                      <a16:colId xmlns:a16="http://schemas.microsoft.com/office/drawing/2014/main" val="3488766487"/>
                    </a:ext>
                  </a:extLst>
                </a:gridCol>
              </a:tblGrid>
              <a:tr h="520477">
                <a:tc>
                  <a:txBody>
                    <a:bodyPr/>
                    <a:lstStyle/>
                    <a:p>
                      <a:pPr marL="0" marR="0" algn="ctr" rtl="1">
                        <a:lnSpc>
                          <a:spcPct val="150000"/>
                        </a:lnSpc>
                        <a:spcBef>
                          <a:spcPts val="0"/>
                        </a:spcBef>
                        <a:spcAft>
                          <a:spcPts val="0"/>
                        </a:spcAft>
                      </a:pPr>
                      <a:r>
                        <a:rPr lang="ar-SA" sz="900" b="1" kern="10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السنة </a:t>
                      </a: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Y</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الاستثمارالزراعي</a:t>
                      </a:r>
                      <a:r>
                        <a:rPr lang="en-US" sz="900" b="1" kern="100">
                          <a:solidFill>
                            <a:srgbClr val="C00000"/>
                          </a:solidFill>
                          <a:effectLst/>
                          <a:latin typeface="Simplified Arabic" panose="02020603050405020304" pitchFamily="18" charset="-78"/>
                          <a:ea typeface="Times New Roman" panose="02020603050405020304" pitchFamily="18" charset="0"/>
                          <a:cs typeface="Arial" panose="020B0604020202020204" pitchFamily="34" charset="0"/>
                        </a:rPr>
                        <a:t>IN</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نسبة التغير</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justLow"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معدل النمو</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5536641"/>
                  </a:ext>
                </a:extLst>
              </a:tr>
              <a:tr h="260238">
                <a:tc>
                  <a:txBody>
                    <a:bodyPr/>
                    <a:lstStyle/>
                    <a:p>
                      <a:pPr rtl="1">
                        <a:lnSpc>
                          <a:spcPct val="107000"/>
                        </a:lnSpc>
                      </a:pPr>
                      <a:endParaRPr lang="en-US" sz="700" kern="100">
                        <a:effectLst/>
                        <a:latin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مليون</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السنوي</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justLow" rtl="1">
                        <a:lnSpc>
                          <a:spcPct val="150000"/>
                        </a:lnSpc>
                        <a:spcBef>
                          <a:spcPts val="0"/>
                        </a:spcBef>
                        <a:spcAft>
                          <a:spcPts val="0"/>
                        </a:spcAft>
                      </a:pPr>
                      <a:r>
                        <a:rPr lang="ar-SA" sz="900" b="1" kern="100">
                          <a:solidFill>
                            <a:srgbClr val="C00000"/>
                          </a:solidFill>
                          <a:effectLst/>
                          <a:latin typeface="Calibri" panose="020F0502020204030204" pitchFamily="34" charset="0"/>
                          <a:ea typeface="Times New Roman" panose="02020603050405020304" pitchFamily="18" charset="0"/>
                          <a:cs typeface="Simplified Arabic" panose="02020603050405020304" pitchFamily="18" charset="-78"/>
                        </a:rPr>
                        <a:t>المركب</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517975418"/>
                  </a:ext>
                </a:extLst>
              </a:tr>
              <a:tr h="260238">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2003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7478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solidFill>
                            <a:srgbClr val="FF0000"/>
                          </a:solidFill>
                          <a:effectLst/>
                          <a:latin typeface="Simplified Arabic" panose="02020603050405020304" pitchFamily="18" charset="-78"/>
                          <a:ea typeface="Times New Roman" panose="02020603050405020304" pitchFamily="18" charset="0"/>
                          <a:cs typeface="Arial" panose="020B0604020202020204" pitchFamily="34" charset="0"/>
                        </a:rPr>
                        <a:t>-94.2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-0.60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47357974"/>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186100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2388.6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1861121008"/>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198229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6.5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623443284"/>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388367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95.9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4288111532"/>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301822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-22.3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69567357"/>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625390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107.2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-0.18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242667837"/>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2009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911402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45.7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993461464"/>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86466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-90.5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007930240"/>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982089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1035.8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77662310"/>
                  </a:ext>
                </a:extLst>
              </a:tr>
              <a:tr h="260238">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2012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1415608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solidFill>
                            <a:srgbClr val="548235"/>
                          </a:solidFill>
                          <a:effectLst/>
                          <a:latin typeface="Simplified Arabic" panose="02020603050405020304" pitchFamily="18" charset="-78"/>
                          <a:ea typeface="Times New Roman" panose="02020603050405020304" pitchFamily="18" charset="0"/>
                          <a:cs typeface="Arial" panose="020B0604020202020204" pitchFamily="34" charset="0"/>
                        </a:rPr>
                        <a:t>44.1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2477931341"/>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1374203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5">
                  <a:txBody>
                    <a:bodyPr/>
                    <a:lstStyle/>
                    <a:p>
                      <a:pPr marL="0" marR="0" algn="justLow"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0.69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8140"/>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126587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-90.8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914562095"/>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2015</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148261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17.1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29270182"/>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169936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14.6</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430248792"/>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168403.3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31281649"/>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2018</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332113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97.2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rowSpan="5">
                  <a:txBody>
                    <a:bodyPr/>
                    <a:lstStyle/>
                    <a:p>
                      <a:pPr marL="0" marR="0" algn="justLow"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-0.01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86225231"/>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2019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267567</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-19.4</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440633568"/>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79400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-70.3</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3372263011"/>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2021</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252400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217.9</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117658459"/>
                  </a:ext>
                </a:extLst>
              </a:tr>
              <a:tr h="260238">
                <a:tc>
                  <a:txBody>
                    <a:bodyPr/>
                    <a:lstStyle/>
                    <a:p>
                      <a:pPr marL="0" marR="0" algn="ctr" rtl="0">
                        <a:lnSpc>
                          <a:spcPct val="150000"/>
                        </a:lnSpc>
                        <a:spcBef>
                          <a:spcPts val="0"/>
                        </a:spcBef>
                        <a:spcAft>
                          <a:spcPts val="0"/>
                        </a:spcAft>
                      </a:pPr>
                      <a:r>
                        <a:rPr lang="en-US" sz="900" b="1" kern="10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2022</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a:effectLst/>
                          <a:latin typeface="Simplified Arabic" panose="02020603050405020304" pitchFamily="18" charset="-78"/>
                          <a:ea typeface="Times New Roman" panose="02020603050405020304" pitchFamily="18" charset="0"/>
                          <a:cs typeface="Arial" panose="020B0604020202020204" pitchFamily="34" charset="0"/>
                        </a:rPr>
                        <a:t>346770</a:t>
                      </a:r>
                      <a:endParaRPr lang="en-US" sz="700" kern="10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rtl="0">
                        <a:lnSpc>
                          <a:spcPct val="150000"/>
                        </a:lnSpc>
                        <a:spcBef>
                          <a:spcPts val="0"/>
                        </a:spcBef>
                        <a:spcAft>
                          <a:spcPts val="0"/>
                        </a:spcAft>
                      </a:pPr>
                      <a:r>
                        <a:rPr lang="en-US" sz="900" b="1" kern="100" dirty="0">
                          <a:effectLst/>
                          <a:latin typeface="Simplified Arabic" panose="02020603050405020304" pitchFamily="18" charset="-78"/>
                          <a:ea typeface="Times New Roman" panose="02020603050405020304" pitchFamily="18" charset="0"/>
                          <a:cs typeface="Arial" panose="020B0604020202020204" pitchFamily="34" charset="0"/>
                        </a:rPr>
                        <a:t>37.4</a:t>
                      </a:r>
                      <a:endParaRPr lang="en-US" sz="700" kern="100" dirty="0">
                        <a:effectLst/>
                        <a:latin typeface="Calibri" panose="020F0502020204030204" pitchFamily="34" charset="0"/>
                        <a:ea typeface="Calibri" panose="020F0502020204030204" pitchFamily="34" charset="0"/>
                        <a:cs typeface="Arial" panose="020B0604020202020204" pitchFamily="34" charset="0"/>
                      </a:endParaRPr>
                    </a:p>
                  </a:txBody>
                  <a:tcPr marL="45155" marR="4515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vMerge="1">
                  <a:txBody>
                    <a:bodyPr/>
                    <a:lstStyle/>
                    <a:p>
                      <a:endParaRPr lang="en-US"/>
                    </a:p>
                  </a:txBody>
                  <a:tcPr/>
                </a:tc>
                <a:extLst>
                  <a:ext uri="{0D108BD9-81ED-4DB2-BD59-A6C34878D82A}">
                    <a16:rowId xmlns:a16="http://schemas.microsoft.com/office/drawing/2014/main" val="4086349364"/>
                  </a:ext>
                </a:extLst>
              </a:tr>
            </a:tbl>
          </a:graphicData>
        </a:graphic>
      </p:graphicFrame>
      <p:sp>
        <p:nvSpPr>
          <p:cNvPr id="3" name="Rectangle 1"/>
          <p:cNvSpPr>
            <a:spLocks noChangeArrowheads="1"/>
          </p:cNvSpPr>
          <p:nvPr/>
        </p:nvSpPr>
        <p:spPr bwMode="auto">
          <a:xfrm>
            <a:off x="3779912" y="4766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89058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89058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89058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89058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89058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89058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89058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89058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890588"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890588" algn="l"/>
              </a:tabLst>
            </a:pPr>
            <a:r>
              <a:rPr kumimoji="0" lang="ar-IQ" altLang="en-US" sz="14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جدول رقم (7) معدل الاستثمار الزراعي في العراق للمدة 2003 - 2022</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0588" algn="l"/>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stretch>
            <a:fillRect/>
          </a:stretch>
        </p:blipFill>
        <p:spPr>
          <a:xfrm>
            <a:off x="179512" y="1556792"/>
            <a:ext cx="3960439" cy="4239768"/>
          </a:xfrm>
          <a:prstGeom prst="rect">
            <a:avLst/>
          </a:prstGeom>
        </p:spPr>
      </p:pic>
    </p:spTree>
    <p:extLst>
      <p:ext uri="{BB962C8B-B14F-4D97-AF65-F5344CB8AC3E}">
        <p14:creationId xmlns:p14="http://schemas.microsoft.com/office/powerpoint/2010/main" val="290811390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870</TotalTime>
  <Words>1877</Words>
  <Application>Microsoft Office PowerPoint</Application>
  <PresentationFormat>عرض على الشاشة (4:3)</PresentationFormat>
  <Paragraphs>612</Paragraphs>
  <Slides>17</Slides>
  <Notes>0</Notes>
  <HiddenSlides>0</HiddenSlides>
  <MMClips>0</MMClips>
  <ScaleCrop>false</ScaleCrop>
  <HeadingPairs>
    <vt:vector size="6" baseType="variant">
      <vt:variant>
        <vt:lpstr>الخطوط المستخدمة</vt:lpstr>
      </vt:variant>
      <vt:variant>
        <vt:i4>13</vt:i4>
      </vt:variant>
      <vt:variant>
        <vt:lpstr>نسق</vt:lpstr>
      </vt:variant>
      <vt:variant>
        <vt:i4>1</vt:i4>
      </vt:variant>
      <vt:variant>
        <vt:lpstr>عناوين الشرائح</vt:lpstr>
      </vt:variant>
      <vt:variant>
        <vt:i4>17</vt:i4>
      </vt:variant>
    </vt:vector>
  </HeadingPairs>
  <TitlesOfParts>
    <vt:vector size="31" baseType="lpstr">
      <vt:lpstr>Andalus</vt:lpstr>
      <vt:lpstr>Arial</vt:lpstr>
      <vt:lpstr>Calibri</vt:lpstr>
      <vt:lpstr>DilleniaUPC</vt:lpstr>
      <vt:lpstr>Diwani Bent</vt:lpstr>
      <vt:lpstr>PT Bold Heading</vt:lpstr>
      <vt:lpstr>Simplified Arabic</vt:lpstr>
      <vt:lpstr>Tahoma</vt:lpstr>
      <vt:lpstr>Times New Roman</vt:lpstr>
      <vt:lpstr>Traditional Arabic</vt:lpstr>
      <vt:lpstr>Trebuchet MS</vt:lpstr>
      <vt:lpstr>Wingdings</vt:lpstr>
      <vt:lpstr>Wingdings 2</vt:lpstr>
      <vt:lpstr>وافر</vt:lpstr>
      <vt:lpstr>تـحليل اقتصادي مقارن لأثر السياسة المالية على النمو والاستثمار والعمالة في القطاع الزراعي للمدتين (1980 – 2002) و (2003 – 2022) في العراق   اعداد  محمد خليل جاسم   بإشراف ا.د. رجاء طعمة الواسطي</vt:lpstr>
      <vt:lpstr>المستخلص</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التغيرات التكنولوجية في التنمية الاقتصادية للقطاع الزراعي في العراق (قضاء سامراء – محافظة صلاح الدين أنموذجاً) </dc:title>
  <dc:creator>DR.Ahmed Saker 2o1O</dc:creator>
  <cp:lastModifiedBy>HP</cp:lastModifiedBy>
  <cp:revision>90</cp:revision>
  <dcterms:created xsi:type="dcterms:W3CDTF">2017-05-14T06:08:57Z</dcterms:created>
  <dcterms:modified xsi:type="dcterms:W3CDTF">2024-10-22T21:49:22Z</dcterms:modified>
</cp:coreProperties>
</file>