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27"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5" r:id="rId17"/>
    <p:sldId id="273" r:id="rId18"/>
    <p:sldId id="274" r:id="rId19"/>
    <p:sldId id="276" r:id="rId20"/>
    <p:sldId id="277" r:id="rId21"/>
    <p:sldId id="278" r:id="rId22"/>
    <p:sldId id="279" r:id="rId23"/>
    <p:sldId id="280" r:id="rId24"/>
    <p:sldId id="281" r:id="rId25"/>
    <p:sldId id="263" r:id="rId26"/>
    <p:sldId id="264"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09" autoAdjust="0"/>
    <p:restoredTop sz="94660"/>
  </p:normalViewPr>
  <p:slideViewPr>
    <p:cSldViewPr snapToGrid="0">
      <p:cViewPr>
        <p:scale>
          <a:sx n="86" d="100"/>
          <a:sy n="86" d="100"/>
        </p:scale>
        <p:origin x="55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532E4EC-FC9B-4CDF-AAAF-E5E1093914BB}" type="datetimeFigureOut">
              <a:rPr lang="en-US" smtClean="0"/>
              <a:t>10/21/2024</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9D3033F-A4FC-4ED4-996E-3EB3635E3D3E}"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68581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532E4EC-FC9B-4CDF-AAAF-E5E1093914BB}"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3950457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532E4EC-FC9B-4CDF-AAAF-E5E1093914BB}"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224317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532E4EC-FC9B-4CDF-AAAF-E5E1093914BB}" type="datetimeFigureOut">
              <a:rPr lang="en-US" smtClean="0"/>
              <a:t>10/21/2024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804312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532E4EC-FC9B-4CDF-AAAF-E5E1093914BB}" type="datetimeFigureOut">
              <a:rPr lang="en-US" smtClean="0"/>
              <a:t>10/21/2024</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9D3033F-A4FC-4ED4-996E-3EB3635E3D3E}"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894958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532E4EC-FC9B-4CDF-AAAF-E5E1093914BB}" type="datetimeFigureOut">
              <a:rPr lang="en-US" smtClean="0"/>
              <a:t>10/21/2024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232305188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257300" y="2909102"/>
            <a:ext cx="4800600" cy="299639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633864" y="2909102"/>
            <a:ext cx="4800600" cy="299639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E532E4EC-FC9B-4CDF-AAAF-E5E1093914BB}" type="datetimeFigureOut">
              <a:rPr lang="en-US" smtClean="0"/>
              <a:t>10/21/2024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16335170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E532E4EC-FC9B-4CDF-AAAF-E5E1093914BB}" type="datetimeFigureOut">
              <a:rPr lang="en-US" smtClean="0"/>
              <a:t>10/21/2024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3219191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32E4EC-FC9B-4CDF-AAAF-E5E1093914BB}" type="datetimeFigureOut">
              <a:rPr lang="en-US" smtClean="0"/>
              <a:t>10/21/2024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148771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مع تسمية توضيحية">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65051" y="6375679"/>
            <a:ext cx="1233355" cy="348462"/>
          </a:xfrm>
        </p:spPr>
        <p:txBody>
          <a:bodyPr/>
          <a:lstStyle/>
          <a:p>
            <a:fld id="{E532E4EC-FC9B-4CDF-AAAF-E5E1093914BB}" type="datetimeFigureOut">
              <a:rPr lang="en-US" smtClean="0"/>
              <a:t>10/21/2024</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79D3033F-A4FC-4ED4-996E-3EB3635E3D3E}"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3305432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765950" y="6375679"/>
            <a:ext cx="1232456" cy="348462"/>
          </a:xfrm>
        </p:spPr>
        <p:txBody>
          <a:bodyPr/>
          <a:lstStyle/>
          <a:p>
            <a:fld id="{E532E4EC-FC9B-4CDF-AAAF-E5E1093914BB}" type="datetimeFigureOut">
              <a:rPr lang="en-US" smtClean="0"/>
              <a:t>10/21/2024</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9D3033F-A4FC-4ED4-996E-3EB3635E3D3E}" type="slidenum">
              <a:rPr lang="en-US" smtClean="0"/>
              <a:t>‹#›</a:t>
            </a:fld>
            <a:endParaRPr lang="en-US"/>
          </a:p>
        </p:txBody>
      </p:sp>
    </p:spTree>
    <p:extLst>
      <p:ext uri="{BB962C8B-B14F-4D97-AF65-F5344CB8AC3E}">
        <p14:creationId xmlns:p14="http://schemas.microsoft.com/office/powerpoint/2010/main" val="415742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532E4EC-FC9B-4CDF-AAAF-E5E1093914BB}" type="datetimeFigureOut">
              <a:rPr lang="en-US" smtClean="0"/>
              <a:t>10/21/2024</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9D3033F-A4FC-4ED4-996E-3EB3635E3D3E}"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2286447"/>
      </p:ext>
    </p:extLst>
  </p:cSld>
  <p:clrMap bg1="lt1" tx1="dk1" bg2="lt2" tx2="dk2" accent1="accent1" accent2="accent2" accent3="accent3" accent4="accent4" accent5="accent5" accent6="accent6" hlink="hlink" folHlink="folHlink"/>
  <p:sldLayoutIdLst>
    <p:sldLayoutId id="2147483928"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B65A296-6A30-4B48-BF8B-D6352F7A7DDF}"/>
              </a:ext>
            </a:extLst>
          </p:cNvPr>
          <p:cNvSpPr>
            <a:spLocks noGrp="1"/>
          </p:cNvSpPr>
          <p:nvPr>
            <p:ph type="title"/>
          </p:nvPr>
        </p:nvSpPr>
        <p:spPr>
          <a:xfrm>
            <a:off x="2689412" y="154907"/>
            <a:ext cx="9144000" cy="3161936"/>
          </a:xfrm>
        </p:spPr>
        <p:txBody>
          <a:bodyPr>
            <a:noAutofit/>
          </a:bodyPr>
          <a:lstStyle/>
          <a:p>
            <a:pPr algn="ctr"/>
            <a:r>
              <a:rPr lang="ar-IQ" sz="5400" b="1" dirty="0">
                <a:solidFill>
                  <a:schemeClr val="tx2">
                    <a:lumMod val="25000"/>
                  </a:schemeClr>
                </a:solidFill>
                <a:effectLst/>
                <a:latin typeface="Aldhabi" panose="01000000000000000000" pitchFamily="2" charset="-78"/>
                <a:ea typeface="Calibri" panose="020F0502020204030204" pitchFamily="34" charset="0"/>
                <a:cs typeface="Aldhabi" panose="01000000000000000000" pitchFamily="2" charset="-78"/>
              </a:rPr>
              <a:t>دراسة اقتصادية تحليلية للحيازة المزرعية وعلاقتها بالكفاءة الاقتصادية والمخاطرة والامن الغذائي الفردي في محافظة بغداد </a:t>
            </a:r>
            <a:endParaRPr lang="en-US" sz="6000" b="1" dirty="0">
              <a:solidFill>
                <a:schemeClr val="tx2">
                  <a:lumMod val="25000"/>
                </a:schemeClr>
              </a:solidFill>
              <a:latin typeface="Aldhabi" panose="01000000000000000000" pitchFamily="2" charset="-78"/>
              <a:cs typeface="Aldhabi" panose="01000000000000000000" pitchFamily="2" charset="-78"/>
            </a:endParaRPr>
          </a:p>
        </p:txBody>
      </p:sp>
      <p:sp>
        <p:nvSpPr>
          <p:cNvPr id="3" name="عنوان فرعي 2">
            <a:extLst>
              <a:ext uri="{FF2B5EF4-FFF2-40B4-BE49-F238E27FC236}">
                <a16:creationId xmlns:a16="http://schemas.microsoft.com/office/drawing/2014/main" id="{3AB421E5-43D9-4C90-AB8C-74D55C6EC1F5}"/>
              </a:ext>
            </a:extLst>
          </p:cNvPr>
          <p:cNvSpPr>
            <a:spLocks noGrp="1"/>
          </p:cNvSpPr>
          <p:nvPr>
            <p:ph type="body" idx="1"/>
          </p:nvPr>
        </p:nvSpPr>
        <p:spPr>
          <a:xfrm>
            <a:off x="3337058" y="3124939"/>
            <a:ext cx="7017488" cy="1568085"/>
          </a:xfrm>
        </p:spPr>
        <p:txBody>
          <a:bodyPr>
            <a:normAutofit fontScale="25000" lnSpcReduction="20000"/>
          </a:bodyPr>
          <a:lstStyle/>
          <a:p>
            <a:pPr marL="0" marR="0" algn="ctr">
              <a:lnSpc>
                <a:spcPct val="200000"/>
              </a:lnSpc>
              <a:spcBef>
                <a:spcPts val="0"/>
              </a:spcBef>
              <a:spcAft>
                <a:spcPts val="800"/>
              </a:spcAft>
            </a:pPr>
            <a:endParaRPr lang="en-US" sz="4400" dirty="0">
              <a:effectLst/>
              <a:latin typeface="Aldhabi" panose="01000000000000000000" pitchFamily="2" charset="-78"/>
              <a:ea typeface="Calibri" panose="020F0502020204030204" pitchFamily="34" charset="0"/>
              <a:cs typeface="Aldhabi" panose="01000000000000000000" pitchFamily="2" charset="-78"/>
            </a:endParaRPr>
          </a:p>
          <a:p>
            <a:pPr marL="0" marR="0" algn="ctr">
              <a:lnSpc>
                <a:spcPct val="115000"/>
              </a:lnSpc>
              <a:spcBef>
                <a:spcPts val="0"/>
              </a:spcBef>
              <a:spcAft>
                <a:spcPts val="800"/>
              </a:spcAft>
            </a:pPr>
            <a:r>
              <a:rPr lang="ar-IQ" sz="12800" b="1"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rPr>
              <a:t>اطروحة تقدمت بها طالبة الدكتوراه</a:t>
            </a:r>
            <a:endParaRPr lang="en-US" sz="12800"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endParaRPr>
          </a:p>
          <a:p>
            <a:pPr marL="0" marR="0" algn="ctr" rtl="1">
              <a:lnSpc>
                <a:spcPct val="115000"/>
              </a:lnSpc>
              <a:spcBef>
                <a:spcPts val="0"/>
              </a:spcBef>
              <a:spcAft>
                <a:spcPts val="800"/>
              </a:spcAft>
            </a:pPr>
            <a:r>
              <a:rPr lang="ar-IQ" sz="12800" b="1"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rPr>
              <a:t> زهراء علي محمد الحبوبي</a:t>
            </a:r>
            <a:endParaRPr lang="en-US" sz="12800"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endParaRPr>
          </a:p>
          <a:p>
            <a:pPr marL="0" marR="0">
              <a:lnSpc>
                <a:spcPct val="200000"/>
              </a:lnSpc>
              <a:spcBef>
                <a:spcPts val="0"/>
              </a:spcBef>
              <a:spcAft>
                <a:spcPts val="800"/>
              </a:spcAft>
            </a:pPr>
            <a:r>
              <a:rPr lang="ar-IQ" sz="2100" b="1"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rPr>
              <a:t> </a:t>
            </a:r>
            <a:endParaRPr lang="en-US" sz="2100"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endParaRPr>
          </a:p>
          <a:p>
            <a:pPr marL="0" marR="0" algn="ctr">
              <a:lnSpc>
                <a:spcPct val="200000"/>
              </a:lnSpc>
              <a:spcBef>
                <a:spcPts val="0"/>
              </a:spcBef>
              <a:spcAft>
                <a:spcPts val="800"/>
              </a:spcAft>
            </a:pPr>
            <a:r>
              <a:rPr lang="ar-IQ" sz="9600" b="1"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rPr>
              <a:t>ا</a:t>
            </a:r>
            <a:r>
              <a:rPr lang="ar-IQ" sz="11200" b="1"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rPr>
              <a:t>شراف </a:t>
            </a:r>
            <a:endParaRPr lang="en-US" sz="11200"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endParaRPr>
          </a:p>
          <a:p>
            <a:pPr marL="0" marR="0" algn="ctr">
              <a:lnSpc>
                <a:spcPct val="200000"/>
              </a:lnSpc>
              <a:spcBef>
                <a:spcPts val="0"/>
              </a:spcBef>
              <a:spcAft>
                <a:spcPts val="800"/>
              </a:spcAft>
            </a:pPr>
            <a:r>
              <a:rPr lang="ar-IQ" sz="9600" b="1"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rPr>
              <a:t>الأستاذ الدكتور اسكنـدر حسـين علـي</a:t>
            </a:r>
            <a:endParaRPr lang="en-US" sz="9600" dirty="0">
              <a:solidFill>
                <a:schemeClr val="accent1">
                  <a:lumMod val="50000"/>
                </a:schemeClr>
              </a:solidFill>
              <a:effectLst/>
              <a:latin typeface="Aldhabi" panose="01000000000000000000" pitchFamily="2" charset="-78"/>
              <a:ea typeface="Calibri" panose="020F0502020204030204" pitchFamily="34" charset="0"/>
              <a:cs typeface="Aldhabi" panose="01000000000000000000" pitchFamily="2" charset="-78"/>
            </a:endParaRPr>
          </a:p>
          <a:p>
            <a:endParaRPr lang="en-US" dirty="0"/>
          </a:p>
        </p:txBody>
      </p:sp>
    </p:spTree>
    <p:extLst>
      <p:ext uri="{BB962C8B-B14F-4D97-AF65-F5344CB8AC3E}">
        <p14:creationId xmlns:p14="http://schemas.microsoft.com/office/powerpoint/2010/main" val="1065814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7E53426-5837-4B37-B882-6D06BED0FCE7}"/>
              </a:ext>
            </a:extLst>
          </p:cNvPr>
          <p:cNvSpPr>
            <a:spLocks noGrp="1"/>
          </p:cNvSpPr>
          <p:nvPr>
            <p:ph type="title"/>
          </p:nvPr>
        </p:nvSpPr>
        <p:spPr>
          <a:xfrm>
            <a:off x="1295401" y="264053"/>
            <a:ext cx="9601196" cy="979910"/>
          </a:xfrm>
        </p:spPr>
        <p:txBody>
          <a:bodyPr>
            <a:normAutofit/>
          </a:bodyPr>
          <a:lstStyle/>
          <a:p>
            <a:pPr algn="ctr" rtl="1"/>
            <a:r>
              <a:rPr lang="ar-IQ" sz="6000" b="1" dirty="0">
                <a:latin typeface="Aldhabi" panose="01000000000000000000" pitchFamily="2" charset="-78"/>
                <a:cs typeface="Aldhabi" panose="01000000000000000000" pitchFamily="2" charset="-78"/>
              </a:rPr>
              <a:t>الفصل الخامس النتائج والمناقشة</a:t>
            </a:r>
            <a:endParaRPr lang="en-US" sz="6000" b="1" dirty="0">
              <a:latin typeface="Aldhabi" panose="01000000000000000000" pitchFamily="2" charset="-78"/>
              <a:cs typeface="Aldhabi" panose="01000000000000000000" pitchFamily="2" charset="-78"/>
            </a:endParaRPr>
          </a:p>
        </p:txBody>
      </p:sp>
      <mc:AlternateContent xmlns:mc="http://schemas.openxmlformats.org/markup-compatibility/2006" xmlns:a14="http://schemas.microsoft.com/office/drawing/2010/main">
        <mc:Choice Requires="a14">
          <p:sp>
            <p:nvSpPr>
              <p:cNvPr id="3" name="عنصر نائب للمحتوى 2">
                <a:extLst>
                  <a:ext uri="{FF2B5EF4-FFF2-40B4-BE49-F238E27FC236}">
                    <a16:creationId xmlns:a16="http://schemas.microsoft.com/office/drawing/2014/main" id="{6BD52D9E-69ED-4490-A8C3-612FB3090D5E}"/>
                  </a:ext>
                </a:extLst>
              </p:cNvPr>
              <p:cNvSpPr>
                <a:spLocks noGrp="1"/>
              </p:cNvSpPr>
              <p:nvPr>
                <p:ph idx="1"/>
              </p:nvPr>
            </p:nvSpPr>
            <p:spPr>
              <a:xfrm>
                <a:off x="1295401" y="1243963"/>
                <a:ext cx="9601196" cy="4631905"/>
              </a:xfrm>
            </p:spPr>
            <p:txBody>
              <a:bodyPr/>
              <a:lstStyle/>
              <a:p>
                <a:pPr algn="r" rtl="1"/>
                <a:r>
                  <a:rPr lang="ar-IQ" b="1" dirty="0"/>
                  <a:t>اولاً: </a:t>
                </a:r>
                <a:r>
                  <a:rPr lang="ar-IQ" b="1" dirty="0">
                    <a:effectLst/>
                    <a:latin typeface="Calibri" panose="020F0502020204030204" pitchFamily="34" charset="0"/>
                    <a:ea typeface="Calibri" panose="020F0502020204030204" pitchFamily="34" charset="0"/>
                    <a:cs typeface="Times New Roman" panose="02020603050405020304" pitchFamily="18" charset="0"/>
                  </a:rPr>
                  <a:t>علاقة الامن الغذائي الفردي بالأمن الحيازي</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algn="l"/>
                <a14:m>
                  <m:oMath xmlns:m="http://schemas.openxmlformats.org/officeDocument/2006/math">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𝒀</m:t>
                    </m:r>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𝒃𝒐</m:t>
                    </m:r>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𝟏</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𝟐</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𝟑</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𝟑</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𝟒</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𝟒</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𝟓</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𝟓</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𝟔</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𝟔</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𝟕</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𝟕</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𝟖</m:t>
                        </m:r>
                      </m:sub>
                    </m:sSub>
                    <m:sSub>
                      <m:sSubPr>
                        <m:ctrlPr>
                          <a:rPr lang="en-US"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𝟖</m:t>
                        </m:r>
                      </m:sub>
                    </m:sSub>
                    <m:r>
                      <a:rPr lang="en-US" b="1"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b="1" i="1" smtClean="0">
                        <a:effectLst/>
                        <a:latin typeface="Cambria Math" panose="02040503050406030204" pitchFamily="18" charset="0"/>
                        <a:ea typeface="Calibri" panose="020F0502020204030204" pitchFamily="34" charset="0"/>
                        <a:cs typeface="Times New Roman" panose="02020603050405020304" pitchFamily="18" charset="0"/>
                      </a:rPr>
                      <m:t>𝒖𝒊</m:t>
                    </m:r>
                  </m:oMath>
                </a14:m>
                <a:endParaRPr lang="en-US" b="1" dirty="0">
                  <a:effectLst/>
                  <a:latin typeface="Calibri" panose="020F0502020204030204" pitchFamily="34" charset="0"/>
                  <a:ea typeface="Calibri" panose="020F0502020204030204" pitchFamily="34" charset="0"/>
                  <a:cs typeface="Arial" panose="020B0604020202020204" pitchFamily="34" charset="0"/>
                </a:endParaRPr>
              </a:p>
              <a:p>
                <a:pPr lvl="4" algn="r" rtl="1"/>
                <a:endParaRPr lang="en-US" dirty="0"/>
              </a:p>
            </p:txBody>
          </p:sp>
        </mc:Choice>
        <mc:Fallback xmlns="">
          <p:sp>
            <p:nvSpPr>
              <p:cNvPr id="3" name="عنصر نائب للمحتوى 2">
                <a:extLst>
                  <a:ext uri="{FF2B5EF4-FFF2-40B4-BE49-F238E27FC236}">
                    <a16:creationId xmlns:a16="http://schemas.microsoft.com/office/drawing/2014/main" id="{6BD52D9E-69ED-4490-A8C3-612FB3090D5E}"/>
                  </a:ext>
                </a:extLst>
              </p:cNvPr>
              <p:cNvSpPr>
                <a:spLocks noGrp="1" noRot="1" noChangeAspect="1" noMove="1" noResize="1" noEditPoints="1" noAdjustHandles="1" noChangeArrowheads="1" noChangeShapeType="1" noTextEdit="1"/>
              </p:cNvSpPr>
              <p:nvPr>
                <p:ph idx="1"/>
              </p:nvPr>
            </p:nvSpPr>
            <p:spPr>
              <a:xfrm>
                <a:off x="1295401" y="1243963"/>
                <a:ext cx="9601196" cy="4631905"/>
              </a:xfrm>
              <a:blipFill>
                <a:blip r:embed="rId2"/>
                <a:stretch>
                  <a:fillRect l="-572" t="-789" r="-635"/>
                </a:stretch>
              </a:blipFill>
            </p:spPr>
            <p:txBody>
              <a:bodyPr/>
              <a:lstStyle/>
              <a:p>
                <a:r>
                  <a:rPr lang="en-US">
                    <a:noFill/>
                  </a:rPr>
                  <a:t> </a:t>
                </a:r>
              </a:p>
            </p:txBody>
          </p:sp>
        </mc:Fallback>
      </mc:AlternateContent>
      <p:pic>
        <p:nvPicPr>
          <p:cNvPr id="5" name="صورة 4">
            <a:extLst>
              <a:ext uri="{FF2B5EF4-FFF2-40B4-BE49-F238E27FC236}">
                <a16:creationId xmlns:a16="http://schemas.microsoft.com/office/drawing/2014/main" id="{AB4CC642-E8E6-4EB3-AA50-DCD686A30B5D}"/>
              </a:ext>
            </a:extLst>
          </p:cNvPr>
          <p:cNvPicPr>
            <a:picLocks noChangeAspect="1"/>
          </p:cNvPicPr>
          <p:nvPr/>
        </p:nvPicPr>
        <p:blipFill>
          <a:blip r:embed="rId3"/>
          <a:stretch>
            <a:fillRect/>
          </a:stretch>
        </p:blipFill>
        <p:spPr>
          <a:xfrm>
            <a:off x="617745" y="2364828"/>
            <a:ext cx="6627656" cy="39729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مربع نص 6">
            <a:extLst>
              <a:ext uri="{FF2B5EF4-FFF2-40B4-BE49-F238E27FC236}">
                <a16:creationId xmlns:a16="http://schemas.microsoft.com/office/drawing/2014/main" id="{B00B0C85-4151-46CB-9CE5-CD77490471EE}"/>
              </a:ext>
            </a:extLst>
          </p:cNvPr>
          <p:cNvSpPr txBox="1"/>
          <p:nvPr/>
        </p:nvSpPr>
        <p:spPr>
          <a:xfrm>
            <a:off x="7427033" y="2223873"/>
            <a:ext cx="4403804" cy="4503797"/>
          </a:xfrm>
          <a:prstGeom prst="rect">
            <a:avLst/>
          </a:prstGeom>
          <a:noFill/>
        </p:spPr>
        <p:txBody>
          <a:bodyPr wrap="square" rtlCol="0">
            <a:spAutoFit/>
          </a:bodyPr>
          <a:lstStyle/>
          <a:p>
            <a:pPr marL="0" marR="0" algn="just" rtl="1">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X1</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حجم الحيازة للمزارع (دونم).</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800"/>
              </a:spcAft>
            </a:pPr>
            <a:r>
              <a:rPr lang="en-US" sz="2000" b="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X2</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عدد سنوات استغلال الأرض</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800"/>
              </a:spcAft>
            </a:pPr>
            <a:r>
              <a:rPr lang="en-US" sz="2000" b="1"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X3</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نوعي او وهمي (جنس رب الاسرة) ، </a:t>
            </a:r>
          </a:p>
          <a:p>
            <a:pPr marL="0" marR="0" algn="just" rtl="1">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X4</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يمثل عدد سنوات استغلال الأرض * جنس رب الاسرة.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X5</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حجم المزرعة المستغل / حجم الحيازة </a:t>
            </a:r>
          </a:p>
          <a:p>
            <a:pPr marL="0" marR="0" algn="just" rtl="1">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X6</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سنوات الخبرة في الزراعة للمزارع (سنة).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X7</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عمر المزارع (سنة).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X8</a:t>
            </a:r>
            <a:r>
              <a:rPr lang="ar-IQ" sz="20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المسافة بين المزرعة والسوق (كم).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4700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B7F56A9-5094-4D48-AF94-F1A81FDAE7C9}"/>
              </a:ext>
            </a:extLst>
          </p:cNvPr>
          <p:cNvSpPr>
            <a:spLocks noGrp="1"/>
          </p:cNvSpPr>
          <p:nvPr>
            <p:ph type="title"/>
          </p:nvPr>
        </p:nvSpPr>
        <p:spPr>
          <a:xfrm>
            <a:off x="1251673" y="382385"/>
            <a:ext cx="10178322" cy="1492132"/>
          </a:xfrm>
        </p:spPr>
        <p:txBody>
          <a:bodyPr>
            <a:normAutofit/>
          </a:bodyPr>
          <a:lstStyle/>
          <a:p>
            <a:pPr algn="ctr"/>
            <a:r>
              <a:rPr lang="ar-IQ" sz="4400" b="1" dirty="0">
                <a:effectLst/>
                <a:latin typeface="Aldhabi" panose="01000000000000000000" pitchFamily="2" charset="-78"/>
                <a:ea typeface="Calibri" panose="020F0502020204030204" pitchFamily="34" charset="0"/>
                <a:cs typeface="Aldhabi" panose="01000000000000000000" pitchFamily="2" charset="-78"/>
              </a:rPr>
              <a:t>فئات حجم الاسر الفلاحية ومتوسط كتلة المزارع لعينة الدراسة لعام (2021-2022)</a:t>
            </a:r>
            <a:endParaRPr lang="en-US" sz="8800" dirty="0">
              <a:latin typeface="Aldhabi" panose="01000000000000000000" pitchFamily="2" charset="-78"/>
              <a:cs typeface="Aldhabi" panose="01000000000000000000" pitchFamily="2" charset="-78"/>
            </a:endParaRPr>
          </a:p>
        </p:txBody>
      </p:sp>
      <p:graphicFrame>
        <p:nvGraphicFramePr>
          <p:cNvPr id="4" name="جدول 4">
            <a:extLst>
              <a:ext uri="{FF2B5EF4-FFF2-40B4-BE49-F238E27FC236}">
                <a16:creationId xmlns:a16="http://schemas.microsoft.com/office/drawing/2014/main" id="{4B84F113-9B2D-44EF-A69F-D2F5C234CD21}"/>
              </a:ext>
            </a:extLst>
          </p:cNvPr>
          <p:cNvGraphicFramePr>
            <a:graphicFrameLocks noGrp="1"/>
          </p:cNvGraphicFramePr>
          <p:nvPr>
            <p:ph idx="1"/>
            <p:extLst>
              <p:ext uri="{D42A27DB-BD31-4B8C-83A1-F6EECF244321}">
                <p14:modId xmlns:p14="http://schemas.microsoft.com/office/powerpoint/2010/main" val="2974596971"/>
              </p:ext>
            </p:extLst>
          </p:nvPr>
        </p:nvGraphicFramePr>
        <p:xfrm>
          <a:off x="1250950" y="2285999"/>
          <a:ext cx="10179045" cy="3994725"/>
        </p:xfrm>
        <a:graphic>
          <a:graphicData uri="http://schemas.openxmlformats.org/drawingml/2006/table">
            <a:tbl>
              <a:tblPr firstRow="1" bandRow="1">
                <a:tableStyleId>{5C22544A-7EE6-4342-B048-85BDC9FD1C3A}</a:tableStyleId>
              </a:tblPr>
              <a:tblGrid>
                <a:gridCol w="3393015">
                  <a:extLst>
                    <a:ext uri="{9D8B030D-6E8A-4147-A177-3AD203B41FA5}">
                      <a16:colId xmlns:a16="http://schemas.microsoft.com/office/drawing/2014/main" val="3532071689"/>
                    </a:ext>
                  </a:extLst>
                </a:gridCol>
                <a:gridCol w="3393015">
                  <a:extLst>
                    <a:ext uri="{9D8B030D-6E8A-4147-A177-3AD203B41FA5}">
                      <a16:colId xmlns:a16="http://schemas.microsoft.com/office/drawing/2014/main" val="2692662960"/>
                    </a:ext>
                  </a:extLst>
                </a:gridCol>
                <a:gridCol w="3393015">
                  <a:extLst>
                    <a:ext uri="{9D8B030D-6E8A-4147-A177-3AD203B41FA5}">
                      <a16:colId xmlns:a16="http://schemas.microsoft.com/office/drawing/2014/main" val="2312652397"/>
                    </a:ext>
                  </a:extLst>
                </a:gridCol>
              </a:tblGrid>
              <a:tr h="470647">
                <a:tc>
                  <a:txBody>
                    <a:bodyPr/>
                    <a:lstStyle/>
                    <a:p>
                      <a:pPr marL="0" marR="0" algn="ctr" rtl="1">
                        <a:lnSpc>
                          <a:spcPct val="107000"/>
                        </a:lnSpc>
                        <a:spcBef>
                          <a:spcPts val="0"/>
                        </a:spcBef>
                        <a:spcAft>
                          <a:spcPts val="0"/>
                        </a:spcAft>
                      </a:pPr>
                      <a:r>
                        <a:rPr lang="ar-IQ" sz="3200" b="1">
                          <a:effectLst/>
                          <a:latin typeface="Calibri" panose="020F0502020204030204" pitchFamily="34" charset="0"/>
                          <a:ea typeface="Calibri" panose="020F0502020204030204" pitchFamily="34" charset="0"/>
                          <a:cs typeface="Times New Roman" panose="02020603050405020304" pitchFamily="18" charset="0"/>
                        </a:rPr>
                        <a:t>عدد المزارع</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1">
                        <a:lnSpc>
                          <a:spcPct val="107000"/>
                        </a:lnSpc>
                        <a:spcBef>
                          <a:spcPts val="0"/>
                        </a:spcBef>
                        <a:spcAft>
                          <a:spcPts val="0"/>
                        </a:spcAft>
                      </a:pPr>
                      <a:r>
                        <a:rPr lang="ar-IQ" sz="3200" b="1">
                          <a:effectLst/>
                          <a:latin typeface="Calibri" panose="020F0502020204030204" pitchFamily="34" charset="0"/>
                          <a:ea typeface="Calibri" panose="020F0502020204030204" pitchFamily="34" charset="0"/>
                          <a:cs typeface="Times New Roman" panose="02020603050405020304" pitchFamily="18" charset="0"/>
                        </a:rPr>
                        <a:t>متوسط كتلة المُزارع (كغم/م</a:t>
                      </a:r>
                      <a:r>
                        <a:rPr lang="ar-IQ" sz="3200" b="1" baseline="30000">
                          <a:effectLst/>
                          <a:latin typeface="Calibri" panose="020F0502020204030204" pitchFamily="34" charset="0"/>
                          <a:ea typeface="Calibri" panose="020F0502020204030204" pitchFamily="34" charset="0"/>
                          <a:cs typeface="Times New Roman" panose="02020603050405020304" pitchFamily="18" charset="0"/>
                        </a:rPr>
                        <a:t>2</a:t>
                      </a:r>
                      <a:r>
                        <a:rPr lang="ar-IQ" sz="3200" b="1">
                          <a:effectLst/>
                          <a:latin typeface="Calibri" panose="020F0502020204030204" pitchFamily="34" charset="0"/>
                          <a:ea typeface="Calibri" panose="020F0502020204030204" pitchFamily="34" charset="0"/>
                          <a:cs typeface="Times New Roman" panose="02020603050405020304" pitchFamily="18" charset="0"/>
                        </a:rPr>
                        <a:t>)</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1">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فئات حجم الاسرة (فرد)</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ctr"/>
                </a:tc>
                <a:extLst>
                  <a:ext uri="{0D108BD9-81ED-4DB2-BD59-A6C34878D82A}">
                    <a16:rowId xmlns:a16="http://schemas.microsoft.com/office/drawing/2014/main" val="117505770"/>
                  </a:ext>
                </a:extLst>
              </a:tr>
              <a:tr h="470647">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28</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28.55</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1-5</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2793772429"/>
                  </a:ext>
                </a:extLst>
              </a:tr>
              <a:tr h="470647">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72</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28.77</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6-10</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3561094523"/>
                  </a:ext>
                </a:extLst>
              </a:tr>
              <a:tr h="470647">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19</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29.89</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11-15</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602524116"/>
                  </a:ext>
                </a:extLst>
              </a:tr>
              <a:tr h="470647">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5</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highlight>
                            <a:srgbClr val="00FFFF"/>
                          </a:highlight>
                          <a:latin typeface="Times New Roman" panose="02020603050405020304" pitchFamily="18" charset="0"/>
                          <a:ea typeface="Calibri" panose="020F0502020204030204" pitchFamily="34" charset="0"/>
                          <a:cs typeface="Arial" panose="020B0604020202020204" pitchFamily="34" charset="0"/>
                        </a:rPr>
                        <a:t>30.16</a:t>
                      </a:r>
                      <a:endParaRPr lang="en-US" sz="24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Arial" panose="020B0604020202020204" pitchFamily="34" charset="0"/>
                        </a:rPr>
                        <a:t>20-16</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3885666096"/>
                  </a:ext>
                </a:extLst>
              </a:tr>
              <a:tr h="470647">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10</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highlight>
                            <a:srgbClr val="FF0000"/>
                          </a:highlight>
                          <a:latin typeface="Times New Roman" panose="02020603050405020304" pitchFamily="18" charset="0"/>
                          <a:ea typeface="Calibri" panose="020F0502020204030204" pitchFamily="34" charset="0"/>
                          <a:cs typeface="Arial" panose="020B0604020202020204" pitchFamily="34" charset="0"/>
                        </a:rPr>
                        <a:t>27.81</a:t>
                      </a:r>
                      <a:endParaRPr lang="en-US" sz="24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21 فأكثر</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1465714155"/>
                  </a:ext>
                </a:extLst>
              </a:tr>
              <a:tr h="470647">
                <a:tc>
                  <a:txBody>
                    <a:bodyPr/>
                    <a:lstStyle/>
                    <a:p>
                      <a:pPr marL="0" marR="0" algn="ctr" rtl="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Arial" panose="020B0604020202020204" pitchFamily="34" charset="0"/>
                        </a:rPr>
                        <a:t>134</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المجموع</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tc>
                <a:extLst>
                  <a:ext uri="{0D108BD9-81ED-4DB2-BD59-A6C34878D82A}">
                    <a16:rowId xmlns:a16="http://schemas.microsoft.com/office/drawing/2014/main" val="1316981359"/>
                  </a:ext>
                </a:extLst>
              </a:tr>
            </a:tbl>
          </a:graphicData>
        </a:graphic>
      </p:graphicFrame>
    </p:spTree>
    <p:extLst>
      <p:ext uri="{BB962C8B-B14F-4D97-AF65-F5344CB8AC3E}">
        <p14:creationId xmlns:p14="http://schemas.microsoft.com/office/powerpoint/2010/main" val="1909581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39E439B-5C4A-4A1B-83C3-71613CAC7C75}"/>
              </a:ext>
            </a:extLst>
          </p:cNvPr>
          <p:cNvSpPr>
            <a:spLocks noGrp="1"/>
          </p:cNvSpPr>
          <p:nvPr>
            <p:ph type="title"/>
          </p:nvPr>
        </p:nvSpPr>
        <p:spPr/>
        <p:txBody>
          <a:bodyPr>
            <a:normAutofit/>
          </a:bodyPr>
          <a:lstStyle/>
          <a:p>
            <a:r>
              <a:rPr lang="ar-IQ" sz="4400" b="1" dirty="0">
                <a:effectLst/>
                <a:latin typeface="Aldhabi" panose="01000000000000000000" pitchFamily="2" charset="-78"/>
                <a:ea typeface="Calibri" panose="020F0502020204030204" pitchFamily="34" charset="0"/>
                <a:cs typeface="Aldhabi" panose="01000000000000000000" pitchFamily="2" charset="-78"/>
              </a:rPr>
              <a:t>فئات قيمة الموجودات المزرعية ومتوسط كتلة المزارع لعينة الدراسة</a:t>
            </a:r>
            <a:endParaRPr lang="en-US" sz="8800" b="1" dirty="0">
              <a:latin typeface="Aldhabi" panose="01000000000000000000" pitchFamily="2" charset="-78"/>
              <a:cs typeface="Aldhabi" panose="01000000000000000000" pitchFamily="2" charset="-78"/>
            </a:endParaRPr>
          </a:p>
        </p:txBody>
      </p:sp>
      <p:graphicFrame>
        <p:nvGraphicFramePr>
          <p:cNvPr id="5" name="جدول 5">
            <a:extLst>
              <a:ext uri="{FF2B5EF4-FFF2-40B4-BE49-F238E27FC236}">
                <a16:creationId xmlns:a16="http://schemas.microsoft.com/office/drawing/2014/main" id="{ECFF66C3-B141-4F94-B0C3-82C86B3FEC38}"/>
              </a:ext>
            </a:extLst>
          </p:cNvPr>
          <p:cNvGraphicFramePr>
            <a:graphicFrameLocks noGrp="1"/>
          </p:cNvGraphicFramePr>
          <p:nvPr>
            <p:ph idx="1"/>
            <p:extLst>
              <p:ext uri="{D42A27DB-BD31-4B8C-83A1-F6EECF244321}">
                <p14:modId xmlns:p14="http://schemas.microsoft.com/office/powerpoint/2010/main" val="3374233934"/>
              </p:ext>
            </p:extLst>
          </p:nvPr>
        </p:nvGraphicFramePr>
        <p:xfrm>
          <a:off x="1251678" y="1592317"/>
          <a:ext cx="10179045" cy="4199639"/>
        </p:xfrm>
        <a:graphic>
          <a:graphicData uri="http://schemas.openxmlformats.org/drawingml/2006/table">
            <a:tbl>
              <a:tblPr firstRow="1" bandRow="1">
                <a:tableStyleId>{5C22544A-7EE6-4342-B048-85BDC9FD1C3A}</a:tableStyleId>
              </a:tblPr>
              <a:tblGrid>
                <a:gridCol w="3393015">
                  <a:extLst>
                    <a:ext uri="{9D8B030D-6E8A-4147-A177-3AD203B41FA5}">
                      <a16:colId xmlns:a16="http://schemas.microsoft.com/office/drawing/2014/main" val="1274410277"/>
                    </a:ext>
                  </a:extLst>
                </a:gridCol>
                <a:gridCol w="3393015">
                  <a:extLst>
                    <a:ext uri="{9D8B030D-6E8A-4147-A177-3AD203B41FA5}">
                      <a16:colId xmlns:a16="http://schemas.microsoft.com/office/drawing/2014/main" val="76163893"/>
                    </a:ext>
                  </a:extLst>
                </a:gridCol>
                <a:gridCol w="3393015">
                  <a:extLst>
                    <a:ext uri="{9D8B030D-6E8A-4147-A177-3AD203B41FA5}">
                      <a16:colId xmlns:a16="http://schemas.microsoft.com/office/drawing/2014/main" val="2940310299"/>
                    </a:ext>
                  </a:extLst>
                </a:gridCol>
              </a:tblGrid>
              <a:tr h="487605">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عدد المزارع</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متوسط كتلة المزارع (كغم/م2)</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فئات قيمة الموجودات (مليون)</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1373023345"/>
                  </a:ext>
                </a:extLst>
              </a:tr>
              <a:tr h="487605">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43</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28.26</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1-20</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4113474565"/>
                  </a:ext>
                </a:extLst>
              </a:tr>
              <a:tr h="487605">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61</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28.91</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21-40</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2331449757"/>
                  </a:ext>
                </a:extLst>
              </a:tr>
              <a:tr h="487605">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19</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highlight>
                            <a:srgbClr val="00FFFF"/>
                          </a:highlight>
                          <a:latin typeface="Times New Roman" panose="02020603050405020304" pitchFamily="18" charset="0"/>
                          <a:ea typeface="Calibri" panose="020F0502020204030204" pitchFamily="34" charset="0"/>
                          <a:cs typeface="Arial" panose="020B0604020202020204" pitchFamily="34" charset="0"/>
                        </a:rPr>
                        <a:t>30.03</a:t>
                      </a:r>
                      <a:endParaRPr lang="en-US" sz="24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41-60</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244979754"/>
                  </a:ext>
                </a:extLst>
              </a:tr>
              <a:tr h="487605">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4</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highlight>
                            <a:srgbClr val="FF0000"/>
                          </a:highlight>
                          <a:latin typeface="Times New Roman" panose="02020603050405020304" pitchFamily="18" charset="0"/>
                          <a:ea typeface="Calibri" panose="020F0502020204030204" pitchFamily="34" charset="0"/>
                          <a:cs typeface="Arial" panose="020B0604020202020204" pitchFamily="34" charset="0"/>
                        </a:rPr>
                        <a:t>28.19</a:t>
                      </a:r>
                      <a:endParaRPr lang="en-US" sz="24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61-80</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2429856995"/>
                  </a:ext>
                </a:extLst>
              </a:tr>
              <a:tr h="487605">
                <a:tc>
                  <a:txBody>
                    <a:bodyPr/>
                    <a:lstStyle/>
                    <a:p>
                      <a:pPr marL="0" marR="0" algn="ctr" rtl="0">
                        <a:lnSpc>
                          <a:spcPct val="107000"/>
                        </a:lnSpc>
                        <a:spcBef>
                          <a:spcPts val="0"/>
                        </a:spcBef>
                        <a:spcAft>
                          <a:spcPts val="0"/>
                        </a:spcAft>
                      </a:pPr>
                      <a:r>
                        <a:rPr lang="en-US" sz="3200" b="1">
                          <a:effectLst/>
                          <a:latin typeface="Times New Roman" panose="02020603050405020304" pitchFamily="18" charset="0"/>
                          <a:ea typeface="Calibri" panose="020F0502020204030204" pitchFamily="34" charset="0"/>
                          <a:cs typeface="Arial" panose="020B0604020202020204" pitchFamily="34" charset="0"/>
                        </a:rPr>
                        <a:t>7</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Arial" panose="020B0604020202020204" pitchFamily="34" charset="0"/>
                        </a:rPr>
                        <a:t>29.37</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81 فأكثر</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2168417281"/>
                  </a:ext>
                </a:extLst>
              </a:tr>
              <a:tr h="458546">
                <a:tc>
                  <a:txBody>
                    <a:bodyPr/>
                    <a:lstStyle/>
                    <a:p>
                      <a:pPr marL="0" marR="0" algn="ctr" rtl="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Arial" panose="020B0604020202020204" pitchFamily="34" charset="0"/>
                        </a:rPr>
                        <a:t>134</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endParaRPr lang="en-US" sz="4000" b="1" dirty="0"/>
                    </a:p>
                  </a:txBody>
                  <a:tcPr marL="96943" marR="96943"/>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المجموع</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tc>
                <a:extLst>
                  <a:ext uri="{0D108BD9-81ED-4DB2-BD59-A6C34878D82A}">
                    <a16:rowId xmlns:a16="http://schemas.microsoft.com/office/drawing/2014/main" val="3156744800"/>
                  </a:ext>
                </a:extLst>
              </a:tr>
            </a:tbl>
          </a:graphicData>
        </a:graphic>
      </p:graphicFrame>
    </p:spTree>
    <p:extLst>
      <p:ext uri="{BB962C8B-B14F-4D97-AF65-F5344CB8AC3E}">
        <p14:creationId xmlns:p14="http://schemas.microsoft.com/office/powerpoint/2010/main" val="857520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189AD32-F29B-47E7-8C27-C4B7FAEB3FD1}"/>
              </a:ext>
            </a:extLst>
          </p:cNvPr>
          <p:cNvSpPr>
            <a:spLocks noGrp="1"/>
          </p:cNvSpPr>
          <p:nvPr>
            <p:ph type="title"/>
          </p:nvPr>
        </p:nvSpPr>
        <p:spPr>
          <a:xfrm>
            <a:off x="1250950" y="477614"/>
            <a:ext cx="10178322" cy="1492132"/>
          </a:xfrm>
        </p:spPr>
        <p:txBody>
          <a:bodyPr>
            <a:normAutofit fontScale="90000"/>
          </a:bodyPr>
          <a:lstStyle/>
          <a:p>
            <a:pPr algn="ctr"/>
            <a:r>
              <a:rPr lang="ar-IQ" sz="5400" b="1" dirty="0">
                <a:effectLst/>
                <a:latin typeface="Aldhabi" panose="01000000000000000000" pitchFamily="2" charset="-78"/>
                <a:ea typeface="Calibri" panose="020F0502020204030204" pitchFamily="34" charset="0"/>
                <a:cs typeface="Aldhabi" panose="01000000000000000000" pitchFamily="2" charset="-78"/>
              </a:rPr>
              <a:t>فئات نوع الحيازة المزرعية ومستوى الدخل المزرعي لعينة الدراسة </a:t>
            </a:r>
            <a:endParaRPr lang="en-US" sz="11500" b="1" dirty="0">
              <a:latin typeface="Aldhabi" panose="01000000000000000000" pitchFamily="2" charset="-78"/>
              <a:cs typeface="Aldhabi" panose="01000000000000000000" pitchFamily="2" charset="-78"/>
            </a:endParaRPr>
          </a:p>
        </p:txBody>
      </p:sp>
      <p:graphicFrame>
        <p:nvGraphicFramePr>
          <p:cNvPr id="4" name="جدول 4">
            <a:extLst>
              <a:ext uri="{FF2B5EF4-FFF2-40B4-BE49-F238E27FC236}">
                <a16:creationId xmlns:a16="http://schemas.microsoft.com/office/drawing/2014/main" id="{88E8C8BA-A681-4DA1-AA58-D2F366C4AAC0}"/>
              </a:ext>
            </a:extLst>
          </p:cNvPr>
          <p:cNvGraphicFramePr>
            <a:graphicFrameLocks noGrp="1"/>
          </p:cNvGraphicFramePr>
          <p:nvPr>
            <p:ph idx="1"/>
            <p:extLst>
              <p:ext uri="{D42A27DB-BD31-4B8C-83A1-F6EECF244321}">
                <p14:modId xmlns:p14="http://schemas.microsoft.com/office/powerpoint/2010/main" val="4243774663"/>
              </p:ext>
            </p:extLst>
          </p:nvPr>
        </p:nvGraphicFramePr>
        <p:xfrm>
          <a:off x="1250950" y="2286000"/>
          <a:ext cx="10179046" cy="3696625"/>
        </p:xfrm>
        <a:graphic>
          <a:graphicData uri="http://schemas.openxmlformats.org/drawingml/2006/table">
            <a:tbl>
              <a:tblPr firstRow="1" bandRow="1">
                <a:tableStyleId>{5C22544A-7EE6-4342-B048-85BDC9FD1C3A}</a:tableStyleId>
              </a:tblPr>
              <a:tblGrid>
                <a:gridCol w="3075404">
                  <a:extLst>
                    <a:ext uri="{9D8B030D-6E8A-4147-A177-3AD203B41FA5}">
                      <a16:colId xmlns:a16="http://schemas.microsoft.com/office/drawing/2014/main" val="1743205579"/>
                    </a:ext>
                  </a:extLst>
                </a:gridCol>
                <a:gridCol w="3710627">
                  <a:extLst>
                    <a:ext uri="{9D8B030D-6E8A-4147-A177-3AD203B41FA5}">
                      <a16:colId xmlns:a16="http://schemas.microsoft.com/office/drawing/2014/main" val="2986590109"/>
                    </a:ext>
                  </a:extLst>
                </a:gridCol>
                <a:gridCol w="3393015">
                  <a:extLst>
                    <a:ext uri="{9D8B030D-6E8A-4147-A177-3AD203B41FA5}">
                      <a16:colId xmlns:a16="http://schemas.microsoft.com/office/drawing/2014/main" val="2525238534"/>
                    </a:ext>
                  </a:extLst>
                </a:gridCol>
              </a:tblGrid>
              <a:tr h="669664">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عدد المزارع</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متوسط مستوى الدخل (ألف دينار/ دونم)</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فئات نوع الحيازة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878042666"/>
                  </a:ext>
                </a:extLst>
              </a:tr>
              <a:tr h="669664">
                <a:tc>
                  <a:txBody>
                    <a:bodyPr/>
                    <a:lstStyle/>
                    <a:p>
                      <a:pPr marL="0" marR="0" algn="ctr" rtl="0">
                        <a:lnSpc>
                          <a:spcPct val="107000"/>
                        </a:lnSpc>
                        <a:spcBef>
                          <a:spcPts val="0"/>
                        </a:spcBef>
                        <a:spcAft>
                          <a:spcPts val="0"/>
                        </a:spcAft>
                      </a:pPr>
                      <a:r>
                        <a:rPr lang="en-US" sz="3200">
                          <a:effectLst/>
                          <a:latin typeface="Times New Roman" panose="02020603050405020304" pitchFamily="18" charset="0"/>
                          <a:ea typeface="Calibri" panose="020F0502020204030204" pitchFamily="34" charset="0"/>
                          <a:cs typeface="Arial" panose="020B0604020202020204" pitchFamily="34" charset="0"/>
                        </a:rPr>
                        <a:t>21</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dirty="0">
                          <a:effectLst/>
                          <a:highlight>
                            <a:srgbClr val="00FFFF"/>
                          </a:highlight>
                          <a:latin typeface="Times New Roman" panose="02020603050405020304" pitchFamily="18" charset="0"/>
                          <a:ea typeface="Calibri" panose="020F0502020204030204" pitchFamily="34" charset="0"/>
                          <a:cs typeface="Arial" panose="020B0604020202020204" pitchFamily="34" charset="0"/>
                        </a:rPr>
                        <a:t>1283.51</a:t>
                      </a:r>
                      <a:endParaRPr lang="en-US" sz="2400"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ايجار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430280322"/>
                  </a:ext>
                </a:extLst>
              </a:tr>
              <a:tr h="669664">
                <a:tc>
                  <a:txBody>
                    <a:bodyPr/>
                    <a:lstStyle/>
                    <a:p>
                      <a:pPr marL="0" marR="0" algn="ctr" rtl="0">
                        <a:lnSpc>
                          <a:spcPct val="107000"/>
                        </a:lnSpc>
                        <a:spcBef>
                          <a:spcPts val="0"/>
                        </a:spcBef>
                        <a:spcAft>
                          <a:spcPts val="0"/>
                        </a:spcAft>
                      </a:pPr>
                      <a:r>
                        <a:rPr lang="en-US" sz="3200">
                          <a:effectLst/>
                          <a:latin typeface="Times New Roman" panose="02020603050405020304" pitchFamily="18" charset="0"/>
                          <a:ea typeface="Calibri" panose="020F0502020204030204" pitchFamily="34" charset="0"/>
                          <a:cs typeface="Arial" panose="020B0604020202020204" pitchFamily="34" charset="0"/>
                        </a:rPr>
                        <a:t>76</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a:effectLst/>
                          <a:latin typeface="Times New Roman" panose="02020603050405020304" pitchFamily="18" charset="0"/>
                          <a:ea typeface="Calibri" panose="020F0502020204030204" pitchFamily="34" charset="0"/>
                          <a:cs typeface="Arial" panose="020B0604020202020204" pitchFamily="34" charset="0"/>
                        </a:rPr>
                        <a:t>1225.30</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عقد</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905327032"/>
                  </a:ext>
                </a:extLst>
              </a:tr>
              <a:tr h="669664">
                <a:tc>
                  <a:txBody>
                    <a:bodyPr/>
                    <a:lstStyle/>
                    <a:p>
                      <a:pPr marL="0" marR="0" algn="ctr" rtl="0">
                        <a:lnSpc>
                          <a:spcPct val="107000"/>
                        </a:lnSpc>
                        <a:spcBef>
                          <a:spcPts val="0"/>
                        </a:spcBef>
                        <a:spcAft>
                          <a:spcPts val="0"/>
                        </a:spcAft>
                      </a:pPr>
                      <a:r>
                        <a:rPr lang="en-US" sz="3200">
                          <a:effectLst/>
                          <a:latin typeface="Times New Roman" panose="02020603050405020304" pitchFamily="18" charset="0"/>
                          <a:ea typeface="Calibri" panose="020F0502020204030204" pitchFamily="34" charset="0"/>
                          <a:cs typeface="Arial" panose="020B0604020202020204" pitchFamily="34" charset="0"/>
                        </a:rPr>
                        <a:t>37</a:t>
                      </a:r>
                      <a:endParaRPr lang="en-US" sz="240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dirty="0">
                          <a:effectLst/>
                          <a:highlight>
                            <a:srgbClr val="FF0000"/>
                          </a:highlight>
                          <a:latin typeface="Times New Roman" panose="02020603050405020304" pitchFamily="18" charset="0"/>
                          <a:ea typeface="Calibri" panose="020F0502020204030204" pitchFamily="34" charset="0"/>
                          <a:cs typeface="Arial" panose="020B0604020202020204" pitchFamily="34" charset="0"/>
                        </a:rPr>
                        <a:t>1167.33</a:t>
                      </a:r>
                      <a:endParaRPr lang="en-US" sz="2400"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ملك</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extLst>
                  <a:ext uri="{0D108BD9-81ED-4DB2-BD59-A6C34878D82A}">
                    <a16:rowId xmlns:a16="http://schemas.microsoft.com/office/drawing/2014/main" val="171347852"/>
                  </a:ext>
                </a:extLst>
              </a:tr>
              <a:tr h="669664">
                <a:tc>
                  <a:txBody>
                    <a:bodyPr/>
                    <a:lstStyle/>
                    <a:p>
                      <a:pPr marL="0" marR="0" algn="ctr" rtl="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Arial" panose="020B0604020202020204" pitchFamily="34" charset="0"/>
                        </a:rPr>
                        <a:t>134</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en-US" sz="3200" b="1" dirty="0">
                          <a:effectLst/>
                          <a:latin typeface="Times New Roman" panose="02020603050405020304" pitchFamily="18" charset="0"/>
                          <a:ea typeface="Calibri" panose="020F0502020204030204" pitchFamily="34" charset="0"/>
                          <a:cs typeface="Arial" panose="020B060402020202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nchor="b"/>
                </a:tc>
                <a:tc>
                  <a:txBody>
                    <a:bodyPr/>
                    <a:lstStyle/>
                    <a:p>
                      <a:pPr marL="0" marR="0" algn="ctr" rtl="0">
                        <a:lnSpc>
                          <a:spcPct val="107000"/>
                        </a:lnSpc>
                        <a:spcBef>
                          <a:spcPts val="0"/>
                        </a:spcBef>
                        <a:spcAft>
                          <a:spcPts val="0"/>
                        </a:spcAft>
                      </a:pPr>
                      <a:r>
                        <a:rPr lang="ar-IQ" sz="3200" b="1" dirty="0">
                          <a:effectLst/>
                          <a:latin typeface="Calibri" panose="020F0502020204030204" pitchFamily="34" charset="0"/>
                          <a:ea typeface="Calibri" panose="020F0502020204030204" pitchFamily="34" charset="0"/>
                          <a:cs typeface="Times New Roman" panose="02020603050405020304" pitchFamily="18" charset="0"/>
                        </a:rPr>
                        <a:t>المجموع</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72709" marR="72709" marT="0" marB="0"/>
                </a:tc>
                <a:extLst>
                  <a:ext uri="{0D108BD9-81ED-4DB2-BD59-A6C34878D82A}">
                    <a16:rowId xmlns:a16="http://schemas.microsoft.com/office/drawing/2014/main" val="256471424"/>
                  </a:ext>
                </a:extLst>
              </a:tr>
            </a:tbl>
          </a:graphicData>
        </a:graphic>
      </p:graphicFrame>
    </p:spTree>
    <p:extLst>
      <p:ext uri="{BB962C8B-B14F-4D97-AF65-F5344CB8AC3E}">
        <p14:creationId xmlns:p14="http://schemas.microsoft.com/office/powerpoint/2010/main" val="380137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9CC8DAF-783B-4105-B6DC-4560D51BF895}"/>
              </a:ext>
            </a:extLst>
          </p:cNvPr>
          <p:cNvSpPr>
            <a:spLocks noGrp="1"/>
          </p:cNvSpPr>
          <p:nvPr>
            <p:ph type="title"/>
          </p:nvPr>
        </p:nvSpPr>
        <p:spPr>
          <a:xfrm>
            <a:off x="1295401" y="599311"/>
            <a:ext cx="10376646" cy="765644"/>
          </a:xfrm>
        </p:spPr>
        <p:txBody>
          <a:bodyPr>
            <a:normAutofit fontScale="90000"/>
          </a:bodyPr>
          <a:lstStyle/>
          <a:p>
            <a:pPr algn="r"/>
            <a:r>
              <a:rPr lang="ar-IQ" sz="6000" b="1" dirty="0">
                <a:effectLst/>
                <a:latin typeface="Aldhabi" panose="01000000000000000000" pitchFamily="2" charset="-78"/>
                <a:ea typeface="Calibri" panose="020F0502020204030204" pitchFamily="34" charset="0"/>
                <a:cs typeface="Aldhabi" panose="01000000000000000000" pitchFamily="2" charset="-78"/>
              </a:rPr>
              <a:t>ثانياً: قياس المخاطرة باستخدام نموذج عرض العمل خارج المزرعة</a:t>
            </a:r>
            <a:br>
              <a:rPr lang="ar-IQ" sz="4400" b="1" dirty="0">
                <a:effectLst/>
                <a:latin typeface="Calibri" panose="020F0502020204030204" pitchFamily="34" charset="0"/>
                <a:ea typeface="Calibri" panose="020F0502020204030204" pitchFamily="34" charset="0"/>
                <a:cs typeface="Times New Roman" panose="02020603050405020304" pitchFamily="18" charset="0"/>
              </a:rPr>
            </a:br>
            <a:br>
              <a:rPr lang="en-US"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mc:AlternateContent xmlns:mc="http://schemas.openxmlformats.org/markup-compatibility/2006" xmlns:a14="http://schemas.microsoft.com/office/drawing/2010/main">
        <mc:Choice Requires="a14">
          <p:sp>
            <p:nvSpPr>
              <p:cNvPr id="3" name="عنصر نائب للمحتوى 2">
                <a:extLst>
                  <a:ext uri="{FF2B5EF4-FFF2-40B4-BE49-F238E27FC236}">
                    <a16:creationId xmlns:a16="http://schemas.microsoft.com/office/drawing/2014/main" id="{F8C001C2-08B5-4477-934B-BD608B2A87FB}"/>
                  </a:ext>
                </a:extLst>
              </p:cNvPr>
              <p:cNvSpPr>
                <a:spLocks noGrp="1"/>
              </p:cNvSpPr>
              <p:nvPr>
                <p:ph idx="1"/>
              </p:nvPr>
            </p:nvSpPr>
            <p:spPr>
              <a:xfrm>
                <a:off x="821635" y="1492624"/>
                <a:ext cx="10850411" cy="4383243"/>
              </a:xfrm>
            </p:spPr>
            <p:txBody>
              <a:bodyPr/>
              <a:lstStyle/>
              <a:p>
                <a14:m>
                  <m:oMath xmlns:m="http://schemas.openxmlformats.org/officeDocument/2006/math">
                    <m:r>
                      <a:rPr lang="en-US" sz="2400" b="1" i="1" smtClean="0">
                        <a:effectLst/>
                        <a:latin typeface="Cambria Math" panose="02040503050406030204" pitchFamily="18" charset="0"/>
                        <a:ea typeface="Calibri" panose="020F0502020204030204" pitchFamily="34" charset="0"/>
                        <a:cs typeface="Times New Roman" panose="02020603050405020304" pitchFamily="18" charset="0"/>
                      </a:rPr>
                      <m:t>𝒀</m:t>
                    </m:r>
                    <m:r>
                      <a:rPr lang="en-US" sz="2400" b="1" i="1" smtClean="0">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smtClean="0">
                        <a:effectLst/>
                        <a:latin typeface="Cambria Math" panose="02040503050406030204" pitchFamily="18" charset="0"/>
                        <a:ea typeface="Calibri" panose="020F0502020204030204" pitchFamily="34" charset="0"/>
                        <a:cs typeface="Times New Roman" panose="02020603050405020304" pitchFamily="18" charset="0"/>
                      </a:rPr>
                      <m:t>𝒃𝒐</m:t>
                    </m:r>
                    <m:r>
                      <a:rPr lang="en-US" sz="2400" b="1" i="1" smtClean="0">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𝟏</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𝟐</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𝟑</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𝟑</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𝟒</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𝟒</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𝟓</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𝟓</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𝟔</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𝟔</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𝟕</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𝟕</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𝒃</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𝟖</m:t>
                        </m:r>
                      </m:sub>
                    </m:sSub>
                    <m:sSub>
                      <m:sSubPr>
                        <m:ctrlPr>
                          <a:rPr lang="en-US" sz="2400" b="1"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24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2400" b="1" i="1">
                            <a:effectLst/>
                            <a:latin typeface="Cambria Math" panose="02040503050406030204" pitchFamily="18" charset="0"/>
                            <a:ea typeface="Calibri" panose="020F0502020204030204" pitchFamily="34" charset="0"/>
                            <a:cs typeface="Times New Roman" panose="02020603050405020304" pitchFamily="18" charset="0"/>
                          </a:rPr>
                          <m:t>𝟖</m:t>
                        </m:r>
                      </m:sub>
                    </m:sSub>
                    <m:r>
                      <a:rPr lang="en-US" sz="2400" b="1" i="1">
                        <a:effectLst/>
                        <a:latin typeface="Cambria Math" panose="02040503050406030204" pitchFamily="18" charset="0"/>
                        <a:ea typeface="Calibri" panose="020F0502020204030204" pitchFamily="34" charset="0"/>
                        <a:cs typeface="Times New Roman" panose="02020603050405020304" pitchFamily="18" charset="0"/>
                      </a:rPr>
                      <m:t>+</m:t>
                    </m:r>
                    <m:r>
                      <a:rPr lang="en-US" sz="2400" b="1" i="1">
                        <a:effectLst/>
                        <a:latin typeface="Cambria Math" panose="02040503050406030204" pitchFamily="18" charset="0"/>
                        <a:ea typeface="Calibri" panose="020F0502020204030204" pitchFamily="34" charset="0"/>
                        <a:cs typeface="Times New Roman" panose="02020603050405020304" pitchFamily="18" charset="0"/>
                      </a:rPr>
                      <m:t>𝒖𝒊</m:t>
                    </m:r>
                  </m:oMath>
                </a14:m>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pPr algn="l"/>
                <a:endParaRPr lang="ar-IQ" sz="2400" b="1" dirty="0"/>
              </a:p>
              <a:p>
                <a:pPr algn="l"/>
                <a:endParaRPr lang="en-US" dirty="0"/>
              </a:p>
            </p:txBody>
          </p:sp>
        </mc:Choice>
        <mc:Fallback xmlns="">
          <p:sp>
            <p:nvSpPr>
              <p:cNvPr id="3" name="عنصر نائب للمحتوى 2">
                <a:extLst>
                  <a:ext uri="{FF2B5EF4-FFF2-40B4-BE49-F238E27FC236}">
                    <a16:creationId xmlns:a16="http://schemas.microsoft.com/office/drawing/2014/main" id="{F8C001C2-08B5-4477-934B-BD608B2A87FB}"/>
                  </a:ext>
                </a:extLst>
              </p:cNvPr>
              <p:cNvSpPr>
                <a:spLocks noGrp="1" noRot="1" noChangeAspect="1" noMove="1" noResize="1" noEditPoints="1" noAdjustHandles="1" noChangeArrowheads="1" noChangeShapeType="1" noTextEdit="1"/>
              </p:cNvSpPr>
              <p:nvPr>
                <p:ph idx="1"/>
              </p:nvPr>
            </p:nvSpPr>
            <p:spPr>
              <a:xfrm>
                <a:off x="821635" y="1492624"/>
                <a:ext cx="10850411" cy="4383243"/>
              </a:xfrm>
              <a:blipFill>
                <a:blip r:embed="rId2"/>
                <a:stretch>
                  <a:fillRect l="-787" t="-278"/>
                </a:stretch>
              </a:blipFill>
            </p:spPr>
            <p:txBody>
              <a:bodyPr/>
              <a:lstStyle/>
              <a:p>
                <a:r>
                  <a:rPr lang="en-US">
                    <a:noFill/>
                  </a:rPr>
                  <a:t> </a:t>
                </a:r>
              </a:p>
            </p:txBody>
          </p:sp>
        </mc:Fallback>
      </mc:AlternateContent>
      <p:pic>
        <p:nvPicPr>
          <p:cNvPr id="6" name="صورة 5">
            <a:extLst>
              <a:ext uri="{FF2B5EF4-FFF2-40B4-BE49-F238E27FC236}">
                <a16:creationId xmlns:a16="http://schemas.microsoft.com/office/drawing/2014/main" id="{415679A9-E97C-488F-9086-2E86B0F934F8}"/>
              </a:ext>
            </a:extLst>
          </p:cNvPr>
          <p:cNvPicPr>
            <a:picLocks noChangeAspect="1"/>
          </p:cNvPicPr>
          <p:nvPr/>
        </p:nvPicPr>
        <p:blipFill>
          <a:blip r:embed="rId3"/>
          <a:stretch>
            <a:fillRect/>
          </a:stretch>
        </p:blipFill>
        <p:spPr>
          <a:xfrm>
            <a:off x="821634" y="2134199"/>
            <a:ext cx="7261801" cy="4226175"/>
          </a:xfrm>
          <a:prstGeom prst="rect">
            <a:avLst/>
          </a:prstGeom>
        </p:spPr>
      </p:pic>
      <p:sp>
        <p:nvSpPr>
          <p:cNvPr id="7" name="مربع نص 6">
            <a:extLst>
              <a:ext uri="{FF2B5EF4-FFF2-40B4-BE49-F238E27FC236}">
                <a16:creationId xmlns:a16="http://schemas.microsoft.com/office/drawing/2014/main" id="{2E0C7CDD-86B0-4C35-B8E0-C8CE48235516}"/>
              </a:ext>
            </a:extLst>
          </p:cNvPr>
          <p:cNvSpPr txBox="1"/>
          <p:nvPr/>
        </p:nvSpPr>
        <p:spPr>
          <a:xfrm rot="10800000" flipV="1">
            <a:off x="8207967" y="2134199"/>
            <a:ext cx="3339548" cy="4585871"/>
          </a:xfrm>
          <a:prstGeom prst="rect">
            <a:avLst/>
          </a:prstGeom>
          <a:noFill/>
        </p:spPr>
        <p:txBody>
          <a:bodyPr wrap="square" rtlCol="0">
            <a:spAutoFit/>
          </a:bodyPr>
          <a:lstStyle/>
          <a:p>
            <a:pPr marL="0" marR="0" algn="just" rtl="1">
              <a:lnSpc>
                <a:spcPct val="150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X1</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عمر المزارع (سنة).</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X2</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نوعي يمثل المستوى التعليمي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X3</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المسافة من المزرعة</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X4</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حجم المزرعة (دونم).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50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X5</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كمي أسعار مستلزمات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ar-IQ" sz="1800" b="1" dirty="0">
                <a:effectLst/>
                <a:latin typeface="Calibri" panose="020F0502020204030204" pitchFamily="34" charset="0"/>
                <a:ea typeface="Calibri" panose="020F0502020204030204" pitchFamily="34" charset="0"/>
                <a:cs typeface="Times New Roman" panose="02020603050405020304" pitchFamily="18" charset="0"/>
              </a:rPr>
              <a:t>الانتاج</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rtl="1">
              <a:lnSpc>
                <a:spcPct val="150000"/>
              </a:lnSpc>
              <a:spcBef>
                <a:spcPts val="0"/>
              </a:spcBef>
              <a:spcAft>
                <a:spcPts val="800"/>
              </a:spcAft>
            </a:pPr>
            <a:r>
              <a:rPr lang="en-US" sz="1800" b="1"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X6</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أسعار الناتج أي </a:t>
            </a:r>
          </a:p>
          <a:p>
            <a:pPr marL="0" marR="0" algn="just" rtl="1">
              <a:lnSpc>
                <a:spcPct val="150000"/>
              </a:lnSpc>
              <a:spcBef>
                <a:spcPts val="0"/>
              </a:spcBef>
              <a:spcAft>
                <a:spcPts val="80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X7</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كمي يمثل عدد افراد العائلة</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algn="r" rtl="1"/>
            <a:r>
              <a:rPr lang="en-US" sz="1800" b="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X8</a:t>
            </a:r>
            <a:r>
              <a:rPr lang="ar-IQ" sz="1800" b="1" dirty="0">
                <a:effectLst/>
                <a:latin typeface="Calibri" panose="020F0502020204030204" pitchFamily="34" charset="0"/>
                <a:ea typeface="Calibri" panose="020F0502020204030204" pitchFamily="34" charset="0"/>
                <a:cs typeface="Times New Roman" panose="02020603050405020304" pitchFamily="18" charset="0"/>
              </a:rPr>
              <a:t>: متغير نوعي يتعلق بامتلاك المزرعة للحيوانات</a:t>
            </a:r>
            <a:endParaRPr lang="en-US" b="1" dirty="0"/>
          </a:p>
        </p:txBody>
      </p:sp>
    </p:spTree>
    <p:extLst>
      <p:ext uri="{BB962C8B-B14F-4D97-AF65-F5344CB8AC3E}">
        <p14:creationId xmlns:p14="http://schemas.microsoft.com/office/powerpoint/2010/main" val="3249156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EA77EAB-6866-4ECA-A9D8-C97C8B7FB169}"/>
              </a:ext>
            </a:extLst>
          </p:cNvPr>
          <p:cNvSpPr>
            <a:spLocks noGrp="1"/>
          </p:cNvSpPr>
          <p:nvPr>
            <p:ph type="title"/>
          </p:nvPr>
        </p:nvSpPr>
        <p:spPr>
          <a:xfrm>
            <a:off x="1378329" y="-211300"/>
            <a:ext cx="9601196" cy="816418"/>
          </a:xfrm>
        </p:spPr>
        <p:txBody>
          <a:bodyPr>
            <a:normAutofit fontScale="90000"/>
          </a:bodyPr>
          <a:lstStyle/>
          <a:p>
            <a:pPr algn="ctr" rtl="1"/>
            <a:br>
              <a:rPr lang="ar-IQ" sz="2800" b="1"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Arial" panose="020B0604020202020204" pitchFamily="34" charset="0"/>
              </a:rPr>
            </a:br>
            <a:r>
              <a:rPr lang="ar-IQ" sz="6700" b="1" dirty="0">
                <a:effectLst/>
                <a:latin typeface="Aldhabi" panose="01000000000000000000" pitchFamily="2" charset="-78"/>
                <a:ea typeface="Calibri" panose="020F0502020204030204" pitchFamily="34" charset="0"/>
                <a:cs typeface="Aldhabi" panose="01000000000000000000" pitchFamily="2" charset="-78"/>
              </a:rPr>
              <a:t>اهم العوامل المؤثرة على عرض العمل خارج المزرعة</a:t>
            </a:r>
            <a:br>
              <a:rPr lang="en-US" dirty="0"/>
            </a:br>
            <a:br>
              <a:rPr lang="ar-IQ" dirty="0"/>
            </a:br>
            <a:r>
              <a:rPr lang="ar-IQ" sz="4400" b="1" dirty="0">
                <a:effectLst/>
                <a:latin typeface="Aldhabi" panose="01000000000000000000" pitchFamily="2" charset="-78"/>
                <a:ea typeface="Calibri" panose="020F0502020204030204" pitchFamily="34" charset="0"/>
                <a:cs typeface="Aldhabi" panose="01000000000000000000" pitchFamily="2" charset="-78"/>
              </a:rPr>
              <a:t>فئات الحيازة ونسبة المشاركة في العمل خارج المزرعة لعينة الدراسة</a:t>
            </a:r>
            <a:endParaRPr lang="en-US" dirty="0">
              <a:latin typeface="Aldhabi" panose="01000000000000000000" pitchFamily="2" charset="-78"/>
              <a:cs typeface="Aldhabi" panose="01000000000000000000" pitchFamily="2" charset="-78"/>
            </a:endParaRPr>
          </a:p>
        </p:txBody>
      </p:sp>
      <p:graphicFrame>
        <p:nvGraphicFramePr>
          <p:cNvPr id="4" name="جدول 4">
            <a:extLst>
              <a:ext uri="{FF2B5EF4-FFF2-40B4-BE49-F238E27FC236}">
                <a16:creationId xmlns:a16="http://schemas.microsoft.com/office/drawing/2014/main" id="{EB3AEE32-DDEA-47C8-99B7-A27648001A5A}"/>
              </a:ext>
            </a:extLst>
          </p:cNvPr>
          <p:cNvGraphicFramePr>
            <a:graphicFrameLocks noGrp="1"/>
          </p:cNvGraphicFramePr>
          <p:nvPr>
            <p:ph idx="1"/>
            <p:extLst>
              <p:ext uri="{D42A27DB-BD31-4B8C-83A1-F6EECF244321}">
                <p14:modId xmlns:p14="http://schemas.microsoft.com/office/powerpoint/2010/main" val="4074693934"/>
              </p:ext>
            </p:extLst>
          </p:nvPr>
        </p:nvGraphicFramePr>
        <p:xfrm>
          <a:off x="1295404" y="2476782"/>
          <a:ext cx="10027021" cy="4301325"/>
        </p:xfrm>
        <a:graphic>
          <a:graphicData uri="http://schemas.openxmlformats.org/drawingml/2006/table">
            <a:tbl>
              <a:tblPr firstRow="1" bandRow="1">
                <a:tableStyleId>{5C22544A-7EE6-4342-B048-85BDC9FD1C3A}</a:tableStyleId>
              </a:tblPr>
              <a:tblGrid>
                <a:gridCol w="2634451">
                  <a:extLst>
                    <a:ext uri="{9D8B030D-6E8A-4147-A177-3AD203B41FA5}">
                      <a16:colId xmlns:a16="http://schemas.microsoft.com/office/drawing/2014/main" val="1497823669"/>
                    </a:ext>
                  </a:extLst>
                </a:gridCol>
                <a:gridCol w="2464190">
                  <a:extLst>
                    <a:ext uri="{9D8B030D-6E8A-4147-A177-3AD203B41FA5}">
                      <a16:colId xmlns:a16="http://schemas.microsoft.com/office/drawing/2014/main" val="309203966"/>
                    </a:ext>
                  </a:extLst>
                </a:gridCol>
                <a:gridCol w="2464190">
                  <a:extLst>
                    <a:ext uri="{9D8B030D-6E8A-4147-A177-3AD203B41FA5}">
                      <a16:colId xmlns:a16="http://schemas.microsoft.com/office/drawing/2014/main" val="2421282583"/>
                    </a:ext>
                  </a:extLst>
                </a:gridCol>
                <a:gridCol w="2464190">
                  <a:extLst>
                    <a:ext uri="{9D8B030D-6E8A-4147-A177-3AD203B41FA5}">
                      <a16:colId xmlns:a16="http://schemas.microsoft.com/office/drawing/2014/main" val="2566657403"/>
                    </a:ext>
                  </a:extLst>
                </a:gridCol>
              </a:tblGrid>
              <a:tr h="1010184">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نسبة المشاركة في العمل خارج المزرعة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عدد المزارعين لكل فئة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عدد المشاركين في العمل خارج المزرعة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فئات الحيازة (دونم)</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71769768"/>
                  </a:ext>
                </a:extLst>
              </a:tr>
              <a:tr h="492362">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%51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55</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28</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1-20</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736758991"/>
                  </a:ext>
                </a:extLst>
              </a:tr>
              <a:tr h="492362">
                <a:tc>
                  <a:txBody>
                    <a:bodyPr/>
                    <a:lstStyle/>
                    <a:p>
                      <a:pPr marL="0" marR="0" algn="ctr" rtl="0">
                        <a:lnSpc>
                          <a:spcPct val="107000"/>
                        </a:lnSpc>
                        <a:spcBef>
                          <a:spcPts val="0"/>
                        </a:spcBef>
                        <a:spcAft>
                          <a:spcPts val="0"/>
                        </a:spcAft>
                      </a:pPr>
                      <a:r>
                        <a:rPr lang="en-US" sz="2800" b="1" dirty="0">
                          <a:effectLst/>
                          <a:highlight>
                            <a:srgbClr val="00FFFF"/>
                          </a:highlight>
                          <a:latin typeface="Times New Roman" panose="02020603050405020304" pitchFamily="18" charset="0"/>
                          <a:ea typeface="Calibri" panose="020F0502020204030204" pitchFamily="34" charset="0"/>
                          <a:cs typeface="Arial" panose="020B0604020202020204" pitchFamily="34" charset="0"/>
                        </a:rPr>
                        <a:t>%56</a:t>
                      </a:r>
                      <a:endParaRPr lang="en-US" sz="20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41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23</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21-40</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352617454"/>
                  </a:ext>
                </a:extLst>
              </a:tr>
              <a:tr h="492362">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%27</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15</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4</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41-60</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64723435"/>
                  </a:ext>
                </a:extLst>
              </a:tr>
              <a:tr h="492362">
                <a:tc>
                  <a:txBody>
                    <a:bodyPr/>
                    <a:lstStyle/>
                    <a:p>
                      <a:pPr marL="0" marR="0" algn="ctr" rtl="0">
                        <a:lnSpc>
                          <a:spcPct val="107000"/>
                        </a:lnSpc>
                        <a:spcBef>
                          <a:spcPts val="0"/>
                        </a:spcBef>
                        <a:spcAft>
                          <a:spcPts val="0"/>
                        </a:spcAft>
                      </a:pPr>
                      <a:r>
                        <a:rPr lang="en-US" sz="2800" b="1" dirty="0">
                          <a:effectLst/>
                          <a:highlight>
                            <a:srgbClr val="FF0000"/>
                          </a:highlight>
                          <a:latin typeface="Times New Roman" panose="02020603050405020304" pitchFamily="18" charset="0"/>
                          <a:ea typeface="Calibri" panose="020F0502020204030204" pitchFamily="34" charset="0"/>
                          <a:cs typeface="Arial" panose="020B0604020202020204" pitchFamily="34" charset="0"/>
                        </a:rPr>
                        <a:t>%8</a:t>
                      </a:r>
                      <a:endParaRPr lang="en-US" sz="20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12</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dirty="0">
                          <a:effectLst/>
                          <a:latin typeface="Times New Roman" panose="02020603050405020304" pitchFamily="18" charset="0"/>
                          <a:ea typeface="Calibri" panose="020F0502020204030204" pitchFamily="34" charset="0"/>
                          <a:cs typeface="Arial" panose="020B0604020202020204" pitchFamily="34" charset="0"/>
                        </a:rPr>
                        <a:t>1</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61-80</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57039834"/>
                  </a:ext>
                </a:extLst>
              </a:tr>
              <a:tr h="492362">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%18</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11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2</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81 فأكثر</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642545473"/>
                  </a:ext>
                </a:extLst>
              </a:tr>
              <a:tr h="492362">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43%</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134</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58</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المجموع</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05411235"/>
                  </a:ext>
                </a:extLst>
              </a:tr>
            </a:tbl>
          </a:graphicData>
        </a:graphic>
      </p:graphicFrame>
    </p:spTree>
    <p:extLst>
      <p:ext uri="{BB962C8B-B14F-4D97-AF65-F5344CB8AC3E}">
        <p14:creationId xmlns:p14="http://schemas.microsoft.com/office/powerpoint/2010/main" val="2936271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057E827-B52D-4367-831F-DD0E15F7C309}"/>
              </a:ext>
            </a:extLst>
          </p:cNvPr>
          <p:cNvSpPr>
            <a:spLocks noGrp="1"/>
          </p:cNvSpPr>
          <p:nvPr>
            <p:ph type="title"/>
          </p:nvPr>
        </p:nvSpPr>
        <p:spPr>
          <a:xfrm>
            <a:off x="1295402" y="584090"/>
            <a:ext cx="10178322" cy="1492132"/>
          </a:xfrm>
        </p:spPr>
        <p:txBody>
          <a:bodyPr>
            <a:normAutofit fontScale="90000"/>
          </a:bodyPr>
          <a:lstStyle/>
          <a:p>
            <a:pPr algn="ctr"/>
            <a:r>
              <a:rPr lang="ar-IQ" sz="5400" b="1" dirty="0">
                <a:effectLst/>
                <a:latin typeface="Aldhabi" panose="01000000000000000000" pitchFamily="2" charset="-78"/>
                <a:ea typeface="Calibri" panose="020F0502020204030204" pitchFamily="34" charset="0"/>
                <a:cs typeface="Aldhabi" panose="01000000000000000000" pitchFamily="2" charset="-78"/>
              </a:rPr>
              <a:t>نوع الحيازة ونسبة المشاركة في العمل خارج المزرعة لعينة الدراسة</a:t>
            </a:r>
            <a:endParaRPr lang="en-US" sz="5400" dirty="0">
              <a:latin typeface="Aldhabi" panose="01000000000000000000" pitchFamily="2" charset="-78"/>
              <a:cs typeface="Aldhabi" panose="01000000000000000000" pitchFamily="2" charset="-78"/>
            </a:endParaRPr>
          </a:p>
        </p:txBody>
      </p:sp>
      <p:graphicFrame>
        <p:nvGraphicFramePr>
          <p:cNvPr id="4" name="جدول 4">
            <a:extLst>
              <a:ext uri="{FF2B5EF4-FFF2-40B4-BE49-F238E27FC236}">
                <a16:creationId xmlns:a16="http://schemas.microsoft.com/office/drawing/2014/main" id="{06CFF6AF-CE19-4A97-B65D-FE53537E18CC}"/>
              </a:ext>
            </a:extLst>
          </p:cNvPr>
          <p:cNvGraphicFramePr>
            <a:graphicFrameLocks noGrp="1"/>
          </p:cNvGraphicFramePr>
          <p:nvPr>
            <p:ph idx="1"/>
            <p:extLst>
              <p:ext uri="{D42A27DB-BD31-4B8C-83A1-F6EECF244321}">
                <p14:modId xmlns:p14="http://schemas.microsoft.com/office/powerpoint/2010/main" val="3462717893"/>
              </p:ext>
            </p:extLst>
          </p:nvPr>
        </p:nvGraphicFramePr>
        <p:xfrm>
          <a:off x="1295402" y="2407024"/>
          <a:ext cx="9879103" cy="3866886"/>
        </p:xfrm>
        <a:graphic>
          <a:graphicData uri="http://schemas.openxmlformats.org/drawingml/2006/table">
            <a:tbl>
              <a:tblPr firstRow="1" bandRow="1">
                <a:tableStyleId>{5C22544A-7EE6-4342-B048-85BDC9FD1C3A}</a:tableStyleId>
              </a:tblPr>
              <a:tblGrid>
                <a:gridCol w="2974034">
                  <a:extLst>
                    <a:ext uri="{9D8B030D-6E8A-4147-A177-3AD203B41FA5}">
                      <a16:colId xmlns:a16="http://schemas.microsoft.com/office/drawing/2014/main" val="1022565948"/>
                    </a:ext>
                  </a:extLst>
                </a:gridCol>
                <a:gridCol w="1965517">
                  <a:extLst>
                    <a:ext uri="{9D8B030D-6E8A-4147-A177-3AD203B41FA5}">
                      <a16:colId xmlns:a16="http://schemas.microsoft.com/office/drawing/2014/main" val="46645673"/>
                    </a:ext>
                  </a:extLst>
                </a:gridCol>
                <a:gridCol w="2626659">
                  <a:extLst>
                    <a:ext uri="{9D8B030D-6E8A-4147-A177-3AD203B41FA5}">
                      <a16:colId xmlns:a16="http://schemas.microsoft.com/office/drawing/2014/main" val="3355605844"/>
                    </a:ext>
                  </a:extLst>
                </a:gridCol>
                <a:gridCol w="2312893">
                  <a:extLst>
                    <a:ext uri="{9D8B030D-6E8A-4147-A177-3AD203B41FA5}">
                      <a16:colId xmlns:a16="http://schemas.microsoft.com/office/drawing/2014/main" val="699445211"/>
                    </a:ext>
                  </a:extLst>
                </a:gridCol>
              </a:tblGrid>
              <a:tr h="964958">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نسبة المشاركة في العمل خارج المزرعة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عدد المزارعين لكل فئة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عدد المشاركين في العمل خارج المزرعة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فئات نوع الحيازة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24611687"/>
                  </a:ext>
                </a:extLst>
              </a:tr>
              <a:tr h="725482">
                <a:tc>
                  <a:txBody>
                    <a:bodyPr/>
                    <a:lstStyle/>
                    <a:p>
                      <a:pPr marL="0" marR="0" algn="ctr" rtl="0">
                        <a:lnSpc>
                          <a:spcPct val="107000"/>
                        </a:lnSpc>
                        <a:spcBef>
                          <a:spcPts val="0"/>
                        </a:spcBef>
                        <a:spcAft>
                          <a:spcPts val="0"/>
                        </a:spcAft>
                      </a:pPr>
                      <a:r>
                        <a:rPr lang="en-US" sz="2800" dirty="0">
                          <a:effectLst/>
                          <a:highlight>
                            <a:srgbClr val="00FFFF"/>
                          </a:highlight>
                          <a:latin typeface="Times New Roman" panose="02020603050405020304" pitchFamily="18" charset="0"/>
                          <a:ea typeface="Calibri" panose="020F0502020204030204" pitchFamily="34" charset="0"/>
                          <a:cs typeface="Arial" panose="020B0604020202020204" pitchFamily="34" charset="0"/>
                        </a:rPr>
                        <a:t>%67</a:t>
                      </a:r>
                      <a:endParaRPr lang="en-US" sz="2000"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a:effectLst/>
                          <a:latin typeface="Times New Roman" panose="02020603050405020304" pitchFamily="18" charset="0"/>
                          <a:ea typeface="Calibri" panose="020F0502020204030204" pitchFamily="34" charset="0"/>
                          <a:cs typeface="Arial" panose="020B0604020202020204" pitchFamily="34" charset="0"/>
                        </a:rPr>
                        <a:t>21</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a:effectLst/>
                          <a:latin typeface="Times New Roman" panose="02020603050405020304" pitchFamily="18" charset="0"/>
                          <a:ea typeface="Calibri" panose="020F0502020204030204" pitchFamily="34" charset="0"/>
                          <a:cs typeface="Arial" panose="020B0604020202020204" pitchFamily="34" charset="0"/>
                        </a:rPr>
                        <a:t>14</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ايجار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453216739"/>
                  </a:ext>
                </a:extLst>
              </a:tr>
              <a:tr h="725482">
                <a:tc>
                  <a:txBody>
                    <a:bodyPr/>
                    <a:lstStyle/>
                    <a:p>
                      <a:pPr marL="0" marR="0" algn="ctr" rtl="0">
                        <a:lnSpc>
                          <a:spcPct val="107000"/>
                        </a:lnSpc>
                        <a:spcBef>
                          <a:spcPts val="0"/>
                        </a:spcBef>
                        <a:spcAft>
                          <a:spcPts val="0"/>
                        </a:spcAft>
                      </a:pPr>
                      <a:r>
                        <a:rPr lang="en-US" sz="2800" dirty="0">
                          <a:effectLst/>
                          <a:highlight>
                            <a:srgbClr val="FF0000"/>
                          </a:highlight>
                          <a:latin typeface="Times New Roman" panose="02020603050405020304" pitchFamily="18" charset="0"/>
                          <a:ea typeface="Calibri" panose="020F0502020204030204" pitchFamily="34" charset="0"/>
                          <a:cs typeface="Arial" panose="020B0604020202020204" pitchFamily="34" charset="0"/>
                        </a:rPr>
                        <a:t>%36</a:t>
                      </a:r>
                      <a:endParaRPr lang="en-US" sz="2000"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a:effectLst/>
                          <a:latin typeface="Times New Roman" panose="02020603050405020304" pitchFamily="18" charset="0"/>
                          <a:ea typeface="Calibri" panose="020F0502020204030204" pitchFamily="34" charset="0"/>
                          <a:cs typeface="Arial" panose="020B0604020202020204" pitchFamily="34" charset="0"/>
                        </a:rPr>
                        <a:t>76</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a:effectLst/>
                          <a:latin typeface="Times New Roman" panose="02020603050405020304" pitchFamily="18" charset="0"/>
                          <a:ea typeface="Calibri" panose="020F0502020204030204" pitchFamily="34" charset="0"/>
                          <a:cs typeface="Arial" panose="020B0604020202020204" pitchFamily="34" charset="0"/>
                        </a:rPr>
                        <a:t>27</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عقد</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933687261"/>
                  </a:ext>
                </a:extLst>
              </a:tr>
              <a:tr h="725482">
                <a:tc>
                  <a:txBody>
                    <a:bodyPr/>
                    <a:lstStyle/>
                    <a:p>
                      <a:pPr marL="0" marR="0" algn="ctr" rtl="0">
                        <a:lnSpc>
                          <a:spcPct val="107000"/>
                        </a:lnSpc>
                        <a:spcBef>
                          <a:spcPts val="0"/>
                        </a:spcBef>
                        <a:spcAft>
                          <a:spcPts val="0"/>
                        </a:spcAft>
                      </a:pPr>
                      <a:r>
                        <a:rPr lang="en-US" sz="2800">
                          <a:effectLst/>
                          <a:latin typeface="Times New Roman" panose="02020603050405020304" pitchFamily="18" charset="0"/>
                          <a:ea typeface="Calibri" panose="020F0502020204030204" pitchFamily="34" charset="0"/>
                          <a:cs typeface="Arial" panose="020B0604020202020204" pitchFamily="34" charset="0"/>
                        </a:rPr>
                        <a:t>%46</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a:effectLst/>
                          <a:latin typeface="Times New Roman" panose="02020603050405020304" pitchFamily="18" charset="0"/>
                          <a:ea typeface="Calibri" panose="020F0502020204030204" pitchFamily="34" charset="0"/>
                          <a:cs typeface="Arial" panose="020B0604020202020204" pitchFamily="34" charset="0"/>
                        </a:rPr>
                        <a:t>37</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dirty="0">
                          <a:effectLst/>
                          <a:latin typeface="Times New Roman" panose="02020603050405020304" pitchFamily="18" charset="0"/>
                          <a:ea typeface="Calibri" panose="020F0502020204030204" pitchFamily="34" charset="0"/>
                          <a:cs typeface="Arial" panose="020B0604020202020204" pitchFamily="34" charset="0"/>
                        </a:rPr>
                        <a:t>17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ملك</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089766695"/>
                  </a:ext>
                </a:extLst>
              </a:tr>
              <a:tr h="725482">
                <a:tc>
                  <a:txBody>
                    <a:bodyPr/>
                    <a:lstStyle/>
                    <a:p>
                      <a:pPr marL="0" marR="0" algn="ctr" rtl="1">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43%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134</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58</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المجموع</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83813149"/>
                  </a:ext>
                </a:extLst>
              </a:tr>
            </a:tbl>
          </a:graphicData>
        </a:graphic>
      </p:graphicFrame>
    </p:spTree>
    <p:extLst>
      <p:ext uri="{BB962C8B-B14F-4D97-AF65-F5344CB8AC3E}">
        <p14:creationId xmlns:p14="http://schemas.microsoft.com/office/powerpoint/2010/main" val="639171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1B3C338-E389-4BAE-8A61-3A16942F06B9}"/>
              </a:ext>
            </a:extLst>
          </p:cNvPr>
          <p:cNvSpPr>
            <a:spLocks noGrp="1"/>
          </p:cNvSpPr>
          <p:nvPr>
            <p:ph type="title"/>
          </p:nvPr>
        </p:nvSpPr>
        <p:spPr/>
        <p:txBody>
          <a:bodyPr>
            <a:normAutofit/>
          </a:bodyPr>
          <a:lstStyle/>
          <a:p>
            <a:pPr algn="ctr"/>
            <a:br>
              <a:rPr lang="en-US" sz="1800" dirty="0"/>
            </a:br>
            <a:r>
              <a:rPr lang="ar-IQ" sz="4800" b="1" dirty="0">
                <a:effectLst/>
                <a:latin typeface="Aldhabi" panose="01000000000000000000" pitchFamily="2" charset="-78"/>
                <a:ea typeface="Calibri" panose="020F0502020204030204" pitchFamily="34" charset="0"/>
                <a:cs typeface="Aldhabi" panose="01000000000000000000" pitchFamily="2" charset="-78"/>
              </a:rPr>
              <a:t>اعداد المواشي ونسبة المشاركة في العمل خارج المزرعة لعينة الدراسة</a:t>
            </a:r>
            <a:endParaRPr lang="en-US" dirty="0">
              <a:latin typeface="Aldhabi" panose="01000000000000000000" pitchFamily="2" charset="-78"/>
              <a:cs typeface="Aldhabi" panose="01000000000000000000" pitchFamily="2" charset="-78"/>
            </a:endParaRPr>
          </a:p>
        </p:txBody>
      </p:sp>
      <p:graphicFrame>
        <p:nvGraphicFramePr>
          <p:cNvPr id="4" name="جدول 4">
            <a:extLst>
              <a:ext uri="{FF2B5EF4-FFF2-40B4-BE49-F238E27FC236}">
                <a16:creationId xmlns:a16="http://schemas.microsoft.com/office/drawing/2014/main" id="{CC9E9654-4AEC-4DD8-8C12-A05E32045D10}"/>
              </a:ext>
            </a:extLst>
          </p:cNvPr>
          <p:cNvGraphicFramePr>
            <a:graphicFrameLocks noGrp="1"/>
          </p:cNvGraphicFramePr>
          <p:nvPr>
            <p:ph idx="1"/>
            <p:extLst>
              <p:ext uri="{D42A27DB-BD31-4B8C-83A1-F6EECF244321}">
                <p14:modId xmlns:p14="http://schemas.microsoft.com/office/powerpoint/2010/main" val="2620811881"/>
              </p:ext>
            </p:extLst>
          </p:nvPr>
        </p:nvGraphicFramePr>
        <p:xfrm>
          <a:off x="1119352" y="2447364"/>
          <a:ext cx="10310648" cy="3251493"/>
        </p:xfrm>
        <a:graphic>
          <a:graphicData uri="http://schemas.openxmlformats.org/drawingml/2006/table">
            <a:tbl>
              <a:tblPr firstRow="1" bandRow="1">
                <a:tableStyleId>{5C22544A-7EE6-4342-B048-85BDC9FD1C3A}</a:tableStyleId>
              </a:tblPr>
              <a:tblGrid>
                <a:gridCol w="2806262">
                  <a:extLst>
                    <a:ext uri="{9D8B030D-6E8A-4147-A177-3AD203B41FA5}">
                      <a16:colId xmlns:a16="http://schemas.microsoft.com/office/drawing/2014/main" val="4175735524"/>
                    </a:ext>
                  </a:extLst>
                </a:gridCol>
                <a:gridCol w="2349062">
                  <a:extLst>
                    <a:ext uri="{9D8B030D-6E8A-4147-A177-3AD203B41FA5}">
                      <a16:colId xmlns:a16="http://schemas.microsoft.com/office/drawing/2014/main" val="2971426167"/>
                    </a:ext>
                  </a:extLst>
                </a:gridCol>
                <a:gridCol w="2577662">
                  <a:extLst>
                    <a:ext uri="{9D8B030D-6E8A-4147-A177-3AD203B41FA5}">
                      <a16:colId xmlns:a16="http://schemas.microsoft.com/office/drawing/2014/main" val="253513045"/>
                    </a:ext>
                  </a:extLst>
                </a:gridCol>
                <a:gridCol w="2577662">
                  <a:extLst>
                    <a:ext uri="{9D8B030D-6E8A-4147-A177-3AD203B41FA5}">
                      <a16:colId xmlns:a16="http://schemas.microsoft.com/office/drawing/2014/main" val="1095598288"/>
                    </a:ext>
                  </a:extLst>
                </a:gridCol>
              </a:tblGrid>
              <a:tr h="1524045">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نسبة المشاركة في العمل خارج المزرعة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عدد المزارعين لكل فئة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عدد المشاركين في العمل خارج المزرعة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07000"/>
                        </a:lnSpc>
                        <a:spcBef>
                          <a:spcPts val="0"/>
                        </a:spcBef>
                        <a:spcAft>
                          <a:spcPts val="0"/>
                        </a:spcAft>
                      </a:pPr>
                      <a:endParaRPr lang="ar-IQ" sz="2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فئات المواشي (رأس)</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112536828"/>
                  </a:ext>
                </a:extLst>
              </a:tr>
              <a:tr h="575816">
                <a:tc>
                  <a:txBody>
                    <a:bodyPr/>
                    <a:lstStyle/>
                    <a:p>
                      <a:pPr marL="0" marR="0" algn="ctr" rtl="0">
                        <a:lnSpc>
                          <a:spcPct val="107000"/>
                        </a:lnSpc>
                        <a:spcBef>
                          <a:spcPts val="0"/>
                        </a:spcBef>
                        <a:spcAft>
                          <a:spcPts val="0"/>
                        </a:spcAft>
                      </a:pPr>
                      <a:r>
                        <a:rPr lang="ar-IQ" sz="2800" b="1"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a:t>
                      </a:r>
                      <a:r>
                        <a:rPr lang="en-US" sz="2800" b="1" dirty="0">
                          <a:effectLst/>
                          <a:highlight>
                            <a:srgbClr val="00FFFF"/>
                          </a:highlight>
                          <a:latin typeface="Times New Roman" panose="02020603050405020304" pitchFamily="18" charset="0"/>
                          <a:ea typeface="Calibri" panose="020F0502020204030204" pitchFamily="34" charset="0"/>
                          <a:cs typeface="Arial" panose="020B0604020202020204" pitchFamily="34" charset="0"/>
                        </a:rPr>
                        <a:t>52</a:t>
                      </a:r>
                      <a:endParaRPr lang="en-US" sz="20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21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b="1" dirty="0">
                          <a:effectLst/>
                          <a:latin typeface="Times New Roman" panose="02020603050405020304" pitchFamily="18" charset="0"/>
                          <a:ea typeface="Calibri" panose="020F0502020204030204" pitchFamily="34" charset="0"/>
                          <a:cs typeface="Arial" panose="020B0604020202020204" pitchFamily="34" charset="0"/>
                        </a:rPr>
                        <a:t>11</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1-20</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321627075"/>
                  </a:ext>
                </a:extLst>
              </a:tr>
              <a:tr h="575816">
                <a:tc>
                  <a:txBody>
                    <a:bodyPr/>
                    <a:lstStyle/>
                    <a:p>
                      <a:pPr marL="0" marR="0" algn="ctr" rtl="0">
                        <a:lnSpc>
                          <a:spcPct val="107000"/>
                        </a:lnSpc>
                        <a:spcBef>
                          <a:spcPts val="0"/>
                        </a:spcBef>
                        <a:spcAft>
                          <a:spcPts val="0"/>
                        </a:spcAft>
                      </a:pPr>
                      <a:r>
                        <a:rPr lang="ar-IQ" sz="2800" b="1">
                          <a:effectLst/>
                          <a:latin typeface="Calibri" panose="020F0502020204030204" pitchFamily="34" charset="0"/>
                          <a:ea typeface="Calibri" panose="020F0502020204030204" pitchFamily="34" charset="0"/>
                          <a:cs typeface="Times New Roman" panose="02020603050405020304" pitchFamily="18" charset="0"/>
                        </a:rPr>
                        <a:t>%</a:t>
                      </a:r>
                      <a:r>
                        <a:rPr lang="en-US" sz="2800" b="1">
                          <a:effectLst/>
                          <a:latin typeface="Times New Roman" panose="02020603050405020304" pitchFamily="18" charset="0"/>
                          <a:ea typeface="Calibri" panose="020F0502020204030204" pitchFamily="34" charset="0"/>
                          <a:cs typeface="Arial" panose="020B0604020202020204" pitchFamily="34" charset="0"/>
                        </a:rPr>
                        <a:t>43</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61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26</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rPr>
                        <a:t>21-40</a:t>
                      </a:r>
                      <a:endParaRPr lang="en-US" sz="2800" b="1" kern="1200" dirty="0">
                        <a:solidFill>
                          <a:schemeClr val="dk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50457131"/>
                  </a:ext>
                </a:extLst>
              </a:tr>
              <a:tr h="575816">
                <a:tc>
                  <a:txBody>
                    <a:bodyPr/>
                    <a:lstStyle/>
                    <a:p>
                      <a:pPr marL="0" marR="0" algn="ctr" rtl="0">
                        <a:lnSpc>
                          <a:spcPct val="107000"/>
                        </a:lnSpc>
                        <a:spcBef>
                          <a:spcPts val="0"/>
                        </a:spcBef>
                        <a:spcAft>
                          <a:spcPts val="0"/>
                        </a:spcAft>
                      </a:pPr>
                      <a:r>
                        <a:rPr lang="ar-IQ" sz="2800" b="1"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rPr>
                        <a:t>%</a:t>
                      </a:r>
                      <a:r>
                        <a:rPr lang="en-US" sz="2800" b="1" dirty="0">
                          <a:effectLst/>
                          <a:highlight>
                            <a:srgbClr val="FF0000"/>
                          </a:highlight>
                          <a:latin typeface="Times New Roman" panose="02020603050405020304" pitchFamily="18" charset="0"/>
                          <a:ea typeface="Calibri" panose="020F0502020204030204" pitchFamily="34" charset="0"/>
                          <a:cs typeface="Arial" panose="020B0604020202020204" pitchFamily="34" charset="0"/>
                        </a:rPr>
                        <a:t>33</a:t>
                      </a:r>
                      <a:endParaRPr lang="en-US" sz="20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b="1">
                          <a:effectLst/>
                          <a:latin typeface="Times New Roman" panose="02020603050405020304" pitchFamily="18" charset="0"/>
                          <a:ea typeface="Calibri" panose="020F0502020204030204" pitchFamily="34" charset="0"/>
                          <a:cs typeface="Arial" panose="020B0604020202020204" pitchFamily="34" charset="0"/>
                        </a:rPr>
                        <a:t>21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2800" b="1" dirty="0">
                          <a:effectLst/>
                          <a:latin typeface="Times New Roman" panose="02020603050405020304" pitchFamily="18" charset="0"/>
                          <a:ea typeface="Calibri" panose="020F0502020204030204" pitchFamily="34" charset="0"/>
                          <a:cs typeface="Arial" panose="020B0604020202020204" pitchFamily="34" charset="0"/>
                        </a:rPr>
                        <a:t>7</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latin typeface="Calibri" panose="020F0502020204030204" pitchFamily="34" charset="0"/>
                          <a:ea typeface="Calibri" panose="020F0502020204030204" pitchFamily="34" charset="0"/>
                          <a:cs typeface="Times New Roman" panose="02020603050405020304" pitchFamily="18" charset="0"/>
                        </a:rPr>
                        <a:t>41 فأكثر</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741093427"/>
                  </a:ext>
                </a:extLst>
              </a:tr>
            </a:tbl>
          </a:graphicData>
        </a:graphic>
      </p:graphicFrame>
    </p:spTree>
    <p:extLst>
      <p:ext uri="{BB962C8B-B14F-4D97-AF65-F5344CB8AC3E}">
        <p14:creationId xmlns:p14="http://schemas.microsoft.com/office/powerpoint/2010/main" val="17180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D66CB82-8A96-4048-8F6D-1D27CF7A4D1E}"/>
              </a:ext>
            </a:extLst>
          </p:cNvPr>
          <p:cNvSpPr>
            <a:spLocks noGrp="1"/>
          </p:cNvSpPr>
          <p:nvPr>
            <p:ph type="title"/>
          </p:nvPr>
        </p:nvSpPr>
        <p:spPr>
          <a:xfrm>
            <a:off x="1295402" y="331076"/>
            <a:ext cx="9601196" cy="1591853"/>
          </a:xfrm>
        </p:spPr>
        <p:txBody>
          <a:bodyPr>
            <a:normAutofit/>
          </a:bodyPr>
          <a:lstStyle/>
          <a:p>
            <a:pPr algn="ctr" rtl="1"/>
            <a:r>
              <a:rPr lang="ar-IQ" sz="4800" b="1" dirty="0">
                <a:effectLst/>
                <a:latin typeface="Aldhabi" panose="01000000000000000000" pitchFamily="2" charset="-78"/>
                <a:ea typeface="Calibri" panose="020F0502020204030204" pitchFamily="34" charset="0"/>
                <a:cs typeface="Aldhabi" panose="01000000000000000000" pitchFamily="2" charset="-78"/>
              </a:rPr>
              <a:t>استراتيجيات إدارة المخاطر</a:t>
            </a:r>
            <a:br>
              <a:rPr lang="ar-IQ" sz="4000" b="1" dirty="0">
                <a:effectLst/>
                <a:latin typeface="Aldhabi" panose="01000000000000000000" pitchFamily="2" charset="-78"/>
                <a:ea typeface="Calibri" panose="020F0502020204030204" pitchFamily="34" charset="0"/>
                <a:cs typeface="Aldhabi" panose="01000000000000000000" pitchFamily="2" charset="-78"/>
              </a:rPr>
            </a:br>
            <a:br>
              <a:rPr lang="en-US" sz="1800" b="1" dirty="0">
                <a:effectLst/>
                <a:latin typeface="Aldhabi" panose="01000000000000000000" pitchFamily="2" charset="-78"/>
                <a:ea typeface="Calibri" panose="020F0502020204030204" pitchFamily="34" charset="0"/>
                <a:cs typeface="Aldhabi" panose="01000000000000000000" pitchFamily="2" charset="-78"/>
              </a:rPr>
            </a:br>
            <a:r>
              <a:rPr lang="ar-IQ" sz="3600" b="1" dirty="0">
                <a:effectLst/>
                <a:latin typeface="Aldhabi" panose="01000000000000000000" pitchFamily="2" charset="-78"/>
                <a:ea typeface="Calibri" panose="020F0502020204030204" pitchFamily="34" charset="0"/>
                <a:cs typeface="Aldhabi" panose="01000000000000000000" pitchFamily="2" charset="-78"/>
              </a:rPr>
              <a:t>اولاً: استراتيجيات الوقاية ونسبة المشاركة لعينة الدراسة</a:t>
            </a:r>
            <a:endParaRPr lang="en-US" sz="3200" b="1" dirty="0">
              <a:latin typeface="Aldhabi" panose="01000000000000000000" pitchFamily="2" charset="-78"/>
              <a:cs typeface="Aldhabi" panose="01000000000000000000" pitchFamily="2" charset="-78"/>
            </a:endParaRPr>
          </a:p>
        </p:txBody>
      </p:sp>
      <p:graphicFrame>
        <p:nvGraphicFramePr>
          <p:cNvPr id="4" name="عنصر نائب للمحتوى 3">
            <a:extLst>
              <a:ext uri="{FF2B5EF4-FFF2-40B4-BE49-F238E27FC236}">
                <a16:creationId xmlns:a16="http://schemas.microsoft.com/office/drawing/2014/main" id="{86B39D1C-A3A1-4B77-9A44-9164DDC04B7F}"/>
              </a:ext>
            </a:extLst>
          </p:cNvPr>
          <p:cNvGraphicFramePr>
            <a:graphicFrameLocks noGrp="1"/>
          </p:cNvGraphicFramePr>
          <p:nvPr>
            <p:ph idx="1"/>
            <p:extLst>
              <p:ext uri="{D42A27DB-BD31-4B8C-83A1-F6EECF244321}">
                <p14:modId xmlns:p14="http://schemas.microsoft.com/office/powerpoint/2010/main" val="254007343"/>
              </p:ext>
            </p:extLst>
          </p:nvPr>
        </p:nvGraphicFramePr>
        <p:xfrm>
          <a:off x="998482" y="2118581"/>
          <a:ext cx="10670860" cy="4408343"/>
        </p:xfrm>
        <a:graphic>
          <a:graphicData uri="http://schemas.openxmlformats.org/drawingml/2006/table">
            <a:tbl>
              <a:tblPr rtl="1" firstRow="1" firstCol="1" bandRow="1">
                <a:tableStyleId>{5C22544A-7EE6-4342-B048-85BDC9FD1C3A}</a:tableStyleId>
              </a:tblPr>
              <a:tblGrid>
                <a:gridCol w="3254137">
                  <a:extLst>
                    <a:ext uri="{9D8B030D-6E8A-4147-A177-3AD203B41FA5}">
                      <a16:colId xmlns:a16="http://schemas.microsoft.com/office/drawing/2014/main" val="1082661086"/>
                    </a:ext>
                  </a:extLst>
                </a:gridCol>
                <a:gridCol w="2942283">
                  <a:extLst>
                    <a:ext uri="{9D8B030D-6E8A-4147-A177-3AD203B41FA5}">
                      <a16:colId xmlns:a16="http://schemas.microsoft.com/office/drawing/2014/main" val="4020397711"/>
                    </a:ext>
                  </a:extLst>
                </a:gridCol>
                <a:gridCol w="2237220">
                  <a:extLst>
                    <a:ext uri="{9D8B030D-6E8A-4147-A177-3AD203B41FA5}">
                      <a16:colId xmlns:a16="http://schemas.microsoft.com/office/drawing/2014/main" val="1398683181"/>
                    </a:ext>
                  </a:extLst>
                </a:gridCol>
                <a:gridCol w="2237220">
                  <a:extLst>
                    <a:ext uri="{9D8B030D-6E8A-4147-A177-3AD203B41FA5}">
                      <a16:colId xmlns:a16="http://schemas.microsoft.com/office/drawing/2014/main" val="4051906409"/>
                    </a:ext>
                  </a:extLst>
                </a:gridCol>
              </a:tblGrid>
              <a:tr h="605527">
                <a:tc gridSpan="2">
                  <a:txBody>
                    <a:bodyPr/>
                    <a:lstStyle/>
                    <a:p>
                      <a:pPr marL="0" marR="0" algn="ctr" rtl="0">
                        <a:lnSpc>
                          <a:spcPct val="107000"/>
                        </a:lnSpc>
                        <a:spcBef>
                          <a:spcPts val="0"/>
                        </a:spcBef>
                        <a:spcAft>
                          <a:spcPts val="0"/>
                        </a:spcAft>
                      </a:pPr>
                      <a:r>
                        <a:rPr lang="ar-IQ" sz="2800" b="1" dirty="0">
                          <a:effectLst/>
                        </a:rPr>
                        <a:t>استراتيجيات الوقاية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tc>
                  <a:txBody>
                    <a:bodyPr/>
                    <a:lstStyle/>
                    <a:p>
                      <a:pPr marL="0" marR="0" algn="ctr" rtl="0">
                        <a:lnSpc>
                          <a:spcPct val="107000"/>
                        </a:lnSpc>
                        <a:spcBef>
                          <a:spcPts val="0"/>
                        </a:spcBef>
                        <a:spcAft>
                          <a:spcPts val="0"/>
                        </a:spcAft>
                      </a:pPr>
                      <a:r>
                        <a:rPr lang="ar-IQ" sz="2800" b="1">
                          <a:effectLst/>
                        </a:rPr>
                        <a:t>عدد المشاركين</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rPr>
                        <a:t>نسبة المشاركة %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74852113"/>
                  </a:ext>
                </a:extLst>
              </a:tr>
              <a:tr h="566036">
                <a:tc gridSpan="2">
                  <a:txBody>
                    <a:bodyPr/>
                    <a:lstStyle/>
                    <a:p>
                      <a:pPr marL="0" marR="0" algn="ctr" rtl="1">
                        <a:lnSpc>
                          <a:spcPct val="107000"/>
                        </a:lnSpc>
                        <a:spcBef>
                          <a:spcPts val="0"/>
                        </a:spcBef>
                        <a:spcAft>
                          <a:spcPts val="0"/>
                        </a:spcAft>
                      </a:pPr>
                      <a:r>
                        <a:rPr lang="ar-SA" sz="2800" b="1" dirty="0">
                          <a:effectLst/>
                        </a:rPr>
                        <a:t>هل هناك برامج ارشادية؟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tc>
                  <a:txBody>
                    <a:bodyPr/>
                    <a:lstStyle/>
                    <a:p>
                      <a:pPr marL="0" marR="0" algn="ctr" rtl="0">
                        <a:lnSpc>
                          <a:spcPct val="107000"/>
                        </a:lnSpc>
                        <a:spcBef>
                          <a:spcPts val="0"/>
                        </a:spcBef>
                        <a:spcAft>
                          <a:spcPts val="0"/>
                        </a:spcAft>
                      </a:pPr>
                      <a:r>
                        <a:rPr lang="ar-IQ" sz="2800" b="1">
                          <a:effectLst/>
                        </a:rPr>
                        <a:t>95</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2800" b="1">
                          <a:effectLst/>
                        </a:rPr>
                        <a:t>71%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720171661"/>
                  </a:ext>
                </a:extLst>
              </a:tr>
              <a:tr h="511650">
                <a:tc gridSpan="2">
                  <a:txBody>
                    <a:bodyPr/>
                    <a:lstStyle/>
                    <a:p>
                      <a:pPr marL="0" marR="0" algn="ctr" rtl="0">
                        <a:lnSpc>
                          <a:spcPct val="107000"/>
                        </a:lnSpc>
                        <a:spcBef>
                          <a:spcPts val="0"/>
                        </a:spcBef>
                        <a:spcAft>
                          <a:spcPts val="0"/>
                        </a:spcAft>
                      </a:pPr>
                      <a:r>
                        <a:rPr lang="ar-IQ" sz="2800" b="1" dirty="0">
                          <a:effectLst/>
                        </a:rPr>
                        <a:t>هل اشترك بندوة تدريبية؟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tc>
                  <a:txBody>
                    <a:bodyPr/>
                    <a:lstStyle/>
                    <a:p>
                      <a:pPr marL="0" marR="0" algn="ctr" rtl="0">
                        <a:lnSpc>
                          <a:spcPct val="107000"/>
                        </a:lnSpc>
                        <a:spcBef>
                          <a:spcPts val="0"/>
                        </a:spcBef>
                        <a:spcAft>
                          <a:spcPts val="0"/>
                        </a:spcAft>
                      </a:pPr>
                      <a:r>
                        <a:rPr lang="ar-IQ" sz="2800" b="1">
                          <a:effectLst/>
                          <a:highlight>
                            <a:srgbClr val="00FFFF"/>
                          </a:highlight>
                        </a:rPr>
                        <a:t>105</a:t>
                      </a:r>
                      <a:endParaRPr lang="en-US" sz="2000" b="1">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highlight>
                            <a:srgbClr val="00FFFF"/>
                          </a:highlight>
                        </a:rPr>
                        <a:t>78%</a:t>
                      </a:r>
                      <a:endParaRPr lang="en-US" sz="20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31641275"/>
                  </a:ext>
                </a:extLst>
              </a:tr>
              <a:tr h="600946">
                <a:tc gridSpan="2">
                  <a:txBody>
                    <a:bodyPr/>
                    <a:lstStyle/>
                    <a:p>
                      <a:pPr marL="0" marR="0" algn="ctr" rtl="1">
                        <a:lnSpc>
                          <a:spcPct val="107000"/>
                        </a:lnSpc>
                        <a:spcBef>
                          <a:spcPts val="0"/>
                        </a:spcBef>
                        <a:spcAft>
                          <a:spcPts val="0"/>
                        </a:spcAft>
                      </a:pPr>
                      <a:r>
                        <a:rPr lang="ar-SA" sz="2800" b="1" dirty="0">
                          <a:effectLst/>
                        </a:rPr>
                        <a:t>هل هناك تنسيق مع مراكز بحثية؟</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tc>
                  <a:txBody>
                    <a:bodyPr/>
                    <a:lstStyle/>
                    <a:p>
                      <a:pPr marL="0" marR="0" algn="ctr" rtl="0">
                        <a:lnSpc>
                          <a:spcPct val="107000"/>
                        </a:lnSpc>
                        <a:spcBef>
                          <a:spcPts val="0"/>
                        </a:spcBef>
                        <a:spcAft>
                          <a:spcPts val="0"/>
                        </a:spcAft>
                      </a:pPr>
                      <a:r>
                        <a:rPr lang="ar-IQ" sz="2800" b="1">
                          <a:effectLst/>
                        </a:rPr>
                        <a:t>46</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a:effectLst/>
                        </a:rPr>
                        <a:t>34%</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03504659"/>
                  </a:ext>
                </a:extLst>
              </a:tr>
              <a:tr h="605527">
                <a:tc gridSpan="2">
                  <a:txBody>
                    <a:bodyPr/>
                    <a:lstStyle/>
                    <a:p>
                      <a:pPr marL="0" marR="0" algn="ctr" rtl="1">
                        <a:lnSpc>
                          <a:spcPct val="107000"/>
                        </a:lnSpc>
                        <a:spcBef>
                          <a:spcPts val="0"/>
                        </a:spcBef>
                        <a:spcAft>
                          <a:spcPts val="0"/>
                        </a:spcAft>
                      </a:pPr>
                      <a:r>
                        <a:rPr lang="ar-SA" sz="2800" b="1" dirty="0">
                          <a:effectLst/>
                        </a:rPr>
                        <a:t>هل هناك تطبيق برامج علمية </a:t>
                      </a:r>
                      <a:r>
                        <a:rPr lang="ar-IQ" sz="2800" b="1" dirty="0">
                          <a:effectLst/>
                        </a:rPr>
                        <a:t>للمكافحة، للبذار، للتسميد؟</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hMerge="1">
                  <a:txBody>
                    <a:bodyPr/>
                    <a:lstStyle/>
                    <a:p>
                      <a:endParaRPr lang="en-US"/>
                    </a:p>
                  </a:txBody>
                  <a:tcPr/>
                </a:tc>
                <a:tc>
                  <a:txBody>
                    <a:bodyPr/>
                    <a:lstStyle/>
                    <a:p>
                      <a:pPr marL="0" marR="0" algn="ctr" rtl="0">
                        <a:lnSpc>
                          <a:spcPct val="107000"/>
                        </a:lnSpc>
                        <a:spcBef>
                          <a:spcPts val="0"/>
                        </a:spcBef>
                        <a:spcAft>
                          <a:spcPts val="0"/>
                        </a:spcAft>
                      </a:pPr>
                      <a:r>
                        <a:rPr lang="ar-IQ" sz="2800" b="1" dirty="0">
                          <a:effectLst/>
                        </a:rPr>
                        <a:t>95</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a:effectLst/>
                        </a:rPr>
                        <a:t>71%</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637988637"/>
                  </a:ext>
                </a:extLst>
              </a:tr>
              <a:tr h="605527">
                <a:tc rowSpan="3">
                  <a:txBody>
                    <a:bodyPr/>
                    <a:lstStyle/>
                    <a:p>
                      <a:pPr marL="0" marR="0" algn="ctr" rtl="1">
                        <a:lnSpc>
                          <a:spcPct val="107000"/>
                        </a:lnSpc>
                        <a:spcBef>
                          <a:spcPts val="0"/>
                        </a:spcBef>
                        <a:spcAft>
                          <a:spcPts val="0"/>
                        </a:spcAft>
                      </a:pPr>
                      <a:r>
                        <a:rPr lang="ar-SA" sz="2800" b="1">
                          <a:effectLst/>
                        </a:rPr>
                        <a:t>هل هناك طرق تكنلوجية مثل:</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2800" b="1" dirty="0">
                          <a:effectLst/>
                        </a:rPr>
                        <a:t>بوتاسيوم عناصر صغرى؟</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rPr>
                        <a:t>74</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rPr>
                        <a:t>55%</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882966372"/>
                  </a:ext>
                </a:extLst>
              </a:tr>
              <a:tr h="329715">
                <a:tc vMerge="1">
                  <a:txBody>
                    <a:bodyPr/>
                    <a:lstStyle/>
                    <a:p>
                      <a:endParaRPr lang="en-US"/>
                    </a:p>
                  </a:txBody>
                  <a:tcPr/>
                </a:tc>
                <a:tc>
                  <a:txBody>
                    <a:bodyPr/>
                    <a:lstStyle/>
                    <a:p>
                      <a:pPr marL="0" marR="0" algn="ctr" rtl="1">
                        <a:lnSpc>
                          <a:spcPct val="107000"/>
                        </a:lnSpc>
                        <a:spcBef>
                          <a:spcPts val="0"/>
                        </a:spcBef>
                        <a:spcAft>
                          <a:spcPts val="0"/>
                        </a:spcAft>
                      </a:pPr>
                      <a:r>
                        <a:rPr lang="ar-SA" sz="2800" b="1">
                          <a:effectLst/>
                        </a:rPr>
                        <a:t>تسوية ليزرية؟</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rPr>
                        <a:t>39</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rPr>
                        <a:t>29%</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666368444"/>
                  </a:ext>
                </a:extLst>
              </a:tr>
              <a:tr h="329715">
                <a:tc vMerge="1">
                  <a:txBody>
                    <a:bodyPr/>
                    <a:lstStyle/>
                    <a:p>
                      <a:endParaRPr lang="en-US"/>
                    </a:p>
                  </a:txBody>
                  <a:tcPr/>
                </a:tc>
                <a:tc>
                  <a:txBody>
                    <a:bodyPr/>
                    <a:lstStyle/>
                    <a:p>
                      <a:pPr marL="0" marR="0" algn="ctr" rtl="1">
                        <a:lnSpc>
                          <a:spcPct val="107000"/>
                        </a:lnSpc>
                        <a:spcBef>
                          <a:spcPts val="0"/>
                        </a:spcBef>
                        <a:spcAft>
                          <a:spcPts val="0"/>
                        </a:spcAft>
                      </a:pPr>
                      <a:r>
                        <a:rPr lang="ar-SA" sz="2800" b="1">
                          <a:effectLst/>
                        </a:rPr>
                        <a:t>حزمة مبيدات؟</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a:effectLst/>
                        </a:rPr>
                        <a:t>74</a:t>
                      </a:r>
                      <a:endParaRPr lang="en-US" sz="20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b="1" dirty="0">
                          <a:effectLst/>
                        </a:rPr>
                        <a:t>55%</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033086499"/>
                  </a:ext>
                </a:extLst>
              </a:tr>
            </a:tbl>
          </a:graphicData>
        </a:graphic>
      </p:graphicFrame>
    </p:spTree>
    <p:extLst>
      <p:ext uri="{BB962C8B-B14F-4D97-AF65-F5344CB8AC3E}">
        <p14:creationId xmlns:p14="http://schemas.microsoft.com/office/powerpoint/2010/main" val="2290826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29E6DC5-7230-4E61-A3CC-819C68CD3AF4}"/>
              </a:ext>
            </a:extLst>
          </p:cNvPr>
          <p:cNvSpPr>
            <a:spLocks noGrp="1"/>
          </p:cNvSpPr>
          <p:nvPr>
            <p:ph type="title"/>
          </p:nvPr>
        </p:nvSpPr>
        <p:spPr/>
        <p:txBody>
          <a:bodyPr>
            <a:normAutofit/>
          </a:bodyPr>
          <a:lstStyle/>
          <a:p>
            <a:pPr algn="ctr"/>
            <a:r>
              <a:rPr lang="ar-IQ" sz="4800" b="1" dirty="0">
                <a:latin typeface="Aldhabi" panose="01000000000000000000" pitchFamily="2" charset="-78"/>
                <a:cs typeface="Aldhabi" panose="01000000000000000000" pitchFamily="2" charset="-78"/>
              </a:rPr>
              <a:t>ثانياً: </a:t>
            </a:r>
            <a:r>
              <a:rPr lang="ar-IQ" sz="4800" b="1" dirty="0">
                <a:effectLst/>
                <a:latin typeface="Aldhabi" panose="01000000000000000000" pitchFamily="2" charset="-78"/>
                <a:ea typeface="Calibri" panose="020F0502020204030204" pitchFamily="34" charset="0"/>
                <a:cs typeface="Aldhabi" panose="01000000000000000000" pitchFamily="2" charset="-78"/>
              </a:rPr>
              <a:t>استراتيجيات التخفيف ونسبة الاستفادة لعينة الدراسة</a:t>
            </a:r>
            <a:endParaRPr lang="en-US" sz="4800" b="1" dirty="0">
              <a:latin typeface="Aldhabi" panose="01000000000000000000" pitchFamily="2" charset="-78"/>
              <a:cs typeface="Aldhabi" panose="01000000000000000000" pitchFamily="2" charset="-78"/>
            </a:endParaRPr>
          </a:p>
        </p:txBody>
      </p:sp>
      <p:graphicFrame>
        <p:nvGraphicFramePr>
          <p:cNvPr id="4" name="عنصر نائب للمحتوى 3">
            <a:extLst>
              <a:ext uri="{FF2B5EF4-FFF2-40B4-BE49-F238E27FC236}">
                <a16:creationId xmlns:a16="http://schemas.microsoft.com/office/drawing/2014/main" id="{A7C329BE-A693-4D85-8758-51A238D074C2}"/>
              </a:ext>
            </a:extLst>
          </p:cNvPr>
          <p:cNvGraphicFramePr>
            <a:graphicFrameLocks noGrp="1"/>
          </p:cNvGraphicFramePr>
          <p:nvPr>
            <p:ph idx="1"/>
            <p:extLst>
              <p:ext uri="{D42A27DB-BD31-4B8C-83A1-F6EECF244321}">
                <p14:modId xmlns:p14="http://schemas.microsoft.com/office/powerpoint/2010/main" val="100086152"/>
              </p:ext>
            </p:extLst>
          </p:nvPr>
        </p:nvGraphicFramePr>
        <p:xfrm>
          <a:off x="1251679" y="1498442"/>
          <a:ext cx="10178321" cy="4977173"/>
        </p:xfrm>
        <a:graphic>
          <a:graphicData uri="http://schemas.openxmlformats.org/drawingml/2006/table">
            <a:tbl>
              <a:tblPr rtl="1" firstRow="1" firstCol="1" bandRow="1">
                <a:tableStyleId>{5C22544A-7EE6-4342-B048-85BDC9FD1C3A}</a:tableStyleId>
              </a:tblPr>
              <a:tblGrid>
                <a:gridCol w="5320486">
                  <a:extLst>
                    <a:ext uri="{9D8B030D-6E8A-4147-A177-3AD203B41FA5}">
                      <a16:colId xmlns:a16="http://schemas.microsoft.com/office/drawing/2014/main" val="2136624196"/>
                    </a:ext>
                  </a:extLst>
                </a:gridCol>
                <a:gridCol w="2483995">
                  <a:extLst>
                    <a:ext uri="{9D8B030D-6E8A-4147-A177-3AD203B41FA5}">
                      <a16:colId xmlns:a16="http://schemas.microsoft.com/office/drawing/2014/main" val="3249490320"/>
                    </a:ext>
                  </a:extLst>
                </a:gridCol>
                <a:gridCol w="2373840">
                  <a:extLst>
                    <a:ext uri="{9D8B030D-6E8A-4147-A177-3AD203B41FA5}">
                      <a16:colId xmlns:a16="http://schemas.microsoft.com/office/drawing/2014/main" val="236473769"/>
                    </a:ext>
                  </a:extLst>
                </a:gridCol>
              </a:tblGrid>
              <a:tr h="644646">
                <a:tc>
                  <a:txBody>
                    <a:bodyPr/>
                    <a:lstStyle/>
                    <a:p>
                      <a:pPr marL="0" marR="0" algn="ctr" rtl="0">
                        <a:lnSpc>
                          <a:spcPct val="107000"/>
                        </a:lnSpc>
                        <a:spcBef>
                          <a:spcPts val="0"/>
                        </a:spcBef>
                        <a:spcAft>
                          <a:spcPts val="0"/>
                        </a:spcAft>
                      </a:pPr>
                      <a:r>
                        <a:rPr lang="ar-IQ" sz="3200" b="1" dirty="0">
                          <a:effectLst/>
                        </a:rPr>
                        <a:t>استراتيجيات التخفيف</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عدد المستفيدين</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نسبة الاستفادة % </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103598614"/>
                  </a:ext>
                </a:extLst>
              </a:tr>
              <a:tr h="618401">
                <a:tc>
                  <a:txBody>
                    <a:bodyPr/>
                    <a:lstStyle/>
                    <a:p>
                      <a:pPr marL="0" marR="0" algn="ctr" rtl="1">
                        <a:lnSpc>
                          <a:spcPct val="107000"/>
                        </a:lnSpc>
                        <a:spcBef>
                          <a:spcPts val="0"/>
                        </a:spcBef>
                        <a:spcAft>
                          <a:spcPts val="0"/>
                        </a:spcAft>
                      </a:pPr>
                      <a:r>
                        <a:rPr lang="ar-SA" sz="3200" b="1" dirty="0">
                          <a:effectLst/>
                        </a:rPr>
                        <a:t>هل هناك دعم لأسعار المنتج؟</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highlight>
                            <a:srgbClr val="00FFFF"/>
                          </a:highlight>
                        </a:rPr>
                        <a:t>100</a:t>
                      </a:r>
                      <a:endParaRPr lang="en-US" sz="32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200" b="1" dirty="0">
                          <a:effectLst/>
                          <a:highlight>
                            <a:srgbClr val="00FFFF"/>
                          </a:highlight>
                        </a:rPr>
                        <a:t>75%</a:t>
                      </a:r>
                      <a:endParaRPr lang="en-US" sz="32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348151289"/>
                  </a:ext>
                </a:extLst>
              </a:tr>
              <a:tr h="667610">
                <a:tc>
                  <a:txBody>
                    <a:bodyPr/>
                    <a:lstStyle/>
                    <a:p>
                      <a:pPr marL="0" marR="0" algn="ctr" rtl="1">
                        <a:lnSpc>
                          <a:spcPct val="107000"/>
                        </a:lnSpc>
                        <a:spcBef>
                          <a:spcPts val="0"/>
                        </a:spcBef>
                        <a:spcAft>
                          <a:spcPts val="0"/>
                        </a:spcAft>
                      </a:pPr>
                      <a:r>
                        <a:rPr lang="ar-SA" sz="3200" b="1" dirty="0">
                          <a:effectLst/>
                        </a:rPr>
                        <a:t>هل هناك اعانة لعناصر الإنتاج؟</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95</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71%</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293949169"/>
                  </a:ext>
                </a:extLst>
              </a:tr>
              <a:tr h="667610">
                <a:tc>
                  <a:txBody>
                    <a:bodyPr/>
                    <a:lstStyle/>
                    <a:p>
                      <a:pPr marL="0" marR="0" algn="ctr" rtl="1">
                        <a:lnSpc>
                          <a:spcPct val="107000"/>
                        </a:lnSpc>
                        <a:spcBef>
                          <a:spcPts val="0"/>
                        </a:spcBef>
                        <a:spcAft>
                          <a:spcPts val="0"/>
                        </a:spcAft>
                      </a:pPr>
                      <a:r>
                        <a:rPr lang="ar-SA" sz="3200" b="1" dirty="0">
                          <a:effectLst/>
                        </a:rPr>
                        <a:t>هل هناك عمل خارج المزرعة؟</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58</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43%</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255287208"/>
                  </a:ext>
                </a:extLst>
              </a:tr>
              <a:tr h="667610">
                <a:tc>
                  <a:txBody>
                    <a:bodyPr/>
                    <a:lstStyle/>
                    <a:p>
                      <a:pPr marL="0" marR="0" algn="ctr" rtl="1">
                        <a:lnSpc>
                          <a:spcPct val="107000"/>
                        </a:lnSpc>
                        <a:spcBef>
                          <a:spcPts val="0"/>
                        </a:spcBef>
                        <a:spcAft>
                          <a:spcPts val="0"/>
                        </a:spcAft>
                      </a:pPr>
                      <a:r>
                        <a:rPr lang="ar-SA" sz="3200" b="1">
                          <a:effectLst/>
                        </a:rPr>
                        <a:t>هل هناك تأمين؟</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0</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0%</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642666535"/>
                  </a:ext>
                </a:extLst>
              </a:tr>
              <a:tr h="667610">
                <a:tc>
                  <a:txBody>
                    <a:bodyPr/>
                    <a:lstStyle/>
                    <a:p>
                      <a:pPr marL="0" marR="0" algn="ctr" rtl="1">
                        <a:lnSpc>
                          <a:spcPct val="107000"/>
                        </a:lnSpc>
                        <a:spcBef>
                          <a:spcPts val="0"/>
                        </a:spcBef>
                        <a:spcAft>
                          <a:spcPts val="0"/>
                        </a:spcAft>
                      </a:pPr>
                      <a:r>
                        <a:rPr lang="ar-SA" sz="3200" b="1">
                          <a:effectLst/>
                        </a:rPr>
                        <a:t>هل هناك مخازن مبردة؟</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16</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12%</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203191500"/>
                  </a:ext>
                </a:extLst>
              </a:tr>
              <a:tr h="667610">
                <a:tc>
                  <a:txBody>
                    <a:bodyPr/>
                    <a:lstStyle/>
                    <a:p>
                      <a:pPr marL="0" marR="0" algn="ctr" rtl="1">
                        <a:lnSpc>
                          <a:spcPct val="107000"/>
                        </a:lnSpc>
                        <a:spcBef>
                          <a:spcPts val="0"/>
                        </a:spcBef>
                        <a:spcAft>
                          <a:spcPts val="0"/>
                        </a:spcAft>
                      </a:pPr>
                      <a:r>
                        <a:rPr lang="ar-SA" sz="3200" b="1">
                          <a:effectLst/>
                        </a:rPr>
                        <a:t>هل توجد صناعات تحويلية قريبة من مزرعتك؟</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0</a:t>
                      </a:r>
                      <a:endParaRPr lang="en-US" sz="3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0%</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151001914"/>
                  </a:ext>
                </a:extLst>
              </a:tr>
            </a:tbl>
          </a:graphicData>
        </a:graphic>
      </p:graphicFrame>
    </p:spTree>
    <p:extLst>
      <p:ext uri="{BB962C8B-B14F-4D97-AF65-F5344CB8AC3E}">
        <p14:creationId xmlns:p14="http://schemas.microsoft.com/office/powerpoint/2010/main" val="2504108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6D3DB43-1830-418E-8453-D8258E8B6F7D}"/>
              </a:ext>
            </a:extLst>
          </p:cNvPr>
          <p:cNvSpPr>
            <a:spLocks noGrp="1"/>
          </p:cNvSpPr>
          <p:nvPr>
            <p:ph type="title"/>
          </p:nvPr>
        </p:nvSpPr>
        <p:spPr/>
        <p:txBody>
          <a:bodyPr>
            <a:normAutofit/>
          </a:bodyPr>
          <a:lstStyle/>
          <a:p>
            <a:pPr algn="ctr"/>
            <a:r>
              <a:rPr lang="ar-IQ" sz="6000" dirty="0">
                <a:latin typeface="Aldhabi" panose="01000000000000000000" pitchFamily="2" charset="-78"/>
                <a:cs typeface="Aldhabi" panose="01000000000000000000" pitchFamily="2" charset="-78"/>
              </a:rPr>
              <a:t>المقدمة</a:t>
            </a:r>
            <a:endParaRPr lang="en-US" sz="6000" dirty="0">
              <a:latin typeface="Aldhabi" panose="01000000000000000000" pitchFamily="2" charset="-78"/>
              <a:cs typeface="Aldhabi" panose="01000000000000000000" pitchFamily="2" charset="-78"/>
            </a:endParaRPr>
          </a:p>
        </p:txBody>
      </p:sp>
      <p:sp>
        <p:nvSpPr>
          <p:cNvPr id="3" name="عنصر نائب للمحتوى 2">
            <a:extLst>
              <a:ext uri="{FF2B5EF4-FFF2-40B4-BE49-F238E27FC236}">
                <a16:creationId xmlns:a16="http://schemas.microsoft.com/office/drawing/2014/main" id="{039357CD-B7B8-45EE-A9B4-8D63A7C7A382}"/>
              </a:ext>
            </a:extLst>
          </p:cNvPr>
          <p:cNvSpPr>
            <a:spLocks noGrp="1"/>
          </p:cNvSpPr>
          <p:nvPr>
            <p:ph idx="1"/>
          </p:nvPr>
        </p:nvSpPr>
        <p:spPr>
          <a:xfrm>
            <a:off x="838200" y="901700"/>
            <a:ext cx="11163300" cy="5947987"/>
          </a:xfrm>
        </p:spPr>
        <p:txBody>
          <a:bodyPr>
            <a:normAutofit fontScale="25000" lnSpcReduction="20000"/>
          </a:bodyPr>
          <a:lstStyle/>
          <a:p>
            <a:pPr marL="0" marR="38735" indent="0" algn="just">
              <a:lnSpc>
                <a:spcPct val="150000"/>
              </a:lnSpc>
              <a:spcBef>
                <a:spcPts val="1200"/>
              </a:spcBef>
              <a:spcAft>
                <a:spcPts val="20"/>
              </a:spcAft>
              <a:buNone/>
            </a:pPr>
            <a:r>
              <a:rPr lang="ar-IQ" sz="48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marR="38735" indent="0" algn="just" rtl="1">
              <a:lnSpc>
                <a:spcPct val="150000"/>
              </a:lnSpc>
              <a:spcBef>
                <a:spcPts val="1200"/>
              </a:spcBef>
              <a:spcAft>
                <a:spcPts val="20"/>
              </a:spcAft>
              <a:buNone/>
            </a:pPr>
            <a:r>
              <a:rPr lang="ar-IQ" sz="48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ادى التباين الشاسع في طرق حيازة الاراضي وتعقدها، الى ظهور مجالات عديدة لتخصص الباحثين في حيازة </a:t>
            </a:r>
            <a:r>
              <a:rPr lang="ar-IQ" sz="80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الأراضي والذي ادى  </a:t>
            </a: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الى وجود اوجهاً تشابهية بين اتجاهات الامن الحيازي واتجاهات الامن الغذائي الفردي بالرغم من كونهما مجالين منفصلين من مجالات البحث العلمي. لذا فإننا ومن خلال هذه الدراسة نحاول الوصول ومعرفة مدى تأثير الامن الحيازي على الامن الغذائي الفردي ومدى تأثره به، وما آل اليه قانون الاصلاح الزراعي والذي استهدف الحالة الاجتماعية للفلاح العراقي دونما الحالة الاقتصادية له، إذ نلاحظ ان الاسر الريفية منها اصبحت منتجة ومستهلكة في آن واحد كذلك تزايد عرض العمل خارج المزرعة، إذ ان مورد العمل لا يتحدد فقط بالقطاع الزراعي فحسب وإنما اصبح هناك ازدواجية مع قطاعات اخرى في آن واحد .</a:t>
            </a:r>
            <a:endParaRPr lang="en-US" sz="8000" dirty="0">
              <a:solidFill>
                <a:srgbClr val="231F20"/>
              </a:solidFill>
              <a:effectLst/>
              <a:latin typeface="Times New Roman" panose="02020603050405020304" pitchFamily="18" charset="0"/>
              <a:ea typeface="Times New Roman" panose="02020603050405020304" pitchFamily="18" charset="0"/>
            </a:endParaRPr>
          </a:p>
          <a:p>
            <a:pPr marL="0" marR="38735" indent="291465" algn="just" rtl="1">
              <a:lnSpc>
                <a:spcPct val="150000"/>
              </a:lnSpc>
              <a:spcBef>
                <a:spcPts val="1200"/>
              </a:spcBef>
              <a:spcAft>
                <a:spcPts val="20"/>
              </a:spcAft>
            </a:pP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ومن المعروف ان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الزراعة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ذات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طبيعة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بيولوجية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وحساسة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للمخاطرة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واللايقين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إذ</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تمثل</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واحدة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الخصائص</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الرئيسية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للإنتاج</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الزراعي</a:t>
            </a:r>
            <a:r>
              <a:rPr lang="ar-IQ" sz="80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 </a:t>
            </a:r>
            <a:r>
              <a:rPr lang="ar-IQ" sz="8000" dirty="0" err="1">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وت</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خضع</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عملية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صنع</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القرار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لمصطلحين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أساسيين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هما</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المخاطرة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وعدم</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اليقين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ولذلك</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يتخذ</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المزارعون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قراراتهم</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في</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بيئة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محاطة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بالمخاطر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تكون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فيها</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تقلبات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الاسعار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والعوائد</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أكبر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مصادر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المخاطر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فضلاً عن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العقبات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الاجتماعية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والقانونية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والبيئية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والعمل</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البشري</a:t>
            </a: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قدرة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المزارعين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على</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مواجهة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المخاطر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وتحملها</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مرتبطة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بإجراءات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السيولة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والتمويل</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وإتقان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السوق</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كما</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المخاطر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الزراعية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ليست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مستقلة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بل</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مترابطة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مع</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بعضها</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البعض</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كجزء</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نظام</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يضم</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جميع</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الاستراتيجيات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والأدوات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المتاحة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والسياسات</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المتخذة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لإدارة</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المخاطر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لذلك</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فإن</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اتباع</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نهج</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شامل</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أمر</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مهم</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8000" dirty="0" err="1">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وضروري</a:t>
            </a:r>
            <a:r>
              <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ar-IQ" sz="8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38735" indent="0" algn="just" rtl="1">
              <a:lnSpc>
                <a:spcPct val="150000"/>
              </a:lnSpc>
              <a:spcBef>
                <a:spcPts val="1355"/>
              </a:spcBef>
              <a:spcAft>
                <a:spcPts val="20"/>
              </a:spcAft>
              <a:buNone/>
              <a:tabLst>
                <a:tab pos="342900" algn="r"/>
              </a:tabLst>
            </a:pPr>
            <a:r>
              <a:rPr lang="en-US"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rgbClr val="231F20"/>
              </a:solidFill>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88644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676957E-47F0-4D85-843B-59D960BFDBD9}"/>
              </a:ext>
            </a:extLst>
          </p:cNvPr>
          <p:cNvSpPr>
            <a:spLocks noGrp="1"/>
          </p:cNvSpPr>
          <p:nvPr>
            <p:ph type="title"/>
          </p:nvPr>
        </p:nvSpPr>
        <p:spPr/>
        <p:txBody>
          <a:bodyPr>
            <a:normAutofit/>
          </a:bodyPr>
          <a:lstStyle/>
          <a:p>
            <a:pPr algn="ctr" rtl="1"/>
            <a:r>
              <a:rPr lang="ar-IQ" sz="4400" b="1" dirty="0">
                <a:effectLst/>
                <a:latin typeface="Aldhabi" panose="01000000000000000000" pitchFamily="2" charset="-78"/>
                <a:ea typeface="Calibri" panose="020F0502020204030204" pitchFamily="34" charset="0"/>
                <a:cs typeface="Aldhabi" panose="01000000000000000000" pitchFamily="2" charset="-78"/>
              </a:rPr>
              <a:t>ثالثاً: استراتيجيات التكيف مع المخاطر ونسبة الاستفادة لعينة الدراسة</a:t>
            </a:r>
            <a:endParaRPr lang="en-US" sz="4400" dirty="0">
              <a:latin typeface="Aldhabi" panose="01000000000000000000" pitchFamily="2" charset="-78"/>
              <a:cs typeface="Aldhabi" panose="01000000000000000000" pitchFamily="2" charset="-78"/>
            </a:endParaRPr>
          </a:p>
        </p:txBody>
      </p:sp>
      <p:graphicFrame>
        <p:nvGraphicFramePr>
          <p:cNvPr id="4" name="عنصر نائب للمحتوى 3">
            <a:extLst>
              <a:ext uri="{FF2B5EF4-FFF2-40B4-BE49-F238E27FC236}">
                <a16:creationId xmlns:a16="http://schemas.microsoft.com/office/drawing/2014/main" id="{2B9AB94F-16C3-421F-95CE-F1072C9ED0BC}"/>
              </a:ext>
            </a:extLst>
          </p:cNvPr>
          <p:cNvGraphicFramePr>
            <a:graphicFrameLocks noGrp="1"/>
          </p:cNvGraphicFramePr>
          <p:nvPr>
            <p:ph idx="1"/>
            <p:extLst>
              <p:ext uri="{D42A27DB-BD31-4B8C-83A1-F6EECF244321}">
                <p14:modId xmlns:p14="http://schemas.microsoft.com/office/powerpoint/2010/main" val="2624742729"/>
              </p:ext>
            </p:extLst>
          </p:nvPr>
        </p:nvGraphicFramePr>
        <p:xfrm>
          <a:off x="1608083" y="2127880"/>
          <a:ext cx="9821917" cy="4111252"/>
        </p:xfrm>
        <a:graphic>
          <a:graphicData uri="http://schemas.openxmlformats.org/drawingml/2006/table">
            <a:tbl>
              <a:tblPr rtl="1" firstRow="1" firstCol="1" bandRow="1">
                <a:tableStyleId>{5C22544A-7EE6-4342-B048-85BDC9FD1C3A}</a:tableStyleId>
              </a:tblPr>
              <a:tblGrid>
                <a:gridCol w="5018808">
                  <a:extLst>
                    <a:ext uri="{9D8B030D-6E8A-4147-A177-3AD203B41FA5}">
                      <a16:colId xmlns:a16="http://schemas.microsoft.com/office/drawing/2014/main" val="216165264"/>
                    </a:ext>
                  </a:extLst>
                </a:gridCol>
                <a:gridCol w="2343149">
                  <a:extLst>
                    <a:ext uri="{9D8B030D-6E8A-4147-A177-3AD203B41FA5}">
                      <a16:colId xmlns:a16="http://schemas.microsoft.com/office/drawing/2014/main" val="953327383"/>
                    </a:ext>
                  </a:extLst>
                </a:gridCol>
                <a:gridCol w="2459960">
                  <a:extLst>
                    <a:ext uri="{9D8B030D-6E8A-4147-A177-3AD203B41FA5}">
                      <a16:colId xmlns:a16="http://schemas.microsoft.com/office/drawing/2014/main" val="4278206723"/>
                    </a:ext>
                  </a:extLst>
                </a:gridCol>
              </a:tblGrid>
              <a:tr h="673780">
                <a:tc>
                  <a:txBody>
                    <a:bodyPr/>
                    <a:lstStyle/>
                    <a:p>
                      <a:pPr marL="0" marR="0" algn="ctr" rtl="0">
                        <a:lnSpc>
                          <a:spcPct val="107000"/>
                        </a:lnSpc>
                        <a:spcBef>
                          <a:spcPts val="0"/>
                        </a:spcBef>
                        <a:spcAft>
                          <a:spcPts val="0"/>
                        </a:spcAft>
                      </a:pPr>
                      <a:r>
                        <a:rPr lang="ar-IQ" sz="3200" b="1" dirty="0">
                          <a:effectLst/>
                        </a:rPr>
                        <a:t>استراتيجيات التكيف مع المخاطر</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عدد المستفيدين</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نسبة الاستفادة % </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773171915"/>
                  </a:ext>
                </a:extLst>
              </a:tr>
              <a:tr h="646348">
                <a:tc>
                  <a:txBody>
                    <a:bodyPr/>
                    <a:lstStyle/>
                    <a:p>
                      <a:pPr marL="0" marR="0" algn="ctr" rtl="1">
                        <a:lnSpc>
                          <a:spcPct val="107000"/>
                        </a:lnSpc>
                        <a:spcBef>
                          <a:spcPts val="0"/>
                        </a:spcBef>
                        <a:spcAft>
                          <a:spcPts val="0"/>
                        </a:spcAft>
                      </a:pPr>
                      <a:r>
                        <a:rPr lang="ar-SA" sz="3200" b="1" dirty="0">
                          <a:effectLst/>
                        </a:rPr>
                        <a:t>هل هناك قروض؟</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7</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200" b="1">
                          <a:effectLst/>
                        </a:rPr>
                        <a:t>5%</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589612407"/>
                  </a:ext>
                </a:extLst>
              </a:tr>
              <a:tr h="697781">
                <a:tc>
                  <a:txBody>
                    <a:bodyPr/>
                    <a:lstStyle/>
                    <a:p>
                      <a:pPr marL="0" marR="0" algn="ctr" rtl="1">
                        <a:lnSpc>
                          <a:spcPct val="107000"/>
                        </a:lnSpc>
                        <a:spcBef>
                          <a:spcPts val="0"/>
                        </a:spcBef>
                        <a:spcAft>
                          <a:spcPts val="0"/>
                        </a:spcAft>
                      </a:pPr>
                      <a:r>
                        <a:rPr lang="ar-SA" sz="3200" b="1" dirty="0">
                          <a:effectLst/>
                        </a:rPr>
                        <a:t>هل هناك توسع بالإنتاج؟</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54</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40%</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13802395"/>
                  </a:ext>
                </a:extLst>
              </a:tr>
              <a:tr h="697781">
                <a:tc>
                  <a:txBody>
                    <a:bodyPr/>
                    <a:lstStyle/>
                    <a:p>
                      <a:pPr marL="0" marR="0" algn="ctr" rtl="1">
                        <a:lnSpc>
                          <a:spcPct val="107000"/>
                        </a:lnSpc>
                        <a:spcBef>
                          <a:spcPts val="0"/>
                        </a:spcBef>
                        <a:spcAft>
                          <a:spcPts val="0"/>
                        </a:spcAft>
                      </a:pPr>
                      <a:r>
                        <a:rPr lang="ar-SA" sz="3200" b="1" dirty="0">
                          <a:effectLst/>
                        </a:rPr>
                        <a:t>هل هناك بيع مباشر؟</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118</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88%</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677492830"/>
                  </a:ext>
                </a:extLst>
              </a:tr>
              <a:tr h="697781">
                <a:tc>
                  <a:txBody>
                    <a:bodyPr/>
                    <a:lstStyle/>
                    <a:p>
                      <a:pPr marL="0" marR="0" algn="ctr" rtl="1">
                        <a:lnSpc>
                          <a:spcPct val="107000"/>
                        </a:lnSpc>
                        <a:spcBef>
                          <a:spcPts val="0"/>
                        </a:spcBef>
                        <a:spcAft>
                          <a:spcPts val="0"/>
                        </a:spcAft>
                      </a:pPr>
                      <a:r>
                        <a:rPr lang="ar-SA" sz="3200" b="1" dirty="0">
                          <a:effectLst/>
                        </a:rPr>
                        <a:t>هل هناك تصنيع محلي داخل المزرعة؟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rPr>
                        <a:t>65</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a:effectLst/>
                        </a:rPr>
                        <a:t>49%</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859624160"/>
                  </a:ext>
                </a:extLst>
              </a:tr>
              <a:tr h="697781">
                <a:tc>
                  <a:txBody>
                    <a:bodyPr/>
                    <a:lstStyle/>
                    <a:p>
                      <a:pPr marL="0" marR="0" algn="ctr" rtl="1">
                        <a:lnSpc>
                          <a:spcPct val="107000"/>
                        </a:lnSpc>
                        <a:spcBef>
                          <a:spcPts val="0"/>
                        </a:spcBef>
                        <a:spcAft>
                          <a:spcPts val="0"/>
                        </a:spcAft>
                      </a:pPr>
                      <a:r>
                        <a:rPr lang="ar-SA" sz="3200" b="1">
                          <a:effectLst/>
                        </a:rPr>
                        <a:t>هل هناك عمل عائلي؟</a:t>
                      </a:r>
                      <a:endParaRPr lang="en-US" sz="24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highlight>
                            <a:srgbClr val="00FFFF"/>
                          </a:highlight>
                        </a:rPr>
                        <a:t>123</a:t>
                      </a:r>
                      <a:endParaRPr lang="en-US" sz="24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200" b="1" dirty="0">
                          <a:effectLst/>
                          <a:highlight>
                            <a:srgbClr val="00FFFF"/>
                          </a:highlight>
                        </a:rPr>
                        <a:t>92%</a:t>
                      </a:r>
                      <a:endParaRPr lang="en-US" sz="24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361978678"/>
                  </a:ext>
                </a:extLst>
              </a:tr>
            </a:tbl>
          </a:graphicData>
        </a:graphic>
      </p:graphicFrame>
    </p:spTree>
    <p:extLst>
      <p:ext uri="{BB962C8B-B14F-4D97-AF65-F5344CB8AC3E}">
        <p14:creationId xmlns:p14="http://schemas.microsoft.com/office/powerpoint/2010/main" val="1791752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E3EEFA7-DFF9-4ED5-BDBC-1F5A5170D814}"/>
              </a:ext>
            </a:extLst>
          </p:cNvPr>
          <p:cNvSpPr>
            <a:spLocks noGrp="1"/>
          </p:cNvSpPr>
          <p:nvPr>
            <p:ph type="title"/>
          </p:nvPr>
        </p:nvSpPr>
        <p:spPr>
          <a:xfrm>
            <a:off x="1295401" y="118737"/>
            <a:ext cx="9601196" cy="1631235"/>
          </a:xfrm>
        </p:spPr>
        <p:txBody>
          <a:bodyPr>
            <a:normAutofit fontScale="90000"/>
          </a:bodyPr>
          <a:lstStyle/>
          <a:p>
            <a:pPr algn="ctr"/>
            <a:br>
              <a:rPr lang="ar-IQ" sz="4400" b="1" dirty="0">
                <a:latin typeface="Aldhabi" panose="01000000000000000000" pitchFamily="2" charset="-78"/>
                <a:cs typeface="Aldhabi" panose="01000000000000000000" pitchFamily="2" charset="-78"/>
              </a:rPr>
            </a:br>
            <a:r>
              <a:rPr lang="ar-IQ" sz="8000" b="1" dirty="0">
                <a:latin typeface="Aldhabi" panose="01000000000000000000" pitchFamily="2" charset="-78"/>
                <a:ea typeface="Calibri" panose="020F0502020204030204" pitchFamily="34" charset="0"/>
                <a:cs typeface="Aldhabi" panose="01000000000000000000" pitchFamily="2" charset="-78"/>
              </a:rPr>
              <a:t>الكفاءة الفائقة</a:t>
            </a:r>
            <a:br>
              <a:rPr lang="ar-IQ" sz="6000" b="1" dirty="0">
                <a:latin typeface="Aldhabi" panose="01000000000000000000" pitchFamily="2" charset="-78"/>
                <a:ea typeface="Calibri" panose="020F0502020204030204" pitchFamily="34" charset="0"/>
                <a:cs typeface="Aldhabi" panose="01000000000000000000" pitchFamily="2" charset="-78"/>
              </a:rPr>
            </a:br>
            <a:br>
              <a:rPr lang="ar-IQ" sz="4400" b="1" dirty="0">
                <a:latin typeface="Aldhabi" panose="01000000000000000000" pitchFamily="2" charset="-78"/>
                <a:ea typeface="Calibri" panose="020F0502020204030204" pitchFamily="34" charset="0"/>
                <a:cs typeface="Aldhabi" panose="01000000000000000000" pitchFamily="2" charset="-78"/>
              </a:rPr>
            </a:br>
            <a:r>
              <a:rPr lang="ar-IQ" sz="4400" b="1" dirty="0">
                <a:latin typeface="Aldhabi" panose="01000000000000000000" pitchFamily="2" charset="-78"/>
                <a:ea typeface="Calibri" panose="020F0502020204030204" pitchFamily="34" charset="0"/>
                <a:cs typeface="Aldhabi" panose="01000000000000000000" pitchFamily="2" charset="-78"/>
              </a:rPr>
              <a:t> </a:t>
            </a:r>
            <a:r>
              <a:rPr lang="ar-IQ" sz="5300" b="1" dirty="0">
                <a:latin typeface="Aldhabi" panose="01000000000000000000" pitchFamily="2" charset="-78"/>
                <a:ea typeface="Calibri" panose="020F0502020204030204" pitchFamily="34" charset="0"/>
                <a:cs typeface="Aldhabi" panose="01000000000000000000" pitchFamily="2" charset="-78"/>
              </a:rPr>
              <a:t>مستويات الكفاءة لمَزارع عينة الدراسة</a:t>
            </a:r>
            <a:endParaRPr lang="en-US" sz="8000" b="1" dirty="0">
              <a:latin typeface="Aldhabi" panose="01000000000000000000" pitchFamily="2" charset="-78"/>
              <a:cs typeface="Aldhabi" panose="01000000000000000000" pitchFamily="2" charset="-78"/>
            </a:endParaRPr>
          </a:p>
        </p:txBody>
      </p:sp>
      <p:graphicFrame>
        <p:nvGraphicFramePr>
          <p:cNvPr id="4" name="عنصر نائب للمحتوى 3">
            <a:extLst>
              <a:ext uri="{FF2B5EF4-FFF2-40B4-BE49-F238E27FC236}">
                <a16:creationId xmlns:a16="http://schemas.microsoft.com/office/drawing/2014/main" id="{F1463C76-18DB-4378-AE60-B58220267E27}"/>
              </a:ext>
            </a:extLst>
          </p:cNvPr>
          <p:cNvGraphicFramePr>
            <a:graphicFrameLocks noGrp="1"/>
          </p:cNvGraphicFramePr>
          <p:nvPr>
            <p:ph idx="1"/>
            <p:extLst>
              <p:ext uri="{D42A27DB-BD31-4B8C-83A1-F6EECF244321}">
                <p14:modId xmlns:p14="http://schemas.microsoft.com/office/powerpoint/2010/main" val="861034770"/>
              </p:ext>
            </p:extLst>
          </p:nvPr>
        </p:nvGraphicFramePr>
        <p:xfrm>
          <a:off x="1621764" y="3029376"/>
          <a:ext cx="9601197" cy="3685854"/>
        </p:xfrm>
        <a:graphic>
          <a:graphicData uri="http://schemas.openxmlformats.org/drawingml/2006/table">
            <a:tbl>
              <a:tblPr rtl="1" firstRow="1" firstCol="1" bandRow="1">
                <a:tableStyleId>{5C22544A-7EE6-4342-B048-85BDC9FD1C3A}</a:tableStyleId>
              </a:tblPr>
              <a:tblGrid>
                <a:gridCol w="4065416">
                  <a:extLst>
                    <a:ext uri="{9D8B030D-6E8A-4147-A177-3AD203B41FA5}">
                      <a16:colId xmlns:a16="http://schemas.microsoft.com/office/drawing/2014/main" val="2900740071"/>
                    </a:ext>
                  </a:extLst>
                </a:gridCol>
                <a:gridCol w="2758966">
                  <a:extLst>
                    <a:ext uri="{9D8B030D-6E8A-4147-A177-3AD203B41FA5}">
                      <a16:colId xmlns:a16="http://schemas.microsoft.com/office/drawing/2014/main" val="135340194"/>
                    </a:ext>
                  </a:extLst>
                </a:gridCol>
                <a:gridCol w="2776815">
                  <a:extLst>
                    <a:ext uri="{9D8B030D-6E8A-4147-A177-3AD203B41FA5}">
                      <a16:colId xmlns:a16="http://schemas.microsoft.com/office/drawing/2014/main" val="2585533454"/>
                    </a:ext>
                  </a:extLst>
                </a:gridCol>
              </a:tblGrid>
              <a:tr h="1031345">
                <a:tc>
                  <a:txBody>
                    <a:bodyPr/>
                    <a:lstStyle/>
                    <a:p>
                      <a:pPr marL="0" marR="0" algn="ctr" rtl="0">
                        <a:lnSpc>
                          <a:spcPct val="107000"/>
                        </a:lnSpc>
                        <a:spcBef>
                          <a:spcPts val="0"/>
                        </a:spcBef>
                        <a:spcAft>
                          <a:spcPts val="0"/>
                        </a:spcAft>
                      </a:pPr>
                      <a:r>
                        <a:rPr lang="ar-IQ" sz="3600" b="1" dirty="0">
                          <a:effectLst/>
                        </a:rPr>
                        <a:t>فئات مستوى الكفاءة %</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600" b="1">
                          <a:effectLst/>
                        </a:rPr>
                        <a:t>عدد المَزارع</a:t>
                      </a:r>
                      <a:endParaRPr lang="en-US" sz="3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600" b="1">
                          <a:effectLst/>
                        </a:rPr>
                        <a:t>الأهمية النسبية %</a:t>
                      </a:r>
                      <a:endParaRPr lang="en-US" sz="3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24184612"/>
                  </a:ext>
                </a:extLst>
              </a:tr>
              <a:tr h="626251">
                <a:tc>
                  <a:txBody>
                    <a:bodyPr/>
                    <a:lstStyle/>
                    <a:p>
                      <a:pPr marL="0" marR="0" algn="ctr" rtl="1">
                        <a:lnSpc>
                          <a:spcPct val="107000"/>
                        </a:lnSpc>
                        <a:spcBef>
                          <a:spcPts val="0"/>
                        </a:spcBef>
                        <a:spcAft>
                          <a:spcPts val="0"/>
                        </a:spcAft>
                      </a:pPr>
                      <a:r>
                        <a:rPr lang="ar-IQ" sz="3600" b="1" dirty="0">
                          <a:effectLst/>
                        </a:rPr>
                        <a:t>(1-49) </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dirty="0">
                          <a:effectLst/>
                        </a:rPr>
                        <a:t>36</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a:effectLst/>
                        </a:rPr>
                        <a:t>27</a:t>
                      </a:r>
                      <a:endParaRPr lang="en-US" sz="3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91960726"/>
                  </a:ext>
                </a:extLst>
              </a:tr>
              <a:tr h="676086">
                <a:tc>
                  <a:txBody>
                    <a:bodyPr/>
                    <a:lstStyle/>
                    <a:p>
                      <a:pPr marL="0" marR="0" algn="ctr" rtl="1">
                        <a:lnSpc>
                          <a:spcPct val="107000"/>
                        </a:lnSpc>
                        <a:spcBef>
                          <a:spcPts val="0"/>
                        </a:spcBef>
                        <a:spcAft>
                          <a:spcPts val="0"/>
                        </a:spcAft>
                      </a:pPr>
                      <a:r>
                        <a:rPr lang="ar-SA" sz="3600" b="1" dirty="0">
                          <a:effectLst/>
                        </a:rPr>
                        <a:t>(50-99) </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dirty="0">
                          <a:effectLst/>
                          <a:highlight>
                            <a:srgbClr val="00FFFF"/>
                          </a:highlight>
                        </a:rPr>
                        <a:t>83</a:t>
                      </a:r>
                      <a:endParaRPr lang="en-US" sz="36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a:effectLst/>
                        </a:rPr>
                        <a:t>62</a:t>
                      </a:r>
                      <a:endParaRPr lang="en-US" sz="3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80514426"/>
                  </a:ext>
                </a:extLst>
              </a:tr>
              <a:tr h="676086">
                <a:tc>
                  <a:txBody>
                    <a:bodyPr/>
                    <a:lstStyle/>
                    <a:p>
                      <a:pPr marL="0" marR="0" algn="ctr" rtl="1">
                        <a:lnSpc>
                          <a:spcPct val="107000"/>
                        </a:lnSpc>
                        <a:spcBef>
                          <a:spcPts val="0"/>
                        </a:spcBef>
                        <a:spcAft>
                          <a:spcPts val="0"/>
                        </a:spcAft>
                      </a:pPr>
                      <a:r>
                        <a:rPr lang="ar-SA" sz="3600" b="1">
                          <a:effectLst/>
                        </a:rPr>
                        <a:t>(100 فأكثر) </a:t>
                      </a:r>
                      <a:endParaRPr lang="en-US" sz="3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dirty="0">
                          <a:effectLst/>
                          <a:highlight>
                            <a:srgbClr val="FF0000"/>
                          </a:highlight>
                        </a:rPr>
                        <a:t>15</a:t>
                      </a:r>
                      <a:endParaRPr lang="en-US" sz="36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dirty="0">
                          <a:effectLst/>
                        </a:rPr>
                        <a:t>11</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4107952280"/>
                  </a:ext>
                </a:extLst>
              </a:tr>
              <a:tr h="676086">
                <a:tc>
                  <a:txBody>
                    <a:bodyPr/>
                    <a:lstStyle/>
                    <a:p>
                      <a:pPr marL="0" marR="0" algn="ctr" rtl="1">
                        <a:lnSpc>
                          <a:spcPct val="107000"/>
                        </a:lnSpc>
                        <a:spcBef>
                          <a:spcPts val="0"/>
                        </a:spcBef>
                        <a:spcAft>
                          <a:spcPts val="0"/>
                        </a:spcAft>
                      </a:pPr>
                      <a:r>
                        <a:rPr lang="ar-SA" sz="3600" b="1">
                          <a:effectLst/>
                        </a:rPr>
                        <a:t>المجموع</a:t>
                      </a:r>
                      <a:endParaRPr lang="en-US" sz="3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600" b="1">
                          <a:effectLst/>
                        </a:rPr>
                        <a:t>134</a:t>
                      </a:r>
                      <a:endParaRPr lang="en-US" sz="36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dirty="0">
                          <a:effectLst/>
                        </a:rPr>
                        <a:t>%100</a:t>
                      </a:r>
                      <a:endParaRPr lang="en-US" sz="36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298970646"/>
                  </a:ext>
                </a:extLst>
              </a:tr>
            </a:tbl>
          </a:graphicData>
        </a:graphic>
      </p:graphicFrame>
    </p:spTree>
    <p:extLst>
      <p:ext uri="{BB962C8B-B14F-4D97-AF65-F5344CB8AC3E}">
        <p14:creationId xmlns:p14="http://schemas.microsoft.com/office/powerpoint/2010/main" val="558074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8511DB5-0CAD-4216-A8D2-74CE3701A47D}"/>
              </a:ext>
            </a:extLst>
          </p:cNvPr>
          <p:cNvSpPr>
            <a:spLocks noGrp="1"/>
          </p:cNvSpPr>
          <p:nvPr>
            <p:ph type="title"/>
          </p:nvPr>
        </p:nvSpPr>
        <p:spPr/>
        <p:txBody>
          <a:bodyPr>
            <a:noAutofit/>
          </a:bodyPr>
          <a:lstStyle/>
          <a:p>
            <a:pPr algn="ctr"/>
            <a:r>
              <a:rPr lang="ar-IQ" sz="5400" b="1" dirty="0">
                <a:effectLst/>
                <a:latin typeface="Aldhabi" panose="01000000000000000000" pitchFamily="2" charset="-78"/>
                <a:ea typeface="Calibri" panose="020F0502020204030204" pitchFamily="34" charset="0"/>
                <a:cs typeface="Aldhabi" panose="01000000000000000000" pitchFamily="2" charset="-78"/>
              </a:rPr>
              <a:t>علاقة الكفاءة بحجم الحيازة لمزارع عينة الدراسة</a:t>
            </a:r>
            <a:br>
              <a:rPr lang="ar-IQ" sz="3600" b="1" dirty="0">
                <a:effectLst/>
                <a:latin typeface="Aldhabi" panose="01000000000000000000" pitchFamily="2" charset="-78"/>
                <a:ea typeface="Calibri" panose="020F0502020204030204" pitchFamily="34" charset="0"/>
                <a:cs typeface="Aldhabi" panose="01000000000000000000" pitchFamily="2" charset="-78"/>
              </a:rPr>
            </a:br>
            <a:br>
              <a:rPr lang="en-US" sz="4000" b="1" dirty="0">
                <a:effectLst/>
                <a:latin typeface="Aldhabi" panose="01000000000000000000" pitchFamily="2" charset="-78"/>
                <a:ea typeface="Calibri" panose="020F0502020204030204" pitchFamily="34" charset="0"/>
                <a:cs typeface="Aldhabi" panose="01000000000000000000" pitchFamily="2" charset="-78"/>
              </a:rPr>
            </a:br>
            <a:r>
              <a:rPr lang="ar-IQ" sz="4000" b="1" dirty="0">
                <a:effectLst/>
                <a:latin typeface="Aldhabi" panose="01000000000000000000" pitchFamily="2" charset="-78"/>
                <a:ea typeface="Calibri" panose="020F0502020204030204" pitchFamily="34" charset="0"/>
                <a:cs typeface="Aldhabi" panose="01000000000000000000" pitchFamily="2" charset="-78"/>
              </a:rPr>
              <a:t>متوسط الكفاءة لفئات حجم الحيازة لمزارع عينة الدراسة</a:t>
            </a:r>
            <a:endParaRPr lang="en-US" sz="3600" b="1" dirty="0">
              <a:latin typeface="Aldhabi" panose="01000000000000000000" pitchFamily="2" charset="-78"/>
              <a:cs typeface="Aldhabi" panose="01000000000000000000" pitchFamily="2" charset="-78"/>
            </a:endParaRPr>
          </a:p>
        </p:txBody>
      </p:sp>
      <p:graphicFrame>
        <p:nvGraphicFramePr>
          <p:cNvPr id="4" name="عنصر نائب للمحتوى 3">
            <a:extLst>
              <a:ext uri="{FF2B5EF4-FFF2-40B4-BE49-F238E27FC236}">
                <a16:creationId xmlns:a16="http://schemas.microsoft.com/office/drawing/2014/main" id="{3617BDC5-2F58-49B5-B1D1-B0BFEDFB7FBA}"/>
              </a:ext>
            </a:extLst>
          </p:cNvPr>
          <p:cNvGraphicFramePr>
            <a:graphicFrameLocks noGrp="1"/>
          </p:cNvGraphicFramePr>
          <p:nvPr>
            <p:ph idx="1"/>
            <p:extLst>
              <p:ext uri="{D42A27DB-BD31-4B8C-83A1-F6EECF244321}">
                <p14:modId xmlns:p14="http://schemas.microsoft.com/office/powerpoint/2010/main" val="2719104302"/>
              </p:ext>
            </p:extLst>
          </p:nvPr>
        </p:nvGraphicFramePr>
        <p:xfrm>
          <a:off x="1470211" y="2643205"/>
          <a:ext cx="9251577" cy="3832410"/>
        </p:xfrm>
        <a:graphic>
          <a:graphicData uri="http://schemas.openxmlformats.org/drawingml/2006/table">
            <a:tbl>
              <a:tblPr rtl="1" firstRow="1" firstCol="1" bandRow="1">
                <a:tableStyleId>{5C22544A-7EE6-4342-B048-85BDC9FD1C3A}</a:tableStyleId>
              </a:tblPr>
              <a:tblGrid>
                <a:gridCol w="5498199">
                  <a:extLst>
                    <a:ext uri="{9D8B030D-6E8A-4147-A177-3AD203B41FA5}">
                      <a16:colId xmlns:a16="http://schemas.microsoft.com/office/drawing/2014/main" val="3559766201"/>
                    </a:ext>
                  </a:extLst>
                </a:gridCol>
                <a:gridCol w="3753378">
                  <a:extLst>
                    <a:ext uri="{9D8B030D-6E8A-4147-A177-3AD203B41FA5}">
                      <a16:colId xmlns:a16="http://schemas.microsoft.com/office/drawing/2014/main" val="417005945"/>
                    </a:ext>
                  </a:extLst>
                </a:gridCol>
              </a:tblGrid>
              <a:tr h="950845">
                <a:tc>
                  <a:txBody>
                    <a:bodyPr/>
                    <a:lstStyle/>
                    <a:p>
                      <a:pPr marL="0" marR="0" algn="ctr" rtl="0">
                        <a:lnSpc>
                          <a:spcPct val="107000"/>
                        </a:lnSpc>
                        <a:spcBef>
                          <a:spcPts val="0"/>
                        </a:spcBef>
                        <a:spcAft>
                          <a:spcPts val="0"/>
                        </a:spcAft>
                      </a:pPr>
                      <a:r>
                        <a:rPr lang="ar-IQ" sz="3600" dirty="0">
                          <a:effectLst/>
                        </a:rPr>
                        <a:t>فئات حجم الحيازة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600">
                          <a:effectLst/>
                        </a:rPr>
                        <a:t>متوسط مستوى الكفاءة</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358526977"/>
                  </a:ext>
                </a:extLst>
              </a:tr>
              <a:tr h="912133">
                <a:tc>
                  <a:txBody>
                    <a:bodyPr/>
                    <a:lstStyle/>
                    <a:p>
                      <a:pPr marL="0" marR="0" algn="ctr" rtl="1">
                        <a:lnSpc>
                          <a:spcPct val="107000"/>
                        </a:lnSpc>
                        <a:spcBef>
                          <a:spcPts val="0"/>
                        </a:spcBef>
                        <a:spcAft>
                          <a:spcPts val="0"/>
                        </a:spcAft>
                      </a:pPr>
                      <a:r>
                        <a:rPr lang="ar-IQ" sz="3600" dirty="0">
                          <a:effectLst/>
                        </a:rPr>
                        <a:t>صغيرة (1-40)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en-US" sz="3600" dirty="0">
                          <a:effectLst/>
                          <a:highlight>
                            <a:srgbClr val="FF0000"/>
                          </a:highlight>
                        </a:rPr>
                        <a:t>64.56</a:t>
                      </a:r>
                      <a:r>
                        <a:rPr lang="ar-IQ" sz="3600" dirty="0">
                          <a:effectLst/>
                          <a:highlight>
                            <a:srgbClr val="FF0000"/>
                          </a:highlight>
                        </a:rPr>
                        <a:t>%</a:t>
                      </a:r>
                      <a:endParaRPr lang="en-US" sz="2800"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822989094"/>
                  </a:ext>
                </a:extLst>
              </a:tr>
              <a:tr h="984716">
                <a:tc>
                  <a:txBody>
                    <a:bodyPr/>
                    <a:lstStyle/>
                    <a:p>
                      <a:pPr marL="0" marR="0" algn="ctr" rtl="1">
                        <a:lnSpc>
                          <a:spcPct val="107000"/>
                        </a:lnSpc>
                        <a:spcBef>
                          <a:spcPts val="0"/>
                        </a:spcBef>
                        <a:spcAft>
                          <a:spcPts val="0"/>
                        </a:spcAft>
                      </a:pPr>
                      <a:r>
                        <a:rPr lang="ar-SA" sz="3600" dirty="0">
                          <a:effectLst/>
                        </a:rPr>
                        <a:t>متوسطة (41-80)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600" dirty="0">
                          <a:effectLst/>
                          <a:highlight>
                            <a:srgbClr val="00FFFF"/>
                          </a:highlight>
                        </a:rPr>
                        <a:t>%</a:t>
                      </a:r>
                      <a:r>
                        <a:rPr lang="en-US" sz="3600" dirty="0">
                          <a:effectLst/>
                          <a:highlight>
                            <a:srgbClr val="00FFFF"/>
                          </a:highlight>
                        </a:rPr>
                        <a:t>71.09</a:t>
                      </a:r>
                      <a:endParaRPr lang="en-US" sz="2800"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37468046"/>
                  </a:ext>
                </a:extLst>
              </a:tr>
              <a:tr h="984716">
                <a:tc>
                  <a:txBody>
                    <a:bodyPr/>
                    <a:lstStyle/>
                    <a:p>
                      <a:pPr marL="0" marR="0" algn="ctr" rtl="1">
                        <a:lnSpc>
                          <a:spcPct val="107000"/>
                        </a:lnSpc>
                        <a:spcBef>
                          <a:spcPts val="0"/>
                        </a:spcBef>
                        <a:spcAft>
                          <a:spcPts val="0"/>
                        </a:spcAft>
                      </a:pPr>
                      <a:r>
                        <a:rPr lang="ar-SA" sz="3600" dirty="0">
                          <a:effectLst/>
                        </a:rPr>
                        <a:t>كبيرة (81 فأكثر)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600" dirty="0">
                          <a:effectLst/>
                        </a:rPr>
                        <a:t>%</a:t>
                      </a:r>
                      <a:r>
                        <a:rPr lang="en-US" sz="3600" dirty="0">
                          <a:effectLst/>
                        </a:rPr>
                        <a:t>69.00</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150215754"/>
                  </a:ext>
                </a:extLst>
              </a:tr>
            </a:tbl>
          </a:graphicData>
        </a:graphic>
      </p:graphicFrame>
    </p:spTree>
    <p:extLst>
      <p:ext uri="{BB962C8B-B14F-4D97-AF65-F5344CB8AC3E}">
        <p14:creationId xmlns:p14="http://schemas.microsoft.com/office/powerpoint/2010/main" val="3236726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22DBEEB-995B-4B30-8789-90CABAB6597D}"/>
              </a:ext>
            </a:extLst>
          </p:cNvPr>
          <p:cNvSpPr>
            <a:spLocks noGrp="1"/>
          </p:cNvSpPr>
          <p:nvPr>
            <p:ph type="title"/>
          </p:nvPr>
        </p:nvSpPr>
        <p:spPr>
          <a:xfrm>
            <a:off x="1251678" y="204952"/>
            <a:ext cx="10178322" cy="1907627"/>
          </a:xfrm>
        </p:spPr>
        <p:txBody>
          <a:bodyPr>
            <a:normAutofit fontScale="90000"/>
          </a:bodyPr>
          <a:lstStyle/>
          <a:p>
            <a:pPr algn="ctr"/>
            <a:r>
              <a:rPr lang="ar-IQ" sz="6000" b="1" dirty="0">
                <a:latin typeface="Aldhabi" panose="01000000000000000000" pitchFamily="2" charset="-78"/>
                <a:cs typeface="Aldhabi" panose="01000000000000000000" pitchFamily="2" charset="-78"/>
              </a:rPr>
              <a:t>جوانب المدخلات والايرادات حسب الكفاءة</a:t>
            </a:r>
            <a:br>
              <a:rPr lang="ar-IQ" sz="6000" b="1" dirty="0">
                <a:latin typeface="Aldhabi" panose="01000000000000000000" pitchFamily="2" charset="-78"/>
                <a:cs typeface="Aldhabi" panose="01000000000000000000" pitchFamily="2" charset="-78"/>
              </a:rPr>
            </a:br>
            <a:br>
              <a:rPr lang="ar-IQ" b="1" dirty="0">
                <a:latin typeface="Aldhabi" panose="01000000000000000000" pitchFamily="2" charset="-78"/>
                <a:cs typeface="Aldhabi" panose="01000000000000000000" pitchFamily="2" charset="-78"/>
              </a:rPr>
            </a:br>
            <a:r>
              <a:rPr lang="ar-IQ" sz="4900" b="1" dirty="0">
                <a:effectLst/>
                <a:latin typeface="Aldhabi" panose="01000000000000000000" pitchFamily="2" charset="-78"/>
                <a:ea typeface="Calibri" panose="020F0502020204030204" pitchFamily="34" charset="0"/>
                <a:cs typeface="Aldhabi" panose="01000000000000000000" pitchFamily="2" charset="-78"/>
              </a:rPr>
              <a:t>متوسط المدخلات حسب الكفاءة</a:t>
            </a:r>
            <a:endParaRPr lang="en-US" dirty="0">
              <a:latin typeface="Aldhabi" panose="01000000000000000000" pitchFamily="2" charset="-78"/>
              <a:cs typeface="Aldhabi" panose="01000000000000000000" pitchFamily="2" charset="-78"/>
            </a:endParaRPr>
          </a:p>
        </p:txBody>
      </p:sp>
      <p:graphicFrame>
        <p:nvGraphicFramePr>
          <p:cNvPr id="4" name="عنصر نائب للمحتوى 3">
            <a:extLst>
              <a:ext uri="{FF2B5EF4-FFF2-40B4-BE49-F238E27FC236}">
                <a16:creationId xmlns:a16="http://schemas.microsoft.com/office/drawing/2014/main" id="{C3D321D8-6D2A-4533-8AAE-DCB2AF78B028}"/>
              </a:ext>
            </a:extLst>
          </p:cNvPr>
          <p:cNvGraphicFramePr>
            <a:graphicFrameLocks noGrp="1"/>
          </p:cNvGraphicFramePr>
          <p:nvPr>
            <p:ph idx="1"/>
            <p:extLst>
              <p:ext uri="{D42A27DB-BD31-4B8C-83A1-F6EECF244321}">
                <p14:modId xmlns:p14="http://schemas.microsoft.com/office/powerpoint/2010/main" val="2469012520"/>
              </p:ext>
            </p:extLst>
          </p:nvPr>
        </p:nvGraphicFramePr>
        <p:xfrm>
          <a:off x="1251678" y="2393576"/>
          <a:ext cx="10134598" cy="4259472"/>
        </p:xfrm>
        <a:graphic>
          <a:graphicData uri="http://schemas.openxmlformats.org/drawingml/2006/table">
            <a:tbl>
              <a:tblPr rtl="1" firstRow="1" firstCol="1" bandRow="1">
                <a:tableStyleId>{5C22544A-7EE6-4342-B048-85BDC9FD1C3A}</a:tableStyleId>
              </a:tblPr>
              <a:tblGrid>
                <a:gridCol w="2994313">
                  <a:extLst>
                    <a:ext uri="{9D8B030D-6E8A-4147-A177-3AD203B41FA5}">
                      <a16:colId xmlns:a16="http://schemas.microsoft.com/office/drawing/2014/main" val="2363368700"/>
                    </a:ext>
                  </a:extLst>
                </a:gridCol>
                <a:gridCol w="3454976">
                  <a:extLst>
                    <a:ext uri="{9D8B030D-6E8A-4147-A177-3AD203B41FA5}">
                      <a16:colId xmlns:a16="http://schemas.microsoft.com/office/drawing/2014/main" val="2268269045"/>
                    </a:ext>
                  </a:extLst>
                </a:gridCol>
                <a:gridCol w="3685309">
                  <a:extLst>
                    <a:ext uri="{9D8B030D-6E8A-4147-A177-3AD203B41FA5}">
                      <a16:colId xmlns:a16="http://schemas.microsoft.com/office/drawing/2014/main" val="3306532632"/>
                    </a:ext>
                  </a:extLst>
                </a:gridCol>
              </a:tblGrid>
              <a:tr h="1167463">
                <a:tc>
                  <a:txBody>
                    <a:bodyPr/>
                    <a:lstStyle/>
                    <a:p>
                      <a:pPr marL="0" marR="0" algn="ctr" rtl="0">
                        <a:lnSpc>
                          <a:spcPct val="107000"/>
                        </a:lnSpc>
                        <a:spcBef>
                          <a:spcPts val="0"/>
                        </a:spcBef>
                        <a:spcAft>
                          <a:spcPts val="0"/>
                        </a:spcAft>
                      </a:pPr>
                      <a:r>
                        <a:rPr lang="ar-IQ" sz="2800" dirty="0">
                          <a:effectLst/>
                        </a:rPr>
                        <a:t>المدخلات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a:effectLst/>
                        </a:rPr>
                        <a:t>متوسط مدخلات المزارع الكفوءة (ألف دينار/ دونم)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2800">
                          <a:effectLst/>
                        </a:rPr>
                        <a:t>متوسط مدخلات المزارع غير الكفوءة (ألف دينار/ دونم)</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74947744"/>
                  </a:ext>
                </a:extLst>
              </a:tr>
              <a:tr h="729467">
                <a:tc>
                  <a:txBody>
                    <a:bodyPr/>
                    <a:lstStyle/>
                    <a:p>
                      <a:pPr marL="0" marR="0" algn="ctr" rtl="1">
                        <a:lnSpc>
                          <a:spcPct val="107000"/>
                        </a:lnSpc>
                        <a:spcBef>
                          <a:spcPts val="0"/>
                        </a:spcBef>
                        <a:spcAft>
                          <a:spcPts val="0"/>
                        </a:spcAft>
                      </a:pPr>
                      <a:r>
                        <a:rPr lang="ar-IQ" sz="2800" dirty="0">
                          <a:effectLst/>
                        </a:rPr>
                        <a:t>كلفة عمل يدوي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600" b="1" dirty="0">
                          <a:effectLst/>
                          <a:highlight>
                            <a:srgbClr val="00FFFF"/>
                          </a:highlight>
                        </a:rPr>
                        <a:t>22.68</a:t>
                      </a:r>
                      <a:endParaRPr lang="en-US" sz="28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600" b="1">
                          <a:effectLst/>
                        </a:rPr>
                        <a:t>20.09</a:t>
                      </a:r>
                      <a:endParaRPr lang="en-US" sz="28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652863586"/>
                  </a:ext>
                </a:extLst>
              </a:tr>
              <a:tr h="787514">
                <a:tc>
                  <a:txBody>
                    <a:bodyPr/>
                    <a:lstStyle/>
                    <a:p>
                      <a:pPr marL="0" marR="0" algn="ctr" rtl="1">
                        <a:lnSpc>
                          <a:spcPct val="107000"/>
                        </a:lnSpc>
                        <a:spcBef>
                          <a:spcPts val="0"/>
                        </a:spcBef>
                        <a:spcAft>
                          <a:spcPts val="0"/>
                        </a:spcAft>
                      </a:pPr>
                      <a:r>
                        <a:rPr lang="ar-SA" sz="2800">
                          <a:effectLst/>
                        </a:rPr>
                        <a:t>كلفة عمل آلي</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600" b="1" dirty="0">
                          <a:effectLst/>
                          <a:highlight>
                            <a:srgbClr val="FF0000"/>
                          </a:highlight>
                        </a:rPr>
                        <a:t>22.39</a:t>
                      </a:r>
                      <a:endParaRPr lang="en-US" sz="2800" b="1" dirty="0">
                        <a:effectLst/>
                        <a:highlight>
                          <a:srgbClr val="FF0000"/>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600" b="1" dirty="0">
                          <a:effectLst/>
                        </a:rPr>
                        <a:t>25.99</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645321350"/>
                  </a:ext>
                </a:extLst>
              </a:tr>
              <a:tr h="787514">
                <a:tc>
                  <a:txBody>
                    <a:bodyPr/>
                    <a:lstStyle/>
                    <a:p>
                      <a:pPr marL="0" marR="0" algn="ctr" rtl="1">
                        <a:lnSpc>
                          <a:spcPct val="107000"/>
                        </a:lnSpc>
                        <a:spcBef>
                          <a:spcPts val="0"/>
                        </a:spcBef>
                        <a:spcAft>
                          <a:spcPts val="0"/>
                        </a:spcAft>
                      </a:pPr>
                      <a:r>
                        <a:rPr lang="ar-SA" sz="2800">
                          <a:effectLst/>
                        </a:rPr>
                        <a:t>اسمدة كيمياوية</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US" sz="3600" b="1" dirty="0">
                          <a:effectLst/>
                          <a:highlight>
                            <a:srgbClr val="00FFFF"/>
                          </a:highlight>
                        </a:rPr>
                        <a:t>123.85</a:t>
                      </a:r>
                      <a:endParaRPr lang="en-US" sz="28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600" b="1" dirty="0">
                          <a:effectLst/>
                        </a:rPr>
                        <a:t>123.53</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505124275"/>
                  </a:ext>
                </a:extLst>
              </a:tr>
              <a:tr h="787514">
                <a:tc>
                  <a:txBody>
                    <a:bodyPr/>
                    <a:lstStyle/>
                    <a:p>
                      <a:pPr marL="0" marR="0" algn="ctr" rtl="1">
                        <a:lnSpc>
                          <a:spcPct val="107000"/>
                        </a:lnSpc>
                        <a:spcBef>
                          <a:spcPts val="0"/>
                        </a:spcBef>
                        <a:spcAft>
                          <a:spcPts val="0"/>
                        </a:spcAft>
                      </a:pPr>
                      <a:r>
                        <a:rPr lang="ar-SA" sz="2800">
                          <a:effectLst/>
                        </a:rPr>
                        <a:t>مبيدات</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SA" sz="3600" b="1" dirty="0">
                          <a:effectLst/>
                          <a:highlight>
                            <a:srgbClr val="00FFFF"/>
                          </a:highlight>
                        </a:rPr>
                        <a:t>21.14</a:t>
                      </a:r>
                      <a:endParaRPr lang="en-US" sz="2800" b="1" dirty="0">
                        <a:effectLst/>
                        <a:highlight>
                          <a:srgbClr val="00FFFF"/>
                        </a:highligh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SA" sz="3600" b="1" dirty="0">
                          <a:effectLst/>
                        </a:rPr>
                        <a:t>14.45</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522854237"/>
                  </a:ext>
                </a:extLst>
              </a:tr>
            </a:tbl>
          </a:graphicData>
        </a:graphic>
      </p:graphicFrame>
    </p:spTree>
    <p:extLst>
      <p:ext uri="{BB962C8B-B14F-4D97-AF65-F5344CB8AC3E}">
        <p14:creationId xmlns:p14="http://schemas.microsoft.com/office/powerpoint/2010/main" val="22242600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120E438-81B8-4E84-B4E1-C3BC8E79860C}"/>
              </a:ext>
            </a:extLst>
          </p:cNvPr>
          <p:cNvSpPr>
            <a:spLocks noGrp="1"/>
          </p:cNvSpPr>
          <p:nvPr>
            <p:ph type="title"/>
          </p:nvPr>
        </p:nvSpPr>
        <p:spPr/>
        <p:txBody>
          <a:bodyPr>
            <a:normAutofit/>
          </a:bodyPr>
          <a:lstStyle/>
          <a:p>
            <a:pPr algn="ctr"/>
            <a:r>
              <a:rPr lang="ar-IQ" sz="6000" b="1" dirty="0">
                <a:effectLst/>
                <a:latin typeface="Aldhabi" panose="01000000000000000000" pitchFamily="2" charset="-78"/>
                <a:ea typeface="Calibri" panose="020F0502020204030204" pitchFamily="34" charset="0"/>
                <a:cs typeface="Aldhabi" panose="01000000000000000000" pitchFamily="2" charset="-78"/>
              </a:rPr>
              <a:t>متوسط الايراد حسب الكفاءة</a:t>
            </a:r>
            <a:endParaRPr lang="en-US" sz="13800" dirty="0">
              <a:latin typeface="Aldhabi" panose="01000000000000000000" pitchFamily="2" charset="-78"/>
              <a:cs typeface="Aldhabi" panose="01000000000000000000" pitchFamily="2" charset="-78"/>
            </a:endParaRPr>
          </a:p>
        </p:txBody>
      </p:sp>
      <p:graphicFrame>
        <p:nvGraphicFramePr>
          <p:cNvPr id="4" name="عنصر نائب للمحتوى 3">
            <a:extLst>
              <a:ext uri="{FF2B5EF4-FFF2-40B4-BE49-F238E27FC236}">
                <a16:creationId xmlns:a16="http://schemas.microsoft.com/office/drawing/2014/main" id="{75200FE6-AA36-49C3-BFA7-B049D7FF4731}"/>
              </a:ext>
            </a:extLst>
          </p:cNvPr>
          <p:cNvGraphicFramePr>
            <a:graphicFrameLocks noGrp="1"/>
          </p:cNvGraphicFramePr>
          <p:nvPr>
            <p:ph idx="1"/>
            <p:extLst>
              <p:ext uri="{D42A27DB-BD31-4B8C-83A1-F6EECF244321}">
                <p14:modId xmlns:p14="http://schemas.microsoft.com/office/powerpoint/2010/main" val="2568985050"/>
              </p:ext>
            </p:extLst>
          </p:nvPr>
        </p:nvGraphicFramePr>
        <p:xfrm>
          <a:off x="1990165" y="2393576"/>
          <a:ext cx="8635793" cy="3707679"/>
        </p:xfrm>
        <a:graphic>
          <a:graphicData uri="http://schemas.openxmlformats.org/drawingml/2006/table">
            <a:tbl>
              <a:tblPr rtl="1" firstRow="1" firstCol="1" bandRow="1">
                <a:tableStyleId>{5C22544A-7EE6-4342-B048-85BDC9FD1C3A}</a:tableStyleId>
              </a:tblPr>
              <a:tblGrid>
                <a:gridCol w="2846965">
                  <a:extLst>
                    <a:ext uri="{9D8B030D-6E8A-4147-A177-3AD203B41FA5}">
                      <a16:colId xmlns:a16="http://schemas.microsoft.com/office/drawing/2014/main" val="3435610288"/>
                    </a:ext>
                  </a:extLst>
                </a:gridCol>
                <a:gridCol w="5788828">
                  <a:extLst>
                    <a:ext uri="{9D8B030D-6E8A-4147-A177-3AD203B41FA5}">
                      <a16:colId xmlns:a16="http://schemas.microsoft.com/office/drawing/2014/main" val="3615669041"/>
                    </a:ext>
                  </a:extLst>
                </a:gridCol>
              </a:tblGrid>
              <a:tr h="1237993">
                <a:tc>
                  <a:txBody>
                    <a:bodyPr/>
                    <a:lstStyle/>
                    <a:p>
                      <a:pPr marL="0" marR="0" algn="ctr" rtl="0">
                        <a:lnSpc>
                          <a:spcPct val="107000"/>
                        </a:lnSpc>
                        <a:spcBef>
                          <a:spcPts val="0"/>
                        </a:spcBef>
                        <a:spcAft>
                          <a:spcPts val="0"/>
                        </a:spcAft>
                      </a:pPr>
                      <a:r>
                        <a:rPr lang="ar-IQ" sz="3600" dirty="0">
                          <a:effectLst/>
                        </a:rPr>
                        <a:t>كفاءة المزارع</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ar-IQ" sz="3600">
                          <a:effectLst/>
                        </a:rPr>
                        <a:t>متوسط ايراد المزارع (ألف دينار/ دونم)</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046385729"/>
                  </a:ext>
                </a:extLst>
              </a:tr>
              <a:tr h="1187591">
                <a:tc>
                  <a:txBody>
                    <a:bodyPr/>
                    <a:lstStyle/>
                    <a:p>
                      <a:pPr marL="0" marR="0" algn="ctr" rtl="1">
                        <a:lnSpc>
                          <a:spcPct val="107000"/>
                        </a:lnSpc>
                        <a:spcBef>
                          <a:spcPts val="0"/>
                        </a:spcBef>
                        <a:spcAft>
                          <a:spcPts val="0"/>
                        </a:spcAft>
                      </a:pPr>
                      <a:r>
                        <a:rPr lang="ar-IQ" sz="3600" dirty="0">
                          <a:effectLst/>
                        </a:rPr>
                        <a:t>مزارع كفوءة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IQ" sz="3600" b="1" dirty="0">
                          <a:effectLst/>
                        </a:rPr>
                        <a:t>1488.96</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788695207"/>
                  </a:ext>
                </a:extLst>
              </a:tr>
              <a:tr h="1282095">
                <a:tc>
                  <a:txBody>
                    <a:bodyPr/>
                    <a:lstStyle/>
                    <a:p>
                      <a:pPr marL="0" marR="0" algn="ctr" rtl="1">
                        <a:lnSpc>
                          <a:spcPct val="107000"/>
                        </a:lnSpc>
                        <a:spcBef>
                          <a:spcPts val="0"/>
                        </a:spcBef>
                        <a:spcAft>
                          <a:spcPts val="0"/>
                        </a:spcAft>
                      </a:pPr>
                      <a:r>
                        <a:rPr lang="ar-SA" sz="3600">
                          <a:effectLst/>
                        </a:rPr>
                        <a:t>مزارع غير كفوءة</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SA" sz="3600" b="1" dirty="0">
                          <a:effectLst/>
                        </a:rPr>
                        <a:t>974.38</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31903415"/>
                  </a:ext>
                </a:extLst>
              </a:tr>
            </a:tbl>
          </a:graphicData>
        </a:graphic>
      </p:graphicFrame>
    </p:spTree>
    <p:extLst>
      <p:ext uri="{BB962C8B-B14F-4D97-AF65-F5344CB8AC3E}">
        <p14:creationId xmlns:p14="http://schemas.microsoft.com/office/powerpoint/2010/main" val="2949103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8A0404C-8B79-45D8-9FD6-8EEE61471C35}"/>
              </a:ext>
            </a:extLst>
          </p:cNvPr>
          <p:cNvSpPr>
            <a:spLocks noGrp="1"/>
          </p:cNvSpPr>
          <p:nvPr>
            <p:ph type="title"/>
          </p:nvPr>
        </p:nvSpPr>
        <p:spPr>
          <a:xfrm>
            <a:off x="838200" y="136526"/>
            <a:ext cx="10515600" cy="748780"/>
          </a:xfrm>
        </p:spPr>
        <p:txBody>
          <a:bodyPr>
            <a:normAutofit fontScale="90000"/>
          </a:bodyPr>
          <a:lstStyle/>
          <a:p>
            <a:pPr algn="ctr"/>
            <a:r>
              <a:rPr lang="ar-IQ" sz="6700" b="1" dirty="0">
                <a:effectLst/>
                <a:latin typeface="Aldhabi" panose="01000000000000000000" pitchFamily="2" charset="-78"/>
                <a:ea typeface="Calibri" panose="020F0502020204030204" pitchFamily="34" charset="0"/>
                <a:cs typeface="Aldhabi" panose="01000000000000000000" pitchFamily="2" charset="-78"/>
              </a:rPr>
              <a:t>الاستنتاجات</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عنصر نائب للمحتوى 2">
            <a:extLst>
              <a:ext uri="{FF2B5EF4-FFF2-40B4-BE49-F238E27FC236}">
                <a16:creationId xmlns:a16="http://schemas.microsoft.com/office/drawing/2014/main" id="{78709190-0FE1-42FE-9C69-3BD7C245367C}"/>
              </a:ext>
            </a:extLst>
          </p:cNvPr>
          <p:cNvSpPr>
            <a:spLocks noGrp="1"/>
          </p:cNvSpPr>
          <p:nvPr>
            <p:ph idx="1"/>
          </p:nvPr>
        </p:nvSpPr>
        <p:spPr>
          <a:xfrm>
            <a:off x="838199" y="1048871"/>
            <a:ext cx="11143129" cy="5809129"/>
          </a:xfrm>
        </p:spPr>
        <p:txBody>
          <a:bodyPr>
            <a:normAutofit fontScale="55000" lnSpcReduction="20000"/>
          </a:bodyPr>
          <a:lstStyle/>
          <a:p>
            <a:pPr marL="0" marR="0" algn="just" rtl="1">
              <a:lnSpc>
                <a:spcPct val="150000"/>
              </a:lnSpc>
              <a:spcBef>
                <a:spcPts val="1200"/>
              </a:spcBef>
              <a:spcAft>
                <a:spcPts val="800"/>
              </a:spcAft>
            </a:pPr>
            <a:r>
              <a:rPr lang="ar-IQ" sz="3000" b="1" dirty="0">
                <a:effectLst/>
                <a:latin typeface="Calibri" panose="020F0502020204030204" pitchFamily="34" charset="0"/>
                <a:ea typeface="Calibri" panose="020F0502020204030204" pitchFamily="34" charset="0"/>
                <a:cs typeface="Times New Roman" panose="02020603050405020304" pitchFamily="18" charset="0"/>
              </a:rPr>
              <a:t>في ضوء النتائج المتحصل عليها خرجت هذه الدراسة بمجموعة من الاستنتاجات وكما يأتي:</a:t>
            </a:r>
            <a:endParaRPr lang="en-US" sz="30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6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اثبتت الدراسة الفرضية القائلة بأن لحجم الحيازة تأثير معنوي في أمن غذاء المزارع. كما اثبتت الدراسة بأن الأراضي الزراعية المؤجرة لها أثر إيجابي على الدخل المزرعي وعلى المشاركة بالعمل خارج المزرعة، إذ تبين ان متوسط مستويات الدخول للأراضي المؤجرة هي الأعلى تليها العقود واخيراً الأراضي المملوكة، </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ct val="120000"/>
              </a:lnSpc>
              <a:spcBef>
                <a:spcPts val="6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ان المزارع الكبيرة تعتمد على زراعة المحاصيل النقدية لتحقيق أهدافها الربحية، اما المزارع الصغيرة فتزرع مختلف المحاصيل لتحقيق الاكتفاء الغذائي.</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ts val="1000"/>
              </a:lnSpc>
              <a:spcBef>
                <a:spcPts val="6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توصلت الدراسة الى ان حجم العائلة مرتبط بحجم المشروع، فبزيادة حجم العائلة مع زيادة حجم المشروع يتحقق امن غذائي فردي لكن الى حد ما، إذ بعد زيادة هذا العدد تكون العلاقة عكسية. </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ct val="120000"/>
              </a:lnSpc>
              <a:spcBef>
                <a:spcPts val="6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ان الاسر ذوو التعليم المتدني (ابتدائية) هم الأكثر تمتعاً بالأمن الغذائي بعكس اقرانهم من حملة شهادة البكالوريوس، وقد يعزى ذلك الى ان المزارعين الذين يملكون مؤهلاً علمياً لا يعتمدون على المزرعة بشكل رئيسي في توفير الغذاء.</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ts val="1000"/>
              </a:lnSpc>
              <a:spcBef>
                <a:spcPts val="6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الاستثمار في قيمة الموجودات لاسيما متوسطة الاجل ينعكس بشكل موجب على الامن الغذائي الحيازي، إذ بزيادة الاستثمارات يزداد صافي الدخل المزرعي.</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ts val="1000"/>
              </a:lnSpc>
              <a:spcBef>
                <a:spcPts val="6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أوضحت الدراسة ان حجم العائلة الفلاحية يتناسب طردياً مع احتمالية المشاركة بالعمل خارج المزرعة، حيث كلما زاد حجم العائلة الفلاحية زادت احتمالية المشاركة بالعمل خارج المزرعة.</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ts val="1000"/>
              </a:lnSpc>
              <a:spcBef>
                <a:spcPts val="6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بينت الدراسة انه كلما ارتفع المستوى التعليمي للمزارعين كلما زاد من احتمالية المشاركة بالعمل خارج المزرعة.</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ts val="1000"/>
              </a:lnSpc>
              <a:spcBef>
                <a:spcPts val="12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اكدت الدراسة التناسب العكسي بين حجم الحيازة الكلية ونسبة المشاركة بالعمل خارج المزرعة، حيث كلما زاد حجم الحيازة أدى ذلك الى بقاء المزارعين بالعمل داخل المزرعة وانخفاض نسبة المشاركة بالعمل خارجها.</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ts val="1000"/>
              </a:lnSpc>
              <a:spcBef>
                <a:spcPts val="12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اكدت الدراسة بأن زيادة الدخل الحيواني المعتمد على توفر حيوانات مزرعية يتناسب عكسياً مع احتمالية المشاركة بالعمل خارج المزرعة، حيث كلما زاد عدد الحيوانات المزرعية قلت احتمالية المشاركة بالعمل خارج المزرعة.</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ct val="120000"/>
              </a:lnSpc>
              <a:spcBef>
                <a:spcPts val="12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أظهرت الدراسة ان ما نسبته 11% من مزارع العينة حققت الكفاءة الفائقة، نستنتج من ذلك ان ما يقارب 90% من مزارع العينة المبحوثة هي مزارع غير كفوءة سواء من ناحية عدم الاستخدام الامثل للموارد او عدم تخصيص الموارد بصورة صحيحة بين المشاريع، او المزيج غير المناسب للمشاريع والنواتج. </a:t>
            </a:r>
            <a:endParaRPr lang="en-US" sz="2500" dirty="0">
              <a:effectLst/>
              <a:latin typeface="Calibri" panose="020F0502020204030204" pitchFamily="34" charset="0"/>
              <a:ea typeface="Calibri" panose="020F0502020204030204" pitchFamily="34" charset="0"/>
              <a:cs typeface="+mj-cs"/>
            </a:endParaRPr>
          </a:p>
          <a:p>
            <a:pPr marL="342900" marR="0" lvl="0" indent="-342900" algn="just" rtl="1">
              <a:lnSpc>
                <a:spcPts val="1000"/>
              </a:lnSpc>
              <a:spcBef>
                <a:spcPts val="1200"/>
              </a:spcBef>
              <a:spcAft>
                <a:spcPts val="800"/>
              </a:spcAft>
              <a:buSzPts val="1100"/>
              <a:buFont typeface="+mj-lt"/>
              <a:buAutoNum type="arabicPeriod"/>
            </a:pPr>
            <a:r>
              <a:rPr lang="ar-IQ" sz="2500" dirty="0">
                <a:effectLst/>
                <a:latin typeface="Calibri" panose="020F0502020204030204" pitchFamily="34" charset="0"/>
                <a:ea typeface="Calibri" panose="020F0502020204030204" pitchFamily="34" charset="0"/>
                <a:cs typeface="+mj-cs"/>
              </a:rPr>
              <a:t>توصلت الدراسة الى ان اصحاب الحيازات المتوسطة هم الأكثر استقرار او الأكثر تحملا للتغيير سواء من ناحية المدخلات او من ناحية المخرجات.</a:t>
            </a:r>
          </a:p>
          <a:p>
            <a:pPr marL="0" marR="0" lvl="0" indent="0" algn="just" rtl="1">
              <a:lnSpc>
                <a:spcPct val="150000"/>
              </a:lnSpc>
              <a:spcBef>
                <a:spcPts val="1200"/>
              </a:spcBef>
              <a:spcAft>
                <a:spcPts val="800"/>
              </a:spcAft>
              <a:buSzPts val="1100"/>
              <a:buNone/>
            </a:pPr>
            <a:endParaRPr lang="en-US" sz="2500" dirty="0">
              <a:effectLst/>
              <a:latin typeface="Calibri" panose="020F0502020204030204" pitchFamily="34" charset="0"/>
              <a:ea typeface="Calibri" panose="020F0502020204030204" pitchFamily="34" charset="0"/>
              <a:cs typeface="+mj-cs"/>
            </a:endParaRPr>
          </a:p>
          <a:p>
            <a:pPr marL="0" indent="0">
              <a:buNone/>
            </a:pPr>
            <a:endParaRPr lang="en-US" dirty="0"/>
          </a:p>
        </p:txBody>
      </p:sp>
    </p:spTree>
    <p:extLst>
      <p:ext uri="{BB962C8B-B14F-4D97-AF65-F5344CB8AC3E}">
        <p14:creationId xmlns:p14="http://schemas.microsoft.com/office/powerpoint/2010/main" val="2266842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DF9A4E3-8404-4C78-AAEF-DFB65C2A21BF}"/>
              </a:ext>
            </a:extLst>
          </p:cNvPr>
          <p:cNvSpPr>
            <a:spLocks noGrp="1"/>
          </p:cNvSpPr>
          <p:nvPr>
            <p:ph type="title"/>
          </p:nvPr>
        </p:nvSpPr>
        <p:spPr>
          <a:xfrm>
            <a:off x="838200" y="119847"/>
            <a:ext cx="10515600" cy="747395"/>
          </a:xfrm>
        </p:spPr>
        <p:txBody>
          <a:bodyPr>
            <a:normAutofit fontScale="90000"/>
          </a:bodyPr>
          <a:lstStyle/>
          <a:p>
            <a:pPr algn="ctr"/>
            <a:r>
              <a:rPr lang="ar-IQ" sz="6000" b="1" dirty="0">
                <a:effectLst/>
                <a:latin typeface="Aldhabi" panose="01000000000000000000" pitchFamily="2" charset="-78"/>
                <a:ea typeface="Calibri" panose="020F0502020204030204" pitchFamily="34" charset="0"/>
                <a:cs typeface="Aldhabi" panose="01000000000000000000" pitchFamily="2" charset="-78"/>
              </a:rPr>
              <a:t>التوصيات</a:t>
            </a:r>
            <a:br>
              <a:rPr lang="en-US" sz="18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عنصر نائب للمحتوى 2">
            <a:extLst>
              <a:ext uri="{FF2B5EF4-FFF2-40B4-BE49-F238E27FC236}">
                <a16:creationId xmlns:a16="http://schemas.microsoft.com/office/drawing/2014/main" id="{886E9E5E-9E4F-4902-98C8-8392DD6D9F88}"/>
              </a:ext>
            </a:extLst>
          </p:cNvPr>
          <p:cNvSpPr>
            <a:spLocks noGrp="1"/>
          </p:cNvSpPr>
          <p:nvPr>
            <p:ph idx="1"/>
          </p:nvPr>
        </p:nvSpPr>
        <p:spPr>
          <a:xfrm>
            <a:off x="838200" y="944880"/>
            <a:ext cx="10971362" cy="5913120"/>
          </a:xfrm>
        </p:spPr>
        <p:txBody>
          <a:bodyPr>
            <a:normAutofit fontScale="77500" lnSpcReduction="20000"/>
          </a:bodyPr>
          <a:lstStyle/>
          <a:p>
            <a:pPr marL="0" marR="0" algn="just" rtl="1">
              <a:lnSpc>
                <a:spcPct val="120000"/>
              </a:lnSpc>
              <a:spcBef>
                <a:spcPts val="300"/>
              </a:spcBef>
              <a:spcAft>
                <a:spcPts val="800"/>
              </a:spcAft>
            </a:pPr>
            <a:r>
              <a:rPr lang="ar-IQ" sz="1800" dirty="0">
                <a:effectLst/>
                <a:latin typeface="Calibri" panose="020F0502020204030204" pitchFamily="34" charset="0"/>
                <a:ea typeface="Calibri" panose="020F0502020204030204" pitchFamily="34" charset="0"/>
                <a:cs typeface="Times New Roman" panose="02020603050405020304" pitchFamily="18" charset="0"/>
              </a:rPr>
              <a:t>استناداً للاستنتاجات التي خرجت بها الدراسة فإنها توصي بما يأتي:</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تحديد مواصفات وخواص الحيازات الزراعية واعداد خرائط استعمالات الأراضي ووضعها على شبكات الانترنيت.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الاهتمام والمحافظة على ديمومة الخواص الإنتاجية للترب الزراعية بالاعتماد على التسميد العضوي كأساس للحفاظ عليها ووقف تدهورها وخروجها المستقبلي من الاستثمار الزراعي. </a:t>
            </a:r>
            <a:r>
              <a:rPr lang="ar-IQ" sz="1800" dirty="0">
                <a:effectLst/>
                <a:latin typeface="Calibri" panose="020F0502020204030204" pitchFamily="34" charset="0"/>
                <a:ea typeface="Calibri" panose="020F0502020204030204" pitchFamily="34" charset="0"/>
                <a:cs typeface="Times New Roman" panose="02020603050405020304" pitchFamily="18" charset="0"/>
              </a:rPr>
              <a:t>و</a:t>
            </a:r>
            <a:r>
              <a:rPr lang="ar-SA" sz="1800" dirty="0">
                <a:effectLst/>
                <a:latin typeface="Calibri" panose="020F0502020204030204" pitchFamily="34" charset="0"/>
                <a:ea typeface="Calibri" panose="020F0502020204030204" pitchFamily="34" charset="0"/>
                <a:cs typeface="Times New Roman" panose="02020603050405020304" pitchFamily="18" charset="0"/>
              </a:rPr>
              <a:t>استصلاح الأراضي الملحية وال</a:t>
            </a:r>
            <a:r>
              <a:rPr lang="ar-IQ" sz="1800" dirty="0">
                <a:effectLst/>
                <a:latin typeface="Calibri" panose="020F0502020204030204" pitchFamily="34" charset="0"/>
                <a:ea typeface="Calibri" panose="020F0502020204030204" pitchFamily="34" charset="0"/>
                <a:cs typeface="Times New Roman" panose="02020603050405020304" pitchFamily="18" charset="0"/>
              </a:rPr>
              <a:t>فقيرة الخصوبة</a:t>
            </a:r>
            <a:r>
              <a:rPr lang="ar-SA" sz="1800" dirty="0">
                <a:effectLst/>
                <a:latin typeface="Calibri" panose="020F0502020204030204" pitchFamily="34" charset="0"/>
                <a:ea typeface="Calibri" panose="020F0502020204030204" pitchFamily="34" charset="0"/>
                <a:cs typeface="Times New Roman" panose="02020603050405020304" pitchFamily="18" charset="0"/>
              </a:rPr>
              <a:t> عن طريق الدراسات الفنية والتكنلوجية التي توصي بأفضل الطرق الحديثة والمستخدمة في هذه المجالات.</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التوجه الى استخدام البذور المحسنة عالية الإنتاجية والتي تتلاءم زراعتها مع المناخ السائد وطبيعة الري.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التأكيد على أهمية إتباع الدورات الزراعية المناسبة، وكذلك مراقبة سير العمليات الزراعية التي تساهم في تحسين مردودية الأراضي كالري المنتظم والمكافحة المتكاملة.</a:t>
            </a:r>
            <a:endParaRPr lang="ar-IQ"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تفعيل التشريعات والقوانين المتعلقة باستخدامات الأراضي الزراعية ومتابعة سريانها بغية وقف التعديات على الأراضي الزراعية الخصبة والحد من تجريفها وتحويلها الى أراض ٍ سكنية </a:t>
            </a:r>
            <a:r>
              <a:rPr lang="ar-IQ"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دور التعاونيات الزراعية في إعادة نظام التجميع الزراعي مما يساهم بالاستفادة من وفورات السعة، وتوفير مستلزمات الإنتاج بالمواصفات والكميات والاسعار المناسبة للمزارعين، ويقلل العقبات والقيود التي يواجهها حالياً صغار المزارعين.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إشراك المرأة الريفية في الصناعات التقليدية الفلاحية وتشجيعها، والذي يساعد في تحسين الدخول المادية للأسرة الريفية وينعكس على توفير مستلزمات الإنتاج الزراعي.</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زيادة الحصة المائية للمزارعين وخاصة في فصل الصيف والذي يعد السبب الرئيسي لعدم إمكانية اغلب المزارعين من التوسع بالإنتاج او تركها بدون زراعة بسبب الجفاف.</a:t>
            </a:r>
            <a:endParaRPr lang="ar-IQ"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ترشيد الاستهلاك لمياه الري والذي يمثل سر الحياة، والاستخدام الأمثل والكفوء لهذا المورد وفقاً لمتطلبات المحصول المائية.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تقديم التسهيلات المصرفية من قبل المصارف الزراعية بقروض ميسرة لتأمين مستلزمات الإنتاج والحد من هجرة الريف الى المدينة.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تدريب وتأهيل العاملين في القطاع الزراعي بمختلف مستوياتهم، ودعم البحوث الزراعية، والحث على التعاون والتنسيق في العمل الزراعي، وتنشيط بنية النظم المعلوماتية.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تشجيع الصناعات التحويلية للمنتجات الزراعية من خلال اصدار التشريعات الكفيلة للحفاظ على الأسعار ومستوى معيشة الاسر الفلاحية.</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20000"/>
              </a:lnSpc>
              <a:spcBef>
                <a:spcPts val="300"/>
              </a:spcBef>
              <a:spcAft>
                <a:spcPts val="800"/>
              </a:spcAft>
              <a:buSzPts val="1100"/>
              <a:buFont typeface="+mj-lt"/>
              <a:buAutoNum type="arabicPeriod"/>
            </a:pPr>
            <a:r>
              <a:rPr lang="ar-SA" sz="1800" dirty="0">
                <a:effectLst/>
                <a:latin typeface="Calibri" panose="020F0502020204030204" pitchFamily="34" charset="0"/>
                <a:ea typeface="Calibri" panose="020F0502020204030204" pitchFamily="34" charset="0"/>
                <a:cs typeface="Times New Roman" panose="02020603050405020304" pitchFamily="18" charset="0"/>
              </a:rPr>
              <a:t>الوصول للأمن الغذائي عن طريق تحقيق التكامل الزراعي من خلال المحافظة على الموارد الزراعية عن طريق الاستغلال الأمثل للموارد والتنمية المستدامة.</a:t>
            </a:r>
            <a:endParaRPr lang="ar-IQ"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rtl="1">
              <a:lnSpc>
                <a:spcPct val="120000"/>
              </a:lnSpc>
              <a:spcBef>
                <a:spcPts val="300"/>
              </a:spcBef>
              <a:spcAft>
                <a:spcPts val="800"/>
              </a:spcAft>
              <a:buSzPts val="1100"/>
              <a:buFont typeface="+mj-lt"/>
              <a:buAutoNum type="arabicPeriod"/>
            </a:pPr>
            <a:r>
              <a:rPr lang="ar-SA" sz="1800" dirty="0">
                <a:effectLst/>
                <a:ea typeface="Calibri" panose="020F0502020204030204" pitchFamily="34" charset="0"/>
                <a:cs typeface="Times New Roman" panose="02020603050405020304" pitchFamily="18" charset="0"/>
              </a:rPr>
              <a:t>تشجيع الانتقال الى الحيازات المتوسطة وفق إجراءات ليست بالضرورة تتعلق بحجم المساحة بل من خلال التقانات الحديثة او التسويق التعاوني او ضم المدخلات او تطبيق مفاهيم الإدارة العلمية</a:t>
            </a:r>
            <a:endParaRPr lang="en-US" sz="1800" dirty="0"/>
          </a:p>
        </p:txBody>
      </p:sp>
    </p:spTree>
    <p:extLst>
      <p:ext uri="{BB962C8B-B14F-4D97-AF65-F5344CB8AC3E}">
        <p14:creationId xmlns:p14="http://schemas.microsoft.com/office/powerpoint/2010/main" val="2820302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B8E8783-20BA-4C6F-A4DD-D004FCD9DFA8}"/>
              </a:ext>
            </a:extLst>
          </p:cNvPr>
          <p:cNvSpPr>
            <a:spLocks noGrp="1"/>
          </p:cNvSpPr>
          <p:nvPr>
            <p:ph type="title"/>
          </p:nvPr>
        </p:nvSpPr>
        <p:spPr>
          <a:xfrm>
            <a:off x="1251678" y="382384"/>
            <a:ext cx="10178322" cy="5317079"/>
          </a:xfrm>
        </p:spPr>
        <p:txBody>
          <a:bodyPr>
            <a:noAutofit/>
          </a:bodyPr>
          <a:lstStyle/>
          <a:p>
            <a:pPr algn="ctr" rtl="1"/>
            <a:br>
              <a:rPr lang="ar-IQ" sz="15000" dirty="0">
                <a:latin typeface="Urdu Typesetting" panose="03020402040406030203" pitchFamily="66" charset="-78"/>
                <a:cs typeface="Urdu Typesetting" panose="03020402040406030203" pitchFamily="66" charset="-78"/>
              </a:rPr>
            </a:br>
            <a:r>
              <a:rPr lang="ar-IQ" sz="15000" dirty="0">
                <a:latin typeface="Urdu Typesetting" panose="03020402040406030203" pitchFamily="66" charset="-78"/>
                <a:cs typeface="Urdu Typesetting" panose="03020402040406030203" pitchFamily="66" charset="-78"/>
              </a:rPr>
              <a:t>وشكراً لإصغائكم</a:t>
            </a:r>
            <a:endParaRPr lang="en-US" sz="15000" dirty="0">
              <a:latin typeface="Urdu Typesetting" panose="03020402040406030203" pitchFamily="66" charset="-78"/>
              <a:cs typeface="Urdu Typesetting" panose="03020402040406030203" pitchFamily="66" charset="-78"/>
            </a:endParaRPr>
          </a:p>
        </p:txBody>
      </p:sp>
      <p:sp>
        <p:nvSpPr>
          <p:cNvPr id="3" name="عنصر نائب للمحتوى 2">
            <a:extLst>
              <a:ext uri="{FF2B5EF4-FFF2-40B4-BE49-F238E27FC236}">
                <a16:creationId xmlns:a16="http://schemas.microsoft.com/office/drawing/2014/main" id="{A2C5ADA7-A236-4760-8B6A-B48142959075}"/>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077719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4C36AE7-7225-4739-A35D-043B250C7B73}"/>
              </a:ext>
            </a:extLst>
          </p:cNvPr>
          <p:cNvSpPr>
            <a:spLocks noGrp="1"/>
          </p:cNvSpPr>
          <p:nvPr>
            <p:ph type="title"/>
          </p:nvPr>
        </p:nvSpPr>
        <p:spPr>
          <a:xfrm>
            <a:off x="838200" y="141633"/>
            <a:ext cx="10515600" cy="715530"/>
          </a:xfrm>
        </p:spPr>
        <p:txBody>
          <a:bodyPr>
            <a:normAutofit fontScale="90000"/>
          </a:bodyPr>
          <a:lstStyle/>
          <a:p>
            <a:pPr algn="ctr"/>
            <a:r>
              <a:rPr lang="ar-IQ" sz="4900" b="1" dirty="0">
                <a:solidFill>
                  <a:srgbClr val="231F20"/>
                </a:solidFill>
                <a:effectLst/>
                <a:latin typeface="Aldhabi" panose="01000000000000000000" pitchFamily="2" charset="-78"/>
                <a:ea typeface="Times New Roman" panose="02020603050405020304" pitchFamily="18" charset="0"/>
                <a:cs typeface="Aldhabi" panose="01000000000000000000" pitchFamily="2" charset="-78"/>
              </a:rPr>
              <a:t>أهمية الدراسة</a:t>
            </a:r>
            <a:br>
              <a:rPr lang="en-US" sz="1800" dirty="0">
                <a:solidFill>
                  <a:srgbClr val="231F20"/>
                </a:solidFill>
                <a:effectLst/>
                <a:latin typeface="Times New Roman" panose="02020603050405020304" pitchFamily="18" charset="0"/>
                <a:ea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10EADC17-D238-4278-A9F1-9F4A523EE9DD}"/>
              </a:ext>
            </a:extLst>
          </p:cNvPr>
          <p:cNvSpPr>
            <a:spLocks noGrp="1"/>
          </p:cNvSpPr>
          <p:nvPr>
            <p:ph idx="1"/>
          </p:nvPr>
        </p:nvSpPr>
        <p:spPr>
          <a:xfrm>
            <a:off x="687186" y="722891"/>
            <a:ext cx="11504814" cy="5993476"/>
          </a:xfrm>
        </p:spPr>
        <p:txBody>
          <a:bodyPr>
            <a:normAutofit fontScale="85000" lnSpcReduction="20000"/>
          </a:bodyPr>
          <a:lstStyle/>
          <a:p>
            <a:pPr marL="0" marR="38735" indent="0" algn="just" rtl="1">
              <a:spcBef>
                <a:spcPts val="1355"/>
              </a:spcBef>
              <a:spcAft>
                <a:spcPts val="20"/>
              </a:spcAft>
            </a:pPr>
            <a:r>
              <a:rPr lang="ar-IQ" sz="2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تبرز اهمية الدراسة من ثلاثة جوانب:</a:t>
            </a:r>
            <a:endParaRPr lang="en-US" sz="2600" dirty="0">
              <a:solidFill>
                <a:srgbClr val="231F20"/>
              </a:solidFill>
              <a:effectLst/>
              <a:latin typeface="Times New Roman" panose="02020603050405020304" pitchFamily="18" charset="0"/>
              <a:ea typeface="Times New Roman" panose="02020603050405020304" pitchFamily="18" charset="0"/>
            </a:endParaRPr>
          </a:p>
          <a:p>
            <a:pPr marL="0" marR="38735" indent="0" algn="just" rtl="1">
              <a:lnSpc>
                <a:spcPct val="150000"/>
              </a:lnSpc>
              <a:spcBef>
                <a:spcPts val="1355"/>
              </a:spcBef>
              <a:spcAft>
                <a:spcPts val="20"/>
              </a:spcAft>
            </a:pPr>
            <a:r>
              <a:rPr lang="ar-IQ" sz="2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اولاً</a:t>
            </a:r>
            <a:r>
              <a:rPr lang="ar-IQ" sz="2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:احاطة الدراسة بالحيازة من حيث امنها وكفاءتها وما يترتب على ذلك من آثار سيقدم صورة واضحة لأصحاب القرار وراسمي السياسة بضرورة مراجعة النظام الحيازي وتشريعاته، والتي لم تعد تتلاءم مع التغيرات الاقتصادية الجديدة، ولا ينحصر دوره واهميته في توفير دخل مناسب للعائلة الفلاحية فحسب بل تبرز اهميته الكبرى على مستوى تنمية المنطقة الريفية من خلال تعزيز النمو المزرعي.</a:t>
            </a:r>
            <a:endParaRPr lang="en-US" sz="2600" dirty="0">
              <a:solidFill>
                <a:srgbClr val="231F20"/>
              </a:solidFill>
              <a:effectLst/>
              <a:latin typeface="Times New Roman" panose="02020603050405020304" pitchFamily="18" charset="0"/>
              <a:ea typeface="Times New Roman" panose="02020603050405020304" pitchFamily="18" charset="0"/>
            </a:endParaRPr>
          </a:p>
          <a:p>
            <a:pPr marL="0" marR="38735" indent="0" algn="just" rtl="1">
              <a:lnSpc>
                <a:spcPct val="150000"/>
              </a:lnSpc>
              <a:spcBef>
                <a:spcPts val="1355"/>
              </a:spcBef>
              <a:spcAft>
                <a:spcPts val="20"/>
              </a:spcAft>
            </a:pPr>
            <a:r>
              <a:rPr lang="ar-IQ" sz="26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ثانيا</a:t>
            </a:r>
            <a:r>
              <a:rPr lang="ar-IQ" sz="2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معالجة مشاكل الحيازة تعني تحقيق كفاءة لان هناك علاقة بين حجم الحيازة والكفاءة الاقتصادية اما بسبب وجود اقتصاديات السعة في دالة الانتاج او بسبب الاسعار المنخفضة نسبياً وما يترتب عليه من تخفيض التكاليف نتيجة لزيادة الحجم وعليه فالكفاءة الاقتصادية هي دالة للكفاءة السعرية والكفاءة الفنية.</a:t>
            </a:r>
          </a:p>
          <a:p>
            <a:pPr marL="0" marR="38735" indent="0" algn="just" rtl="1">
              <a:lnSpc>
                <a:spcPct val="150000"/>
              </a:lnSpc>
              <a:spcBef>
                <a:spcPts val="1355"/>
              </a:spcBef>
              <a:spcAft>
                <a:spcPts val="20"/>
              </a:spcAft>
            </a:pPr>
            <a:r>
              <a:rPr lang="ar-IQ" sz="2600" b="1" dirty="0">
                <a:solidFill>
                  <a:srgbClr val="231F20"/>
                </a:solidFill>
                <a:latin typeface="Times New Roman" panose="02020603050405020304" pitchFamily="18" charset="0"/>
                <a:cs typeface="Times New Roman" panose="02020603050405020304" pitchFamily="18" charset="0"/>
              </a:rPr>
              <a:t>ثالثا </a:t>
            </a:r>
            <a:r>
              <a:rPr lang="ar-IQ" sz="26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 ان الحيازة هي حجر الزاوية وهي النقطة الرئيسة التي يجب ان تنطلق منها معظم الدارسات، لذا فأن البحث في تطور نظام الحيازة الزراعية ومشاكلها  من الناحية الاقتصادية يساعد في ان  تحديد جذور المشاكل التي تعاني منها الزراعة وخاصة فيما يتعلق بالملكية الزراعية والتي تعمل على اعاقة التنمية الزراعية. وبذلك عندما يكون المزارع آمن في حيازته سيساهم في زيادة انتاجية ارضه ودخله وتحقيق الامن الغذائي لأسرته. فالحيازة هي القاعدة للاستثمار والتامين والإنتاجية</a:t>
            </a:r>
            <a:r>
              <a:rPr lang="ar-IQ" sz="26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498738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039A1DB-6CA2-4A5B-82AB-580E6A3EDEEB}"/>
              </a:ext>
            </a:extLst>
          </p:cNvPr>
          <p:cNvSpPr>
            <a:spLocks noGrp="1"/>
          </p:cNvSpPr>
          <p:nvPr>
            <p:ph type="title"/>
          </p:nvPr>
        </p:nvSpPr>
        <p:spPr>
          <a:xfrm>
            <a:off x="680545" y="330913"/>
            <a:ext cx="10515600" cy="1232856"/>
          </a:xfrm>
        </p:spPr>
        <p:txBody>
          <a:bodyPr>
            <a:normAutofit fontScale="90000"/>
          </a:bodyPr>
          <a:lstStyle/>
          <a:p>
            <a:pPr algn="ctr"/>
            <a:r>
              <a:rPr lang="ar-IQ" sz="6700" b="1" dirty="0">
                <a:solidFill>
                  <a:srgbClr val="231F20"/>
                </a:solidFill>
                <a:effectLst/>
                <a:latin typeface="Aldhabi" panose="01000000000000000000" pitchFamily="2" charset="-78"/>
                <a:ea typeface="Times New Roman" panose="02020603050405020304" pitchFamily="18" charset="0"/>
                <a:cs typeface="Aldhabi" panose="01000000000000000000" pitchFamily="2" charset="-78"/>
              </a:rPr>
              <a:t>مشكلة الدراسة </a:t>
            </a:r>
            <a:br>
              <a:rPr lang="en-US" sz="1800" dirty="0">
                <a:solidFill>
                  <a:srgbClr val="231F20"/>
                </a:solidFill>
                <a:effectLst/>
                <a:latin typeface="Times New Roman" panose="02020603050405020304" pitchFamily="18" charset="0"/>
                <a:ea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F214F4AD-4365-4E35-9B00-251D160A257F}"/>
              </a:ext>
            </a:extLst>
          </p:cNvPr>
          <p:cNvSpPr>
            <a:spLocks noGrp="1"/>
          </p:cNvSpPr>
          <p:nvPr>
            <p:ph idx="1"/>
          </p:nvPr>
        </p:nvSpPr>
        <p:spPr>
          <a:xfrm>
            <a:off x="1251678" y="1761565"/>
            <a:ext cx="10178322" cy="5096435"/>
          </a:xfrm>
        </p:spPr>
        <p:txBody>
          <a:bodyPr>
            <a:normAutofit/>
          </a:bodyPr>
          <a:lstStyle/>
          <a:p>
            <a:pPr marL="0" indent="0" algn="just">
              <a:buNone/>
            </a:pPr>
            <a:endParaRPr lang="ar-IQ"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rtl="1">
              <a:lnSpc>
                <a:spcPct val="150000"/>
              </a:lnSpc>
            </a:pPr>
            <a:r>
              <a:rPr lang="ar-IQ" sz="24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يعاني النظام </a:t>
            </a:r>
            <a:r>
              <a:rPr lang="ar-IQ"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الحيازي في العراق من جملة مشاكل قديمة وحديثة، تتمثل إحدى المشكلات في كيفية التعامل مع المخاطر وعدم اليقين </a:t>
            </a:r>
            <a:r>
              <a:rPr lang="ar-IQ" sz="2400" dirty="0">
                <a:solidFill>
                  <a:srgbClr val="231F20"/>
                </a:solidFill>
                <a:latin typeface="Times New Roman" panose="02020603050405020304" pitchFamily="18" charset="0"/>
                <a:ea typeface="Times New Roman" panose="02020603050405020304" pitchFamily="18" charset="0"/>
                <a:cs typeface="Times New Roman" panose="02020603050405020304" pitchFamily="18" charset="0"/>
              </a:rPr>
              <a:t>حيث </a:t>
            </a:r>
            <a:r>
              <a:rPr lang="ar-IQ" sz="24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ان المزارعون يختلفون في استعدادهم وتفضيلهم لتحمل المخاطر وعدم اليقين، اذ لم يراعي هذا النظام متطلبات الحد الأدنى من استيعاب درجة الاستخدام الكامل للعمالة المتوفرة في نطاق العائلة الفلاحية وقدرتها على استيعاب الموارد الحديثة ذات الإنتاجية العالية لضمان صافي دخل يشبع متطلبات تلك العوائل وإيجاد فائض محفز لتثبيت الوضع الراهن في الريف، وما تبعه من تقزم وتفتيت للحيازات فضلا عن التصحر والزحف السكاني جعل المزارعين عرضة للصدمات والمخاطر وانعدام الامن الغذائي. فالحيازة هي نقطة الانطلاق نحو زيادة الانتاج وتحقيق الكفاءة، فإدارتها بشكل أمثل ومستدام يؤثر بقضايا التنمية بشكل مباشر وغير مباشر.</a:t>
            </a:r>
            <a:endParaRPr lang="en-US" sz="2400" dirty="0">
              <a:solidFill>
                <a:srgbClr val="231F20"/>
              </a:solidFill>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510475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95D6D5C-4BC8-45A2-80FE-90E799BCAA59}"/>
              </a:ext>
            </a:extLst>
          </p:cNvPr>
          <p:cNvSpPr>
            <a:spLocks noGrp="1"/>
          </p:cNvSpPr>
          <p:nvPr>
            <p:ph type="title"/>
          </p:nvPr>
        </p:nvSpPr>
        <p:spPr>
          <a:xfrm>
            <a:off x="838200" y="348499"/>
            <a:ext cx="10515600" cy="1325563"/>
          </a:xfrm>
        </p:spPr>
        <p:txBody>
          <a:bodyPr>
            <a:normAutofit fontScale="90000"/>
          </a:bodyPr>
          <a:lstStyle/>
          <a:p>
            <a:pPr algn="ctr"/>
            <a:r>
              <a:rPr lang="ar-IQ" sz="5300" b="1" dirty="0">
                <a:solidFill>
                  <a:srgbClr val="231F20"/>
                </a:solidFill>
                <a:effectLst/>
                <a:latin typeface="Aldhabi" panose="01000000000000000000" pitchFamily="2" charset="-78"/>
                <a:ea typeface="Times New Roman" panose="02020603050405020304" pitchFamily="18" charset="0"/>
                <a:cs typeface="Aldhabi" panose="01000000000000000000" pitchFamily="2" charset="-78"/>
              </a:rPr>
              <a:t>هدف الدراسة </a:t>
            </a:r>
            <a:br>
              <a:rPr lang="en-US" sz="1800" dirty="0">
                <a:solidFill>
                  <a:srgbClr val="231F20"/>
                </a:solidFill>
                <a:effectLst/>
                <a:latin typeface="Times New Roman" panose="02020603050405020304" pitchFamily="18" charset="0"/>
                <a:ea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12F42841-4ED3-44D0-B8B2-40FDBD05EE41}"/>
              </a:ext>
            </a:extLst>
          </p:cNvPr>
          <p:cNvSpPr>
            <a:spLocks noGrp="1"/>
          </p:cNvSpPr>
          <p:nvPr>
            <p:ph idx="1"/>
          </p:nvPr>
        </p:nvSpPr>
        <p:spPr>
          <a:xfrm>
            <a:off x="838200" y="1316334"/>
            <a:ext cx="10515600" cy="5541665"/>
          </a:xfrm>
        </p:spPr>
        <p:txBody>
          <a:bodyPr>
            <a:normAutofit/>
          </a:bodyPr>
          <a:lstStyle/>
          <a:p>
            <a:pPr marL="0" marR="38735" indent="291465" algn="r">
              <a:lnSpc>
                <a:spcPct val="150000"/>
              </a:lnSpc>
              <a:spcBef>
                <a:spcPts val="1355"/>
              </a:spcBef>
              <a:spcAft>
                <a:spcPts val="20"/>
              </a:spcAft>
            </a:pPr>
            <a:r>
              <a:rPr lang="ar-IQ" sz="3200" b="1"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تهدف الدراسة الى تحقيق الاهداف التالية: - </a:t>
            </a:r>
            <a:endParaRPr lang="en-US" sz="3200" dirty="0">
              <a:solidFill>
                <a:srgbClr val="231F20"/>
              </a:solidFill>
              <a:effectLst/>
              <a:latin typeface="Times New Roman" panose="02020603050405020304" pitchFamily="18" charset="0"/>
              <a:ea typeface="Times New Roman" panose="02020603050405020304" pitchFamily="18" charset="0"/>
            </a:endParaRPr>
          </a:p>
          <a:p>
            <a:pPr marL="342900" marR="0" lvl="0" indent="-342900" algn="r" rtl="1">
              <a:lnSpc>
                <a:spcPct val="150000"/>
              </a:lnSpc>
              <a:spcBef>
                <a:spcPts val="0"/>
              </a:spcBef>
              <a:spcAft>
                <a:spcPts val="1000"/>
              </a:spcAft>
              <a:buFont typeface="+mj-lt"/>
              <a:buAutoNum type="arabicPeriod"/>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تقييم آثار الامن الحيازي على الامن الغذائي للأسرة ودراسة العلاقة فيما بينهما.</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50000"/>
              </a:lnSpc>
              <a:spcBef>
                <a:spcPts val="0"/>
              </a:spcBef>
              <a:spcAft>
                <a:spcPts val="1000"/>
              </a:spcAft>
              <a:buFont typeface="+mj-lt"/>
              <a:buAutoNum type="arabicPeriod"/>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التعرف على استراتيجيات إدارة المخاطر والتحكم بها.</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50000"/>
              </a:lnSpc>
              <a:spcBef>
                <a:spcPts val="0"/>
              </a:spcBef>
              <a:spcAft>
                <a:spcPts val="1000"/>
              </a:spcAft>
              <a:buFont typeface="+mj-lt"/>
              <a:buAutoNum type="arabicPeriod"/>
            </a:pPr>
            <a:r>
              <a:rPr lang="ar-IQ" sz="2800" b="1" dirty="0">
                <a:effectLst/>
                <a:latin typeface="Calibri" panose="020F0502020204030204" pitchFamily="34" charset="0"/>
                <a:ea typeface="Calibri" panose="020F0502020204030204" pitchFamily="34" charset="0"/>
                <a:cs typeface="Times New Roman" panose="02020603050405020304" pitchFamily="18" charset="0"/>
              </a:rPr>
              <a:t>معرفة كيف يواجه المزارعون انعدام امن الحيازة والمخاطرة من خلال تقدير انموذج </a:t>
            </a:r>
            <a:r>
              <a:rPr lang="en-US" sz="2800" b="1" dirty="0">
                <a:effectLst/>
                <a:latin typeface="Times New Roman" panose="02020603050405020304" pitchFamily="18" charset="0"/>
                <a:ea typeface="Calibri" panose="020F0502020204030204" pitchFamily="34" charset="0"/>
                <a:cs typeface="Arial" panose="020B0604020202020204" pitchFamily="34" charset="0"/>
              </a:rPr>
              <a:t>Off-farm labor supply</a:t>
            </a:r>
            <a:r>
              <a:rPr lang="ar-SA" sz="2800" b="1" i="1" dirty="0">
                <a:solidFill>
                  <a:srgbClr val="80808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50000"/>
              </a:lnSpc>
              <a:spcBef>
                <a:spcPts val="1200"/>
              </a:spcBef>
              <a:spcAft>
                <a:spcPts val="1000"/>
              </a:spcAft>
              <a:buFont typeface="+mj-lt"/>
              <a:buAutoNum type="arabicPeriod"/>
            </a:pPr>
            <a:r>
              <a:rPr lang="ar-IQ" sz="2800" b="1" dirty="0">
                <a:effectLst/>
                <a:latin typeface="Calibri" panose="020F0502020204030204" pitchFamily="34" charset="0"/>
                <a:ea typeface="Calibri" panose="020F0502020204030204" pitchFamily="34" charset="0"/>
                <a:cs typeface="Times New Roman" panose="02020603050405020304" pitchFamily="18" charset="0"/>
              </a:rPr>
              <a:t>تقييم أثر الحيازة على الانتاج الزراعي من خلال تقدير </a:t>
            </a:r>
            <a:r>
              <a:rPr lang="en-US" sz="2800" b="1" dirty="0">
                <a:effectLst/>
                <a:latin typeface="Times New Roman" panose="02020603050405020304" pitchFamily="18" charset="0"/>
                <a:ea typeface="Calibri" panose="020F0502020204030204" pitchFamily="34" charset="0"/>
                <a:cs typeface="Arial" panose="020B0604020202020204" pitchFamily="34" charset="0"/>
              </a:rPr>
              <a:t>Super- Efficiency</a:t>
            </a:r>
            <a:r>
              <a:rPr lang="ar-IQ" sz="18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94044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E17300E-2722-4F89-847E-32B21A659A29}"/>
              </a:ext>
            </a:extLst>
          </p:cNvPr>
          <p:cNvSpPr>
            <a:spLocks noGrp="1"/>
          </p:cNvSpPr>
          <p:nvPr>
            <p:ph type="title"/>
          </p:nvPr>
        </p:nvSpPr>
        <p:spPr/>
        <p:txBody>
          <a:bodyPr>
            <a:normAutofit/>
          </a:bodyPr>
          <a:lstStyle/>
          <a:p>
            <a:pPr algn="ctr"/>
            <a:r>
              <a:rPr lang="ar-IQ" sz="4000" b="1" dirty="0">
                <a:solidFill>
                  <a:srgbClr val="231F20"/>
                </a:solidFill>
                <a:effectLst/>
                <a:latin typeface="Aldhabi" panose="01000000000000000000" pitchFamily="2" charset="-78"/>
                <a:ea typeface="Times New Roman" panose="02020603050405020304" pitchFamily="18" charset="0"/>
                <a:cs typeface="Aldhabi" panose="01000000000000000000" pitchFamily="2" charset="-78"/>
              </a:rPr>
              <a:t>فرضيات الدراسة </a:t>
            </a:r>
            <a:br>
              <a:rPr lang="en-US" sz="1800" dirty="0">
                <a:solidFill>
                  <a:srgbClr val="231F20"/>
                </a:solidFill>
                <a:effectLst/>
                <a:latin typeface="Times New Roman" panose="02020603050405020304" pitchFamily="18" charset="0"/>
                <a:ea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95B4620F-3E1E-4CB7-907F-A0652DD46B6E}"/>
              </a:ext>
            </a:extLst>
          </p:cNvPr>
          <p:cNvSpPr>
            <a:spLocks noGrp="1"/>
          </p:cNvSpPr>
          <p:nvPr>
            <p:ph idx="1"/>
          </p:nvPr>
        </p:nvSpPr>
        <p:spPr>
          <a:xfrm>
            <a:off x="1251678" y="1874517"/>
            <a:ext cx="10178322" cy="4005075"/>
          </a:xfrm>
        </p:spPr>
        <p:txBody>
          <a:bodyPr>
            <a:normAutofit/>
          </a:bodyPr>
          <a:lstStyle/>
          <a:p>
            <a:pPr marL="0" marR="38735" indent="291465" algn="just" rtl="1">
              <a:lnSpc>
                <a:spcPct val="150000"/>
              </a:lnSpc>
              <a:spcBef>
                <a:spcPts val="1200"/>
              </a:spcBef>
              <a:spcAft>
                <a:spcPts val="20"/>
              </a:spcAft>
            </a:pPr>
            <a:r>
              <a:rPr lang="ar-IQ" sz="2400" b="1" dirty="0">
                <a:solidFill>
                  <a:srgbClr val="231F20"/>
                </a:solidFill>
                <a:latin typeface="Times New Roman" panose="02020603050405020304" pitchFamily="18" charset="0"/>
                <a:ea typeface="Times New Roman" panose="02020603050405020304" pitchFamily="18" charset="0"/>
                <a:cs typeface="+mj-cs"/>
              </a:rPr>
              <a:t>ت</a:t>
            </a:r>
            <a:r>
              <a:rPr lang="ar-IQ" sz="2400" b="1" dirty="0">
                <a:solidFill>
                  <a:srgbClr val="231F20"/>
                </a:solidFill>
                <a:effectLst/>
                <a:latin typeface="Times New Roman" panose="02020603050405020304" pitchFamily="18" charset="0"/>
                <a:ea typeface="Times New Roman" panose="02020603050405020304" pitchFamily="18" charset="0"/>
                <a:cs typeface="+mj-cs"/>
              </a:rPr>
              <a:t>فترض الدراسة مجموعة فرضيات منها: </a:t>
            </a:r>
            <a:endParaRPr lang="en-US" sz="2400" b="1" dirty="0">
              <a:solidFill>
                <a:srgbClr val="231F20"/>
              </a:solidFill>
              <a:effectLst/>
              <a:latin typeface="Times New Roman" panose="02020603050405020304" pitchFamily="18" charset="0"/>
              <a:ea typeface="Times New Roman" panose="02020603050405020304" pitchFamily="18" charset="0"/>
              <a:cs typeface="+mj-cs"/>
            </a:endParaRPr>
          </a:p>
          <a:p>
            <a:pPr marL="342900" marR="0" lvl="0" indent="-342900" algn="r" rtl="1">
              <a:lnSpc>
                <a:spcPct val="150000"/>
              </a:lnSpc>
              <a:spcBef>
                <a:spcPts val="0"/>
              </a:spcBef>
              <a:spcAft>
                <a:spcPts val="1000"/>
              </a:spcAft>
              <a:buFont typeface="+mj-lt"/>
              <a:buAutoNum type="arabicPeriod"/>
            </a:pPr>
            <a:r>
              <a:rPr lang="ar-IQ" sz="2400" dirty="0">
                <a:effectLst/>
                <a:latin typeface="Calibri" panose="020F0502020204030204" pitchFamily="34" charset="0"/>
                <a:ea typeface="Calibri" panose="020F0502020204030204" pitchFamily="34" charset="0"/>
                <a:cs typeface="+mj-cs"/>
              </a:rPr>
              <a:t>لحجم الحيازة تأثير معنوي في تأمين غذاء المزارع.</a:t>
            </a:r>
            <a:endParaRPr lang="en-US" sz="2400" dirty="0">
              <a:effectLst/>
              <a:latin typeface="Calibri" panose="020F0502020204030204" pitchFamily="34" charset="0"/>
              <a:ea typeface="Calibri" panose="020F0502020204030204" pitchFamily="34" charset="0"/>
              <a:cs typeface="+mj-cs"/>
            </a:endParaRPr>
          </a:p>
          <a:p>
            <a:pPr marL="342900" marR="0" lvl="0" indent="-342900" algn="r" rtl="1">
              <a:lnSpc>
                <a:spcPct val="150000"/>
              </a:lnSpc>
              <a:spcBef>
                <a:spcPts val="0"/>
              </a:spcBef>
              <a:spcAft>
                <a:spcPts val="1000"/>
              </a:spcAft>
              <a:buFont typeface="+mj-lt"/>
              <a:buAutoNum type="arabicPeriod"/>
            </a:pPr>
            <a:r>
              <a:rPr lang="ar-IQ" sz="2400" dirty="0">
                <a:effectLst/>
                <a:latin typeface="Calibri" panose="020F0502020204030204" pitchFamily="34" charset="0"/>
                <a:ea typeface="Calibri" panose="020F0502020204030204" pitchFamily="34" charset="0"/>
                <a:cs typeface="+mj-cs"/>
              </a:rPr>
              <a:t>نوع الحيازة (الايجار) له أثر إيجابي على الدخل المزرعي وعلى المشاركة بالعمل خارج المزرعة.</a:t>
            </a:r>
            <a:endParaRPr lang="en-US" sz="2400" dirty="0">
              <a:effectLst/>
              <a:latin typeface="Calibri" panose="020F0502020204030204" pitchFamily="34" charset="0"/>
              <a:ea typeface="Calibri" panose="020F0502020204030204" pitchFamily="34" charset="0"/>
              <a:cs typeface="+mj-cs"/>
            </a:endParaRPr>
          </a:p>
          <a:p>
            <a:pPr marL="342900" marR="0" lvl="0" indent="-342900" algn="r" rtl="1">
              <a:lnSpc>
                <a:spcPct val="150000"/>
              </a:lnSpc>
              <a:spcBef>
                <a:spcPts val="0"/>
              </a:spcBef>
              <a:spcAft>
                <a:spcPts val="1000"/>
              </a:spcAft>
              <a:buFont typeface="+mj-lt"/>
              <a:buAutoNum type="arabicPeriod"/>
            </a:pPr>
            <a:r>
              <a:rPr lang="ar-IQ" sz="2400" dirty="0">
                <a:effectLst/>
                <a:latin typeface="Calibri" panose="020F0502020204030204" pitchFamily="34" charset="0"/>
                <a:ea typeface="Calibri" panose="020F0502020204030204" pitchFamily="34" charset="0"/>
                <a:cs typeface="+mj-cs"/>
              </a:rPr>
              <a:t>هناك تقلب في الدخل للحيازات الصغيرة وانعدام امن الحيازة وحوالي 40 % من العمل خارج المزرعة.</a:t>
            </a:r>
            <a:endParaRPr lang="en-US" sz="2400" dirty="0">
              <a:effectLst/>
              <a:latin typeface="Calibri" panose="020F0502020204030204" pitchFamily="34" charset="0"/>
              <a:ea typeface="Calibri" panose="020F0502020204030204" pitchFamily="34" charset="0"/>
              <a:cs typeface="+mj-cs"/>
            </a:endParaRPr>
          </a:p>
          <a:p>
            <a:pPr marL="342900" marR="0" lvl="0" indent="-342900" algn="r" rtl="1">
              <a:lnSpc>
                <a:spcPct val="150000"/>
              </a:lnSpc>
              <a:spcBef>
                <a:spcPts val="0"/>
              </a:spcBef>
              <a:spcAft>
                <a:spcPts val="1000"/>
              </a:spcAft>
              <a:buFont typeface="+mj-lt"/>
              <a:buAutoNum type="arabicPeriod"/>
            </a:pPr>
            <a:r>
              <a:rPr lang="ar-IQ" sz="2400" dirty="0">
                <a:effectLst/>
                <a:latin typeface="Calibri" panose="020F0502020204030204" pitchFamily="34" charset="0"/>
                <a:ea typeface="Calibri" panose="020F0502020204030204" pitchFamily="34" charset="0"/>
                <a:cs typeface="+mj-cs"/>
              </a:rPr>
              <a:t>أفضل استراتيجيات مواجهة المخاطرة هي دعم الأسعار.</a:t>
            </a:r>
            <a:endParaRPr lang="en-US" sz="2400" dirty="0">
              <a:effectLst/>
              <a:latin typeface="Calibri" panose="020F0502020204030204" pitchFamily="34" charset="0"/>
              <a:ea typeface="Calibri" panose="020F0502020204030204" pitchFamily="34" charset="0"/>
              <a:cs typeface="+mj-cs"/>
            </a:endParaRPr>
          </a:p>
          <a:p>
            <a:endParaRPr lang="en-US" dirty="0"/>
          </a:p>
        </p:txBody>
      </p:sp>
    </p:spTree>
    <p:extLst>
      <p:ext uri="{BB962C8B-B14F-4D97-AF65-F5344CB8AC3E}">
        <p14:creationId xmlns:p14="http://schemas.microsoft.com/office/powerpoint/2010/main" val="277651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F6ED67-5AF1-4B87-8575-410CE75C20D6}"/>
              </a:ext>
            </a:extLst>
          </p:cNvPr>
          <p:cNvSpPr>
            <a:spLocks noGrp="1"/>
          </p:cNvSpPr>
          <p:nvPr>
            <p:ph type="title"/>
          </p:nvPr>
        </p:nvSpPr>
        <p:spPr/>
        <p:txBody>
          <a:bodyPr>
            <a:normAutofit/>
          </a:bodyPr>
          <a:lstStyle/>
          <a:p>
            <a:pPr algn="ctr"/>
            <a:r>
              <a:rPr lang="ar-IQ" b="1" dirty="0">
                <a:solidFill>
                  <a:srgbClr val="231F20"/>
                </a:solidFill>
                <a:effectLst/>
                <a:latin typeface="Aldhabi" panose="01000000000000000000" pitchFamily="2" charset="-78"/>
                <a:ea typeface="Times New Roman" panose="02020603050405020304" pitchFamily="18" charset="0"/>
                <a:cs typeface="Aldhabi" panose="01000000000000000000" pitchFamily="2" charset="-78"/>
              </a:rPr>
              <a:t>مصادر البيانات </a:t>
            </a:r>
            <a:br>
              <a:rPr lang="en-US" sz="1800" dirty="0">
                <a:solidFill>
                  <a:srgbClr val="231F20"/>
                </a:solidFill>
                <a:effectLst/>
                <a:latin typeface="Times New Roman" panose="02020603050405020304" pitchFamily="18" charset="0"/>
                <a:ea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0FB61A73-A3BA-4337-A498-F29B2D33D62B}"/>
              </a:ext>
            </a:extLst>
          </p:cNvPr>
          <p:cNvSpPr>
            <a:spLocks noGrp="1"/>
          </p:cNvSpPr>
          <p:nvPr>
            <p:ph idx="1"/>
          </p:nvPr>
        </p:nvSpPr>
        <p:spPr>
          <a:xfrm>
            <a:off x="838199" y="1128450"/>
            <a:ext cx="10954871" cy="5729549"/>
          </a:xfrm>
        </p:spPr>
        <p:txBody>
          <a:bodyPr>
            <a:normAutofit fontScale="85000" lnSpcReduction="20000"/>
          </a:bodyPr>
          <a:lstStyle/>
          <a:p>
            <a:pPr marL="0" marR="38735" indent="270510" algn="just" rtl="1">
              <a:lnSpc>
                <a:spcPct val="150000"/>
              </a:lnSpc>
              <a:spcBef>
                <a:spcPts val="1355"/>
              </a:spcBef>
              <a:spcAft>
                <a:spcPts val="20"/>
              </a:spcAft>
            </a:pPr>
            <a:r>
              <a:rPr lang="ar-IQ" sz="2400" b="1" dirty="0">
                <a:solidFill>
                  <a:srgbClr val="231F20"/>
                </a:solidFill>
                <a:effectLst/>
                <a:latin typeface="Times New Roman" panose="02020603050405020304" pitchFamily="18" charset="0"/>
                <a:ea typeface="Times New Roman" panose="02020603050405020304" pitchFamily="18" charset="0"/>
                <a:cs typeface="+mj-cs"/>
              </a:rPr>
              <a:t>تضمنت المصادر نوعين من البيانات هما:</a:t>
            </a:r>
            <a:endParaRPr lang="en-US" sz="2400" b="1" dirty="0">
              <a:solidFill>
                <a:srgbClr val="231F20"/>
              </a:solidFill>
              <a:effectLst/>
              <a:latin typeface="Times New Roman" panose="02020603050405020304" pitchFamily="18" charset="0"/>
              <a:ea typeface="Times New Roman" panose="02020603050405020304" pitchFamily="18" charset="0"/>
              <a:cs typeface="+mj-cs"/>
            </a:endParaRPr>
          </a:p>
          <a:p>
            <a:pPr marL="342900" marR="0" lvl="0" indent="-342900" algn="just" rtl="1">
              <a:lnSpc>
                <a:spcPct val="150000"/>
              </a:lnSpc>
              <a:spcBef>
                <a:spcPts val="1355"/>
              </a:spcBef>
              <a:spcAft>
                <a:spcPts val="1000"/>
              </a:spcAft>
              <a:buFont typeface="+mj-lt"/>
              <a:buAutoNum type="arabicPeriod"/>
            </a:pPr>
            <a:r>
              <a:rPr lang="ar-IQ" sz="2100" b="1" dirty="0">
                <a:effectLst/>
                <a:latin typeface="Calibri" panose="020F0502020204030204" pitchFamily="34" charset="0"/>
                <a:ea typeface="Calibri" panose="020F0502020204030204" pitchFamily="34" charset="0"/>
                <a:cs typeface="+mj-cs"/>
              </a:rPr>
              <a:t>البيانات الاولية: -</a:t>
            </a:r>
            <a:endParaRPr lang="en-US" sz="2100" b="1" dirty="0">
              <a:effectLst/>
              <a:latin typeface="Calibri" panose="020F0502020204030204" pitchFamily="34" charset="0"/>
              <a:ea typeface="Calibri" panose="020F0502020204030204" pitchFamily="34" charset="0"/>
              <a:cs typeface="+mj-cs"/>
            </a:endParaRPr>
          </a:p>
          <a:p>
            <a:pPr marL="53975" marR="38735" indent="0" algn="just" rtl="1">
              <a:lnSpc>
                <a:spcPct val="170000"/>
              </a:lnSpc>
              <a:spcBef>
                <a:spcPts val="1355"/>
              </a:spcBef>
              <a:spcAft>
                <a:spcPts val="20"/>
              </a:spcAft>
            </a:pPr>
            <a:r>
              <a:rPr lang="ar-IQ" sz="2100" dirty="0">
                <a:solidFill>
                  <a:srgbClr val="231F20"/>
                </a:solidFill>
                <a:effectLst/>
                <a:latin typeface="Times New Roman" panose="02020603050405020304" pitchFamily="18" charset="0"/>
                <a:ea typeface="Times New Roman" panose="02020603050405020304" pitchFamily="18" charset="0"/>
                <a:cs typeface="+mj-cs"/>
              </a:rPr>
              <a:t>       تم الحصول على البيانات من مصادرها الاولية </a:t>
            </a:r>
            <a:r>
              <a:rPr lang="ar-LB" sz="2100" dirty="0">
                <a:solidFill>
                  <a:srgbClr val="231F20"/>
                </a:solidFill>
                <a:effectLst/>
                <a:latin typeface="Times New Roman" panose="02020603050405020304" pitchFamily="18" charset="0"/>
                <a:ea typeface="Times New Roman" panose="02020603050405020304" pitchFamily="18" charset="0"/>
                <a:cs typeface="+mj-cs"/>
              </a:rPr>
              <a:t>عن طريق استمارة الاستبانة </a:t>
            </a:r>
            <a:r>
              <a:rPr lang="ar-SA" sz="2100" dirty="0">
                <a:solidFill>
                  <a:srgbClr val="231F20"/>
                </a:solidFill>
                <a:effectLst/>
                <a:latin typeface="Times New Roman" panose="02020603050405020304" pitchFamily="18" charset="0"/>
                <a:ea typeface="Times New Roman" panose="02020603050405020304" pitchFamily="18" charset="0"/>
                <a:cs typeface="+mj-cs"/>
              </a:rPr>
              <a:t>صممت لهذا الغرض </a:t>
            </a:r>
            <a:r>
              <a:rPr lang="ar-IQ" sz="2100" dirty="0">
                <a:solidFill>
                  <a:srgbClr val="231F20"/>
                </a:solidFill>
                <a:effectLst/>
                <a:latin typeface="Times New Roman" panose="02020603050405020304" pitchFamily="18" charset="0"/>
                <a:ea typeface="Times New Roman" panose="02020603050405020304" pitchFamily="18" charset="0"/>
                <a:cs typeface="+mj-cs"/>
              </a:rPr>
              <a:t>ووزعت بشكل عشوائي على المزارعين، حيث جمعت المعلومات من (134) مزرعة تابعة للشعب الزراعية لجانبي الكرخ والرصافة لمحافظة بغداد لسنة (2021 – 2022)، وتناولت معلومات تفصيلية عن الحيازة وطبيعتها والمحاصيل المزروعة بتفاصيلها من حيث المساحات والتكاليف والايرادات، وكذلك التركيب الاسري والانفاق الاسري ومعلومات الغذاء والثروة الحيوانية والموجودات والاصول وغيرها. </a:t>
            </a:r>
            <a:endParaRPr lang="en-US" sz="2100" dirty="0">
              <a:solidFill>
                <a:srgbClr val="231F20"/>
              </a:solidFill>
              <a:effectLst/>
              <a:latin typeface="Times New Roman" panose="02020603050405020304" pitchFamily="18" charset="0"/>
              <a:ea typeface="Times New Roman" panose="02020603050405020304" pitchFamily="18" charset="0"/>
              <a:cs typeface="+mj-cs"/>
            </a:endParaRPr>
          </a:p>
          <a:p>
            <a:pPr marL="342900" marR="0" lvl="0" indent="-342900" algn="just" rtl="1">
              <a:lnSpc>
                <a:spcPct val="170000"/>
              </a:lnSpc>
              <a:spcBef>
                <a:spcPts val="1355"/>
              </a:spcBef>
              <a:spcAft>
                <a:spcPts val="1000"/>
              </a:spcAft>
              <a:buFont typeface="+mj-lt"/>
              <a:buAutoNum type="arabicPeriod"/>
            </a:pPr>
            <a:r>
              <a:rPr lang="ar-IQ" sz="2100" b="1" dirty="0">
                <a:effectLst/>
                <a:latin typeface="Calibri" panose="020F0502020204030204" pitchFamily="34" charset="0"/>
                <a:ea typeface="Calibri" panose="020F0502020204030204" pitchFamily="34" charset="0"/>
                <a:cs typeface="+mj-cs"/>
              </a:rPr>
              <a:t>البيانات الثانوية: -</a:t>
            </a:r>
            <a:endParaRPr lang="en-US" sz="2100" dirty="0">
              <a:effectLst/>
              <a:latin typeface="Calibri" panose="020F0502020204030204" pitchFamily="34" charset="0"/>
              <a:ea typeface="Calibri" panose="020F0502020204030204" pitchFamily="34" charset="0"/>
              <a:cs typeface="+mj-cs"/>
            </a:endParaRPr>
          </a:p>
          <a:p>
            <a:pPr marL="53975" marR="38735" indent="291465" algn="just" rtl="1">
              <a:lnSpc>
                <a:spcPct val="170000"/>
              </a:lnSpc>
              <a:spcBef>
                <a:spcPts val="1355"/>
              </a:spcBef>
              <a:spcAft>
                <a:spcPts val="20"/>
              </a:spcAft>
            </a:pPr>
            <a:r>
              <a:rPr lang="ar-IQ" sz="2100" dirty="0">
                <a:solidFill>
                  <a:srgbClr val="231F20"/>
                </a:solidFill>
                <a:effectLst/>
                <a:latin typeface="Times New Roman" panose="02020603050405020304" pitchFamily="18" charset="0"/>
                <a:ea typeface="Times New Roman" panose="02020603050405020304" pitchFamily="18" charset="0"/>
                <a:cs typeface="+mj-cs"/>
              </a:rPr>
              <a:t>     تم الحصول على البيانات الثانوية اللازمة والتي اعتمدتها الدراسة من مجموعة من المصادر والجهات الرسمية الحكومية وهي:</a:t>
            </a:r>
            <a:endParaRPr lang="en-US" sz="2100" dirty="0">
              <a:solidFill>
                <a:srgbClr val="231F20"/>
              </a:solidFill>
              <a:effectLst/>
              <a:latin typeface="Times New Roman" panose="02020603050405020304" pitchFamily="18" charset="0"/>
              <a:ea typeface="Times New Roman" panose="02020603050405020304" pitchFamily="18" charset="0"/>
              <a:cs typeface="+mj-cs"/>
            </a:endParaRPr>
          </a:p>
          <a:p>
            <a:pPr marL="342900" marR="0" lvl="0" indent="-342900" algn="r" rtl="1">
              <a:lnSpc>
                <a:spcPct val="170000"/>
              </a:lnSpc>
              <a:spcBef>
                <a:spcPts val="0"/>
              </a:spcBef>
              <a:spcAft>
                <a:spcPts val="0"/>
              </a:spcAft>
              <a:buFont typeface="Arial" panose="020B0604020202020204" pitchFamily="34" charset="0"/>
              <a:buChar char="-"/>
            </a:pPr>
            <a:r>
              <a:rPr lang="ar-IQ" sz="2100" dirty="0">
                <a:solidFill>
                  <a:srgbClr val="231F20"/>
                </a:solidFill>
                <a:effectLst/>
                <a:latin typeface="Times New Roman" panose="02020603050405020304" pitchFamily="18" charset="0"/>
                <a:ea typeface="Calibri" panose="020F0502020204030204" pitchFamily="34" charset="0"/>
                <a:cs typeface="+mj-cs"/>
              </a:rPr>
              <a:t>وزارة الزراعة / دائرة التخطيط والمتابعة / قسمي الإحصاء والإنتاج النباتي.</a:t>
            </a:r>
            <a:endParaRPr lang="en-US" sz="2100" dirty="0">
              <a:solidFill>
                <a:srgbClr val="231F20"/>
              </a:solidFill>
              <a:effectLst/>
              <a:latin typeface="Times New Roman" panose="02020603050405020304" pitchFamily="18" charset="0"/>
              <a:ea typeface="Calibri" panose="020F0502020204030204" pitchFamily="34" charset="0"/>
              <a:cs typeface="+mj-cs"/>
            </a:endParaRPr>
          </a:p>
          <a:p>
            <a:pPr marL="342900" marR="0" lvl="0" indent="-342900" algn="r" rtl="1">
              <a:lnSpc>
                <a:spcPct val="170000"/>
              </a:lnSpc>
              <a:spcBef>
                <a:spcPts val="0"/>
              </a:spcBef>
              <a:spcAft>
                <a:spcPts val="0"/>
              </a:spcAft>
              <a:buFont typeface="Arial" panose="020B0604020202020204" pitchFamily="34" charset="0"/>
              <a:buChar char="-"/>
            </a:pPr>
            <a:r>
              <a:rPr lang="ar-IQ" sz="2100" dirty="0">
                <a:solidFill>
                  <a:srgbClr val="231F20"/>
                </a:solidFill>
                <a:effectLst/>
                <a:latin typeface="Times New Roman" panose="02020603050405020304" pitchFamily="18" charset="0"/>
                <a:ea typeface="Calibri" panose="020F0502020204030204" pitchFamily="34" charset="0"/>
                <a:cs typeface="+mj-cs"/>
              </a:rPr>
              <a:t>مديرية زراعة بغداد / شعبة الأراضي. </a:t>
            </a:r>
            <a:endParaRPr lang="en-US" sz="2100" dirty="0">
              <a:solidFill>
                <a:srgbClr val="231F20"/>
              </a:solidFill>
              <a:effectLst/>
              <a:latin typeface="Times New Roman" panose="02020603050405020304" pitchFamily="18" charset="0"/>
              <a:ea typeface="Calibri" panose="020F0502020204030204" pitchFamily="34" charset="0"/>
              <a:cs typeface="+mj-cs"/>
            </a:endParaRPr>
          </a:p>
          <a:p>
            <a:pPr marL="342900" marR="0" lvl="0" indent="-342900" algn="r" rtl="1">
              <a:lnSpc>
                <a:spcPct val="170000"/>
              </a:lnSpc>
              <a:spcBef>
                <a:spcPts val="0"/>
              </a:spcBef>
              <a:spcAft>
                <a:spcPts val="0"/>
              </a:spcAft>
              <a:buFont typeface="Arial" panose="020B0604020202020204" pitchFamily="34" charset="0"/>
              <a:buChar char="-"/>
            </a:pPr>
            <a:r>
              <a:rPr lang="ar-IQ" sz="2100" dirty="0">
                <a:solidFill>
                  <a:srgbClr val="231F20"/>
                </a:solidFill>
                <a:effectLst/>
                <a:latin typeface="Times New Roman" panose="02020603050405020304" pitchFamily="18" charset="0"/>
                <a:ea typeface="Calibri" panose="020F0502020204030204" pitchFamily="34" charset="0"/>
                <a:cs typeface="+mj-cs"/>
              </a:rPr>
              <a:t>دراسات وبحوث سابقة.</a:t>
            </a:r>
            <a:endParaRPr lang="en-US" sz="2100" dirty="0">
              <a:solidFill>
                <a:srgbClr val="231F20"/>
              </a:solidFill>
              <a:effectLst/>
              <a:latin typeface="Times New Roman" panose="02020603050405020304" pitchFamily="18" charset="0"/>
              <a:ea typeface="Calibri" panose="020F0502020204030204" pitchFamily="34" charset="0"/>
              <a:cs typeface="+mj-cs"/>
            </a:endParaRPr>
          </a:p>
          <a:p>
            <a:endParaRPr lang="en-US" dirty="0"/>
          </a:p>
        </p:txBody>
      </p:sp>
    </p:spTree>
    <p:extLst>
      <p:ext uri="{BB962C8B-B14F-4D97-AF65-F5344CB8AC3E}">
        <p14:creationId xmlns:p14="http://schemas.microsoft.com/office/powerpoint/2010/main" val="405472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E7D2A4A-7CEC-46CB-80EB-CA01D73E9D78}"/>
              </a:ext>
            </a:extLst>
          </p:cNvPr>
          <p:cNvSpPr>
            <a:spLocks noGrp="1"/>
          </p:cNvSpPr>
          <p:nvPr>
            <p:ph type="title"/>
          </p:nvPr>
        </p:nvSpPr>
        <p:spPr>
          <a:xfrm>
            <a:off x="1251678" y="382385"/>
            <a:ext cx="10178322" cy="1164027"/>
          </a:xfrm>
        </p:spPr>
        <p:txBody>
          <a:bodyPr>
            <a:normAutofit fontScale="90000"/>
          </a:bodyPr>
          <a:lstStyle/>
          <a:p>
            <a:pPr algn="ctr" rtl="1"/>
            <a:r>
              <a:rPr lang="ar-IQ" sz="7300" b="1" dirty="0">
                <a:latin typeface="Aldhabi" panose="01000000000000000000" pitchFamily="2" charset="-78"/>
                <a:cs typeface="Aldhabi" panose="01000000000000000000" pitchFamily="2" charset="-78"/>
              </a:rPr>
              <a:t>الفصل الثالث</a:t>
            </a:r>
            <a:br>
              <a:rPr lang="ar-IQ" sz="6600" b="1" dirty="0">
                <a:latin typeface="Aldhabi" panose="01000000000000000000" pitchFamily="2" charset="-78"/>
                <a:cs typeface="Aldhabi" panose="01000000000000000000" pitchFamily="2" charset="-78"/>
              </a:rPr>
            </a:br>
            <a:r>
              <a:rPr lang="ar-IQ" sz="6700" b="1" dirty="0">
                <a:latin typeface="Aldhabi" panose="01000000000000000000" pitchFamily="2" charset="-78"/>
                <a:cs typeface="Aldhabi" panose="01000000000000000000" pitchFamily="2" charset="-78"/>
              </a:rPr>
              <a:t>الاطار النظري</a:t>
            </a:r>
            <a:endParaRPr lang="en-US" sz="6600" b="1" dirty="0">
              <a:latin typeface="Aldhabi" panose="01000000000000000000" pitchFamily="2" charset="-78"/>
              <a:cs typeface="Aldhabi" panose="01000000000000000000" pitchFamily="2" charset="-78"/>
            </a:endParaRPr>
          </a:p>
        </p:txBody>
      </p:sp>
      <p:sp>
        <p:nvSpPr>
          <p:cNvPr id="25" name="عنصر نائب للمحتوى 24">
            <a:extLst>
              <a:ext uri="{FF2B5EF4-FFF2-40B4-BE49-F238E27FC236}">
                <a16:creationId xmlns:a16="http://schemas.microsoft.com/office/drawing/2014/main" id="{A9A68C6B-9700-49E0-A545-75C7FB9D18EE}"/>
              </a:ext>
            </a:extLst>
          </p:cNvPr>
          <p:cNvSpPr>
            <a:spLocks noGrp="1"/>
          </p:cNvSpPr>
          <p:nvPr>
            <p:ph idx="1"/>
          </p:nvPr>
        </p:nvSpPr>
        <p:spPr>
          <a:xfrm>
            <a:off x="1251678" y="2270235"/>
            <a:ext cx="10178322" cy="4189614"/>
          </a:xfrm>
        </p:spPr>
        <p:txBody>
          <a:bodyPr>
            <a:normAutofit/>
          </a:bodyPr>
          <a:lstStyle/>
          <a:p>
            <a:pPr algn="r" rtl="1">
              <a:lnSpc>
                <a:spcPct val="200000"/>
              </a:lnSpc>
            </a:pPr>
            <a:r>
              <a:rPr lang="ar-IQ" sz="3600" b="1" dirty="0"/>
              <a:t>المبحث الأول: علاقة الامن الغذائي الفردي بالأمن الحيازي</a:t>
            </a:r>
          </a:p>
          <a:p>
            <a:pPr algn="r" rtl="1">
              <a:lnSpc>
                <a:spcPct val="200000"/>
              </a:lnSpc>
            </a:pPr>
            <a:r>
              <a:rPr lang="ar-IQ" sz="3600" b="1" dirty="0"/>
              <a:t>المبحث الثاني: المخاطرة وانموذج عرض العمل خارج المزرعة</a:t>
            </a:r>
          </a:p>
          <a:p>
            <a:pPr algn="r" rtl="1">
              <a:lnSpc>
                <a:spcPct val="200000"/>
              </a:lnSpc>
            </a:pPr>
            <a:r>
              <a:rPr lang="ar-IQ" sz="3600" b="1" dirty="0"/>
              <a:t>المبحث الثالث: الكفاءة الاقتصادية والكفاءة الفائقة</a:t>
            </a:r>
            <a:endParaRPr lang="en-US" sz="3600" b="1" dirty="0"/>
          </a:p>
        </p:txBody>
      </p:sp>
    </p:spTree>
    <p:extLst>
      <p:ext uri="{BB962C8B-B14F-4D97-AF65-F5344CB8AC3E}">
        <p14:creationId xmlns:p14="http://schemas.microsoft.com/office/powerpoint/2010/main" val="242211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D40F7CF-9583-40A9-AB82-1307D9BB43ED}"/>
              </a:ext>
            </a:extLst>
          </p:cNvPr>
          <p:cNvSpPr>
            <a:spLocks noGrp="1"/>
          </p:cNvSpPr>
          <p:nvPr>
            <p:ph type="title"/>
          </p:nvPr>
        </p:nvSpPr>
        <p:spPr/>
        <p:txBody>
          <a:bodyPr>
            <a:normAutofit/>
          </a:bodyPr>
          <a:lstStyle/>
          <a:p>
            <a:pPr algn="ctr"/>
            <a:r>
              <a:rPr lang="ar-IQ" sz="6600" b="1" dirty="0">
                <a:latin typeface="Aldhabi" panose="01000000000000000000" pitchFamily="2" charset="-78"/>
                <a:cs typeface="Aldhabi" panose="01000000000000000000" pitchFamily="2" charset="-78"/>
              </a:rPr>
              <a:t>الفصل الرابع</a:t>
            </a:r>
            <a:endParaRPr lang="en-US" sz="6600" b="1" dirty="0">
              <a:latin typeface="Aldhabi" panose="01000000000000000000" pitchFamily="2" charset="-78"/>
              <a:cs typeface="Aldhabi" panose="01000000000000000000" pitchFamily="2" charset="-78"/>
            </a:endParaRPr>
          </a:p>
        </p:txBody>
      </p:sp>
      <p:sp>
        <p:nvSpPr>
          <p:cNvPr id="3" name="عنصر نائب للمحتوى 2">
            <a:extLst>
              <a:ext uri="{FF2B5EF4-FFF2-40B4-BE49-F238E27FC236}">
                <a16:creationId xmlns:a16="http://schemas.microsoft.com/office/drawing/2014/main" id="{FDC9DEBF-F062-411C-AEA5-1858FAF1E2C8}"/>
              </a:ext>
            </a:extLst>
          </p:cNvPr>
          <p:cNvSpPr>
            <a:spLocks noGrp="1"/>
          </p:cNvSpPr>
          <p:nvPr>
            <p:ph idx="1"/>
          </p:nvPr>
        </p:nvSpPr>
        <p:spPr>
          <a:xfrm>
            <a:off x="761999" y="1874517"/>
            <a:ext cx="11267091" cy="4601098"/>
          </a:xfrm>
        </p:spPr>
        <p:txBody>
          <a:bodyPr>
            <a:normAutofit/>
          </a:bodyPr>
          <a:lstStyle/>
          <a:p>
            <a:pPr algn="r" rtl="1">
              <a:lnSpc>
                <a:spcPct val="200000"/>
              </a:lnSpc>
            </a:pPr>
            <a:r>
              <a:rPr lang="ar-IQ" sz="3200" b="1" dirty="0">
                <a:effectLst/>
                <a:latin typeface="Calibri" panose="020F0502020204030204" pitchFamily="34" charset="0"/>
                <a:ea typeface="Calibri" panose="020F0502020204030204" pitchFamily="34" charset="0"/>
              </a:rPr>
              <a:t>المبحث الأول: واقع زراعة المحاصيل الزراعية في محافظة بغداد (2020، 2021، 2022)</a:t>
            </a:r>
            <a:endParaRPr lang="en-US" sz="3200" b="1" dirty="0">
              <a:effectLst/>
              <a:latin typeface="Calibri" panose="020F0502020204030204" pitchFamily="34" charset="0"/>
              <a:ea typeface="Calibri" panose="020F0502020204030204" pitchFamily="34" charset="0"/>
            </a:endParaRPr>
          </a:p>
          <a:p>
            <a:pPr algn="r" rtl="1">
              <a:lnSpc>
                <a:spcPct val="200000"/>
              </a:lnSpc>
            </a:pPr>
            <a:r>
              <a:rPr lang="ar-IQ" sz="3600" b="1" dirty="0"/>
              <a:t>المبحث الثاني: </a:t>
            </a:r>
            <a:r>
              <a:rPr lang="ar-IQ" sz="3600" b="1" dirty="0">
                <a:effectLst/>
                <a:ea typeface="Calibri" panose="020F0502020204030204" pitchFamily="34" charset="0"/>
              </a:rPr>
              <a:t>تعريف مكان الدراسة وخصائصها الاجتماعية والاقتصادية</a:t>
            </a:r>
          </a:p>
          <a:p>
            <a:pPr algn="r" rtl="1">
              <a:lnSpc>
                <a:spcPct val="200000"/>
              </a:lnSpc>
            </a:pPr>
            <a:r>
              <a:rPr lang="ar-IQ" sz="3600" b="1" dirty="0">
                <a:effectLst/>
                <a:ea typeface="Calibri" panose="020F0502020204030204" pitchFamily="34" charset="0"/>
              </a:rPr>
              <a:t>المبحث الثالث: هيكل التكاليف والايرادات لعينة الدراسة</a:t>
            </a:r>
            <a:endParaRPr lang="en-US" sz="3600" b="1" dirty="0"/>
          </a:p>
        </p:txBody>
      </p:sp>
    </p:spTree>
    <p:extLst>
      <p:ext uri="{BB962C8B-B14F-4D97-AF65-F5344CB8AC3E}">
        <p14:creationId xmlns:p14="http://schemas.microsoft.com/office/powerpoint/2010/main" val="1740924478"/>
      </p:ext>
    </p:extLst>
  </p:cSld>
  <p:clrMapOvr>
    <a:masterClrMapping/>
  </p:clrMapOvr>
</p:sld>
</file>

<file path=ppt/theme/theme1.xml><?xml version="1.0" encoding="utf-8"?>
<a:theme xmlns:a="http://schemas.openxmlformats.org/drawingml/2006/main" name="الشارة">
  <a:themeElements>
    <a:clrScheme name="الشارة">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الشارة">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زجاج مصنف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TM10001106[[fn=الشارة]]</Template>
  <TotalTime>3974</TotalTime>
  <Words>2531</Words>
  <Application>Microsoft Office PowerPoint</Application>
  <PresentationFormat>شاشة عريضة</PresentationFormat>
  <Paragraphs>341</Paragraphs>
  <Slides>27</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27</vt:i4>
      </vt:variant>
    </vt:vector>
  </HeadingPairs>
  <TitlesOfParts>
    <vt:vector size="36" baseType="lpstr">
      <vt:lpstr>Aldhabi</vt:lpstr>
      <vt:lpstr>Arial</vt:lpstr>
      <vt:lpstr>Calibri</vt:lpstr>
      <vt:lpstr>Cambria Math</vt:lpstr>
      <vt:lpstr>Gill Sans MT</vt:lpstr>
      <vt:lpstr>Impact</vt:lpstr>
      <vt:lpstr>Times New Roman</vt:lpstr>
      <vt:lpstr>Urdu Typesetting</vt:lpstr>
      <vt:lpstr>الشارة</vt:lpstr>
      <vt:lpstr>دراسة اقتصادية تحليلية للحيازة المزرعية وعلاقتها بالكفاءة الاقتصادية والمخاطرة والامن الغذائي الفردي في محافظة بغداد </vt:lpstr>
      <vt:lpstr>المقدمة</vt:lpstr>
      <vt:lpstr>أهمية الدراسة </vt:lpstr>
      <vt:lpstr>مشكلة الدراسة  </vt:lpstr>
      <vt:lpstr>هدف الدراسة  </vt:lpstr>
      <vt:lpstr>فرضيات الدراسة  </vt:lpstr>
      <vt:lpstr>مصادر البيانات  </vt:lpstr>
      <vt:lpstr>الفصل الثالث الاطار النظري</vt:lpstr>
      <vt:lpstr>الفصل الرابع</vt:lpstr>
      <vt:lpstr>الفصل الخامس النتائج والمناقشة</vt:lpstr>
      <vt:lpstr>فئات حجم الاسر الفلاحية ومتوسط كتلة المزارع لعينة الدراسة لعام (2021-2022)</vt:lpstr>
      <vt:lpstr>فئات قيمة الموجودات المزرعية ومتوسط كتلة المزارع لعينة الدراسة</vt:lpstr>
      <vt:lpstr>فئات نوع الحيازة المزرعية ومستوى الدخل المزرعي لعينة الدراسة </vt:lpstr>
      <vt:lpstr>ثانياً: قياس المخاطرة باستخدام نموذج عرض العمل خارج المزرعة  </vt:lpstr>
      <vt:lpstr>  اهم العوامل المؤثرة على عرض العمل خارج المزرعة  فئات الحيازة ونسبة المشاركة في العمل خارج المزرعة لعينة الدراسة</vt:lpstr>
      <vt:lpstr>نوع الحيازة ونسبة المشاركة في العمل خارج المزرعة لعينة الدراسة</vt:lpstr>
      <vt:lpstr> اعداد المواشي ونسبة المشاركة في العمل خارج المزرعة لعينة الدراسة</vt:lpstr>
      <vt:lpstr>استراتيجيات إدارة المخاطر  اولاً: استراتيجيات الوقاية ونسبة المشاركة لعينة الدراسة</vt:lpstr>
      <vt:lpstr>ثانياً: استراتيجيات التخفيف ونسبة الاستفادة لعينة الدراسة</vt:lpstr>
      <vt:lpstr>ثالثاً: استراتيجيات التكيف مع المخاطر ونسبة الاستفادة لعينة الدراسة</vt:lpstr>
      <vt:lpstr> الكفاءة الفائقة   مستويات الكفاءة لمَزارع عينة الدراسة</vt:lpstr>
      <vt:lpstr>علاقة الكفاءة بحجم الحيازة لمزارع عينة الدراسة  متوسط الكفاءة لفئات حجم الحيازة لمزارع عينة الدراسة</vt:lpstr>
      <vt:lpstr>جوانب المدخلات والايرادات حسب الكفاءة  متوسط المدخلات حسب الكفاءة</vt:lpstr>
      <vt:lpstr>متوسط الايراد حسب الكفاءة</vt:lpstr>
      <vt:lpstr>الاستنتاجات </vt:lpstr>
      <vt:lpstr>التوصيات </vt:lpstr>
      <vt:lpstr> وشكراً لإصغائكم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اقتصادية تحليلية للحيازة المزرعية وعلاقتها بالكفاءة الاقتصادية والمخاطرة والامن الغذائي الفردي في محافظة بغداد  </dc:title>
  <dc:creator>hp</dc:creator>
  <cp:lastModifiedBy>hp</cp:lastModifiedBy>
  <cp:revision>16</cp:revision>
  <dcterms:created xsi:type="dcterms:W3CDTF">2024-10-16T06:37:45Z</dcterms:created>
  <dcterms:modified xsi:type="dcterms:W3CDTF">2024-10-21T19:44:03Z</dcterms:modified>
</cp:coreProperties>
</file>