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23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40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853684"/>
            <a:ext cx="7468553" cy="1943100"/>
          </a:xfrm>
          <a:prstGeom prst="rect">
            <a:avLst/>
          </a:prstGeom>
          <a:noFill/>
          <a:ln/>
        </p:spPr>
        <p:txBody>
          <a:bodyPr wrap="square" lIns="0" tIns="0" rIns="0" bIns="0" rtlCol="0" anchor="t"/>
          <a:lstStyle/>
          <a:p>
            <a:pPr marL="0" indent="0">
              <a:lnSpc>
                <a:spcPts val="7650"/>
              </a:lnSpc>
              <a:buNone/>
            </a:pPr>
            <a:r>
              <a:rPr lang="en-US" sz="6100" kern="0" spc="-122" dirty="0">
                <a:solidFill>
                  <a:srgbClr val="D73AD7"/>
                </a:solidFill>
                <a:latin typeface="Source Serif Pro Semi Bold" pitchFamily="34" charset="0"/>
                <a:ea typeface="Source Serif Pro Semi Bold" pitchFamily="34" charset="-122"/>
                <a:cs typeface="Source Serif Pro Semi Bold" pitchFamily="34" charset="-120"/>
              </a:rPr>
              <a:t>Infection Control for Medical Staff</a:t>
            </a:r>
            <a:endParaRPr lang="en-US" sz="6100" dirty="0"/>
          </a:p>
        </p:txBody>
      </p:sp>
      <p:sp>
        <p:nvSpPr>
          <p:cNvPr id="4" name="Text 1"/>
          <p:cNvSpPr/>
          <p:nvPr/>
        </p:nvSpPr>
        <p:spPr>
          <a:xfrm>
            <a:off x="837724" y="4155757"/>
            <a:ext cx="7468553"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Effective infection control is crucial for protecting the health and safety of medical professionals and their patients. This presentation will cover the essential protocols and best practices to prevent the spread of infectious diseases in healthcare settings.</a:t>
            </a:r>
            <a:endParaRPr lang="en-US" sz="1850" dirty="0"/>
          </a:p>
        </p:txBody>
      </p:sp>
      <p:sp>
        <p:nvSpPr>
          <p:cNvPr id="5" name="Shape 2"/>
          <p:cNvSpPr/>
          <p:nvPr/>
        </p:nvSpPr>
        <p:spPr>
          <a:xfrm>
            <a:off x="837724" y="5974913"/>
            <a:ext cx="382905" cy="382905"/>
          </a:xfrm>
          <a:prstGeom prst="roundRect">
            <a:avLst>
              <a:gd name="adj" fmla="val 23878209"/>
            </a:avLst>
          </a:prstGeom>
          <a:noFill/>
          <a:ln w="7620">
            <a:solidFill>
              <a:srgbClr val="FFFFFF"/>
            </a:solidFill>
            <a:prstDash val="solid"/>
          </a:ln>
        </p:spPr>
      </p:sp>
      <p:sp>
        <p:nvSpPr>
          <p:cNvPr id="7" name="Text 3"/>
          <p:cNvSpPr/>
          <p:nvPr/>
        </p:nvSpPr>
        <p:spPr>
          <a:xfrm>
            <a:off x="1340287" y="5957054"/>
            <a:ext cx="2946321" cy="418862"/>
          </a:xfrm>
          <a:prstGeom prst="rect">
            <a:avLst/>
          </a:prstGeom>
          <a:noFill/>
          <a:ln/>
        </p:spPr>
        <p:txBody>
          <a:bodyPr wrap="none" lIns="0" tIns="0" rIns="0" bIns="0" rtlCol="0" anchor="t"/>
          <a:lstStyle/>
          <a:p>
            <a:pPr marL="0" indent="0" algn="l">
              <a:lnSpc>
                <a:spcPts val="3250"/>
              </a:lnSpc>
              <a:buNone/>
            </a:pPr>
            <a:endParaRPr lang="en-US" sz="2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164669"/>
            <a:ext cx="7468553" cy="1408033"/>
          </a:xfrm>
          <a:prstGeom prst="rect">
            <a:avLst/>
          </a:prstGeom>
          <a:noFill/>
          <a:ln/>
        </p:spPr>
        <p:txBody>
          <a:bodyPr wrap="squar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Continuous Training and Education for Medical Staff</a:t>
            </a:r>
            <a:endParaRPr lang="en-US" sz="4400" dirty="0"/>
          </a:p>
        </p:txBody>
      </p:sp>
      <p:sp>
        <p:nvSpPr>
          <p:cNvPr id="4" name="Shape 1"/>
          <p:cNvSpPr/>
          <p:nvPr/>
        </p:nvSpPr>
        <p:spPr>
          <a:xfrm>
            <a:off x="837724" y="2931676"/>
            <a:ext cx="3614618" cy="2138482"/>
          </a:xfrm>
          <a:prstGeom prst="roundRect">
            <a:avLst>
              <a:gd name="adj" fmla="val 4701"/>
            </a:avLst>
          </a:prstGeom>
          <a:solidFill>
            <a:srgbClr val="F4D4F7"/>
          </a:solidFill>
          <a:ln w="7620">
            <a:solidFill>
              <a:srgbClr val="DABADD"/>
            </a:solidFill>
            <a:prstDash val="solid"/>
          </a:ln>
        </p:spPr>
      </p:sp>
      <p:sp>
        <p:nvSpPr>
          <p:cNvPr id="5" name="Text 2"/>
          <p:cNvSpPr/>
          <p:nvPr/>
        </p:nvSpPr>
        <p:spPr>
          <a:xfrm>
            <a:off x="1084659" y="3178612"/>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Onboarding</a:t>
            </a:r>
            <a:endParaRPr lang="en-US" sz="2200" dirty="0"/>
          </a:p>
        </p:txBody>
      </p:sp>
      <p:sp>
        <p:nvSpPr>
          <p:cNvPr id="6" name="Text 3"/>
          <p:cNvSpPr/>
          <p:nvPr/>
        </p:nvSpPr>
        <p:spPr>
          <a:xfrm>
            <a:off x="1084659" y="3674150"/>
            <a:ext cx="3120747"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Provide comprehensive infection control training for all new hires and staff.</a:t>
            </a:r>
            <a:endParaRPr lang="en-US" sz="1850" dirty="0"/>
          </a:p>
        </p:txBody>
      </p:sp>
      <p:sp>
        <p:nvSpPr>
          <p:cNvPr id="7" name="Shape 4"/>
          <p:cNvSpPr/>
          <p:nvPr/>
        </p:nvSpPr>
        <p:spPr>
          <a:xfrm>
            <a:off x="4691658" y="2931676"/>
            <a:ext cx="3614618" cy="2138482"/>
          </a:xfrm>
          <a:prstGeom prst="roundRect">
            <a:avLst>
              <a:gd name="adj" fmla="val 4701"/>
            </a:avLst>
          </a:prstGeom>
          <a:solidFill>
            <a:srgbClr val="F4D4F7"/>
          </a:solidFill>
          <a:ln w="7620">
            <a:solidFill>
              <a:srgbClr val="DABADD"/>
            </a:solidFill>
            <a:prstDash val="solid"/>
          </a:ln>
        </p:spPr>
      </p:sp>
      <p:sp>
        <p:nvSpPr>
          <p:cNvPr id="8" name="Text 5"/>
          <p:cNvSpPr/>
          <p:nvPr/>
        </p:nvSpPr>
        <p:spPr>
          <a:xfrm>
            <a:off x="4938593" y="3178612"/>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Ongoing Education</a:t>
            </a:r>
            <a:endParaRPr lang="en-US" sz="2200" dirty="0"/>
          </a:p>
        </p:txBody>
      </p:sp>
      <p:sp>
        <p:nvSpPr>
          <p:cNvPr id="9" name="Text 6"/>
          <p:cNvSpPr/>
          <p:nvPr/>
        </p:nvSpPr>
        <p:spPr>
          <a:xfrm>
            <a:off x="4938593" y="3674150"/>
            <a:ext cx="3120747"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Regularly update staff on the latest infection control guidelines and best practices.</a:t>
            </a:r>
            <a:endParaRPr lang="en-US" sz="1850" dirty="0"/>
          </a:p>
        </p:txBody>
      </p:sp>
      <p:sp>
        <p:nvSpPr>
          <p:cNvPr id="10" name="Shape 7"/>
          <p:cNvSpPr/>
          <p:nvPr/>
        </p:nvSpPr>
        <p:spPr>
          <a:xfrm>
            <a:off x="837724" y="5309473"/>
            <a:ext cx="7468553" cy="1755458"/>
          </a:xfrm>
          <a:prstGeom prst="roundRect">
            <a:avLst>
              <a:gd name="adj" fmla="val 5727"/>
            </a:avLst>
          </a:prstGeom>
          <a:solidFill>
            <a:srgbClr val="F4D4F7"/>
          </a:solidFill>
          <a:ln w="7620">
            <a:solidFill>
              <a:srgbClr val="DABADD"/>
            </a:solidFill>
            <a:prstDash val="solid"/>
          </a:ln>
        </p:spPr>
      </p:sp>
      <p:sp>
        <p:nvSpPr>
          <p:cNvPr id="11" name="Text 8"/>
          <p:cNvSpPr/>
          <p:nvPr/>
        </p:nvSpPr>
        <p:spPr>
          <a:xfrm>
            <a:off x="1084659" y="5556409"/>
            <a:ext cx="3161348"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Competency Assessments</a:t>
            </a:r>
            <a:endParaRPr lang="en-US" sz="2200" dirty="0"/>
          </a:p>
        </p:txBody>
      </p:sp>
      <p:sp>
        <p:nvSpPr>
          <p:cNvPr id="12" name="Text 9"/>
          <p:cNvSpPr/>
          <p:nvPr/>
        </p:nvSpPr>
        <p:spPr>
          <a:xfrm>
            <a:off x="1084659" y="6051947"/>
            <a:ext cx="6974681"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Evaluate staff proficiency in infection control procedures and provide additional support as needed.</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197769"/>
            <a:ext cx="7468553" cy="1408033"/>
          </a:xfrm>
          <a:prstGeom prst="rect">
            <a:avLst/>
          </a:prstGeom>
          <a:noFill/>
          <a:ln/>
        </p:spPr>
        <p:txBody>
          <a:bodyPr wrap="squar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Importance of Infection Control</a:t>
            </a:r>
            <a:endParaRPr lang="en-US" sz="4400" dirty="0"/>
          </a:p>
        </p:txBody>
      </p:sp>
      <p:sp>
        <p:nvSpPr>
          <p:cNvPr id="4" name="Shape 1"/>
          <p:cNvSpPr/>
          <p:nvPr/>
        </p:nvSpPr>
        <p:spPr>
          <a:xfrm>
            <a:off x="837724" y="3233976"/>
            <a:ext cx="538520" cy="538520"/>
          </a:xfrm>
          <a:prstGeom prst="roundRect">
            <a:avLst>
              <a:gd name="adj" fmla="val 18670"/>
            </a:avLst>
          </a:prstGeom>
          <a:solidFill>
            <a:srgbClr val="F4D4F7"/>
          </a:solidFill>
          <a:ln w="7620">
            <a:solidFill>
              <a:srgbClr val="DABADD"/>
            </a:solidFill>
            <a:prstDash val="solid"/>
          </a:ln>
        </p:spPr>
      </p:sp>
      <p:sp>
        <p:nvSpPr>
          <p:cNvPr id="5" name="Text 2"/>
          <p:cNvSpPr/>
          <p:nvPr/>
        </p:nvSpPr>
        <p:spPr>
          <a:xfrm>
            <a:off x="1022509" y="3334226"/>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650" dirty="0"/>
          </a:p>
        </p:txBody>
      </p:sp>
      <p:sp>
        <p:nvSpPr>
          <p:cNvPr id="6" name="Text 3"/>
          <p:cNvSpPr/>
          <p:nvPr/>
        </p:nvSpPr>
        <p:spPr>
          <a:xfrm>
            <a:off x="1615559" y="3233976"/>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Patient Safety</a:t>
            </a:r>
            <a:endParaRPr lang="en-US" sz="2200" dirty="0"/>
          </a:p>
        </p:txBody>
      </p:sp>
      <p:sp>
        <p:nvSpPr>
          <p:cNvPr id="7" name="Text 4"/>
          <p:cNvSpPr/>
          <p:nvPr/>
        </p:nvSpPr>
        <p:spPr>
          <a:xfrm>
            <a:off x="1615559" y="3729514"/>
            <a:ext cx="2836783"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Infection control minimizes the risk of patients contracting illnesses during medical treatment.</a:t>
            </a:r>
            <a:endParaRPr lang="en-US" sz="1850" dirty="0"/>
          </a:p>
        </p:txBody>
      </p:sp>
      <p:sp>
        <p:nvSpPr>
          <p:cNvPr id="8" name="Shape 5"/>
          <p:cNvSpPr/>
          <p:nvPr/>
        </p:nvSpPr>
        <p:spPr>
          <a:xfrm>
            <a:off x="4691658" y="3233976"/>
            <a:ext cx="538520" cy="538520"/>
          </a:xfrm>
          <a:prstGeom prst="roundRect">
            <a:avLst>
              <a:gd name="adj" fmla="val 18670"/>
            </a:avLst>
          </a:prstGeom>
          <a:solidFill>
            <a:srgbClr val="F4D4F7"/>
          </a:solidFill>
          <a:ln w="7620">
            <a:solidFill>
              <a:srgbClr val="DABADD"/>
            </a:solidFill>
            <a:prstDash val="solid"/>
          </a:ln>
        </p:spPr>
      </p:sp>
      <p:sp>
        <p:nvSpPr>
          <p:cNvPr id="9" name="Text 6"/>
          <p:cNvSpPr/>
          <p:nvPr/>
        </p:nvSpPr>
        <p:spPr>
          <a:xfrm>
            <a:off x="4876443" y="3334226"/>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650" dirty="0"/>
          </a:p>
        </p:txBody>
      </p:sp>
      <p:sp>
        <p:nvSpPr>
          <p:cNvPr id="10" name="Text 7"/>
          <p:cNvSpPr/>
          <p:nvPr/>
        </p:nvSpPr>
        <p:spPr>
          <a:xfrm>
            <a:off x="5469493" y="3233976"/>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Reduced Costs</a:t>
            </a:r>
            <a:endParaRPr lang="en-US" sz="2200" dirty="0"/>
          </a:p>
        </p:txBody>
      </p:sp>
      <p:sp>
        <p:nvSpPr>
          <p:cNvPr id="11" name="Text 8"/>
          <p:cNvSpPr/>
          <p:nvPr/>
        </p:nvSpPr>
        <p:spPr>
          <a:xfrm>
            <a:off x="5469493" y="3729514"/>
            <a:ext cx="2836783"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Preventing healthcare-associated infections saves hospitals significant time and money.</a:t>
            </a:r>
            <a:endParaRPr lang="en-US" sz="1850" dirty="0"/>
          </a:p>
        </p:txBody>
      </p:sp>
      <p:sp>
        <p:nvSpPr>
          <p:cNvPr id="12" name="Shape 9"/>
          <p:cNvSpPr/>
          <p:nvPr/>
        </p:nvSpPr>
        <p:spPr>
          <a:xfrm>
            <a:off x="837724" y="5770126"/>
            <a:ext cx="538520" cy="538520"/>
          </a:xfrm>
          <a:prstGeom prst="roundRect">
            <a:avLst>
              <a:gd name="adj" fmla="val 18670"/>
            </a:avLst>
          </a:prstGeom>
          <a:solidFill>
            <a:srgbClr val="F4D4F7"/>
          </a:solidFill>
          <a:ln w="7620">
            <a:solidFill>
              <a:srgbClr val="DABADD"/>
            </a:solidFill>
            <a:prstDash val="solid"/>
          </a:ln>
        </p:spPr>
      </p:sp>
      <p:sp>
        <p:nvSpPr>
          <p:cNvPr id="13" name="Text 10"/>
          <p:cNvSpPr/>
          <p:nvPr/>
        </p:nvSpPr>
        <p:spPr>
          <a:xfrm>
            <a:off x="1022509" y="5870377"/>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650" dirty="0"/>
          </a:p>
        </p:txBody>
      </p:sp>
      <p:sp>
        <p:nvSpPr>
          <p:cNvPr id="14" name="Text 11"/>
          <p:cNvSpPr/>
          <p:nvPr/>
        </p:nvSpPr>
        <p:spPr>
          <a:xfrm>
            <a:off x="1615559" y="5770126"/>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Compliance</a:t>
            </a:r>
            <a:endParaRPr lang="en-US" sz="2200" dirty="0"/>
          </a:p>
        </p:txBody>
      </p:sp>
      <p:sp>
        <p:nvSpPr>
          <p:cNvPr id="15" name="Text 12"/>
          <p:cNvSpPr/>
          <p:nvPr/>
        </p:nvSpPr>
        <p:spPr>
          <a:xfrm>
            <a:off x="1615559" y="6265664"/>
            <a:ext cx="6690717"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Adhering to infection control guidelines is necessary to meet regulatory requirements.</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99204" y="2318504"/>
            <a:ext cx="4887873" cy="3592592"/>
          </a:xfrm>
          <a:prstGeom prst="rect">
            <a:avLst/>
          </a:prstGeom>
        </p:spPr>
      </p:pic>
      <p:sp>
        <p:nvSpPr>
          <p:cNvPr id="4" name="Text 0"/>
          <p:cNvSpPr/>
          <p:nvPr/>
        </p:nvSpPr>
        <p:spPr>
          <a:xfrm>
            <a:off x="6324124" y="733663"/>
            <a:ext cx="5899785"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Hand Hygiene Protocols</a:t>
            </a:r>
            <a:endParaRPr lang="en-US" sz="4400" dirty="0"/>
          </a:p>
        </p:txBody>
      </p:sp>
      <p:sp>
        <p:nvSpPr>
          <p:cNvPr id="5" name="Shape 1"/>
          <p:cNvSpPr/>
          <p:nvPr/>
        </p:nvSpPr>
        <p:spPr>
          <a:xfrm>
            <a:off x="6667857" y="1796653"/>
            <a:ext cx="30480" cy="5699284"/>
          </a:xfrm>
          <a:prstGeom prst="roundRect">
            <a:avLst>
              <a:gd name="adj" fmla="val 329856"/>
            </a:avLst>
          </a:prstGeom>
          <a:solidFill>
            <a:srgbClr val="DABADD"/>
          </a:solidFill>
          <a:ln/>
        </p:spPr>
      </p:sp>
      <p:sp>
        <p:nvSpPr>
          <p:cNvPr id="6" name="Shape 2"/>
          <p:cNvSpPr/>
          <p:nvPr/>
        </p:nvSpPr>
        <p:spPr>
          <a:xfrm>
            <a:off x="6921877" y="2319814"/>
            <a:ext cx="837724" cy="30480"/>
          </a:xfrm>
          <a:prstGeom prst="roundRect">
            <a:avLst>
              <a:gd name="adj" fmla="val 329856"/>
            </a:avLst>
          </a:prstGeom>
          <a:solidFill>
            <a:srgbClr val="DABADD"/>
          </a:solidFill>
          <a:ln/>
        </p:spPr>
      </p:sp>
      <p:sp>
        <p:nvSpPr>
          <p:cNvPr id="7" name="Shape 3"/>
          <p:cNvSpPr/>
          <p:nvPr/>
        </p:nvSpPr>
        <p:spPr>
          <a:xfrm>
            <a:off x="6413837" y="2065853"/>
            <a:ext cx="538520" cy="538520"/>
          </a:xfrm>
          <a:prstGeom prst="roundRect">
            <a:avLst>
              <a:gd name="adj" fmla="val 18670"/>
            </a:avLst>
          </a:prstGeom>
          <a:solidFill>
            <a:srgbClr val="F4D4F7"/>
          </a:solidFill>
          <a:ln w="7620">
            <a:solidFill>
              <a:srgbClr val="DABADD"/>
            </a:solidFill>
            <a:prstDash val="solid"/>
          </a:ln>
        </p:spPr>
      </p:sp>
      <p:sp>
        <p:nvSpPr>
          <p:cNvPr id="8" name="Text 4"/>
          <p:cNvSpPr/>
          <p:nvPr/>
        </p:nvSpPr>
        <p:spPr>
          <a:xfrm>
            <a:off x="6598622" y="2166104"/>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650" dirty="0"/>
          </a:p>
        </p:txBody>
      </p:sp>
      <p:sp>
        <p:nvSpPr>
          <p:cNvPr id="9" name="Text 5"/>
          <p:cNvSpPr/>
          <p:nvPr/>
        </p:nvSpPr>
        <p:spPr>
          <a:xfrm>
            <a:off x="7999690" y="2035969"/>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Handwashing</a:t>
            </a:r>
            <a:endParaRPr lang="en-US" sz="2200" dirty="0"/>
          </a:p>
        </p:txBody>
      </p:sp>
      <p:sp>
        <p:nvSpPr>
          <p:cNvPr id="10" name="Text 6"/>
          <p:cNvSpPr/>
          <p:nvPr/>
        </p:nvSpPr>
        <p:spPr>
          <a:xfrm>
            <a:off x="7999690" y="2531507"/>
            <a:ext cx="5792986"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Use soap and water for at least 20 seconds, focusing on all surfaces of the hands.</a:t>
            </a:r>
            <a:endParaRPr lang="en-US" sz="1850" dirty="0"/>
          </a:p>
        </p:txBody>
      </p:sp>
      <p:sp>
        <p:nvSpPr>
          <p:cNvPr id="11" name="Shape 7"/>
          <p:cNvSpPr/>
          <p:nvPr/>
        </p:nvSpPr>
        <p:spPr>
          <a:xfrm>
            <a:off x="6921877" y="4299347"/>
            <a:ext cx="837724" cy="30480"/>
          </a:xfrm>
          <a:prstGeom prst="roundRect">
            <a:avLst>
              <a:gd name="adj" fmla="val 329856"/>
            </a:avLst>
          </a:prstGeom>
          <a:solidFill>
            <a:srgbClr val="DABADD"/>
          </a:solidFill>
          <a:ln/>
        </p:spPr>
      </p:sp>
      <p:sp>
        <p:nvSpPr>
          <p:cNvPr id="12" name="Shape 8"/>
          <p:cNvSpPr/>
          <p:nvPr/>
        </p:nvSpPr>
        <p:spPr>
          <a:xfrm>
            <a:off x="6413837" y="4045387"/>
            <a:ext cx="538520" cy="538520"/>
          </a:xfrm>
          <a:prstGeom prst="roundRect">
            <a:avLst>
              <a:gd name="adj" fmla="val 18670"/>
            </a:avLst>
          </a:prstGeom>
          <a:solidFill>
            <a:srgbClr val="F4D4F7"/>
          </a:solidFill>
          <a:ln w="7620">
            <a:solidFill>
              <a:srgbClr val="DABADD"/>
            </a:solidFill>
            <a:prstDash val="solid"/>
          </a:ln>
        </p:spPr>
      </p:sp>
      <p:sp>
        <p:nvSpPr>
          <p:cNvPr id="13" name="Text 9"/>
          <p:cNvSpPr/>
          <p:nvPr/>
        </p:nvSpPr>
        <p:spPr>
          <a:xfrm>
            <a:off x="6598622" y="4145637"/>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650" dirty="0"/>
          </a:p>
        </p:txBody>
      </p:sp>
      <p:sp>
        <p:nvSpPr>
          <p:cNvPr id="14" name="Text 10"/>
          <p:cNvSpPr/>
          <p:nvPr/>
        </p:nvSpPr>
        <p:spPr>
          <a:xfrm>
            <a:off x="7999690" y="4015502"/>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Hand Sanitizer</a:t>
            </a:r>
            <a:endParaRPr lang="en-US" sz="2200" dirty="0"/>
          </a:p>
        </p:txBody>
      </p:sp>
      <p:sp>
        <p:nvSpPr>
          <p:cNvPr id="15" name="Text 11"/>
          <p:cNvSpPr/>
          <p:nvPr/>
        </p:nvSpPr>
        <p:spPr>
          <a:xfrm>
            <a:off x="7999690" y="4511040"/>
            <a:ext cx="5792986"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Apply alcohol-based hand rub, ensuring complete coverage of all hand surfaces.</a:t>
            </a:r>
            <a:endParaRPr lang="en-US" sz="1850" dirty="0"/>
          </a:p>
        </p:txBody>
      </p:sp>
      <p:sp>
        <p:nvSpPr>
          <p:cNvPr id="16" name="Shape 12"/>
          <p:cNvSpPr/>
          <p:nvPr/>
        </p:nvSpPr>
        <p:spPr>
          <a:xfrm>
            <a:off x="6921877" y="6278880"/>
            <a:ext cx="837724" cy="30480"/>
          </a:xfrm>
          <a:prstGeom prst="roundRect">
            <a:avLst>
              <a:gd name="adj" fmla="val 329856"/>
            </a:avLst>
          </a:prstGeom>
          <a:solidFill>
            <a:srgbClr val="DABADD"/>
          </a:solidFill>
          <a:ln/>
        </p:spPr>
      </p:sp>
      <p:sp>
        <p:nvSpPr>
          <p:cNvPr id="17" name="Shape 13"/>
          <p:cNvSpPr/>
          <p:nvPr/>
        </p:nvSpPr>
        <p:spPr>
          <a:xfrm>
            <a:off x="6413837" y="6024920"/>
            <a:ext cx="538520" cy="538520"/>
          </a:xfrm>
          <a:prstGeom prst="roundRect">
            <a:avLst>
              <a:gd name="adj" fmla="val 18670"/>
            </a:avLst>
          </a:prstGeom>
          <a:solidFill>
            <a:srgbClr val="F4D4F7"/>
          </a:solidFill>
          <a:ln w="7620">
            <a:solidFill>
              <a:srgbClr val="DABADD"/>
            </a:solidFill>
            <a:prstDash val="solid"/>
          </a:ln>
        </p:spPr>
      </p:sp>
      <p:sp>
        <p:nvSpPr>
          <p:cNvPr id="18" name="Text 14"/>
          <p:cNvSpPr/>
          <p:nvPr/>
        </p:nvSpPr>
        <p:spPr>
          <a:xfrm>
            <a:off x="6598622" y="6125170"/>
            <a:ext cx="168950" cy="337899"/>
          </a:xfrm>
          <a:prstGeom prst="rect">
            <a:avLst/>
          </a:prstGeom>
          <a:noFill/>
          <a:ln/>
        </p:spPr>
        <p:txBody>
          <a:bodyPr wrap="none" lIns="0" tIns="0" rIns="0" bIns="0" rtlCol="0" anchor="t"/>
          <a:lstStyle/>
          <a:p>
            <a:pPr marL="0" indent="0" algn="ctr">
              <a:lnSpc>
                <a:spcPts val="2650"/>
              </a:lnSpc>
              <a:buNone/>
            </a:pPr>
            <a:r>
              <a:rPr lang="en-US" sz="2650" kern="0" spc="-53"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650" dirty="0"/>
          </a:p>
        </p:txBody>
      </p:sp>
      <p:sp>
        <p:nvSpPr>
          <p:cNvPr id="19" name="Text 15"/>
          <p:cNvSpPr/>
          <p:nvPr/>
        </p:nvSpPr>
        <p:spPr>
          <a:xfrm>
            <a:off x="7999690" y="5995035"/>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Timing</a:t>
            </a:r>
            <a:endParaRPr lang="en-US" sz="2200" dirty="0"/>
          </a:p>
        </p:txBody>
      </p:sp>
      <p:sp>
        <p:nvSpPr>
          <p:cNvPr id="20" name="Text 16"/>
          <p:cNvSpPr/>
          <p:nvPr/>
        </p:nvSpPr>
        <p:spPr>
          <a:xfrm>
            <a:off x="7999690" y="6490573"/>
            <a:ext cx="5792986"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Perform hand hygiene before and after patient contact, after touching contaminated items, and at other critical moments.</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2485787"/>
            <a:ext cx="12450366"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Proper Use of Personal Protective Equipment (PPE)</a:t>
            </a:r>
            <a:endParaRPr lang="en-US" sz="4400" dirty="0"/>
          </a:p>
        </p:txBody>
      </p:sp>
      <p:sp>
        <p:nvSpPr>
          <p:cNvPr id="3" name="Text 1"/>
          <p:cNvSpPr/>
          <p:nvPr/>
        </p:nvSpPr>
        <p:spPr>
          <a:xfrm>
            <a:off x="837724" y="3788093"/>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Gowns</a:t>
            </a:r>
            <a:endParaRPr lang="en-US" sz="2200" dirty="0"/>
          </a:p>
        </p:txBody>
      </p:sp>
      <p:sp>
        <p:nvSpPr>
          <p:cNvPr id="4" name="Text 2"/>
          <p:cNvSpPr/>
          <p:nvPr/>
        </p:nvSpPr>
        <p:spPr>
          <a:xfrm>
            <a:off x="837724" y="4379357"/>
            <a:ext cx="3928586"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Wear impermeable gowns to protect against splashes and contamination.</a:t>
            </a:r>
            <a:endParaRPr lang="en-US" sz="1850" dirty="0"/>
          </a:p>
        </p:txBody>
      </p:sp>
      <p:sp>
        <p:nvSpPr>
          <p:cNvPr id="5" name="Text 3"/>
          <p:cNvSpPr/>
          <p:nvPr/>
        </p:nvSpPr>
        <p:spPr>
          <a:xfrm>
            <a:off x="5357813" y="3788093"/>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Gloves</a:t>
            </a:r>
            <a:endParaRPr lang="en-US" sz="2200" dirty="0"/>
          </a:p>
        </p:txBody>
      </p:sp>
      <p:sp>
        <p:nvSpPr>
          <p:cNvPr id="6" name="Text 4"/>
          <p:cNvSpPr/>
          <p:nvPr/>
        </p:nvSpPr>
        <p:spPr>
          <a:xfrm>
            <a:off x="5357813" y="4379357"/>
            <a:ext cx="3928586" cy="766048"/>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Change gloves between patients and when visibly soiled or damaged.</a:t>
            </a:r>
            <a:endParaRPr lang="en-US" sz="1850" dirty="0"/>
          </a:p>
        </p:txBody>
      </p:sp>
      <p:sp>
        <p:nvSpPr>
          <p:cNvPr id="7" name="Text 5"/>
          <p:cNvSpPr/>
          <p:nvPr/>
        </p:nvSpPr>
        <p:spPr>
          <a:xfrm>
            <a:off x="9877901" y="3788093"/>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Masks &amp; Face Shields</a:t>
            </a:r>
            <a:endParaRPr lang="en-US" sz="2200" dirty="0"/>
          </a:p>
        </p:txBody>
      </p:sp>
      <p:sp>
        <p:nvSpPr>
          <p:cNvPr id="8" name="Text 6"/>
          <p:cNvSpPr/>
          <p:nvPr/>
        </p:nvSpPr>
        <p:spPr>
          <a:xfrm>
            <a:off x="9877901" y="4379357"/>
            <a:ext cx="3928586"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Use appropriate masks and face shields to prevent exposure to airborne pathogens.</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4010144"/>
            <a:ext cx="12632293"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Disinfection and Sterilization of Medical Equipment</a:t>
            </a:r>
            <a:endParaRPr lang="en-US" sz="4400" dirty="0"/>
          </a:p>
        </p:txBody>
      </p:sp>
      <p:sp>
        <p:nvSpPr>
          <p:cNvPr id="4" name="Shape 1"/>
          <p:cNvSpPr/>
          <p:nvPr/>
        </p:nvSpPr>
        <p:spPr>
          <a:xfrm>
            <a:off x="837724" y="5073134"/>
            <a:ext cx="4158734" cy="2138482"/>
          </a:xfrm>
          <a:prstGeom prst="roundRect">
            <a:avLst>
              <a:gd name="adj" fmla="val 4701"/>
            </a:avLst>
          </a:prstGeom>
          <a:solidFill>
            <a:srgbClr val="F4D4F7"/>
          </a:solidFill>
          <a:ln w="7620">
            <a:solidFill>
              <a:srgbClr val="DABADD"/>
            </a:solidFill>
            <a:prstDash val="solid"/>
          </a:ln>
        </p:spPr>
      </p:sp>
      <p:sp>
        <p:nvSpPr>
          <p:cNvPr id="5" name="Text 2"/>
          <p:cNvSpPr/>
          <p:nvPr/>
        </p:nvSpPr>
        <p:spPr>
          <a:xfrm>
            <a:off x="1084659" y="5320070"/>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Cleaning</a:t>
            </a:r>
            <a:endParaRPr lang="en-US" sz="2200" dirty="0"/>
          </a:p>
        </p:txBody>
      </p:sp>
      <p:sp>
        <p:nvSpPr>
          <p:cNvPr id="6" name="Text 3"/>
          <p:cNvSpPr/>
          <p:nvPr/>
        </p:nvSpPr>
        <p:spPr>
          <a:xfrm>
            <a:off x="1084659" y="5815608"/>
            <a:ext cx="3664863"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Remove visible dirt and debris from instruments and surfaces before disinfection or sterilization.</a:t>
            </a:r>
            <a:endParaRPr lang="en-US" sz="1850" dirty="0"/>
          </a:p>
        </p:txBody>
      </p:sp>
      <p:sp>
        <p:nvSpPr>
          <p:cNvPr id="7" name="Shape 4"/>
          <p:cNvSpPr/>
          <p:nvPr/>
        </p:nvSpPr>
        <p:spPr>
          <a:xfrm>
            <a:off x="5235773" y="5073134"/>
            <a:ext cx="4158734" cy="2138482"/>
          </a:xfrm>
          <a:prstGeom prst="roundRect">
            <a:avLst>
              <a:gd name="adj" fmla="val 4701"/>
            </a:avLst>
          </a:prstGeom>
          <a:solidFill>
            <a:srgbClr val="F4D4F7"/>
          </a:solidFill>
          <a:ln w="7620">
            <a:solidFill>
              <a:srgbClr val="DABADD"/>
            </a:solidFill>
            <a:prstDash val="solid"/>
          </a:ln>
        </p:spPr>
      </p:sp>
      <p:sp>
        <p:nvSpPr>
          <p:cNvPr id="8" name="Text 5"/>
          <p:cNvSpPr/>
          <p:nvPr/>
        </p:nvSpPr>
        <p:spPr>
          <a:xfrm>
            <a:off x="5482709" y="5320070"/>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Disinfection</a:t>
            </a:r>
            <a:endParaRPr lang="en-US" sz="2200" dirty="0"/>
          </a:p>
        </p:txBody>
      </p:sp>
      <p:sp>
        <p:nvSpPr>
          <p:cNvPr id="9" name="Text 6"/>
          <p:cNvSpPr/>
          <p:nvPr/>
        </p:nvSpPr>
        <p:spPr>
          <a:xfrm>
            <a:off x="5482709" y="5815608"/>
            <a:ext cx="3664863"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Use EPA-approved disinfectants to kill pathogens on non-critical equipment and surfaces.</a:t>
            </a:r>
            <a:endParaRPr lang="en-US" sz="1850" dirty="0"/>
          </a:p>
        </p:txBody>
      </p:sp>
      <p:sp>
        <p:nvSpPr>
          <p:cNvPr id="10" name="Shape 7"/>
          <p:cNvSpPr/>
          <p:nvPr/>
        </p:nvSpPr>
        <p:spPr>
          <a:xfrm>
            <a:off x="9633823" y="5073134"/>
            <a:ext cx="4158734" cy="2138482"/>
          </a:xfrm>
          <a:prstGeom prst="roundRect">
            <a:avLst>
              <a:gd name="adj" fmla="val 4701"/>
            </a:avLst>
          </a:prstGeom>
          <a:solidFill>
            <a:srgbClr val="F4D4F7"/>
          </a:solidFill>
          <a:ln w="7620">
            <a:solidFill>
              <a:srgbClr val="DABADD"/>
            </a:solidFill>
            <a:prstDash val="solid"/>
          </a:ln>
        </p:spPr>
      </p:sp>
      <p:sp>
        <p:nvSpPr>
          <p:cNvPr id="11" name="Text 8"/>
          <p:cNvSpPr/>
          <p:nvPr/>
        </p:nvSpPr>
        <p:spPr>
          <a:xfrm>
            <a:off x="9880759" y="5320070"/>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Sterilization</a:t>
            </a:r>
            <a:endParaRPr lang="en-US" sz="2200" dirty="0"/>
          </a:p>
        </p:txBody>
      </p:sp>
      <p:sp>
        <p:nvSpPr>
          <p:cNvPr id="12" name="Text 9"/>
          <p:cNvSpPr/>
          <p:nvPr/>
        </p:nvSpPr>
        <p:spPr>
          <a:xfrm>
            <a:off x="9880759" y="5815608"/>
            <a:ext cx="3664863"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Ensure critical equipment is properly sterilized using methods like autoclaving or gas sterilization.</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992160"/>
          </a:xfrm>
          <a:prstGeom prst="rect">
            <a:avLst/>
          </a:prstGeom>
        </p:spPr>
      </p:pic>
      <p:sp>
        <p:nvSpPr>
          <p:cNvPr id="3" name="Text 0"/>
          <p:cNvSpPr/>
          <p:nvPr/>
        </p:nvSpPr>
        <p:spPr>
          <a:xfrm>
            <a:off x="837724" y="3838218"/>
            <a:ext cx="11315105"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Handling and Disposal of Contaminated Waste</a:t>
            </a:r>
            <a:endParaRPr lang="en-US" sz="4400" dirty="0"/>
          </a:p>
        </p:txBody>
      </p:sp>
      <p:pic>
        <p:nvPicPr>
          <p:cNvPr id="4" name="Image 1" descr="preencoded.png"/>
          <p:cNvPicPr>
            <a:picLocks noChangeAspect="1"/>
          </p:cNvPicPr>
          <p:nvPr/>
        </p:nvPicPr>
        <p:blipFill>
          <a:blip r:embed="rId4"/>
          <a:stretch>
            <a:fillRect/>
          </a:stretch>
        </p:blipFill>
        <p:spPr>
          <a:xfrm>
            <a:off x="837724" y="4901208"/>
            <a:ext cx="598408" cy="598408"/>
          </a:xfrm>
          <a:prstGeom prst="rect">
            <a:avLst/>
          </a:prstGeom>
        </p:spPr>
      </p:pic>
      <p:sp>
        <p:nvSpPr>
          <p:cNvPr id="5" name="Text 1"/>
          <p:cNvSpPr/>
          <p:nvPr/>
        </p:nvSpPr>
        <p:spPr>
          <a:xfrm>
            <a:off x="837724" y="5738932"/>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Segregation</a:t>
            </a:r>
            <a:endParaRPr lang="en-US" sz="2200" dirty="0"/>
          </a:p>
        </p:txBody>
      </p:sp>
      <p:sp>
        <p:nvSpPr>
          <p:cNvPr id="6" name="Text 2"/>
          <p:cNvSpPr/>
          <p:nvPr/>
        </p:nvSpPr>
        <p:spPr>
          <a:xfrm>
            <a:off x="837724" y="6234470"/>
            <a:ext cx="4078962"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Separate contaminated waste from general waste for proper disposal.</a:t>
            </a:r>
            <a:endParaRPr lang="en-US" sz="1850" dirty="0"/>
          </a:p>
        </p:txBody>
      </p:sp>
      <p:pic>
        <p:nvPicPr>
          <p:cNvPr id="7" name="Image 2" descr="preencoded.png"/>
          <p:cNvPicPr>
            <a:picLocks noChangeAspect="1"/>
          </p:cNvPicPr>
          <p:nvPr/>
        </p:nvPicPr>
        <p:blipFill>
          <a:blip r:embed="rId5"/>
          <a:stretch>
            <a:fillRect/>
          </a:stretch>
        </p:blipFill>
        <p:spPr>
          <a:xfrm>
            <a:off x="5275659" y="4901208"/>
            <a:ext cx="598408" cy="598408"/>
          </a:xfrm>
          <a:prstGeom prst="rect">
            <a:avLst/>
          </a:prstGeom>
        </p:spPr>
      </p:pic>
      <p:sp>
        <p:nvSpPr>
          <p:cNvPr id="8" name="Text 3"/>
          <p:cNvSpPr/>
          <p:nvPr/>
        </p:nvSpPr>
        <p:spPr>
          <a:xfrm>
            <a:off x="5275659" y="5738932"/>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Containment</a:t>
            </a:r>
            <a:endParaRPr lang="en-US" sz="2200" dirty="0"/>
          </a:p>
        </p:txBody>
      </p:sp>
      <p:sp>
        <p:nvSpPr>
          <p:cNvPr id="9" name="Text 4"/>
          <p:cNvSpPr/>
          <p:nvPr/>
        </p:nvSpPr>
        <p:spPr>
          <a:xfrm>
            <a:off x="5275659" y="6234470"/>
            <a:ext cx="4078962" cy="1149072"/>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Use leak-proof, puncture-resistant containers for transporting contaminated waste.</a:t>
            </a:r>
            <a:endParaRPr lang="en-US" sz="1850" dirty="0"/>
          </a:p>
        </p:txBody>
      </p:sp>
      <p:pic>
        <p:nvPicPr>
          <p:cNvPr id="10" name="Image 3" descr="preencoded.png"/>
          <p:cNvPicPr>
            <a:picLocks noChangeAspect="1"/>
          </p:cNvPicPr>
          <p:nvPr/>
        </p:nvPicPr>
        <p:blipFill>
          <a:blip r:embed="rId6"/>
          <a:stretch>
            <a:fillRect/>
          </a:stretch>
        </p:blipFill>
        <p:spPr>
          <a:xfrm>
            <a:off x="9713595" y="4901208"/>
            <a:ext cx="598408" cy="598408"/>
          </a:xfrm>
          <a:prstGeom prst="rect">
            <a:avLst/>
          </a:prstGeom>
        </p:spPr>
      </p:pic>
      <p:sp>
        <p:nvSpPr>
          <p:cNvPr id="11" name="Text 5"/>
          <p:cNvSpPr/>
          <p:nvPr/>
        </p:nvSpPr>
        <p:spPr>
          <a:xfrm>
            <a:off x="9713595" y="5738932"/>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Disposal</a:t>
            </a:r>
            <a:endParaRPr lang="en-US" sz="2200" dirty="0"/>
          </a:p>
        </p:txBody>
      </p:sp>
      <p:sp>
        <p:nvSpPr>
          <p:cNvPr id="12" name="Text 6"/>
          <p:cNvSpPr/>
          <p:nvPr/>
        </p:nvSpPr>
        <p:spPr>
          <a:xfrm>
            <a:off x="9713595" y="6234470"/>
            <a:ext cx="4079081" cy="1149072"/>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Follow local regulations for the safe and environmentally-friendly disposal of contaminated waste.</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80693" y="614720"/>
            <a:ext cx="7582614" cy="1312069"/>
          </a:xfrm>
          <a:prstGeom prst="rect">
            <a:avLst/>
          </a:prstGeom>
          <a:noFill/>
          <a:ln/>
        </p:spPr>
        <p:txBody>
          <a:bodyPr wrap="square" lIns="0" tIns="0" rIns="0" bIns="0" rtlCol="0" anchor="t"/>
          <a:lstStyle/>
          <a:p>
            <a:pPr marL="0" indent="0">
              <a:lnSpc>
                <a:spcPts val="5150"/>
              </a:lnSpc>
              <a:buNone/>
            </a:pPr>
            <a:r>
              <a:rPr lang="en-US" sz="4100" kern="0" spc="-83" dirty="0">
                <a:solidFill>
                  <a:srgbClr val="D73AD7"/>
                </a:solidFill>
                <a:latin typeface="Source Serif Pro Semi Bold" pitchFamily="34" charset="0"/>
                <a:ea typeface="Source Serif Pro Semi Bold" pitchFamily="34" charset="-122"/>
                <a:cs typeface="Source Serif Pro Semi Bold" pitchFamily="34" charset="-120"/>
              </a:rPr>
              <a:t>Preventing the Spread of Airborne Pathogens</a:t>
            </a:r>
            <a:endParaRPr lang="en-US" sz="4100" dirty="0"/>
          </a:p>
        </p:txBody>
      </p:sp>
      <p:pic>
        <p:nvPicPr>
          <p:cNvPr id="4" name="Image 1" descr="preencoded.png"/>
          <p:cNvPicPr>
            <a:picLocks noChangeAspect="1"/>
          </p:cNvPicPr>
          <p:nvPr/>
        </p:nvPicPr>
        <p:blipFill>
          <a:blip r:embed="rId4"/>
          <a:stretch>
            <a:fillRect/>
          </a:stretch>
        </p:blipFill>
        <p:spPr>
          <a:xfrm>
            <a:off x="780693" y="2261354"/>
            <a:ext cx="1115258" cy="1784509"/>
          </a:xfrm>
          <a:prstGeom prst="rect">
            <a:avLst/>
          </a:prstGeom>
        </p:spPr>
      </p:pic>
      <p:sp>
        <p:nvSpPr>
          <p:cNvPr id="5" name="Text 1"/>
          <p:cNvSpPr/>
          <p:nvPr/>
        </p:nvSpPr>
        <p:spPr>
          <a:xfrm>
            <a:off x="2230517" y="2484358"/>
            <a:ext cx="2624257" cy="328017"/>
          </a:xfrm>
          <a:prstGeom prst="rect">
            <a:avLst/>
          </a:prstGeom>
          <a:noFill/>
          <a:ln/>
        </p:spPr>
        <p:txBody>
          <a:bodyPr wrap="none" lIns="0" tIns="0" rIns="0" bIns="0" rtlCol="0" anchor="t"/>
          <a:lstStyle/>
          <a:p>
            <a:pPr marL="0" indent="0" algn="l">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Engineering Controls</a:t>
            </a:r>
            <a:endParaRPr lang="en-US" sz="2050" dirty="0"/>
          </a:p>
        </p:txBody>
      </p:sp>
      <p:sp>
        <p:nvSpPr>
          <p:cNvPr id="6" name="Text 2"/>
          <p:cNvSpPr/>
          <p:nvPr/>
        </p:nvSpPr>
        <p:spPr>
          <a:xfrm>
            <a:off x="2230517" y="2946202"/>
            <a:ext cx="6132790" cy="713899"/>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Implement HVAC systems and negative pressure rooms to limit airborne transmission.</a:t>
            </a:r>
            <a:endParaRPr lang="en-US" sz="1750" dirty="0"/>
          </a:p>
        </p:txBody>
      </p:sp>
      <p:pic>
        <p:nvPicPr>
          <p:cNvPr id="7" name="Image 2" descr="preencoded.png"/>
          <p:cNvPicPr>
            <a:picLocks noChangeAspect="1"/>
          </p:cNvPicPr>
          <p:nvPr/>
        </p:nvPicPr>
        <p:blipFill>
          <a:blip r:embed="rId5"/>
          <a:stretch>
            <a:fillRect/>
          </a:stretch>
        </p:blipFill>
        <p:spPr>
          <a:xfrm>
            <a:off x="780693" y="4045863"/>
            <a:ext cx="1115258" cy="1784509"/>
          </a:xfrm>
          <a:prstGeom prst="rect">
            <a:avLst/>
          </a:prstGeom>
        </p:spPr>
      </p:pic>
      <p:sp>
        <p:nvSpPr>
          <p:cNvPr id="8" name="Text 3"/>
          <p:cNvSpPr/>
          <p:nvPr/>
        </p:nvSpPr>
        <p:spPr>
          <a:xfrm>
            <a:off x="2230517" y="4268867"/>
            <a:ext cx="2717840" cy="328017"/>
          </a:xfrm>
          <a:prstGeom prst="rect">
            <a:avLst/>
          </a:prstGeom>
          <a:noFill/>
          <a:ln/>
        </p:spPr>
        <p:txBody>
          <a:bodyPr wrap="none" lIns="0" tIns="0" rIns="0" bIns="0" rtlCol="0" anchor="t"/>
          <a:lstStyle/>
          <a:p>
            <a:pPr marL="0" indent="0" algn="l">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Administrative Controls</a:t>
            </a:r>
            <a:endParaRPr lang="en-US" sz="2050" dirty="0"/>
          </a:p>
        </p:txBody>
      </p:sp>
      <p:sp>
        <p:nvSpPr>
          <p:cNvPr id="9" name="Text 4"/>
          <p:cNvSpPr/>
          <p:nvPr/>
        </p:nvSpPr>
        <p:spPr>
          <a:xfrm>
            <a:off x="2230517" y="4730710"/>
            <a:ext cx="6132790" cy="713899"/>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Establish policies for patient isolation, visitor restrictions, and staff cohorting.</a:t>
            </a:r>
            <a:endParaRPr lang="en-US" sz="1750" dirty="0"/>
          </a:p>
        </p:txBody>
      </p:sp>
      <p:pic>
        <p:nvPicPr>
          <p:cNvPr id="10" name="Image 3" descr="preencoded.png"/>
          <p:cNvPicPr>
            <a:picLocks noChangeAspect="1"/>
          </p:cNvPicPr>
          <p:nvPr/>
        </p:nvPicPr>
        <p:blipFill>
          <a:blip r:embed="rId6"/>
          <a:stretch>
            <a:fillRect/>
          </a:stretch>
        </p:blipFill>
        <p:spPr>
          <a:xfrm>
            <a:off x="780693" y="5830372"/>
            <a:ext cx="1115258" cy="1784509"/>
          </a:xfrm>
          <a:prstGeom prst="rect">
            <a:avLst/>
          </a:prstGeom>
        </p:spPr>
      </p:pic>
      <p:sp>
        <p:nvSpPr>
          <p:cNvPr id="11" name="Text 5"/>
          <p:cNvSpPr/>
          <p:nvPr/>
        </p:nvSpPr>
        <p:spPr>
          <a:xfrm>
            <a:off x="2230517" y="6053376"/>
            <a:ext cx="3521512" cy="328017"/>
          </a:xfrm>
          <a:prstGeom prst="rect">
            <a:avLst/>
          </a:prstGeom>
          <a:noFill/>
          <a:ln/>
        </p:spPr>
        <p:txBody>
          <a:bodyPr wrap="none" lIns="0" tIns="0" rIns="0" bIns="0" rtlCol="0" anchor="t"/>
          <a:lstStyle/>
          <a:p>
            <a:pPr marL="0" indent="0" algn="l">
              <a:lnSpc>
                <a:spcPts val="2550"/>
              </a:lnSpc>
              <a:buNone/>
            </a:pPr>
            <a:r>
              <a:rPr lang="en-US" sz="2050" kern="0" spc="-41" dirty="0">
                <a:solidFill>
                  <a:srgbClr val="272525"/>
                </a:solidFill>
                <a:latin typeface="Source Serif Pro Semi Bold" pitchFamily="34" charset="0"/>
                <a:ea typeface="Source Serif Pro Semi Bold" pitchFamily="34" charset="-122"/>
                <a:cs typeface="Source Serif Pro Semi Bold" pitchFamily="34" charset="-120"/>
              </a:rPr>
              <a:t>Personal Protective Equipment</a:t>
            </a:r>
            <a:endParaRPr lang="en-US" sz="2050" dirty="0"/>
          </a:p>
        </p:txBody>
      </p:sp>
      <p:sp>
        <p:nvSpPr>
          <p:cNvPr id="12" name="Text 6"/>
          <p:cNvSpPr/>
          <p:nvPr/>
        </p:nvSpPr>
        <p:spPr>
          <a:xfrm>
            <a:off x="2230517" y="6515219"/>
            <a:ext cx="6132790" cy="713899"/>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Use N95 respirators or higher-level masks to protect against airborne pathogens.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37724" y="2485787"/>
            <a:ext cx="10136981" cy="704017"/>
          </a:xfrm>
          <a:prstGeom prst="rect">
            <a:avLst/>
          </a:prstGeom>
          <a:noFill/>
          <a:ln/>
        </p:spPr>
        <p:txBody>
          <a:bodyPr wrap="none" lIns="0" tIns="0" rIns="0" bIns="0" rtlCol="0" anchor="t"/>
          <a:lstStyle/>
          <a:p>
            <a:pPr marL="0" indent="0">
              <a:lnSpc>
                <a:spcPts val="5500"/>
              </a:lnSpc>
              <a:buNone/>
            </a:pPr>
            <a:r>
              <a:rPr lang="en-US" sz="4400" kern="0" spc="-89" dirty="0">
                <a:solidFill>
                  <a:srgbClr val="D73AD7"/>
                </a:solidFill>
                <a:latin typeface="Source Serif Pro Semi Bold" pitchFamily="34" charset="0"/>
                <a:ea typeface="Source Serif Pro Semi Bold" pitchFamily="34" charset="-122"/>
                <a:cs typeface="Source Serif Pro Semi Bold" pitchFamily="34" charset="-120"/>
              </a:rPr>
              <a:t>Isolation Procedures for Infected Patients</a:t>
            </a:r>
            <a:endParaRPr lang="en-US" sz="4400" dirty="0"/>
          </a:p>
        </p:txBody>
      </p:sp>
      <p:sp>
        <p:nvSpPr>
          <p:cNvPr id="3" name="Text 1"/>
          <p:cNvSpPr/>
          <p:nvPr/>
        </p:nvSpPr>
        <p:spPr>
          <a:xfrm>
            <a:off x="837724" y="3788093"/>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Contact Precautions</a:t>
            </a:r>
            <a:endParaRPr lang="en-US" sz="2200" dirty="0"/>
          </a:p>
        </p:txBody>
      </p:sp>
      <p:sp>
        <p:nvSpPr>
          <p:cNvPr id="4" name="Text 2"/>
          <p:cNvSpPr/>
          <p:nvPr/>
        </p:nvSpPr>
        <p:spPr>
          <a:xfrm>
            <a:off x="837724" y="4379357"/>
            <a:ext cx="3928586"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Implement contact precautions for pathogens transmitted through direct or indirect contact.</a:t>
            </a:r>
            <a:endParaRPr lang="en-US" sz="1850" dirty="0"/>
          </a:p>
        </p:txBody>
      </p:sp>
      <p:sp>
        <p:nvSpPr>
          <p:cNvPr id="5" name="Text 3"/>
          <p:cNvSpPr/>
          <p:nvPr/>
        </p:nvSpPr>
        <p:spPr>
          <a:xfrm>
            <a:off x="5357813" y="3788093"/>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Droplet Precautions</a:t>
            </a:r>
            <a:endParaRPr lang="en-US" sz="2200" dirty="0"/>
          </a:p>
        </p:txBody>
      </p:sp>
      <p:sp>
        <p:nvSpPr>
          <p:cNvPr id="6" name="Text 4"/>
          <p:cNvSpPr/>
          <p:nvPr/>
        </p:nvSpPr>
        <p:spPr>
          <a:xfrm>
            <a:off x="5357813" y="4379357"/>
            <a:ext cx="3928586"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Use droplet precautions for pathogens spread through large respiratory droplets.</a:t>
            </a:r>
            <a:endParaRPr lang="en-US" sz="1850" dirty="0"/>
          </a:p>
        </p:txBody>
      </p:sp>
      <p:sp>
        <p:nvSpPr>
          <p:cNvPr id="7" name="Text 5"/>
          <p:cNvSpPr/>
          <p:nvPr/>
        </p:nvSpPr>
        <p:spPr>
          <a:xfrm>
            <a:off x="9877901" y="3788093"/>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D73AD7"/>
                </a:solidFill>
                <a:latin typeface="Source Serif Pro Semi Bold" pitchFamily="34" charset="0"/>
                <a:ea typeface="Source Serif Pro Semi Bold" pitchFamily="34" charset="-122"/>
                <a:cs typeface="Source Serif Pro Semi Bold" pitchFamily="34" charset="-120"/>
              </a:rPr>
              <a:t>Airborne Precautions</a:t>
            </a:r>
            <a:endParaRPr lang="en-US" sz="2200" dirty="0"/>
          </a:p>
        </p:txBody>
      </p:sp>
      <p:sp>
        <p:nvSpPr>
          <p:cNvPr id="8" name="Text 6"/>
          <p:cNvSpPr/>
          <p:nvPr/>
        </p:nvSpPr>
        <p:spPr>
          <a:xfrm>
            <a:off x="9877901" y="4379357"/>
            <a:ext cx="3928586"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Employ airborne precautions for pathogens that can remain suspended in the air.</a:t>
            </a:r>
            <a:endParaRPr lang="en-US"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84741" y="618292"/>
            <a:ext cx="7574518" cy="1318736"/>
          </a:xfrm>
          <a:prstGeom prst="rect">
            <a:avLst/>
          </a:prstGeom>
          <a:noFill/>
          <a:ln/>
        </p:spPr>
        <p:txBody>
          <a:bodyPr wrap="square" lIns="0" tIns="0" rIns="0" bIns="0" rtlCol="0" anchor="t"/>
          <a:lstStyle/>
          <a:p>
            <a:pPr marL="0" indent="0">
              <a:lnSpc>
                <a:spcPts val="5150"/>
              </a:lnSpc>
              <a:buNone/>
            </a:pPr>
            <a:r>
              <a:rPr lang="en-US" sz="4150" kern="0" spc="-83" dirty="0">
                <a:solidFill>
                  <a:srgbClr val="D73AD7"/>
                </a:solidFill>
                <a:latin typeface="Source Serif Pro Semi Bold" pitchFamily="34" charset="0"/>
                <a:ea typeface="Source Serif Pro Semi Bold" pitchFamily="34" charset="-122"/>
                <a:cs typeface="Source Serif Pro Semi Bold" pitchFamily="34" charset="-120"/>
              </a:rPr>
              <a:t>Monitoring and Reporting of Infectious Outbreaks</a:t>
            </a:r>
            <a:endParaRPr lang="en-US" sz="4150" dirty="0"/>
          </a:p>
        </p:txBody>
      </p:sp>
      <p:sp>
        <p:nvSpPr>
          <p:cNvPr id="4" name="Shape 1"/>
          <p:cNvSpPr/>
          <p:nvPr/>
        </p:nvSpPr>
        <p:spPr>
          <a:xfrm>
            <a:off x="1105733" y="2273260"/>
            <a:ext cx="30480" cy="5337929"/>
          </a:xfrm>
          <a:prstGeom prst="roundRect">
            <a:avLst>
              <a:gd name="adj" fmla="val 308970"/>
            </a:avLst>
          </a:prstGeom>
          <a:solidFill>
            <a:srgbClr val="DABADD"/>
          </a:solidFill>
          <a:ln/>
        </p:spPr>
      </p:sp>
      <p:sp>
        <p:nvSpPr>
          <p:cNvPr id="5" name="Shape 2"/>
          <p:cNvSpPr/>
          <p:nvPr/>
        </p:nvSpPr>
        <p:spPr>
          <a:xfrm>
            <a:off x="1342727" y="2762369"/>
            <a:ext cx="784741" cy="30480"/>
          </a:xfrm>
          <a:prstGeom prst="roundRect">
            <a:avLst>
              <a:gd name="adj" fmla="val 308970"/>
            </a:avLst>
          </a:prstGeom>
          <a:solidFill>
            <a:srgbClr val="DABADD"/>
          </a:solidFill>
          <a:ln/>
        </p:spPr>
      </p:sp>
      <p:sp>
        <p:nvSpPr>
          <p:cNvPr id="6" name="Shape 3"/>
          <p:cNvSpPr/>
          <p:nvPr/>
        </p:nvSpPr>
        <p:spPr>
          <a:xfrm>
            <a:off x="868740" y="2525435"/>
            <a:ext cx="504468" cy="504468"/>
          </a:xfrm>
          <a:prstGeom prst="roundRect">
            <a:avLst>
              <a:gd name="adj" fmla="val 18668"/>
            </a:avLst>
          </a:prstGeom>
          <a:solidFill>
            <a:srgbClr val="F4D4F7"/>
          </a:solidFill>
          <a:ln w="7620">
            <a:solidFill>
              <a:srgbClr val="DABADD"/>
            </a:solidFill>
            <a:prstDash val="solid"/>
          </a:ln>
        </p:spPr>
      </p:sp>
      <p:sp>
        <p:nvSpPr>
          <p:cNvPr id="7" name="Text 4"/>
          <p:cNvSpPr/>
          <p:nvPr/>
        </p:nvSpPr>
        <p:spPr>
          <a:xfrm>
            <a:off x="1041856" y="2619375"/>
            <a:ext cx="158234" cy="316587"/>
          </a:xfrm>
          <a:prstGeom prst="rect">
            <a:avLst/>
          </a:prstGeom>
          <a:noFill/>
          <a:ln/>
        </p:spPr>
        <p:txBody>
          <a:bodyPr wrap="none" lIns="0" tIns="0" rIns="0" bIns="0" rtlCol="0" anchor="t"/>
          <a:lstStyle/>
          <a:p>
            <a:pPr marL="0" indent="0" algn="ctr">
              <a:lnSpc>
                <a:spcPts val="2450"/>
              </a:lnSpc>
              <a:buNone/>
            </a:pPr>
            <a:r>
              <a:rPr lang="en-US" sz="2450" kern="0" spc="-50"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450" dirty="0"/>
          </a:p>
        </p:txBody>
      </p:sp>
      <p:sp>
        <p:nvSpPr>
          <p:cNvPr id="8" name="Text 5"/>
          <p:cNvSpPr/>
          <p:nvPr/>
        </p:nvSpPr>
        <p:spPr>
          <a:xfrm>
            <a:off x="2354104" y="2497455"/>
            <a:ext cx="2637830" cy="329803"/>
          </a:xfrm>
          <a:prstGeom prst="rect">
            <a:avLst/>
          </a:prstGeom>
          <a:noFill/>
          <a:ln/>
        </p:spPr>
        <p:txBody>
          <a:bodyPr wrap="none" lIns="0" tIns="0" rIns="0" bIns="0" rtlCol="0" anchor="t"/>
          <a:lstStyle/>
          <a:p>
            <a:pPr marL="0" indent="0" algn="l">
              <a:lnSpc>
                <a:spcPts val="255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Surveillance</a:t>
            </a:r>
            <a:endParaRPr lang="en-US" sz="2050" dirty="0"/>
          </a:p>
        </p:txBody>
      </p:sp>
      <p:sp>
        <p:nvSpPr>
          <p:cNvPr id="9" name="Text 6"/>
          <p:cNvSpPr/>
          <p:nvPr/>
        </p:nvSpPr>
        <p:spPr>
          <a:xfrm>
            <a:off x="2354104" y="2961680"/>
            <a:ext cx="6005155" cy="717233"/>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Continuously monitor for signs of infectious disease outbreaks within the healthcare facility.</a:t>
            </a:r>
            <a:endParaRPr lang="en-US" sz="1750" dirty="0"/>
          </a:p>
        </p:txBody>
      </p:sp>
      <p:sp>
        <p:nvSpPr>
          <p:cNvPr id="10" name="Shape 7"/>
          <p:cNvSpPr/>
          <p:nvPr/>
        </p:nvSpPr>
        <p:spPr>
          <a:xfrm>
            <a:off x="1342727" y="4616410"/>
            <a:ext cx="784741" cy="30480"/>
          </a:xfrm>
          <a:prstGeom prst="roundRect">
            <a:avLst>
              <a:gd name="adj" fmla="val 308970"/>
            </a:avLst>
          </a:prstGeom>
          <a:solidFill>
            <a:srgbClr val="DABADD"/>
          </a:solidFill>
          <a:ln/>
        </p:spPr>
      </p:sp>
      <p:sp>
        <p:nvSpPr>
          <p:cNvPr id="11" name="Shape 8"/>
          <p:cNvSpPr/>
          <p:nvPr/>
        </p:nvSpPr>
        <p:spPr>
          <a:xfrm>
            <a:off x="868740" y="4379476"/>
            <a:ext cx="504468" cy="504468"/>
          </a:xfrm>
          <a:prstGeom prst="roundRect">
            <a:avLst>
              <a:gd name="adj" fmla="val 18668"/>
            </a:avLst>
          </a:prstGeom>
          <a:solidFill>
            <a:srgbClr val="F4D4F7"/>
          </a:solidFill>
          <a:ln w="7620">
            <a:solidFill>
              <a:srgbClr val="DABADD"/>
            </a:solidFill>
            <a:prstDash val="solid"/>
          </a:ln>
        </p:spPr>
      </p:sp>
      <p:sp>
        <p:nvSpPr>
          <p:cNvPr id="12" name="Text 9"/>
          <p:cNvSpPr/>
          <p:nvPr/>
        </p:nvSpPr>
        <p:spPr>
          <a:xfrm>
            <a:off x="1041856" y="4473416"/>
            <a:ext cx="158234" cy="316587"/>
          </a:xfrm>
          <a:prstGeom prst="rect">
            <a:avLst/>
          </a:prstGeom>
          <a:noFill/>
          <a:ln/>
        </p:spPr>
        <p:txBody>
          <a:bodyPr wrap="none" lIns="0" tIns="0" rIns="0" bIns="0" rtlCol="0" anchor="t"/>
          <a:lstStyle/>
          <a:p>
            <a:pPr marL="0" indent="0" algn="ctr">
              <a:lnSpc>
                <a:spcPts val="2450"/>
              </a:lnSpc>
              <a:buNone/>
            </a:pPr>
            <a:r>
              <a:rPr lang="en-US" sz="2450" kern="0" spc="-50"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450" dirty="0"/>
          </a:p>
        </p:txBody>
      </p:sp>
      <p:sp>
        <p:nvSpPr>
          <p:cNvPr id="13" name="Text 10"/>
          <p:cNvSpPr/>
          <p:nvPr/>
        </p:nvSpPr>
        <p:spPr>
          <a:xfrm>
            <a:off x="2354104" y="4351496"/>
            <a:ext cx="2637830" cy="329803"/>
          </a:xfrm>
          <a:prstGeom prst="rect">
            <a:avLst/>
          </a:prstGeom>
          <a:noFill/>
          <a:ln/>
        </p:spPr>
        <p:txBody>
          <a:bodyPr wrap="none" lIns="0" tIns="0" rIns="0" bIns="0" rtlCol="0" anchor="t"/>
          <a:lstStyle/>
          <a:p>
            <a:pPr marL="0" indent="0" algn="l">
              <a:lnSpc>
                <a:spcPts val="255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Reporting</a:t>
            </a:r>
            <a:endParaRPr lang="en-US" sz="2050" dirty="0"/>
          </a:p>
        </p:txBody>
      </p:sp>
      <p:sp>
        <p:nvSpPr>
          <p:cNvPr id="14" name="Text 11"/>
          <p:cNvSpPr/>
          <p:nvPr/>
        </p:nvSpPr>
        <p:spPr>
          <a:xfrm>
            <a:off x="2354104" y="4815721"/>
            <a:ext cx="6005155" cy="717233"/>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Promptly report any suspected outbreaks to public health authorities for further investigation.</a:t>
            </a:r>
            <a:endParaRPr lang="en-US" sz="1750" dirty="0"/>
          </a:p>
        </p:txBody>
      </p:sp>
      <p:sp>
        <p:nvSpPr>
          <p:cNvPr id="15" name="Shape 12"/>
          <p:cNvSpPr/>
          <p:nvPr/>
        </p:nvSpPr>
        <p:spPr>
          <a:xfrm>
            <a:off x="1342727" y="6470452"/>
            <a:ext cx="784741" cy="30480"/>
          </a:xfrm>
          <a:prstGeom prst="roundRect">
            <a:avLst>
              <a:gd name="adj" fmla="val 308970"/>
            </a:avLst>
          </a:prstGeom>
          <a:solidFill>
            <a:srgbClr val="DABADD"/>
          </a:solidFill>
          <a:ln/>
        </p:spPr>
      </p:sp>
      <p:sp>
        <p:nvSpPr>
          <p:cNvPr id="16" name="Shape 13"/>
          <p:cNvSpPr/>
          <p:nvPr/>
        </p:nvSpPr>
        <p:spPr>
          <a:xfrm>
            <a:off x="868740" y="6233517"/>
            <a:ext cx="504468" cy="504468"/>
          </a:xfrm>
          <a:prstGeom prst="roundRect">
            <a:avLst>
              <a:gd name="adj" fmla="val 18668"/>
            </a:avLst>
          </a:prstGeom>
          <a:solidFill>
            <a:srgbClr val="F4D4F7"/>
          </a:solidFill>
          <a:ln w="7620">
            <a:solidFill>
              <a:srgbClr val="DABADD"/>
            </a:solidFill>
            <a:prstDash val="solid"/>
          </a:ln>
        </p:spPr>
      </p:sp>
      <p:sp>
        <p:nvSpPr>
          <p:cNvPr id="17" name="Text 14"/>
          <p:cNvSpPr/>
          <p:nvPr/>
        </p:nvSpPr>
        <p:spPr>
          <a:xfrm>
            <a:off x="1041856" y="6327458"/>
            <a:ext cx="158234" cy="316587"/>
          </a:xfrm>
          <a:prstGeom prst="rect">
            <a:avLst/>
          </a:prstGeom>
          <a:noFill/>
          <a:ln/>
        </p:spPr>
        <p:txBody>
          <a:bodyPr wrap="none" lIns="0" tIns="0" rIns="0" bIns="0" rtlCol="0" anchor="t"/>
          <a:lstStyle/>
          <a:p>
            <a:pPr marL="0" indent="0" algn="ctr">
              <a:lnSpc>
                <a:spcPts val="2450"/>
              </a:lnSpc>
              <a:buNone/>
            </a:pPr>
            <a:r>
              <a:rPr lang="en-US" sz="2450" kern="0" spc="-50"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450" dirty="0"/>
          </a:p>
        </p:txBody>
      </p:sp>
      <p:sp>
        <p:nvSpPr>
          <p:cNvPr id="18" name="Text 15"/>
          <p:cNvSpPr/>
          <p:nvPr/>
        </p:nvSpPr>
        <p:spPr>
          <a:xfrm>
            <a:off x="2354104" y="6205538"/>
            <a:ext cx="2637830" cy="329803"/>
          </a:xfrm>
          <a:prstGeom prst="rect">
            <a:avLst/>
          </a:prstGeom>
          <a:noFill/>
          <a:ln/>
        </p:spPr>
        <p:txBody>
          <a:bodyPr wrap="none" lIns="0" tIns="0" rIns="0" bIns="0" rtlCol="0" anchor="t"/>
          <a:lstStyle/>
          <a:p>
            <a:pPr marL="0" indent="0" algn="l">
              <a:lnSpc>
                <a:spcPts val="2550"/>
              </a:lnSpc>
              <a:buNone/>
            </a:pPr>
            <a:r>
              <a:rPr lang="en-US" sz="2050" kern="0" spc="-42" dirty="0">
                <a:solidFill>
                  <a:srgbClr val="272525"/>
                </a:solidFill>
                <a:latin typeface="Source Serif Pro Semi Bold" pitchFamily="34" charset="0"/>
                <a:ea typeface="Source Serif Pro Semi Bold" pitchFamily="34" charset="-122"/>
                <a:cs typeface="Source Serif Pro Semi Bold" pitchFamily="34" charset="-120"/>
              </a:rPr>
              <a:t>Response</a:t>
            </a:r>
            <a:endParaRPr lang="en-US" sz="2050" dirty="0"/>
          </a:p>
        </p:txBody>
      </p:sp>
      <p:sp>
        <p:nvSpPr>
          <p:cNvPr id="19" name="Text 16"/>
          <p:cNvSpPr/>
          <p:nvPr/>
        </p:nvSpPr>
        <p:spPr>
          <a:xfrm>
            <a:off x="2354104" y="6669762"/>
            <a:ext cx="6005155" cy="717233"/>
          </a:xfrm>
          <a:prstGeom prst="rect">
            <a:avLst/>
          </a:prstGeom>
          <a:noFill/>
          <a:ln/>
        </p:spPr>
        <p:txBody>
          <a:bodyPr wrap="square" lIns="0" tIns="0" rIns="0" bIns="0" rtlCol="0" anchor="t"/>
          <a:lstStyle/>
          <a:p>
            <a:pPr marL="0" indent="0" algn="l">
              <a:lnSpc>
                <a:spcPts val="2800"/>
              </a:lnSpc>
              <a:buNone/>
            </a:pPr>
            <a:r>
              <a:rPr lang="en-US" sz="1750" kern="0" spc="-35" dirty="0">
                <a:solidFill>
                  <a:srgbClr val="272525"/>
                </a:solidFill>
                <a:latin typeface="Source Sans Pro" pitchFamily="34" charset="0"/>
                <a:ea typeface="Source Sans Pro" pitchFamily="34" charset="-122"/>
                <a:cs typeface="Source Sans Pro" pitchFamily="34" charset="-120"/>
              </a:rPr>
              <a:t>Implement appropriate control measures and work with experts to contain the outbreak.</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501</Words>
  <Application>Microsoft Office PowerPoint</Application>
  <PresentationFormat>Custom</PresentationFormat>
  <Paragraphs>84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Source Sans Pro</vt:lpstr>
      <vt:lpstr>Source Serif Pro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abdalbasit Fatihallah</cp:lastModifiedBy>
  <cp:revision>2</cp:revision>
  <dcterms:created xsi:type="dcterms:W3CDTF">2024-10-22T19:45:14Z</dcterms:created>
  <dcterms:modified xsi:type="dcterms:W3CDTF">2024-10-22T19:53:28Z</dcterms:modified>
</cp:coreProperties>
</file>