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bin" panose="020B0604020202020204" charset="0"/>
      <p:regular r:id="rId13"/>
    </p:embeddedFont>
    <p:embeddedFont>
      <p:font typeface="Unbounde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23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73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045137"/>
            <a:ext cx="7468553" cy="1943100"/>
          </a:xfrm>
          <a:prstGeom prst="rect">
            <a:avLst/>
          </a:prstGeom>
          <a:noFill/>
          <a:ln/>
        </p:spPr>
        <p:txBody>
          <a:bodyPr wrap="square" lIns="0" tIns="0" rIns="0" bIns="0" rtlCol="0" anchor="t"/>
          <a:lstStyle/>
          <a:p>
            <a:pPr marL="0" indent="0">
              <a:lnSpc>
                <a:spcPts val="7650"/>
              </a:lnSpc>
              <a:buNone/>
            </a:pPr>
            <a:r>
              <a:rPr lang="en-US" sz="6100" dirty="0">
                <a:solidFill>
                  <a:srgbClr val="FFFFFF"/>
                </a:solidFill>
                <a:latin typeface="Unbounded" pitchFamily="34" charset="0"/>
                <a:ea typeface="Unbounded" pitchFamily="34" charset="-122"/>
                <a:cs typeface="Unbounded" pitchFamily="34" charset="-120"/>
              </a:rPr>
              <a:t>دور المرأة في الدفاع المدني</a:t>
            </a:r>
            <a:endParaRPr lang="en-US" sz="6100" dirty="0"/>
          </a:p>
        </p:txBody>
      </p:sp>
      <p:sp>
        <p:nvSpPr>
          <p:cNvPr id="4" name="Text 1"/>
          <p:cNvSpPr/>
          <p:nvPr/>
        </p:nvSpPr>
        <p:spPr>
          <a:xfrm>
            <a:off x="837724" y="4347210"/>
            <a:ext cx="7468553" cy="1149072"/>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للمرأة دور محوري في الدفاع المدني، حيث تساهم بشكل فعال في جهود الإغاثة والإنقاذ خلال الأزمات والكوارث. من خلال مهاراتها المتنوعة والالتزام الوطني، تقدم المرأة مساهمات بارزة في حماية المجتمع وضمان أمنه واستقراره.</a:t>
            </a:r>
            <a:endParaRPr lang="en-US" sz="1850" dirty="0"/>
          </a:p>
        </p:txBody>
      </p:sp>
      <p:sp>
        <p:nvSpPr>
          <p:cNvPr id="5" name="Shape 2"/>
          <p:cNvSpPr/>
          <p:nvPr/>
        </p:nvSpPr>
        <p:spPr>
          <a:xfrm>
            <a:off x="837724" y="5783342"/>
            <a:ext cx="382905" cy="382905"/>
          </a:xfrm>
          <a:prstGeom prst="roundRect">
            <a:avLst>
              <a:gd name="adj" fmla="val 23878209"/>
            </a:avLst>
          </a:prstGeom>
          <a:noFill/>
          <a:ln w="7620">
            <a:solidFill>
              <a:srgbClr val="FFFFFF"/>
            </a:solidFill>
            <a:prstDash val="solid"/>
          </a:ln>
        </p:spPr>
      </p:sp>
      <p:sp>
        <p:nvSpPr>
          <p:cNvPr id="7" name="Text 3"/>
          <p:cNvSpPr/>
          <p:nvPr/>
        </p:nvSpPr>
        <p:spPr>
          <a:xfrm>
            <a:off x="1340287" y="5765483"/>
            <a:ext cx="2058710" cy="418862"/>
          </a:xfrm>
          <a:prstGeom prst="rect">
            <a:avLst/>
          </a:prstGeom>
          <a:noFill/>
          <a:ln/>
        </p:spPr>
        <p:txBody>
          <a:bodyPr wrap="none" lIns="0" tIns="0" rIns="0" bIns="0" rtlCol="0" anchor="t"/>
          <a:lstStyle/>
          <a:p>
            <a:pPr marL="0" indent="0" algn="l">
              <a:lnSpc>
                <a:spcPts val="3250"/>
              </a:lnSpc>
              <a:buNone/>
            </a:pP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696301"/>
            <a:ext cx="8083748"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Unbounded" pitchFamily="34" charset="0"/>
                <a:ea typeface="Unbounded" pitchFamily="34" charset="-122"/>
                <a:cs typeface="Unbounded" pitchFamily="34" charset="-120"/>
              </a:rPr>
              <a:t>الخاتمة والتوصيات لتفعيل دور المرأة</a:t>
            </a:r>
            <a:endParaRPr lang="en-US" sz="4400" dirty="0"/>
          </a:p>
        </p:txBody>
      </p:sp>
      <p:sp>
        <p:nvSpPr>
          <p:cNvPr id="4" name="Text 1"/>
          <p:cNvSpPr/>
          <p:nvPr/>
        </p:nvSpPr>
        <p:spPr>
          <a:xfrm>
            <a:off x="837724" y="5759291"/>
            <a:ext cx="12954952" cy="766048"/>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يتضح من خلال هذا العرض أن للمرأة دورًا محوريًا في الدفاع المدني. ويتطلب تعزيز هذا الدور تحسين البيئة التشريعية والمؤسسية، وتوفير التدريب المتخصص، وتعزيز الحوافز والفرص القيادية. بذلك يمكن للمرأة أن تساهم بشكل أكبر في حماية المجتمع وضمان أمنه واستقراره.</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308140"/>
            <a:ext cx="7214235"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Unbounded" pitchFamily="34" charset="0"/>
                <a:ea typeface="Unbounded" pitchFamily="34" charset="-122"/>
                <a:cs typeface="Unbounded" pitchFamily="34" charset="-120"/>
              </a:rPr>
              <a:t>مقدمة عن الدفاع المدني وأهميته</a:t>
            </a:r>
            <a:endParaRPr lang="en-US" sz="4400" dirty="0"/>
          </a:p>
        </p:txBody>
      </p:sp>
      <p:sp>
        <p:nvSpPr>
          <p:cNvPr id="4" name="Shape 1"/>
          <p:cNvSpPr/>
          <p:nvPr/>
        </p:nvSpPr>
        <p:spPr>
          <a:xfrm>
            <a:off x="6667857" y="2371130"/>
            <a:ext cx="30480" cy="4550212"/>
          </a:xfrm>
          <a:prstGeom prst="roundRect">
            <a:avLst>
              <a:gd name="adj" fmla="val 117806"/>
            </a:avLst>
          </a:prstGeom>
          <a:solidFill>
            <a:srgbClr val="49606E"/>
          </a:solidFill>
          <a:ln/>
        </p:spPr>
      </p:sp>
      <p:sp>
        <p:nvSpPr>
          <p:cNvPr id="5" name="Shape 2"/>
          <p:cNvSpPr/>
          <p:nvPr/>
        </p:nvSpPr>
        <p:spPr>
          <a:xfrm>
            <a:off x="6921877" y="2894290"/>
            <a:ext cx="837724" cy="30480"/>
          </a:xfrm>
          <a:prstGeom prst="roundRect">
            <a:avLst>
              <a:gd name="adj" fmla="val 117806"/>
            </a:avLst>
          </a:prstGeom>
          <a:solidFill>
            <a:srgbClr val="49606E"/>
          </a:solidFill>
          <a:ln/>
        </p:spPr>
      </p:sp>
      <p:sp>
        <p:nvSpPr>
          <p:cNvPr id="6" name="Shape 3"/>
          <p:cNvSpPr/>
          <p:nvPr/>
        </p:nvSpPr>
        <p:spPr>
          <a:xfrm>
            <a:off x="6413837" y="2640330"/>
            <a:ext cx="538520" cy="538520"/>
          </a:xfrm>
          <a:prstGeom prst="roundRect">
            <a:avLst>
              <a:gd name="adj" fmla="val 6668"/>
            </a:avLst>
          </a:prstGeom>
          <a:solidFill>
            <a:srgbClr val="304755"/>
          </a:solidFill>
          <a:ln/>
        </p:spPr>
      </p:sp>
      <p:sp>
        <p:nvSpPr>
          <p:cNvPr id="7" name="Text 4"/>
          <p:cNvSpPr/>
          <p:nvPr/>
        </p:nvSpPr>
        <p:spPr>
          <a:xfrm>
            <a:off x="6603504" y="2740581"/>
            <a:ext cx="159187" cy="337899"/>
          </a:xfrm>
          <a:prstGeom prst="rect">
            <a:avLst/>
          </a:prstGeom>
          <a:noFill/>
          <a:ln/>
        </p:spPr>
        <p:txBody>
          <a:bodyPr wrap="none" lIns="0" tIns="0" rIns="0" bIns="0" rtlCol="0" anchor="t"/>
          <a:lstStyle/>
          <a:p>
            <a:pPr marL="0" indent="0" algn="ctr">
              <a:lnSpc>
                <a:spcPts val="2650"/>
              </a:lnSpc>
              <a:buNone/>
            </a:pPr>
            <a:r>
              <a:rPr lang="en-US" sz="2650" dirty="0">
                <a:solidFill>
                  <a:srgbClr val="CAD6DE"/>
                </a:solidFill>
                <a:latin typeface="Unbounded" pitchFamily="34" charset="0"/>
                <a:ea typeface="Unbounded" pitchFamily="34" charset="-122"/>
                <a:cs typeface="Unbounded" pitchFamily="34" charset="-120"/>
              </a:rPr>
              <a:t>1</a:t>
            </a:r>
            <a:endParaRPr lang="en-US" sz="2650" dirty="0"/>
          </a:p>
        </p:txBody>
      </p:sp>
      <p:sp>
        <p:nvSpPr>
          <p:cNvPr id="8" name="Text 5"/>
          <p:cNvSpPr/>
          <p:nvPr/>
        </p:nvSpPr>
        <p:spPr>
          <a:xfrm>
            <a:off x="7999690" y="2610445"/>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CAD6DE"/>
                </a:solidFill>
                <a:latin typeface="Unbounded" pitchFamily="34" charset="0"/>
                <a:ea typeface="Unbounded" pitchFamily="34" charset="-122"/>
                <a:cs typeface="Unbounded" pitchFamily="34" charset="-120"/>
              </a:rPr>
              <a:t>الوقاية</a:t>
            </a:r>
            <a:endParaRPr lang="en-US" sz="2200" dirty="0"/>
          </a:p>
        </p:txBody>
      </p:sp>
      <p:sp>
        <p:nvSpPr>
          <p:cNvPr id="9" name="Text 6"/>
          <p:cNvSpPr/>
          <p:nvPr/>
        </p:nvSpPr>
        <p:spPr>
          <a:xfrm>
            <a:off x="7999690" y="3105983"/>
            <a:ext cx="5792986" cy="383024"/>
          </a:xfrm>
          <a:prstGeom prst="rect">
            <a:avLst/>
          </a:prstGeom>
          <a:noFill/>
          <a:ln/>
        </p:spPr>
        <p:txBody>
          <a:bodyPr wrap="none" lIns="0" tIns="0" rIns="0" bIns="0" rtlCol="0" anchor="t"/>
          <a:lstStyle/>
          <a:p>
            <a:pPr marL="0" indent="0" algn="l">
              <a:lnSpc>
                <a:spcPts val="3000"/>
              </a:lnSpc>
              <a:buNone/>
            </a:pPr>
            <a:r>
              <a:rPr lang="en-US" sz="1850" dirty="0">
                <a:solidFill>
                  <a:srgbClr val="CAD6DE"/>
                </a:solidFill>
                <a:latin typeface="Cabin" pitchFamily="34" charset="0"/>
                <a:ea typeface="Cabin" pitchFamily="34" charset="-122"/>
                <a:cs typeface="Cabin" pitchFamily="34" charset="-120"/>
              </a:rPr>
              <a:t>تخطيط وإعداد البنى التحتية والمرافق لمواجهة الكوارث.</a:t>
            </a:r>
            <a:endParaRPr lang="en-US" sz="1850" dirty="0"/>
          </a:p>
        </p:txBody>
      </p:sp>
      <p:sp>
        <p:nvSpPr>
          <p:cNvPr id="10" name="Shape 7"/>
          <p:cNvSpPr/>
          <p:nvPr/>
        </p:nvSpPr>
        <p:spPr>
          <a:xfrm>
            <a:off x="6921877" y="4490799"/>
            <a:ext cx="837724" cy="30480"/>
          </a:xfrm>
          <a:prstGeom prst="roundRect">
            <a:avLst>
              <a:gd name="adj" fmla="val 117806"/>
            </a:avLst>
          </a:prstGeom>
          <a:solidFill>
            <a:srgbClr val="49606E"/>
          </a:solidFill>
          <a:ln/>
        </p:spPr>
      </p:sp>
      <p:sp>
        <p:nvSpPr>
          <p:cNvPr id="11" name="Shape 8"/>
          <p:cNvSpPr/>
          <p:nvPr/>
        </p:nvSpPr>
        <p:spPr>
          <a:xfrm>
            <a:off x="6413837" y="4236839"/>
            <a:ext cx="538520" cy="538520"/>
          </a:xfrm>
          <a:prstGeom prst="roundRect">
            <a:avLst>
              <a:gd name="adj" fmla="val 6668"/>
            </a:avLst>
          </a:prstGeom>
          <a:solidFill>
            <a:srgbClr val="304755"/>
          </a:solidFill>
          <a:ln/>
        </p:spPr>
      </p:sp>
      <p:sp>
        <p:nvSpPr>
          <p:cNvPr id="12" name="Text 9"/>
          <p:cNvSpPr/>
          <p:nvPr/>
        </p:nvSpPr>
        <p:spPr>
          <a:xfrm>
            <a:off x="6549688" y="4337090"/>
            <a:ext cx="266700" cy="337899"/>
          </a:xfrm>
          <a:prstGeom prst="rect">
            <a:avLst/>
          </a:prstGeom>
          <a:noFill/>
          <a:ln/>
        </p:spPr>
        <p:txBody>
          <a:bodyPr wrap="none" lIns="0" tIns="0" rIns="0" bIns="0" rtlCol="0" anchor="t"/>
          <a:lstStyle/>
          <a:p>
            <a:pPr marL="0" indent="0" algn="ctr">
              <a:lnSpc>
                <a:spcPts val="2650"/>
              </a:lnSpc>
              <a:buNone/>
            </a:pPr>
            <a:r>
              <a:rPr lang="en-US" sz="2650" dirty="0">
                <a:solidFill>
                  <a:srgbClr val="CAD6DE"/>
                </a:solidFill>
                <a:latin typeface="Unbounded" pitchFamily="34" charset="0"/>
                <a:ea typeface="Unbounded" pitchFamily="34" charset="-122"/>
                <a:cs typeface="Unbounded" pitchFamily="34" charset="-120"/>
              </a:rPr>
              <a:t>2</a:t>
            </a:r>
            <a:endParaRPr lang="en-US" sz="2650" dirty="0"/>
          </a:p>
        </p:txBody>
      </p:sp>
      <p:sp>
        <p:nvSpPr>
          <p:cNvPr id="13" name="Text 10"/>
          <p:cNvSpPr/>
          <p:nvPr/>
        </p:nvSpPr>
        <p:spPr>
          <a:xfrm>
            <a:off x="7999690" y="420695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CAD6DE"/>
                </a:solidFill>
                <a:latin typeface="Unbounded" pitchFamily="34" charset="0"/>
                <a:ea typeface="Unbounded" pitchFamily="34" charset="-122"/>
                <a:cs typeface="Unbounded" pitchFamily="34" charset="-120"/>
              </a:rPr>
              <a:t>الاستجابة</a:t>
            </a:r>
            <a:endParaRPr lang="en-US" sz="2200" dirty="0"/>
          </a:p>
        </p:txBody>
      </p:sp>
      <p:sp>
        <p:nvSpPr>
          <p:cNvPr id="14" name="Text 11"/>
          <p:cNvSpPr/>
          <p:nvPr/>
        </p:nvSpPr>
        <p:spPr>
          <a:xfrm>
            <a:off x="7999690" y="4702493"/>
            <a:ext cx="5792986" cy="383024"/>
          </a:xfrm>
          <a:prstGeom prst="rect">
            <a:avLst/>
          </a:prstGeom>
          <a:noFill/>
          <a:ln/>
        </p:spPr>
        <p:txBody>
          <a:bodyPr wrap="none" lIns="0" tIns="0" rIns="0" bIns="0" rtlCol="0" anchor="t"/>
          <a:lstStyle/>
          <a:p>
            <a:pPr marL="0" indent="0" algn="l">
              <a:lnSpc>
                <a:spcPts val="3000"/>
              </a:lnSpc>
              <a:buNone/>
            </a:pPr>
            <a:r>
              <a:rPr lang="en-US" sz="1850" dirty="0">
                <a:solidFill>
                  <a:srgbClr val="CAD6DE"/>
                </a:solidFill>
                <a:latin typeface="Cabin" pitchFamily="34" charset="0"/>
                <a:ea typeface="Cabin" pitchFamily="34" charset="-122"/>
                <a:cs typeface="Cabin" pitchFamily="34" charset="-120"/>
              </a:rPr>
              <a:t>التدخل السريع والفعال لإنقاذ الأرواح والممتلكات.</a:t>
            </a:r>
            <a:endParaRPr lang="en-US" sz="1850" dirty="0"/>
          </a:p>
        </p:txBody>
      </p:sp>
      <p:sp>
        <p:nvSpPr>
          <p:cNvPr id="15" name="Shape 12"/>
          <p:cNvSpPr/>
          <p:nvPr/>
        </p:nvSpPr>
        <p:spPr>
          <a:xfrm>
            <a:off x="6921877" y="6087308"/>
            <a:ext cx="837724" cy="30480"/>
          </a:xfrm>
          <a:prstGeom prst="roundRect">
            <a:avLst>
              <a:gd name="adj" fmla="val 117806"/>
            </a:avLst>
          </a:prstGeom>
          <a:solidFill>
            <a:srgbClr val="49606E"/>
          </a:solidFill>
          <a:ln/>
        </p:spPr>
      </p:sp>
      <p:sp>
        <p:nvSpPr>
          <p:cNvPr id="16" name="Shape 13"/>
          <p:cNvSpPr/>
          <p:nvPr/>
        </p:nvSpPr>
        <p:spPr>
          <a:xfrm>
            <a:off x="6413837" y="5833348"/>
            <a:ext cx="538520" cy="538520"/>
          </a:xfrm>
          <a:prstGeom prst="roundRect">
            <a:avLst>
              <a:gd name="adj" fmla="val 6668"/>
            </a:avLst>
          </a:prstGeom>
          <a:solidFill>
            <a:srgbClr val="304755"/>
          </a:solidFill>
          <a:ln/>
        </p:spPr>
      </p:sp>
      <p:sp>
        <p:nvSpPr>
          <p:cNvPr id="17" name="Text 14"/>
          <p:cNvSpPr/>
          <p:nvPr/>
        </p:nvSpPr>
        <p:spPr>
          <a:xfrm>
            <a:off x="6547187" y="5933599"/>
            <a:ext cx="271701" cy="337899"/>
          </a:xfrm>
          <a:prstGeom prst="rect">
            <a:avLst/>
          </a:prstGeom>
          <a:noFill/>
          <a:ln/>
        </p:spPr>
        <p:txBody>
          <a:bodyPr wrap="none" lIns="0" tIns="0" rIns="0" bIns="0" rtlCol="0" anchor="t"/>
          <a:lstStyle/>
          <a:p>
            <a:pPr marL="0" indent="0" algn="ctr">
              <a:lnSpc>
                <a:spcPts val="2650"/>
              </a:lnSpc>
              <a:buNone/>
            </a:pPr>
            <a:r>
              <a:rPr lang="en-US" sz="2650" dirty="0">
                <a:solidFill>
                  <a:srgbClr val="CAD6DE"/>
                </a:solidFill>
                <a:latin typeface="Unbounded" pitchFamily="34" charset="0"/>
                <a:ea typeface="Unbounded" pitchFamily="34" charset="-122"/>
                <a:cs typeface="Unbounded" pitchFamily="34" charset="-120"/>
              </a:rPr>
              <a:t>3</a:t>
            </a:r>
            <a:endParaRPr lang="en-US" sz="2650" dirty="0"/>
          </a:p>
        </p:txBody>
      </p:sp>
      <p:sp>
        <p:nvSpPr>
          <p:cNvPr id="18" name="Text 15"/>
          <p:cNvSpPr/>
          <p:nvPr/>
        </p:nvSpPr>
        <p:spPr>
          <a:xfrm>
            <a:off x="7999690" y="580346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CAD6DE"/>
                </a:solidFill>
                <a:latin typeface="Unbounded" pitchFamily="34" charset="0"/>
                <a:ea typeface="Unbounded" pitchFamily="34" charset="-122"/>
                <a:cs typeface="Unbounded" pitchFamily="34" charset="-120"/>
              </a:rPr>
              <a:t>التعافي</a:t>
            </a:r>
            <a:endParaRPr lang="en-US" sz="2200" dirty="0"/>
          </a:p>
        </p:txBody>
      </p:sp>
      <p:sp>
        <p:nvSpPr>
          <p:cNvPr id="19" name="Text 16"/>
          <p:cNvSpPr/>
          <p:nvPr/>
        </p:nvSpPr>
        <p:spPr>
          <a:xfrm>
            <a:off x="7999690" y="6299002"/>
            <a:ext cx="5792986" cy="383024"/>
          </a:xfrm>
          <a:prstGeom prst="rect">
            <a:avLst/>
          </a:prstGeom>
          <a:noFill/>
          <a:ln/>
        </p:spPr>
        <p:txBody>
          <a:bodyPr wrap="none" lIns="0" tIns="0" rIns="0" bIns="0" rtlCol="0" anchor="t"/>
          <a:lstStyle/>
          <a:p>
            <a:pPr marL="0" indent="0" algn="l">
              <a:lnSpc>
                <a:spcPts val="3000"/>
              </a:lnSpc>
              <a:buNone/>
            </a:pPr>
            <a:r>
              <a:rPr lang="en-US" sz="1850" dirty="0">
                <a:solidFill>
                  <a:srgbClr val="CAD6DE"/>
                </a:solidFill>
                <a:latin typeface="Cabin" pitchFamily="34" charset="0"/>
                <a:ea typeface="Cabin" pitchFamily="34" charset="-122"/>
                <a:cs typeface="Cabin" pitchFamily="34" charset="-120"/>
              </a:rPr>
              <a:t>إعادة بناء وتأهيل المجتمع بعد الأزمات.</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2485787"/>
            <a:ext cx="9908381"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Unbounded" pitchFamily="34" charset="0"/>
                <a:ea typeface="Unbounded" pitchFamily="34" charset="-122"/>
                <a:cs typeface="Unbounded" pitchFamily="34" charset="-120"/>
              </a:rPr>
              <a:t>مساهمات المرأة في الدفاع المدني عبر التاريخ</a:t>
            </a:r>
            <a:endParaRPr lang="en-US" sz="4400" dirty="0"/>
          </a:p>
        </p:txBody>
      </p:sp>
      <p:sp>
        <p:nvSpPr>
          <p:cNvPr id="3" name="Text 1"/>
          <p:cNvSpPr/>
          <p:nvPr/>
        </p:nvSpPr>
        <p:spPr>
          <a:xfrm>
            <a:off x="837724" y="378809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Unbounded" pitchFamily="34" charset="0"/>
                <a:ea typeface="Unbounded" pitchFamily="34" charset="-122"/>
                <a:cs typeface="Unbounded" pitchFamily="34" charset="-120"/>
              </a:rPr>
              <a:t>الحروب العالمية</a:t>
            </a:r>
            <a:endParaRPr lang="en-US" sz="2200" dirty="0"/>
          </a:p>
        </p:txBody>
      </p:sp>
      <p:sp>
        <p:nvSpPr>
          <p:cNvPr id="4" name="Text 2"/>
          <p:cNvSpPr/>
          <p:nvPr/>
        </p:nvSpPr>
        <p:spPr>
          <a:xfrm>
            <a:off x="837724" y="4379357"/>
            <a:ext cx="3928586" cy="1149072"/>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شاركت المرأة بحماس في الدفاع المدني خلال الحربين العالميتين، مساهمةً في الإغاثة والإنقاذ.</a:t>
            </a:r>
            <a:endParaRPr lang="en-US" sz="1850" dirty="0"/>
          </a:p>
        </p:txBody>
      </p:sp>
      <p:sp>
        <p:nvSpPr>
          <p:cNvPr id="5" name="Text 3"/>
          <p:cNvSpPr/>
          <p:nvPr/>
        </p:nvSpPr>
        <p:spPr>
          <a:xfrm>
            <a:off x="5357813" y="378809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Unbounded" pitchFamily="34" charset="0"/>
                <a:ea typeface="Unbounded" pitchFamily="34" charset="-122"/>
                <a:cs typeface="Unbounded" pitchFamily="34" charset="-120"/>
              </a:rPr>
              <a:t>الكوارث الطبيعية</a:t>
            </a:r>
            <a:endParaRPr lang="en-US" sz="2200" dirty="0"/>
          </a:p>
        </p:txBody>
      </p:sp>
      <p:sp>
        <p:nvSpPr>
          <p:cNvPr id="6" name="Text 4"/>
          <p:cNvSpPr/>
          <p:nvPr/>
        </p:nvSpPr>
        <p:spPr>
          <a:xfrm>
            <a:off x="5357813" y="4379357"/>
            <a:ext cx="3928586" cy="1149072"/>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قدمت المرأة جهودًا بارزة في مواجهة الكوارث الطبيعية، مثل الفيضانات والزلازل والحرائق.</a:t>
            </a:r>
            <a:endParaRPr lang="en-US" sz="1850" dirty="0"/>
          </a:p>
        </p:txBody>
      </p:sp>
      <p:sp>
        <p:nvSpPr>
          <p:cNvPr id="7" name="Text 5"/>
          <p:cNvSpPr/>
          <p:nvPr/>
        </p:nvSpPr>
        <p:spPr>
          <a:xfrm>
            <a:off x="9877901" y="3788093"/>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Unbounded" pitchFamily="34" charset="0"/>
                <a:ea typeface="Unbounded" pitchFamily="34" charset="-122"/>
                <a:cs typeface="Unbounded" pitchFamily="34" charset="-120"/>
              </a:rPr>
              <a:t>الأزمات المعاصرة</a:t>
            </a:r>
            <a:endParaRPr lang="en-US" sz="2200" dirty="0"/>
          </a:p>
        </p:txBody>
      </p:sp>
      <p:sp>
        <p:nvSpPr>
          <p:cNvPr id="8" name="Text 6"/>
          <p:cNvSpPr/>
          <p:nvPr/>
        </p:nvSpPr>
        <p:spPr>
          <a:xfrm>
            <a:off x="9877901" y="4379357"/>
            <a:ext cx="3928586" cy="1149072"/>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تشارك المرأة بنشاط في فرق الإسعاف والإنقاذ خلال الأزمات الحديثة كالجوائح والنزاعات.</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371362"/>
            <a:ext cx="7468553" cy="1408033"/>
          </a:xfrm>
          <a:prstGeom prst="rect">
            <a:avLst/>
          </a:prstGeom>
          <a:noFill/>
          <a:ln/>
        </p:spPr>
        <p:txBody>
          <a:bodyPr wrap="square" lIns="0" tIns="0" rIns="0" bIns="0" rtlCol="0" anchor="t"/>
          <a:lstStyle/>
          <a:p>
            <a:pPr marL="0" indent="0">
              <a:lnSpc>
                <a:spcPts val="5500"/>
              </a:lnSpc>
              <a:buNone/>
            </a:pPr>
            <a:r>
              <a:rPr lang="en-US" sz="4400" dirty="0">
                <a:solidFill>
                  <a:srgbClr val="FFFFFF"/>
                </a:solidFill>
                <a:latin typeface="Unbounded" pitchFamily="34" charset="0"/>
                <a:ea typeface="Unbounded" pitchFamily="34" charset="-122"/>
                <a:cs typeface="Unbounded" pitchFamily="34" charset="-120"/>
              </a:rPr>
              <a:t>أنماط مشاركة المرأة في الدفاع المدني</a:t>
            </a:r>
            <a:endParaRPr lang="en-US" sz="4400" dirty="0"/>
          </a:p>
        </p:txBody>
      </p:sp>
      <p:sp>
        <p:nvSpPr>
          <p:cNvPr id="4" name="Shape 1"/>
          <p:cNvSpPr/>
          <p:nvPr/>
        </p:nvSpPr>
        <p:spPr>
          <a:xfrm>
            <a:off x="6324124" y="3138368"/>
            <a:ext cx="3614618" cy="1740218"/>
          </a:xfrm>
          <a:prstGeom prst="roundRect">
            <a:avLst>
              <a:gd name="adj" fmla="val 2063"/>
            </a:avLst>
          </a:prstGeom>
          <a:solidFill>
            <a:srgbClr val="304755"/>
          </a:solidFill>
          <a:ln/>
        </p:spPr>
      </p:sp>
      <p:sp>
        <p:nvSpPr>
          <p:cNvPr id="5" name="Text 2"/>
          <p:cNvSpPr/>
          <p:nvPr/>
        </p:nvSpPr>
        <p:spPr>
          <a:xfrm>
            <a:off x="6563439" y="3377684"/>
            <a:ext cx="2816185" cy="351949"/>
          </a:xfrm>
          <a:prstGeom prst="rect">
            <a:avLst/>
          </a:prstGeom>
          <a:noFill/>
          <a:ln/>
        </p:spPr>
        <p:txBody>
          <a:bodyPr wrap="non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الطبية</a:t>
            </a:r>
            <a:endParaRPr lang="en-US" sz="2200" dirty="0"/>
          </a:p>
        </p:txBody>
      </p:sp>
      <p:sp>
        <p:nvSpPr>
          <p:cNvPr id="6" name="Text 3"/>
          <p:cNvSpPr/>
          <p:nvPr/>
        </p:nvSpPr>
        <p:spPr>
          <a:xfrm>
            <a:off x="6563439" y="3873222"/>
            <a:ext cx="3135987" cy="766048"/>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العمل في الإسعاف والإنقاذ الطبي خلال الحوادث والكوارث.</a:t>
            </a:r>
            <a:endParaRPr lang="en-US" sz="1850" dirty="0"/>
          </a:p>
        </p:txBody>
      </p:sp>
      <p:sp>
        <p:nvSpPr>
          <p:cNvPr id="7" name="Shape 4"/>
          <p:cNvSpPr/>
          <p:nvPr/>
        </p:nvSpPr>
        <p:spPr>
          <a:xfrm>
            <a:off x="10178058" y="3138368"/>
            <a:ext cx="3614618" cy="1740218"/>
          </a:xfrm>
          <a:prstGeom prst="roundRect">
            <a:avLst>
              <a:gd name="adj" fmla="val 2063"/>
            </a:avLst>
          </a:prstGeom>
          <a:solidFill>
            <a:srgbClr val="304755"/>
          </a:solidFill>
          <a:ln/>
        </p:spPr>
      </p:sp>
      <p:sp>
        <p:nvSpPr>
          <p:cNvPr id="8" name="Text 5"/>
          <p:cNvSpPr/>
          <p:nvPr/>
        </p:nvSpPr>
        <p:spPr>
          <a:xfrm>
            <a:off x="10417373" y="3377684"/>
            <a:ext cx="2816185" cy="351949"/>
          </a:xfrm>
          <a:prstGeom prst="rect">
            <a:avLst/>
          </a:prstGeom>
          <a:noFill/>
          <a:ln/>
        </p:spPr>
        <p:txBody>
          <a:bodyPr wrap="non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الإغاثية</a:t>
            </a:r>
            <a:endParaRPr lang="en-US" sz="2200" dirty="0"/>
          </a:p>
        </p:txBody>
      </p:sp>
      <p:sp>
        <p:nvSpPr>
          <p:cNvPr id="9" name="Text 6"/>
          <p:cNvSpPr/>
          <p:nvPr/>
        </p:nvSpPr>
        <p:spPr>
          <a:xfrm>
            <a:off x="10417373" y="3873222"/>
            <a:ext cx="3135987" cy="766048"/>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المساعدة في توزيع المساعدات والخدمات الأساسية للمتضررين.</a:t>
            </a:r>
            <a:endParaRPr lang="en-US" sz="1850" dirty="0"/>
          </a:p>
        </p:txBody>
      </p:sp>
      <p:sp>
        <p:nvSpPr>
          <p:cNvPr id="10" name="Shape 7"/>
          <p:cNvSpPr/>
          <p:nvPr/>
        </p:nvSpPr>
        <p:spPr>
          <a:xfrm>
            <a:off x="6324124" y="5117902"/>
            <a:ext cx="3614618" cy="1740218"/>
          </a:xfrm>
          <a:prstGeom prst="roundRect">
            <a:avLst>
              <a:gd name="adj" fmla="val 2063"/>
            </a:avLst>
          </a:prstGeom>
          <a:solidFill>
            <a:srgbClr val="304755"/>
          </a:solidFill>
          <a:ln/>
        </p:spPr>
      </p:sp>
      <p:sp>
        <p:nvSpPr>
          <p:cNvPr id="11" name="Text 8"/>
          <p:cNvSpPr/>
          <p:nvPr/>
        </p:nvSpPr>
        <p:spPr>
          <a:xfrm>
            <a:off x="6563439" y="535721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الفنية</a:t>
            </a:r>
            <a:endParaRPr lang="en-US" sz="2200" dirty="0"/>
          </a:p>
        </p:txBody>
      </p:sp>
      <p:sp>
        <p:nvSpPr>
          <p:cNvPr id="12" name="Text 9"/>
          <p:cNvSpPr/>
          <p:nvPr/>
        </p:nvSpPr>
        <p:spPr>
          <a:xfrm>
            <a:off x="6563439" y="5852755"/>
            <a:ext cx="3135987" cy="766048"/>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المساهمة في الخدمات اللوجستية والتقنية للدفاع المدني.</a:t>
            </a:r>
            <a:endParaRPr lang="en-US" sz="1850" dirty="0"/>
          </a:p>
        </p:txBody>
      </p:sp>
      <p:sp>
        <p:nvSpPr>
          <p:cNvPr id="13" name="Shape 10"/>
          <p:cNvSpPr/>
          <p:nvPr/>
        </p:nvSpPr>
        <p:spPr>
          <a:xfrm>
            <a:off x="10178058" y="5117902"/>
            <a:ext cx="3614618" cy="1740218"/>
          </a:xfrm>
          <a:prstGeom prst="roundRect">
            <a:avLst>
              <a:gd name="adj" fmla="val 2063"/>
            </a:avLst>
          </a:prstGeom>
          <a:solidFill>
            <a:srgbClr val="304755"/>
          </a:solidFill>
          <a:ln/>
        </p:spPr>
      </p:sp>
      <p:sp>
        <p:nvSpPr>
          <p:cNvPr id="14" name="Text 11"/>
          <p:cNvSpPr/>
          <p:nvPr/>
        </p:nvSpPr>
        <p:spPr>
          <a:xfrm>
            <a:off x="10417373" y="535721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القيادية</a:t>
            </a:r>
            <a:endParaRPr lang="en-US" sz="2200" dirty="0"/>
          </a:p>
        </p:txBody>
      </p:sp>
      <p:sp>
        <p:nvSpPr>
          <p:cNvPr id="15" name="Text 12"/>
          <p:cNvSpPr/>
          <p:nvPr/>
        </p:nvSpPr>
        <p:spPr>
          <a:xfrm>
            <a:off x="10417373" y="5852755"/>
            <a:ext cx="3135987" cy="766048"/>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تبوؤ مناصب قيادية في مؤسسات الدفاع المدني.</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580793"/>
            <a:ext cx="7468553" cy="1408033"/>
          </a:xfrm>
          <a:prstGeom prst="rect">
            <a:avLst/>
          </a:prstGeom>
          <a:noFill/>
          <a:ln/>
        </p:spPr>
        <p:txBody>
          <a:bodyPr wrap="square" lIns="0" tIns="0" rIns="0" bIns="0" rtlCol="0" anchor="t"/>
          <a:lstStyle/>
          <a:p>
            <a:pPr marL="0" indent="0">
              <a:lnSpc>
                <a:spcPts val="5500"/>
              </a:lnSpc>
              <a:buNone/>
            </a:pPr>
            <a:r>
              <a:rPr lang="en-US" sz="4400" dirty="0">
                <a:solidFill>
                  <a:srgbClr val="FFFFFF"/>
                </a:solidFill>
                <a:latin typeface="Unbounded" pitchFamily="34" charset="0"/>
                <a:ea typeface="Unbounded" pitchFamily="34" charset="-122"/>
                <a:cs typeface="Unbounded" pitchFamily="34" charset="-120"/>
              </a:rPr>
              <a:t>التحديات والعقبات التي تواجه مشاركة المرأة</a:t>
            </a:r>
            <a:endParaRPr lang="en-US" sz="4400" dirty="0"/>
          </a:p>
        </p:txBody>
      </p:sp>
      <p:sp>
        <p:nvSpPr>
          <p:cNvPr id="4" name="Shape 1"/>
          <p:cNvSpPr/>
          <p:nvPr/>
        </p:nvSpPr>
        <p:spPr>
          <a:xfrm>
            <a:off x="837724" y="3617000"/>
            <a:ext cx="538520" cy="538520"/>
          </a:xfrm>
          <a:prstGeom prst="roundRect">
            <a:avLst>
              <a:gd name="adj" fmla="val 6668"/>
            </a:avLst>
          </a:prstGeom>
          <a:solidFill>
            <a:srgbClr val="304755"/>
          </a:solidFill>
          <a:ln/>
        </p:spPr>
      </p:sp>
      <p:sp>
        <p:nvSpPr>
          <p:cNvPr id="5" name="Text 2"/>
          <p:cNvSpPr/>
          <p:nvPr/>
        </p:nvSpPr>
        <p:spPr>
          <a:xfrm>
            <a:off x="1027390" y="3717250"/>
            <a:ext cx="159187" cy="337899"/>
          </a:xfrm>
          <a:prstGeom prst="rect">
            <a:avLst/>
          </a:prstGeom>
          <a:noFill/>
          <a:ln/>
        </p:spPr>
        <p:txBody>
          <a:bodyPr wrap="none" lIns="0" tIns="0" rIns="0" bIns="0" rtlCol="0" anchor="t"/>
          <a:lstStyle/>
          <a:p>
            <a:pPr marL="0" indent="0" algn="ctr">
              <a:lnSpc>
                <a:spcPts val="2650"/>
              </a:lnSpc>
              <a:buNone/>
            </a:pPr>
            <a:r>
              <a:rPr lang="en-US" sz="2650" dirty="0">
                <a:solidFill>
                  <a:srgbClr val="CAD6DE"/>
                </a:solidFill>
                <a:latin typeface="Unbounded" pitchFamily="34" charset="0"/>
                <a:ea typeface="Unbounded" pitchFamily="34" charset="-122"/>
                <a:cs typeface="Unbounded" pitchFamily="34" charset="-120"/>
              </a:rPr>
              <a:t>1</a:t>
            </a:r>
            <a:endParaRPr lang="en-US" sz="2650" dirty="0"/>
          </a:p>
        </p:txBody>
      </p:sp>
      <p:sp>
        <p:nvSpPr>
          <p:cNvPr id="6" name="Text 3"/>
          <p:cNvSpPr/>
          <p:nvPr/>
        </p:nvSpPr>
        <p:spPr>
          <a:xfrm>
            <a:off x="1615559" y="3617000"/>
            <a:ext cx="2816185" cy="351949"/>
          </a:xfrm>
          <a:prstGeom prst="rect">
            <a:avLst/>
          </a:prstGeom>
          <a:noFill/>
          <a:ln/>
        </p:spPr>
        <p:txBody>
          <a:bodyPr wrap="non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التحيزات الثقافية</a:t>
            </a:r>
            <a:endParaRPr lang="en-US" sz="2200" dirty="0"/>
          </a:p>
        </p:txBody>
      </p:sp>
      <p:sp>
        <p:nvSpPr>
          <p:cNvPr id="7" name="Text 4"/>
          <p:cNvSpPr/>
          <p:nvPr/>
        </p:nvSpPr>
        <p:spPr>
          <a:xfrm>
            <a:off x="1615559" y="4112538"/>
            <a:ext cx="2836783" cy="1149072"/>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وجود نظرة مجتمعية محدودة لدور المرأة في المجالات الأمنية.</a:t>
            </a:r>
            <a:endParaRPr lang="en-US" sz="1850" dirty="0"/>
          </a:p>
        </p:txBody>
      </p:sp>
      <p:sp>
        <p:nvSpPr>
          <p:cNvPr id="8" name="Shape 5"/>
          <p:cNvSpPr/>
          <p:nvPr/>
        </p:nvSpPr>
        <p:spPr>
          <a:xfrm>
            <a:off x="4691658" y="3617000"/>
            <a:ext cx="538520" cy="538520"/>
          </a:xfrm>
          <a:prstGeom prst="roundRect">
            <a:avLst>
              <a:gd name="adj" fmla="val 6668"/>
            </a:avLst>
          </a:prstGeom>
          <a:solidFill>
            <a:srgbClr val="304755"/>
          </a:solidFill>
          <a:ln/>
        </p:spPr>
      </p:sp>
      <p:sp>
        <p:nvSpPr>
          <p:cNvPr id="9" name="Text 6"/>
          <p:cNvSpPr/>
          <p:nvPr/>
        </p:nvSpPr>
        <p:spPr>
          <a:xfrm>
            <a:off x="4827508" y="3717250"/>
            <a:ext cx="266700" cy="337899"/>
          </a:xfrm>
          <a:prstGeom prst="rect">
            <a:avLst/>
          </a:prstGeom>
          <a:noFill/>
          <a:ln/>
        </p:spPr>
        <p:txBody>
          <a:bodyPr wrap="none" lIns="0" tIns="0" rIns="0" bIns="0" rtlCol="0" anchor="t"/>
          <a:lstStyle/>
          <a:p>
            <a:pPr marL="0" indent="0" algn="ctr">
              <a:lnSpc>
                <a:spcPts val="2650"/>
              </a:lnSpc>
              <a:buNone/>
            </a:pPr>
            <a:r>
              <a:rPr lang="en-US" sz="2650" dirty="0">
                <a:solidFill>
                  <a:srgbClr val="CAD6DE"/>
                </a:solidFill>
                <a:latin typeface="Unbounded" pitchFamily="34" charset="0"/>
                <a:ea typeface="Unbounded" pitchFamily="34" charset="-122"/>
                <a:cs typeface="Unbounded" pitchFamily="34" charset="-120"/>
              </a:rPr>
              <a:t>2</a:t>
            </a:r>
            <a:endParaRPr lang="en-US" sz="2650" dirty="0"/>
          </a:p>
        </p:txBody>
      </p:sp>
      <p:sp>
        <p:nvSpPr>
          <p:cNvPr id="10" name="Text 7"/>
          <p:cNvSpPr/>
          <p:nvPr/>
        </p:nvSpPr>
        <p:spPr>
          <a:xfrm>
            <a:off x="5469493" y="3617000"/>
            <a:ext cx="2816185" cy="351949"/>
          </a:xfrm>
          <a:prstGeom prst="rect">
            <a:avLst/>
          </a:prstGeom>
          <a:noFill/>
          <a:ln/>
        </p:spPr>
        <p:txBody>
          <a:bodyPr wrap="non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القيود التشريعية</a:t>
            </a:r>
            <a:endParaRPr lang="en-US" sz="2200" dirty="0"/>
          </a:p>
        </p:txBody>
      </p:sp>
      <p:sp>
        <p:nvSpPr>
          <p:cNvPr id="11" name="Text 8"/>
          <p:cNvSpPr/>
          <p:nvPr/>
        </p:nvSpPr>
        <p:spPr>
          <a:xfrm>
            <a:off x="5469493" y="4112538"/>
            <a:ext cx="2836783" cy="766048"/>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بعض الأنظمة والقوانين التي تضع قيودًا على مشاركة المرأة.</a:t>
            </a:r>
            <a:endParaRPr lang="en-US" sz="1850" dirty="0"/>
          </a:p>
        </p:txBody>
      </p:sp>
      <p:sp>
        <p:nvSpPr>
          <p:cNvPr id="12" name="Shape 9"/>
          <p:cNvSpPr/>
          <p:nvPr/>
        </p:nvSpPr>
        <p:spPr>
          <a:xfrm>
            <a:off x="837724" y="5770126"/>
            <a:ext cx="538520" cy="538520"/>
          </a:xfrm>
          <a:prstGeom prst="roundRect">
            <a:avLst>
              <a:gd name="adj" fmla="val 6668"/>
            </a:avLst>
          </a:prstGeom>
          <a:solidFill>
            <a:srgbClr val="304755"/>
          </a:solidFill>
          <a:ln/>
        </p:spPr>
      </p:sp>
      <p:sp>
        <p:nvSpPr>
          <p:cNvPr id="13" name="Text 10"/>
          <p:cNvSpPr/>
          <p:nvPr/>
        </p:nvSpPr>
        <p:spPr>
          <a:xfrm>
            <a:off x="971074" y="5870377"/>
            <a:ext cx="271701" cy="337899"/>
          </a:xfrm>
          <a:prstGeom prst="rect">
            <a:avLst/>
          </a:prstGeom>
          <a:noFill/>
          <a:ln/>
        </p:spPr>
        <p:txBody>
          <a:bodyPr wrap="none" lIns="0" tIns="0" rIns="0" bIns="0" rtlCol="0" anchor="t"/>
          <a:lstStyle/>
          <a:p>
            <a:pPr marL="0" indent="0" algn="ctr">
              <a:lnSpc>
                <a:spcPts val="2650"/>
              </a:lnSpc>
              <a:buNone/>
            </a:pPr>
            <a:r>
              <a:rPr lang="en-US" sz="2650" dirty="0">
                <a:solidFill>
                  <a:srgbClr val="CAD6DE"/>
                </a:solidFill>
                <a:latin typeface="Unbounded" pitchFamily="34" charset="0"/>
                <a:ea typeface="Unbounded" pitchFamily="34" charset="-122"/>
                <a:cs typeface="Unbounded" pitchFamily="34" charset="-120"/>
              </a:rPr>
              <a:t>3</a:t>
            </a:r>
            <a:endParaRPr lang="en-US" sz="2650" dirty="0"/>
          </a:p>
        </p:txBody>
      </p:sp>
      <p:sp>
        <p:nvSpPr>
          <p:cNvPr id="14" name="Text 11"/>
          <p:cNvSpPr/>
          <p:nvPr/>
        </p:nvSpPr>
        <p:spPr>
          <a:xfrm>
            <a:off x="1615559" y="5770126"/>
            <a:ext cx="2816185" cy="351949"/>
          </a:xfrm>
          <a:prstGeom prst="rect">
            <a:avLst/>
          </a:prstGeom>
          <a:noFill/>
          <a:ln/>
        </p:spPr>
        <p:txBody>
          <a:bodyPr wrap="non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التوازن بين العمل والأسرة</a:t>
            </a:r>
            <a:endParaRPr lang="en-US" sz="2200" dirty="0"/>
          </a:p>
        </p:txBody>
      </p:sp>
      <p:sp>
        <p:nvSpPr>
          <p:cNvPr id="15" name="Text 12"/>
          <p:cNvSpPr/>
          <p:nvPr/>
        </p:nvSpPr>
        <p:spPr>
          <a:xfrm>
            <a:off x="1615559" y="6265664"/>
            <a:ext cx="6690717" cy="383024"/>
          </a:xfrm>
          <a:prstGeom prst="rect">
            <a:avLst/>
          </a:prstGeom>
          <a:noFill/>
          <a:ln/>
        </p:spPr>
        <p:txBody>
          <a:bodyPr wrap="non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صعوبة التوفيق بين متطلبات الدفاع المدني والمسؤوليات المنزلية.</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9346" y="560903"/>
            <a:ext cx="7718108" cy="1198245"/>
          </a:xfrm>
          <a:prstGeom prst="rect">
            <a:avLst/>
          </a:prstGeom>
          <a:noFill/>
          <a:ln/>
        </p:spPr>
        <p:txBody>
          <a:bodyPr wrap="square" lIns="0" tIns="0" rIns="0" bIns="0" rtlCol="0" anchor="t"/>
          <a:lstStyle/>
          <a:p>
            <a:pPr marL="0" indent="0">
              <a:lnSpc>
                <a:spcPts val="4700"/>
              </a:lnSpc>
              <a:buNone/>
            </a:pPr>
            <a:r>
              <a:rPr lang="en-US" sz="3750" dirty="0">
                <a:solidFill>
                  <a:srgbClr val="FFFFFF"/>
                </a:solidFill>
                <a:latin typeface="Unbounded" pitchFamily="34" charset="0"/>
                <a:ea typeface="Unbounded" pitchFamily="34" charset="-122"/>
                <a:cs typeface="Unbounded" pitchFamily="34" charset="-120"/>
              </a:rPr>
              <a:t>الفرص والميزات التي تقدمها مشاركة المرأة</a:t>
            </a:r>
            <a:endParaRPr lang="en-US" sz="3750" dirty="0"/>
          </a:p>
        </p:txBody>
      </p:sp>
      <p:pic>
        <p:nvPicPr>
          <p:cNvPr id="4" name="Image 1" descr="preencoded.png"/>
          <p:cNvPicPr>
            <a:picLocks noChangeAspect="1"/>
          </p:cNvPicPr>
          <p:nvPr/>
        </p:nvPicPr>
        <p:blipFill>
          <a:blip r:embed="rId4"/>
          <a:stretch>
            <a:fillRect/>
          </a:stretch>
        </p:blipFill>
        <p:spPr>
          <a:xfrm>
            <a:off x="6199346" y="2064663"/>
            <a:ext cx="509230" cy="509230"/>
          </a:xfrm>
          <a:prstGeom prst="rect">
            <a:avLst/>
          </a:prstGeom>
        </p:spPr>
      </p:pic>
      <p:sp>
        <p:nvSpPr>
          <p:cNvPr id="5" name="Text 1"/>
          <p:cNvSpPr/>
          <p:nvPr/>
        </p:nvSpPr>
        <p:spPr>
          <a:xfrm>
            <a:off x="6199346" y="2777609"/>
            <a:ext cx="2396728" cy="299561"/>
          </a:xfrm>
          <a:prstGeom prst="rect">
            <a:avLst/>
          </a:prstGeom>
          <a:noFill/>
          <a:ln/>
        </p:spPr>
        <p:txBody>
          <a:bodyPr wrap="none" lIns="0" tIns="0" rIns="0" bIns="0" rtlCol="0" anchor="t"/>
          <a:lstStyle/>
          <a:p>
            <a:pPr marL="0" indent="0" algn="l">
              <a:lnSpc>
                <a:spcPts val="2350"/>
              </a:lnSpc>
              <a:buNone/>
            </a:pPr>
            <a:r>
              <a:rPr lang="en-US" sz="1850" dirty="0">
                <a:solidFill>
                  <a:srgbClr val="CAD6DE"/>
                </a:solidFill>
                <a:latin typeface="Unbounded" pitchFamily="34" charset="0"/>
                <a:ea typeface="Unbounded" pitchFamily="34" charset="-122"/>
                <a:cs typeface="Unbounded" pitchFamily="34" charset="-120"/>
              </a:rPr>
              <a:t>تنوع المهارات</a:t>
            </a:r>
            <a:endParaRPr lang="en-US" sz="1850" dirty="0"/>
          </a:p>
        </p:txBody>
      </p:sp>
      <p:sp>
        <p:nvSpPr>
          <p:cNvPr id="6" name="Text 2"/>
          <p:cNvSpPr/>
          <p:nvPr/>
        </p:nvSpPr>
        <p:spPr>
          <a:xfrm>
            <a:off x="6199346" y="3199328"/>
            <a:ext cx="7718108" cy="325874"/>
          </a:xfrm>
          <a:prstGeom prst="rect">
            <a:avLst/>
          </a:prstGeom>
          <a:noFill/>
          <a:ln/>
        </p:spPr>
        <p:txBody>
          <a:bodyPr wrap="none" lIns="0" tIns="0" rIns="0" bIns="0" rtlCol="0" anchor="t"/>
          <a:lstStyle/>
          <a:p>
            <a:pPr marL="0" indent="0" algn="l">
              <a:lnSpc>
                <a:spcPts val="2550"/>
              </a:lnSpc>
              <a:buNone/>
            </a:pPr>
            <a:r>
              <a:rPr lang="en-US" sz="1600" dirty="0">
                <a:solidFill>
                  <a:srgbClr val="CAD6DE"/>
                </a:solidFill>
                <a:latin typeface="Cabin" pitchFamily="34" charset="0"/>
                <a:ea typeface="Cabin" pitchFamily="34" charset="-122"/>
                <a:cs typeface="Cabin" pitchFamily="34" charset="-120"/>
              </a:rPr>
              <a:t>تساهم المرأة بمهارات متنوعة تثري فرق الدفاع المدني.</a:t>
            </a:r>
            <a:endParaRPr lang="en-US" sz="1600" dirty="0"/>
          </a:p>
        </p:txBody>
      </p:sp>
      <p:pic>
        <p:nvPicPr>
          <p:cNvPr id="7" name="Image 2" descr="preencoded.png"/>
          <p:cNvPicPr>
            <a:picLocks noChangeAspect="1"/>
          </p:cNvPicPr>
          <p:nvPr/>
        </p:nvPicPr>
        <p:blipFill>
          <a:blip r:embed="rId5"/>
          <a:stretch>
            <a:fillRect/>
          </a:stretch>
        </p:blipFill>
        <p:spPr>
          <a:xfrm>
            <a:off x="6199346" y="4136350"/>
            <a:ext cx="509230" cy="509230"/>
          </a:xfrm>
          <a:prstGeom prst="rect">
            <a:avLst/>
          </a:prstGeom>
        </p:spPr>
      </p:pic>
      <p:sp>
        <p:nvSpPr>
          <p:cNvPr id="8" name="Text 3"/>
          <p:cNvSpPr/>
          <p:nvPr/>
        </p:nvSpPr>
        <p:spPr>
          <a:xfrm>
            <a:off x="6199346" y="4849297"/>
            <a:ext cx="2396728" cy="299561"/>
          </a:xfrm>
          <a:prstGeom prst="rect">
            <a:avLst/>
          </a:prstGeom>
          <a:noFill/>
          <a:ln/>
        </p:spPr>
        <p:txBody>
          <a:bodyPr wrap="none" lIns="0" tIns="0" rIns="0" bIns="0" rtlCol="0" anchor="t"/>
          <a:lstStyle/>
          <a:p>
            <a:pPr marL="0" indent="0" algn="l">
              <a:lnSpc>
                <a:spcPts val="2350"/>
              </a:lnSpc>
              <a:buNone/>
            </a:pPr>
            <a:r>
              <a:rPr lang="en-US" sz="1850" dirty="0">
                <a:solidFill>
                  <a:srgbClr val="CAD6DE"/>
                </a:solidFill>
                <a:latin typeface="Unbounded" pitchFamily="34" charset="0"/>
                <a:ea typeface="Unbounded" pitchFamily="34" charset="-122"/>
                <a:cs typeface="Unbounded" pitchFamily="34" charset="-120"/>
              </a:rPr>
              <a:t>الحساسية والرعاية</a:t>
            </a:r>
            <a:endParaRPr lang="en-US" sz="1850" dirty="0"/>
          </a:p>
        </p:txBody>
      </p:sp>
      <p:sp>
        <p:nvSpPr>
          <p:cNvPr id="9" name="Text 4"/>
          <p:cNvSpPr/>
          <p:nvPr/>
        </p:nvSpPr>
        <p:spPr>
          <a:xfrm>
            <a:off x="6199346" y="5271016"/>
            <a:ext cx="7718108" cy="325874"/>
          </a:xfrm>
          <a:prstGeom prst="rect">
            <a:avLst/>
          </a:prstGeom>
          <a:noFill/>
          <a:ln/>
        </p:spPr>
        <p:txBody>
          <a:bodyPr wrap="none" lIns="0" tIns="0" rIns="0" bIns="0" rtlCol="0" anchor="t"/>
          <a:lstStyle/>
          <a:p>
            <a:pPr marL="0" indent="0" algn="l">
              <a:lnSpc>
                <a:spcPts val="2550"/>
              </a:lnSpc>
              <a:buNone/>
            </a:pPr>
            <a:r>
              <a:rPr lang="en-US" sz="1600" dirty="0">
                <a:solidFill>
                  <a:srgbClr val="CAD6DE"/>
                </a:solidFill>
                <a:latin typeface="Cabin" pitchFamily="34" charset="0"/>
                <a:ea typeface="Cabin" pitchFamily="34" charset="-122"/>
                <a:cs typeface="Cabin" pitchFamily="34" charset="-120"/>
              </a:rPr>
              <a:t>تتميز المرأة بالتعاطف والرعاية الخاصة للمتضررين.</a:t>
            </a:r>
            <a:endParaRPr lang="en-US" sz="1600" dirty="0"/>
          </a:p>
        </p:txBody>
      </p:sp>
      <p:pic>
        <p:nvPicPr>
          <p:cNvPr id="10" name="Image 3" descr="preencoded.png"/>
          <p:cNvPicPr>
            <a:picLocks noChangeAspect="1"/>
          </p:cNvPicPr>
          <p:nvPr/>
        </p:nvPicPr>
        <p:blipFill>
          <a:blip r:embed="rId6"/>
          <a:stretch>
            <a:fillRect/>
          </a:stretch>
        </p:blipFill>
        <p:spPr>
          <a:xfrm>
            <a:off x="6199346" y="6208038"/>
            <a:ext cx="509230" cy="509230"/>
          </a:xfrm>
          <a:prstGeom prst="rect">
            <a:avLst/>
          </a:prstGeom>
        </p:spPr>
      </p:pic>
      <p:sp>
        <p:nvSpPr>
          <p:cNvPr id="11" name="Text 5"/>
          <p:cNvSpPr/>
          <p:nvPr/>
        </p:nvSpPr>
        <p:spPr>
          <a:xfrm>
            <a:off x="6199346" y="6920984"/>
            <a:ext cx="2396728" cy="299561"/>
          </a:xfrm>
          <a:prstGeom prst="rect">
            <a:avLst/>
          </a:prstGeom>
          <a:noFill/>
          <a:ln/>
        </p:spPr>
        <p:txBody>
          <a:bodyPr wrap="none" lIns="0" tIns="0" rIns="0" bIns="0" rtlCol="0" anchor="t"/>
          <a:lstStyle/>
          <a:p>
            <a:pPr marL="0" indent="0" algn="l">
              <a:lnSpc>
                <a:spcPts val="2350"/>
              </a:lnSpc>
              <a:buNone/>
            </a:pPr>
            <a:r>
              <a:rPr lang="en-US" sz="1850" dirty="0">
                <a:solidFill>
                  <a:srgbClr val="CAD6DE"/>
                </a:solidFill>
                <a:latin typeface="Unbounded" pitchFamily="34" charset="0"/>
                <a:ea typeface="Unbounded" pitchFamily="34" charset="-122"/>
                <a:cs typeface="Unbounded" pitchFamily="34" charset="-120"/>
              </a:rPr>
              <a:t>القدرات القيادية</a:t>
            </a:r>
            <a:endParaRPr lang="en-US" sz="1850" dirty="0"/>
          </a:p>
        </p:txBody>
      </p:sp>
      <p:sp>
        <p:nvSpPr>
          <p:cNvPr id="12" name="Text 6"/>
          <p:cNvSpPr/>
          <p:nvPr/>
        </p:nvSpPr>
        <p:spPr>
          <a:xfrm>
            <a:off x="6199346" y="7342703"/>
            <a:ext cx="7718108" cy="325874"/>
          </a:xfrm>
          <a:prstGeom prst="rect">
            <a:avLst/>
          </a:prstGeom>
          <a:noFill/>
          <a:ln/>
        </p:spPr>
        <p:txBody>
          <a:bodyPr wrap="none" lIns="0" tIns="0" rIns="0" bIns="0" rtlCol="0" anchor="t"/>
          <a:lstStyle/>
          <a:p>
            <a:pPr marL="0" indent="0" algn="l">
              <a:lnSpc>
                <a:spcPts val="2550"/>
              </a:lnSpc>
              <a:buNone/>
            </a:pPr>
            <a:r>
              <a:rPr lang="en-US" sz="1600" dirty="0">
                <a:solidFill>
                  <a:srgbClr val="CAD6DE"/>
                </a:solidFill>
                <a:latin typeface="Cabin" pitchFamily="34" charset="0"/>
                <a:ea typeface="Cabin" pitchFamily="34" charset="-122"/>
                <a:cs typeface="Cabin" pitchFamily="34" charset="-120"/>
              </a:rPr>
              <a:t>تبرز المرأة كقائدة فعالة في مؤسسات الدفاع المدني.</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0693" y="614720"/>
            <a:ext cx="7582614" cy="1312069"/>
          </a:xfrm>
          <a:prstGeom prst="rect">
            <a:avLst/>
          </a:prstGeom>
          <a:noFill/>
          <a:ln/>
        </p:spPr>
        <p:txBody>
          <a:bodyPr wrap="square" lIns="0" tIns="0" rIns="0" bIns="0" rtlCol="0" anchor="t"/>
          <a:lstStyle/>
          <a:p>
            <a:pPr marL="0" indent="0">
              <a:lnSpc>
                <a:spcPts val="5150"/>
              </a:lnSpc>
              <a:buNone/>
            </a:pPr>
            <a:r>
              <a:rPr lang="en-US" sz="4100" dirty="0">
                <a:solidFill>
                  <a:srgbClr val="FFFFFF"/>
                </a:solidFill>
                <a:latin typeface="Unbounded" pitchFamily="34" charset="0"/>
                <a:ea typeface="Unbounded" pitchFamily="34" charset="-122"/>
                <a:cs typeface="Unbounded" pitchFamily="34" charset="-120"/>
              </a:rPr>
              <a:t>الإدارة والقيادة النسوية في الدفاع المدني</a:t>
            </a:r>
            <a:endParaRPr lang="en-US" sz="4100" dirty="0"/>
          </a:p>
        </p:txBody>
      </p:sp>
      <p:pic>
        <p:nvPicPr>
          <p:cNvPr id="4" name="Image 1" descr="preencoded.png"/>
          <p:cNvPicPr>
            <a:picLocks noChangeAspect="1"/>
          </p:cNvPicPr>
          <p:nvPr/>
        </p:nvPicPr>
        <p:blipFill>
          <a:blip r:embed="rId4"/>
          <a:stretch>
            <a:fillRect/>
          </a:stretch>
        </p:blipFill>
        <p:spPr>
          <a:xfrm>
            <a:off x="780693" y="2261354"/>
            <a:ext cx="1115258" cy="1784509"/>
          </a:xfrm>
          <a:prstGeom prst="rect">
            <a:avLst/>
          </a:prstGeom>
        </p:spPr>
      </p:pic>
      <p:sp>
        <p:nvSpPr>
          <p:cNvPr id="5" name="Text 1"/>
          <p:cNvSpPr/>
          <p:nvPr/>
        </p:nvSpPr>
        <p:spPr>
          <a:xfrm>
            <a:off x="2230517" y="2484358"/>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CAD6DE"/>
                </a:solidFill>
                <a:latin typeface="Unbounded" pitchFamily="34" charset="0"/>
                <a:ea typeface="Unbounded" pitchFamily="34" charset="-122"/>
                <a:cs typeface="Unbounded" pitchFamily="34" charset="-120"/>
              </a:rPr>
              <a:t>رؤية شاملة</a:t>
            </a:r>
            <a:endParaRPr lang="en-US" sz="2050" dirty="0"/>
          </a:p>
        </p:txBody>
      </p:sp>
      <p:sp>
        <p:nvSpPr>
          <p:cNvPr id="6" name="Text 2"/>
          <p:cNvSpPr/>
          <p:nvPr/>
        </p:nvSpPr>
        <p:spPr>
          <a:xfrm>
            <a:off x="2230517" y="2946202"/>
            <a:ext cx="6132790" cy="356949"/>
          </a:xfrm>
          <a:prstGeom prst="rect">
            <a:avLst/>
          </a:prstGeom>
          <a:noFill/>
          <a:ln/>
        </p:spPr>
        <p:txBody>
          <a:bodyPr wrap="none" lIns="0" tIns="0" rIns="0" bIns="0" rtlCol="0" anchor="t"/>
          <a:lstStyle/>
          <a:p>
            <a:pPr marL="0" indent="0" algn="l">
              <a:lnSpc>
                <a:spcPts val="2800"/>
              </a:lnSpc>
              <a:buNone/>
            </a:pPr>
            <a:r>
              <a:rPr lang="en-US" sz="1750" dirty="0">
                <a:solidFill>
                  <a:srgbClr val="CAD6DE"/>
                </a:solidFill>
                <a:latin typeface="Cabin" pitchFamily="34" charset="0"/>
                <a:ea typeface="Cabin" pitchFamily="34" charset="-122"/>
                <a:cs typeface="Cabin" pitchFamily="34" charset="-120"/>
              </a:rPr>
              <a:t>تتميز القيادات النسوية بالنظرة الاستراتيجية والشمولية.</a:t>
            </a:r>
            <a:endParaRPr lang="en-US" sz="1750" dirty="0"/>
          </a:p>
        </p:txBody>
      </p:sp>
      <p:pic>
        <p:nvPicPr>
          <p:cNvPr id="7" name="Image 2" descr="preencoded.png"/>
          <p:cNvPicPr>
            <a:picLocks noChangeAspect="1"/>
          </p:cNvPicPr>
          <p:nvPr/>
        </p:nvPicPr>
        <p:blipFill>
          <a:blip r:embed="rId5"/>
          <a:stretch>
            <a:fillRect/>
          </a:stretch>
        </p:blipFill>
        <p:spPr>
          <a:xfrm>
            <a:off x="780693" y="4045863"/>
            <a:ext cx="1115258" cy="1784509"/>
          </a:xfrm>
          <a:prstGeom prst="rect">
            <a:avLst/>
          </a:prstGeom>
        </p:spPr>
      </p:pic>
      <p:sp>
        <p:nvSpPr>
          <p:cNvPr id="8" name="Text 3"/>
          <p:cNvSpPr/>
          <p:nvPr/>
        </p:nvSpPr>
        <p:spPr>
          <a:xfrm>
            <a:off x="2230517" y="4268867"/>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CAD6DE"/>
                </a:solidFill>
                <a:latin typeface="Unbounded" pitchFamily="34" charset="0"/>
                <a:ea typeface="Unbounded" pitchFamily="34" charset="-122"/>
                <a:cs typeface="Unbounded" pitchFamily="34" charset="-120"/>
              </a:rPr>
              <a:t>إلهام الفرق</a:t>
            </a:r>
            <a:endParaRPr lang="en-US" sz="2050" dirty="0"/>
          </a:p>
        </p:txBody>
      </p:sp>
      <p:sp>
        <p:nvSpPr>
          <p:cNvPr id="9" name="Text 4"/>
          <p:cNvSpPr/>
          <p:nvPr/>
        </p:nvSpPr>
        <p:spPr>
          <a:xfrm>
            <a:off x="2230517" y="4730710"/>
            <a:ext cx="6132790" cy="356949"/>
          </a:xfrm>
          <a:prstGeom prst="rect">
            <a:avLst/>
          </a:prstGeom>
          <a:noFill/>
          <a:ln/>
        </p:spPr>
        <p:txBody>
          <a:bodyPr wrap="none" lIns="0" tIns="0" rIns="0" bIns="0" rtlCol="0" anchor="t"/>
          <a:lstStyle/>
          <a:p>
            <a:pPr marL="0" indent="0" algn="l">
              <a:lnSpc>
                <a:spcPts val="2800"/>
              </a:lnSpc>
              <a:buNone/>
            </a:pPr>
            <a:r>
              <a:rPr lang="en-US" sz="1750" dirty="0">
                <a:solidFill>
                  <a:srgbClr val="CAD6DE"/>
                </a:solidFill>
                <a:latin typeface="Cabin" pitchFamily="34" charset="0"/>
                <a:ea typeface="Cabin" pitchFamily="34" charset="-122"/>
                <a:cs typeface="Cabin" pitchFamily="34" charset="-120"/>
              </a:rPr>
              <a:t>تحفز المرأة القائدة فرق العمل وتحفز روح الفريق.</a:t>
            </a:r>
            <a:endParaRPr lang="en-US" sz="1750" dirty="0"/>
          </a:p>
        </p:txBody>
      </p:sp>
      <p:pic>
        <p:nvPicPr>
          <p:cNvPr id="10" name="Image 3" descr="preencoded.png"/>
          <p:cNvPicPr>
            <a:picLocks noChangeAspect="1"/>
          </p:cNvPicPr>
          <p:nvPr/>
        </p:nvPicPr>
        <p:blipFill>
          <a:blip r:embed="rId6"/>
          <a:stretch>
            <a:fillRect/>
          </a:stretch>
        </p:blipFill>
        <p:spPr>
          <a:xfrm>
            <a:off x="780693" y="5830372"/>
            <a:ext cx="1115258" cy="1784509"/>
          </a:xfrm>
          <a:prstGeom prst="rect">
            <a:avLst/>
          </a:prstGeom>
        </p:spPr>
      </p:pic>
      <p:sp>
        <p:nvSpPr>
          <p:cNvPr id="11" name="Text 5"/>
          <p:cNvSpPr/>
          <p:nvPr/>
        </p:nvSpPr>
        <p:spPr>
          <a:xfrm>
            <a:off x="2230517" y="6053376"/>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CAD6DE"/>
                </a:solidFill>
                <a:latin typeface="Unbounded" pitchFamily="34" charset="0"/>
                <a:ea typeface="Unbounded" pitchFamily="34" charset="-122"/>
                <a:cs typeface="Unbounded" pitchFamily="34" charset="-120"/>
              </a:rPr>
              <a:t>التمكين والتطوير</a:t>
            </a:r>
            <a:endParaRPr lang="en-US" sz="2050" dirty="0"/>
          </a:p>
        </p:txBody>
      </p:sp>
      <p:sp>
        <p:nvSpPr>
          <p:cNvPr id="12" name="Text 6"/>
          <p:cNvSpPr/>
          <p:nvPr/>
        </p:nvSpPr>
        <p:spPr>
          <a:xfrm>
            <a:off x="2230517" y="6515219"/>
            <a:ext cx="6132790" cy="356949"/>
          </a:xfrm>
          <a:prstGeom prst="rect">
            <a:avLst/>
          </a:prstGeom>
          <a:noFill/>
          <a:ln/>
        </p:spPr>
        <p:txBody>
          <a:bodyPr wrap="none" lIns="0" tIns="0" rIns="0" bIns="0" rtlCol="0" anchor="t"/>
          <a:lstStyle/>
          <a:p>
            <a:pPr marL="0" indent="0" algn="l">
              <a:lnSpc>
                <a:spcPts val="2800"/>
              </a:lnSpc>
              <a:buNone/>
            </a:pPr>
            <a:r>
              <a:rPr lang="en-US" sz="1750" dirty="0">
                <a:solidFill>
                  <a:srgbClr val="CAD6DE"/>
                </a:solidFill>
                <a:latin typeface="Cabin" pitchFamily="34" charset="0"/>
                <a:ea typeface="Cabin" pitchFamily="34" charset="-122"/>
                <a:cs typeface="Cabin" pitchFamily="34" charset="-120"/>
              </a:rPr>
              <a:t>تسعى القيادات النسوية لتمكين المرأة وتطوير قدراتها.</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620917"/>
            <a:ext cx="7468553" cy="1408033"/>
          </a:xfrm>
          <a:prstGeom prst="rect">
            <a:avLst/>
          </a:prstGeom>
          <a:noFill/>
          <a:ln/>
        </p:spPr>
        <p:txBody>
          <a:bodyPr wrap="square" lIns="0" tIns="0" rIns="0" bIns="0" rtlCol="0" anchor="t"/>
          <a:lstStyle/>
          <a:p>
            <a:pPr marL="0" indent="0">
              <a:lnSpc>
                <a:spcPts val="5500"/>
              </a:lnSpc>
              <a:buNone/>
            </a:pPr>
            <a:r>
              <a:rPr lang="en-US" sz="4400" dirty="0">
                <a:solidFill>
                  <a:srgbClr val="FFFFFF"/>
                </a:solidFill>
                <a:latin typeface="Unbounded" pitchFamily="34" charset="0"/>
                <a:ea typeface="Unbounded" pitchFamily="34" charset="-122"/>
                <a:cs typeface="Unbounded" pitchFamily="34" charset="-120"/>
              </a:rPr>
              <a:t>دور المرأة في التدريب والتأهيل للدفاع المدني</a:t>
            </a:r>
            <a:endParaRPr lang="en-US" sz="4400" dirty="0"/>
          </a:p>
        </p:txBody>
      </p:sp>
      <p:sp>
        <p:nvSpPr>
          <p:cNvPr id="4" name="Shape 1"/>
          <p:cNvSpPr/>
          <p:nvPr/>
        </p:nvSpPr>
        <p:spPr>
          <a:xfrm>
            <a:off x="837724" y="3387923"/>
            <a:ext cx="7468553" cy="3220641"/>
          </a:xfrm>
          <a:prstGeom prst="roundRect">
            <a:avLst>
              <a:gd name="adj" fmla="val 1115"/>
            </a:avLst>
          </a:prstGeom>
          <a:noFill/>
          <a:ln w="7620">
            <a:solidFill>
              <a:srgbClr val="FFFFFF">
                <a:alpha val="24000"/>
              </a:srgbClr>
            </a:solidFill>
            <a:prstDash val="solid"/>
          </a:ln>
        </p:spPr>
      </p:sp>
      <p:sp>
        <p:nvSpPr>
          <p:cNvPr id="5" name="Shape 2"/>
          <p:cNvSpPr/>
          <p:nvPr/>
        </p:nvSpPr>
        <p:spPr>
          <a:xfrm>
            <a:off x="845344" y="3395543"/>
            <a:ext cx="7453312" cy="1068467"/>
          </a:xfrm>
          <a:prstGeom prst="rect">
            <a:avLst/>
          </a:prstGeom>
          <a:solidFill>
            <a:srgbClr val="FFFFFF">
              <a:alpha val="4000"/>
            </a:srgbClr>
          </a:solidFill>
          <a:ln/>
        </p:spPr>
      </p:sp>
      <p:sp>
        <p:nvSpPr>
          <p:cNvPr id="6" name="Text 3"/>
          <p:cNvSpPr/>
          <p:nvPr/>
        </p:nvSpPr>
        <p:spPr>
          <a:xfrm>
            <a:off x="1084659" y="3546753"/>
            <a:ext cx="3244215" cy="383024"/>
          </a:xfrm>
          <a:prstGeom prst="rect">
            <a:avLst/>
          </a:prstGeom>
          <a:noFill/>
          <a:ln/>
        </p:spPr>
        <p:txBody>
          <a:bodyPr wrap="non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الخبرات العملية</a:t>
            </a:r>
            <a:endParaRPr lang="en-US" sz="1850" dirty="0"/>
          </a:p>
        </p:txBody>
      </p:sp>
      <p:sp>
        <p:nvSpPr>
          <p:cNvPr id="7" name="Text 4"/>
          <p:cNvSpPr/>
          <p:nvPr/>
        </p:nvSpPr>
        <p:spPr>
          <a:xfrm>
            <a:off x="4815126" y="3546753"/>
            <a:ext cx="3244215" cy="766048"/>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تقديم تدريب عملي على مهارات الإغاثة والإنقاذ.</a:t>
            </a:r>
            <a:endParaRPr lang="en-US" sz="1850" dirty="0"/>
          </a:p>
        </p:txBody>
      </p:sp>
      <p:sp>
        <p:nvSpPr>
          <p:cNvPr id="8" name="Shape 5"/>
          <p:cNvSpPr/>
          <p:nvPr/>
        </p:nvSpPr>
        <p:spPr>
          <a:xfrm>
            <a:off x="845344" y="4464010"/>
            <a:ext cx="7453312" cy="1068467"/>
          </a:xfrm>
          <a:prstGeom prst="rect">
            <a:avLst/>
          </a:prstGeom>
          <a:solidFill>
            <a:srgbClr val="000000">
              <a:alpha val="4000"/>
            </a:srgbClr>
          </a:solidFill>
          <a:ln/>
        </p:spPr>
      </p:sp>
      <p:sp>
        <p:nvSpPr>
          <p:cNvPr id="9" name="Text 6"/>
          <p:cNvSpPr/>
          <p:nvPr/>
        </p:nvSpPr>
        <p:spPr>
          <a:xfrm>
            <a:off x="1084659" y="4615220"/>
            <a:ext cx="3244215" cy="383024"/>
          </a:xfrm>
          <a:prstGeom prst="rect">
            <a:avLst/>
          </a:prstGeom>
          <a:noFill/>
          <a:ln/>
        </p:spPr>
        <p:txBody>
          <a:bodyPr wrap="non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البرامج التخصصية</a:t>
            </a:r>
            <a:endParaRPr lang="en-US" sz="1850" dirty="0"/>
          </a:p>
        </p:txBody>
      </p:sp>
      <p:sp>
        <p:nvSpPr>
          <p:cNvPr id="10" name="Text 7"/>
          <p:cNvSpPr/>
          <p:nvPr/>
        </p:nvSpPr>
        <p:spPr>
          <a:xfrm>
            <a:off x="4815126" y="4615220"/>
            <a:ext cx="3244215" cy="766048"/>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تطوير برامج تدريبية متخصصة مثل الإسعافات الأولية.</a:t>
            </a:r>
            <a:endParaRPr lang="en-US" sz="1850" dirty="0"/>
          </a:p>
        </p:txBody>
      </p:sp>
      <p:sp>
        <p:nvSpPr>
          <p:cNvPr id="11" name="Shape 8"/>
          <p:cNvSpPr/>
          <p:nvPr/>
        </p:nvSpPr>
        <p:spPr>
          <a:xfrm>
            <a:off x="845344" y="5532477"/>
            <a:ext cx="7453312" cy="1068467"/>
          </a:xfrm>
          <a:prstGeom prst="rect">
            <a:avLst/>
          </a:prstGeom>
          <a:solidFill>
            <a:srgbClr val="FFFFFF">
              <a:alpha val="4000"/>
            </a:srgbClr>
          </a:solidFill>
          <a:ln/>
        </p:spPr>
      </p:sp>
      <p:sp>
        <p:nvSpPr>
          <p:cNvPr id="12" name="Text 9"/>
          <p:cNvSpPr/>
          <p:nvPr/>
        </p:nvSpPr>
        <p:spPr>
          <a:xfrm>
            <a:off x="1084659" y="5683687"/>
            <a:ext cx="3244215" cy="383024"/>
          </a:xfrm>
          <a:prstGeom prst="rect">
            <a:avLst/>
          </a:prstGeom>
          <a:noFill/>
          <a:ln/>
        </p:spPr>
        <p:txBody>
          <a:bodyPr wrap="non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التعليم والتوعية</a:t>
            </a:r>
            <a:endParaRPr lang="en-US" sz="1850" dirty="0"/>
          </a:p>
        </p:txBody>
      </p:sp>
      <p:sp>
        <p:nvSpPr>
          <p:cNvPr id="13" name="Text 10"/>
          <p:cNvSpPr/>
          <p:nvPr/>
        </p:nvSpPr>
        <p:spPr>
          <a:xfrm>
            <a:off x="4815126" y="5683687"/>
            <a:ext cx="3244215" cy="766048"/>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نشر الوعي بين المجتمع حول أهمية الدفاع المدني.</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1482447"/>
            <a:ext cx="10670858" cy="704017"/>
          </a:xfrm>
          <a:prstGeom prst="rect">
            <a:avLst/>
          </a:prstGeom>
          <a:noFill/>
          <a:ln/>
        </p:spPr>
        <p:txBody>
          <a:bodyPr wrap="none" lIns="0" tIns="0" rIns="0" bIns="0" rtlCol="0" anchor="t"/>
          <a:lstStyle/>
          <a:p>
            <a:pPr marL="0" indent="0">
              <a:lnSpc>
                <a:spcPts val="5500"/>
              </a:lnSpc>
              <a:buNone/>
            </a:pPr>
            <a:r>
              <a:rPr lang="en-US" sz="4400" dirty="0">
                <a:solidFill>
                  <a:srgbClr val="FFFFFF"/>
                </a:solidFill>
                <a:latin typeface="Unbounded" pitchFamily="34" charset="0"/>
                <a:ea typeface="Unbounded" pitchFamily="34" charset="-122"/>
                <a:cs typeface="Unbounded" pitchFamily="34" charset="-120"/>
              </a:rPr>
              <a:t>مبادرات وبرامج تعزيز دور المرأة في الدفاع المدني</a:t>
            </a:r>
            <a:endParaRPr lang="en-US" sz="4400" dirty="0"/>
          </a:p>
        </p:txBody>
      </p:sp>
      <p:pic>
        <p:nvPicPr>
          <p:cNvPr id="3" name="Image 0" descr="preencoded.png"/>
          <p:cNvPicPr>
            <a:picLocks noChangeAspect="1"/>
          </p:cNvPicPr>
          <p:nvPr/>
        </p:nvPicPr>
        <p:blipFill>
          <a:blip r:embed="rId3"/>
          <a:stretch>
            <a:fillRect/>
          </a:stretch>
        </p:blipFill>
        <p:spPr>
          <a:xfrm>
            <a:off x="837724" y="2665214"/>
            <a:ext cx="4078962" cy="2520910"/>
          </a:xfrm>
          <a:prstGeom prst="rect">
            <a:avLst/>
          </a:prstGeom>
        </p:spPr>
      </p:pic>
      <p:sp>
        <p:nvSpPr>
          <p:cNvPr id="4" name="Text 1"/>
          <p:cNvSpPr/>
          <p:nvPr/>
        </p:nvSpPr>
        <p:spPr>
          <a:xfrm>
            <a:off x="837724" y="548532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CAD6DE"/>
                </a:solidFill>
                <a:latin typeface="Unbounded" pitchFamily="34" charset="0"/>
                <a:ea typeface="Unbounded" pitchFamily="34" charset="-122"/>
                <a:cs typeface="Unbounded" pitchFamily="34" charset="-120"/>
              </a:rPr>
              <a:t>البرامج التدريبية</a:t>
            </a:r>
            <a:endParaRPr lang="en-US" sz="2200" dirty="0"/>
          </a:p>
        </p:txBody>
      </p:sp>
      <p:sp>
        <p:nvSpPr>
          <p:cNvPr id="5" name="Text 2"/>
          <p:cNvSpPr/>
          <p:nvPr/>
        </p:nvSpPr>
        <p:spPr>
          <a:xfrm>
            <a:off x="837724" y="5980867"/>
            <a:ext cx="4078962" cy="766048"/>
          </a:xfrm>
          <a:prstGeom prst="rect">
            <a:avLst/>
          </a:prstGeom>
          <a:noFill/>
          <a:ln/>
        </p:spPr>
        <p:txBody>
          <a:bodyPr wrap="square" lIns="0" tIns="0" rIns="0" bIns="0" rtlCol="0" anchor="t"/>
          <a:lstStyle/>
          <a:p>
            <a:pPr marL="0" indent="0" algn="l">
              <a:lnSpc>
                <a:spcPts val="3000"/>
              </a:lnSpc>
              <a:buNone/>
            </a:pPr>
            <a:r>
              <a:rPr lang="en-US" sz="1850" dirty="0">
                <a:solidFill>
                  <a:srgbClr val="CAD6DE"/>
                </a:solidFill>
                <a:latin typeface="Cabin" pitchFamily="34" charset="0"/>
                <a:ea typeface="Cabin" pitchFamily="34" charset="-122"/>
                <a:cs typeface="Cabin" pitchFamily="34" charset="-120"/>
              </a:rPr>
              <a:t>تطوير برامج تأهيل وتدريب متخصصة لتمكين المرأة.</a:t>
            </a:r>
            <a:endParaRPr lang="en-US" sz="1850" dirty="0"/>
          </a:p>
        </p:txBody>
      </p:sp>
      <p:pic>
        <p:nvPicPr>
          <p:cNvPr id="6" name="Image 1" descr="preencoded.png"/>
          <p:cNvPicPr>
            <a:picLocks noChangeAspect="1"/>
          </p:cNvPicPr>
          <p:nvPr/>
        </p:nvPicPr>
        <p:blipFill>
          <a:blip r:embed="rId4"/>
          <a:stretch>
            <a:fillRect/>
          </a:stretch>
        </p:blipFill>
        <p:spPr>
          <a:xfrm>
            <a:off x="5275659" y="2665214"/>
            <a:ext cx="4078962" cy="2520910"/>
          </a:xfrm>
          <a:prstGeom prst="rect">
            <a:avLst/>
          </a:prstGeom>
        </p:spPr>
      </p:pic>
      <p:sp>
        <p:nvSpPr>
          <p:cNvPr id="7" name="Text 3"/>
          <p:cNvSpPr/>
          <p:nvPr/>
        </p:nvSpPr>
        <p:spPr>
          <a:xfrm>
            <a:off x="5275659" y="548532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CAD6DE"/>
                </a:solidFill>
                <a:latin typeface="Unbounded" pitchFamily="34" charset="0"/>
                <a:ea typeface="Unbounded" pitchFamily="34" charset="-122"/>
                <a:cs typeface="Unbounded" pitchFamily="34" charset="-120"/>
              </a:rPr>
              <a:t>الفرص القيادية</a:t>
            </a:r>
            <a:endParaRPr lang="en-US" sz="2200" dirty="0"/>
          </a:p>
        </p:txBody>
      </p:sp>
      <p:sp>
        <p:nvSpPr>
          <p:cNvPr id="8" name="Text 4"/>
          <p:cNvSpPr/>
          <p:nvPr/>
        </p:nvSpPr>
        <p:spPr>
          <a:xfrm>
            <a:off x="5275659" y="5980867"/>
            <a:ext cx="4078962" cy="766048"/>
          </a:xfrm>
          <a:prstGeom prst="rect">
            <a:avLst/>
          </a:prstGeom>
          <a:noFill/>
          <a:ln/>
        </p:spPr>
        <p:txBody>
          <a:bodyPr wrap="square" lIns="0" tIns="0" rIns="0" bIns="0" rtlCol="0" anchor="t"/>
          <a:lstStyle/>
          <a:p>
            <a:pPr marL="0" indent="0" algn="l">
              <a:lnSpc>
                <a:spcPts val="3000"/>
              </a:lnSpc>
              <a:buNone/>
            </a:pPr>
            <a:r>
              <a:rPr lang="en-US" sz="1850" dirty="0">
                <a:solidFill>
                  <a:srgbClr val="CAD6DE"/>
                </a:solidFill>
                <a:latin typeface="Cabin" pitchFamily="34" charset="0"/>
                <a:ea typeface="Cabin" pitchFamily="34" charset="-122"/>
                <a:cs typeface="Cabin" pitchFamily="34" charset="-120"/>
              </a:rPr>
              <a:t>إتاحة المناصب القيادية للمرأة في هيئات الدفاع المدني.</a:t>
            </a:r>
            <a:endParaRPr lang="en-US" sz="1850" dirty="0"/>
          </a:p>
        </p:txBody>
      </p:sp>
      <p:pic>
        <p:nvPicPr>
          <p:cNvPr id="9" name="Image 2" descr="preencoded.png"/>
          <p:cNvPicPr>
            <a:picLocks noChangeAspect="1"/>
          </p:cNvPicPr>
          <p:nvPr/>
        </p:nvPicPr>
        <p:blipFill>
          <a:blip r:embed="rId5"/>
          <a:stretch>
            <a:fillRect/>
          </a:stretch>
        </p:blipFill>
        <p:spPr>
          <a:xfrm>
            <a:off x="9713595" y="2665214"/>
            <a:ext cx="4079081" cy="2521029"/>
          </a:xfrm>
          <a:prstGeom prst="rect">
            <a:avLst/>
          </a:prstGeom>
        </p:spPr>
      </p:pic>
      <p:sp>
        <p:nvSpPr>
          <p:cNvPr id="10" name="Text 5"/>
          <p:cNvSpPr/>
          <p:nvPr/>
        </p:nvSpPr>
        <p:spPr>
          <a:xfrm>
            <a:off x="9713595" y="548544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CAD6DE"/>
                </a:solidFill>
                <a:latin typeface="Unbounded" pitchFamily="34" charset="0"/>
                <a:ea typeface="Unbounded" pitchFamily="34" charset="-122"/>
                <a:cs typeface="Unbounded" pitchFamily="34" charset="-120"/>
              </a:rPr>
              <a:t>التوعية والتشجيع</a:t>
            </a:r>
            <a:endParaRPr lang="en-US" sz="2200" dirty="0"/>
          </a:p>
        </p:txBody>
      </p:sp>
      <p:sp>
        <p:nvSpPr>
          <p:cNvPr id="11" name="Text 6"/>
          <p:cNvSpPr/>
          <p:nvPr/>
        </p:nvSpPr>
        <p:spPr>
          <a:xfrm>
            <a:off x="9713595" y="5980986"/>
            <a:ext cx="4079081" cy="766048"/>
          </a:xfrm>
          <a:prstGeom prst="rect">
            <a:avLst/>
          </a:prstGeom>
          <a:noFill/>
          <a:ln/>
        </p:spPr>
        <p:txBody>
          <a:bodyPr wrap="square" lIns="0" tIns="0" rIns="0" bIns="0" rtlCol="0" anchor="t"/>
          <a:lstStyle/>
          <a:p>
            <a:pPr marL="0" indent="0" algn="l">
              <a:lnSpc>
                <a:spcPts val="3000"/>
              </a:lnSpc>
              <a:buNone/>
            </a:pPr>
            <a:r>
              <a:rPr lang="en-US" sz="1850" dirty="0">
                <a:solidFill>
                  <a:srgbClr val="CAD6DE"/>
                </a:solidFill>
                <a:latin typeface="Cabin" pitchFamily="34" charset="0"/>
                <a:ea typeface="Cabin" pitchFamily="34" charset="-122"/>
                <a:cs typeface="Cabin" pitchFamily="34" charset="-120"/>
              </a:rPr>
              <a:t>حملات توعية لتشجيع مشاركة المرأة في الدفاع المدني.</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Words>
  <Application>Microsoft Office PowerPoint</Application>
  <PresentationFormat>Custom</PresentationFormat>
  <Paragraphs>78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Cabin</vt:lpstr>
      <vt:lpstr>Unbounded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abdalbasit Fatihallah</cp:lastModifiedBy>
  <cp:revision>2</cp:revision>
  <dcterms:created xsi:type="dcterms:W3CDTF">2024-10-21T20:50:58Z</dcterms:created>
  <dcterms:modified xsi:type="dcterms:W3CDTF">2024-10-21T20:53:46Z</dcterms:modified>
</cp:coreProperties>
</file>