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6" r:id="rId3"/>
    <p:sldId id="262" r:id="rId4"/>
    <p:sldId id="264" r:id="rId5"/>
    <p:sldId id="263" r:id="rId6"/>
    <p:sldId id="265" r:id="rId7"/>
    <p:sldId id="267" r:id="rId8"/>
    <p:sldId id="272" r:id="rId9"/>
    <p:sldId id="26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39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AB5A32-30A3-42C5-89F1-E368FF2E8889}" type="datetimeFigureOut">
              <a:rPr lang="en-US" smtClean="0"/>
              <a:t>10/21/2024</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4278371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107487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797893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5A670EF-CBC0-4E8F-B002-A16AA3226E74}"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742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1612674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0AB5A32-30A3-42C5-89F1-E368FF2E8889}"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2766533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0AB5A32-30A3-42C5-89F1-E368FF2E8889}"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3491410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B5A32-30A3-42C5-89F1-E368FF2E8889}"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1371408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AB5A32-30A3-42C5-89F1-E368FF2E8889}" type="datetimeFigureOut">
              <a:rPr lang="en-US" smtClean="0"/>
              <a:t>10/21/2024</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3603461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AB5A32-30A3-42C5-89F1-E368FF2E8889}"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19668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AB5A32-30A3-42C5-89F1-E368FF2E8889}" type="datetimeFigureOut">
              <a:rPr lang="en-US" smtClean="0"/>
              <a:t>10/21/2024</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207676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354555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AB5A32-30A3-42C5-89F1-E368FF2E8889}" type="datetimeFigureOut">
              <a:rPr lang="en-US" smtClean="0"/>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3508598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AB5A32-30A3-42C5-89F1-E368FF2E8889}"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54483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B5A32-30A3-42C5-89F1-E368FF2E8889}" type="datetimeFigureOut">
              <a:rPr lang="en-US" smtClean="0"/>
              <a:t>10/21/2024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262181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307908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AB5A32-30A3-42C5-89F1-E368FF2E8889}"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70EF-CBC0-4E8F-B002-A16AA3226E74}" type="slidenum">
              <a:rPr lang="en-US" smtClean="0"/>
              <a:t>‹#›</a:t>
            </a:fld>
            <a:endParaRPr lang="en-US"/>
          </a:p>
        </p:txBody>
      </p:sp>
    </p:spTree>
    <p:extLst>
      <p:ext uri="{BB962C8B-B14F-4D97-AF65-F5344CB8AC3E}">
        <p14:creationId xmlns:p14="http://schemas.microsoft.com/office/powerpoint/2010/main" val="1026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AB5A32-30A3-42C5-89F1-E368FF2E8889}" type="datetimeFigureOut">
              <a:rPr lang="en-US" smtClean="0"/>
              <a:t>10/21/2024</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5A670EF-CBC0-4E8F-B002-A16AA3226E74}" type="slidenum">
              <a:rPr lang="en-US" smtClean="0"/>
              <a:t>‹#›</a:t>
            </a:fld>
            <a:endParaRPr lang="en-US"/>
          </a:p>
        </p:txBody>
      </p:sp>
    </p:spTree>
    <p:extLst>
      <p:ext uri="{BB962C8B-B14F-4D97-AF65-F5344CB8AC3E}">
        <p14:creationId xmlns:p14="http://schemas.microsoft.com/office/powerpoint/2010/main" val="3457605344"/>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ellooha.com/articles/668-%D9%83%D9%8A%D9%81-%D8%A3%D8%B9%D8%B1%D9%81-%D8%A3%D9%86-%D8%A7%D8%A8%D9%86%D9%8A-%D9%8A%D8%AA%D8%B9%D8%A7%D8%B7%D9%89-%D8%A7%D9%84%D9%85%D8%AE%D8%AF%D8%B1%D8%A7%D8%AA" TargetMode="External"/><Relationship Id="rId2" Type="http://schemas.openxmlformats.org/officeDocument/2006/relationships/hyperlink" Target="https://www.hellooha.com/articles/1117-%D8%A7%D9%84%D9%85%D9%88%D8%A7%D8%AF-%D8%A7%D9%84%D9%85%D9%87%D9%84%D9%88%D8%B3%D8%A9-%D9%88%D8%AA%D8%A3%D8%AB%D9%8A%D8%B1%D9%87%D8%A7-%D8%B9%D9%84%D9%89-%D8%A7%D9%84%D8%B5%D8%AD%D8%A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135187"/>
          </a:xfrm>
        </p:spPr>
        <p:txBody>
          <a:bodyPr/>
          <a:lstStyle/>
          <a:p>
            <a:r>
              <a:rPr lang="ar-IQ" dirty="0"/>
              <a:t>مخاطرالادمان على الفتيات في عمر المراهقة</a:t>
            </a:r>
            <a:endParaRPr lang="en-US" dirty="0"/>
          </a:p>
        </p:txBody>
      </p:sp>
      <p:sp>
        <p:nvSpPr>
          <p:cNvPr id="3" name="Subtitle 2"/>
          <p:cNvSpPr>
            <a:spLocks noGrp="1"/>
          </p:cNvSpPr>
          <p:nvPr>
            <p:ph type="subTitle" idx="1"/>
          </p:nvPr>
        </p:nvSpPr>
        <p:spPr/>
        <p:txBody>
          <a:bodyPr>
            <a:normAutofit fontScale="92500" lnSpcReduction="10000"/>
          </a:bodyPr>
          <a:lstStyle/>
          <a:p>
            <a:r>
              <a:rPr lang="ar-IQ" dirty="0"/>
              <a:t>ا. م. د. غادة ابراهيم طه</a:t>
            </a:r>
          </a:p>
          <a:p>
            <a:r>
              <a:rPr lang="ar-IQ" dirty="0"/>
              <a:t>مسؤولة وحدة شؤون المرأة في كلية طب الاسنان / جامعة بغداد</a:t>
            </a:r>
            <a:endParaRPr lang="en-US" dirty="0"/>
          </a:p>
        </p:txBody>
      </p:sp>
    </p:spTree>
    <p:extLst>
      <p:ext uri="{BB962C8B-B14F-4D97-AF65-F5344CB8AC3E}">
        <p14:creationId xmlns:p14="http://schemas.microsoft.com/office/powerpoint/2010/main" val="298862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333"/>
            <a:ext cx="10515600" cy="786667"/>
          </a:xfrm>
        </p:spPr>
        <p:txBody>
          <a:bodyPr/>
          <a:lstStyle/>
          <a:p>
            <a:pPr algn="r" rtl="1"/>
            <a:r>
              <a:rPr lang="ar-IQ" dirty="0"/>
              <a:t>اضرار المخدرات على صحة المرأة</a:t>
            </a:r>
            <a:endParaRPr lang="en-US" dirty="0"/>
          </a:p>
        </p:txBody>
      </p:sp>
      <p:sp>
        <p:nvSpPr>
          <p:cNvPr id="3" name="Content Placeholder 2"/>
          <p:cNvSpPr>
            <a:spLocks noGrp="1"/>
          </p:cNvSpPr>
          <p:nvPr>
            <p:ph idx="1"/>
          </p:nvPr>
        </p:nvSpPr>
        <p:spPr>
          <a:xfrm>
            <a:off x="838199" y="1266092"/>
            <a:ext cx="11191875" cy="5249008"/>
          </a:xfrm>
        </p:spPr>
        <p:txBody>
          <a:bodyPr>
            <a:normAutofit/>
          </a:bodyPr>
          <a:lstStyle/>
          <a:p>
            <a:pPr algn="r" rtl="1"/>
            <a:r>
              <a:rPr lang="ar-IQ" dirty="0"/>
              <a:t>كلنا نعرف أن أضرار المخدرات على الصحة كثيرة فهي تؤذي معظم أجهزة الجسم فالإدمان يؤثر على الدماغ والجهاز العصبي وعلى الكلى و القلب والكبد وكافة أجهزة الجسم الأخرى</a:t>
            </a:r>
          </a:p>
          <a:p>
            <a:pPr algn="r" rtl="1"/>
            <a:r>
              <a:rPr lang="ar-IQ" dirty="0"/>
              <a:t> والآثار التي تسببها المخدرات على صحة النساء تتضمن :</a:t>
            </a:r>
          </a:p>
          <a:p>
            <a:pPr algn="r" rtl="1"/>
            <a:r>
              <a:rPr lang="ar-IQ" dirty="0"/>
              <a:t>قصور الكلى: توثر المخدرات على الكلى وتمنعها من القيام بوظائفها بحيث يضطرب عملها وقد يؤدي لمرض الفشل الكلوي واحتباس البول في الجسم ويصبح خطر على الحياة في حال فرط تناوله.</a:t>
            </a:r>
          </a:p>
          <a:p>
            <a:pPr algn="r" rtl="1"/>
            <a:r>
              <a:rPr lang="ar-IQ" dirty="0"/>
              <a:t>خلل بوظائف الكبد: تعد المخدرات من أكثر السموم ضرراً لجسم الإنسان فهي تزيد العبء على الكبد للتخلص من هذه السموم لذلك يعد المدمنون أكثر عرضة لتلف الكبد بنسبة أكبر بـ7 مرات عن الأشخاص العاديين.</a:t>
            </a:r>
          </a:p>
          <a:p>
            <a:pPr algn="r" rtl="1"/>
            <a:r>
              <a:rPr lang="ar-IQ" dirty="0"/>
              <a:t>أضرار المخدرات على الجهاز العصبي: تؤثر المواد المخدرة على السيالات العصبية المسؤولة عن التوصيل إلى مخ الإنسان وتؤدي لخلل بالوظائف التي يؤديها المخ كالتنفس وتنظيم درجة حرارة الجسم..</a:t>
            </a:r>
          </a:p>
          <a:p>
            <a:pPr algn="r" rtl="1"/>
            <a:r>
              <a:rPr lang="ar-IQ" dirty="0"/>
              <a:t>توقف مفاجئ بعضلة القلب: يؤدي إدمان النساء إلى حدوث أزمات قلبية مفاجئة مما يؤدي للوفاة فقد أشارت دراسات أمريكية أن أكثر من 15ألف امرأة أمريكية متعاطية فقدن حياتهن في أزمات قلبية فجائية.</a:t>
            </a:r>
          </a:p>
        </p:txBody>
      </p:sp>
    </p:spTree>
    <p:extLst>
      <p:ext uri="{BB962C8B-B14F-4D97-AF65-F5344CB8AC3E}">
        <p14:creationId xmlns:p14="http://schemas.microsoft.com/office/powerpoint/2010/main" val="2063097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636104"/>
            <a:ext cx="10925175" cy="5850421"/>
          </a:xfrm>
        </p:spPr>
        <p:txBody>
          <a:bodyPr/>
          <a:lstStyle/>
          <a:p>
            <a:pPr algn="r" rtl="1"/>
            <a:r>
              <a:rPr lang="ar-IQ" b="1" dirty="0"/>
              <a:t>اضطرابات الدورة الشهرية</a:t>
            </a:r>
            <a:r>
              <a:rPr lang="ar-IQ" dirty="0"/>
              <a:t>: يؤثر تعاطي المخدرات على الدورة الشهرية فممكن أن يؤدي لغزارة الحيض لدى البعض أو انقطاعه عند البعض الآخر مما يؤثر على الإباضة والإنجاب، وكل هذا كون الإدمان يؤدي لاضطراب هرمونات الجسم.</a:t>
            </a:r>
          </a:p>
          <a:p>
            <a:pPr algn="r" rtl="1"/>
            <a:r>
              <a:rPr lang="ar-IQ" dirty="0"/>
              <a:t>المواد المخدرة تسبب العقم , اما عند النساء الحوامل فان المخدرات تؤدي الى تشوهات الاجنة خاصة الرأس والاطراف كما انها تضعف المناعه لديها فتسبب اسقاط الحمل بسبب ضعف بنية الام وسوء تغذيتها وتناولها المواد الضارة في حال كان الحمل في بدايته وقد أثبتت الدراسات أن من يتعاطين الهيروين قد يسقطن الجنين بعد 72ساعة من تعاطي الجرعة.</a:t>
            </a:r>
          </a:p>
          <a:p>
            <a:pPr algn="r" rtl="1"/>
            <a:r>
              <a:rPr lang="ar-IQ" b="1" dirty="0"/>
              <a:t>موت الجنين داخل الرحم</a:t>
            </a:r>
          </a:p>
          <a:p>
            <a:pPr algn="r" rtl="1"/>
            <a:r>
              <a:rPr lang="ar-IQ" dirty="0"/>
              <a:t>يموت الجنين في كثير من الحالات في الرحم إذا كانت الأم تتعاطى المخدرات أثناء الحمل وذلك لعدم قدرة الجنين على تحمل جرعة السموم الموجودة داخل المخدرات التي تتناولها الأم</a:t>
            </a:r>
          </a:p>
          <a:p>
            <a:pPr algn="r" rtl="1"/>
            <a:endParaRPr lang="en-US" dirty="0"/>
          </a:p>
        </p:txBody>
      </p:sp>
    </p:spTree>
    <p:extLst>
      <p:ext uri="{BB962C8B-B14F-4D97-AF65-F5344CB8AC3E}">
        <p14:creationId xmlns:p14="http://schemas.microsoft.com/office/powerpoint/2010/main" val="411948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3791"/>
            <a:ext cx="10515600" cy="5163172"/>
          </a:xfrm>
        </p:spPr>
        <p:txBody>
          <a:bodyPr/>
          <a:lstStyle/>
          <a:p>
            <a:pPr algn="r" rtl="1"/>
            <a:r>
              <a:rPr lang="ar-IQ" dirty="0"/>
              <a:t>سوء التغذية: فغالباً من تتعاطى المخدرات تصاب بالهزال بسبب قلة الغذاء وفقدان الشهية وهذا ما يقلل العناصر المغذية التي يحتاجها الجنين للنمو بشكل سليم، وهذا يسفر عن ولادة جنين مشوه.</a:t>
            </a:r>
          </a:p>
          <a:p>
            <a:pPr algn="r" rtl="1"/>
            <a:r>
              <a:rPr lang="ar-IQ" dirty="0"/>
              <a:t>تشمع كبد الجنين: وذلك لعدم قدرة الجنين على تحمل المواد الضارة التي تتناولها الأم وممكن أن يولد الجنين سليم من حيث التكوين لكن يحمل أمراضاً مزمنة كفشل النمو وتشوه في الأعضاء التناسلية أو إعاقات أخرى في الأعضاء الداخلية.</a:t>
            </a:r>
            <a:endParaRPr lang="en-US" dirty="0"/>
          </a:p>
        </p:txBody>
      </p:sp>
    </p:spTree>
    <p:extLst>
      <p:ext uri="{BB962C8B-B14F-4D97-AF65-F5344CB8AC3E}">
        <p14:creationId xmlns:p14="http://schemas.microsoft.com/office/powerpoint/2010/main" val="318469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8023"/>
            <a:ext cx="10515600" cy="5288939"/>
          </a:xfrm>
        </p:spPr>
        <p:txBody>
          <a:bodyPr>
            <a:normAutofit/>
          </a:bodyPr>
          <a:lstStyle/>
          <a:p>
            <a:pPr algn="r" rtl="1"/>
            <a:endParaRPr lang="ar-IQ" sz="2400" dirty="0"/>
          </a:p>
          <a:p>
            <a:pPr algn="r" rtl="1"/>
            <a:endParaRPr lang="ar-IQ" sz="2400" dirty="0"/>
          </a:p>
          <a:p>
            <a:pPr algn="r" rtl="1"/>
            <a:r>
              <a:rPr lang="ar-IQ" sz="2400" dirty="0"/>
              <a:t>يعد ادمان المخدرات من المشكلات النفسية والاجتماعية الخطيرة التي يتعرض لها العديد من الأفراد، فهي تؤثر على صحتهم النفسية والبدنية، وشؤونهم الأخلاقية والاقتصادية التي تنعكس سلبياً على حياتهم.</a:t>
            </a:r>
          </a:p>
          <a:p>
            <a:pPr algn="r" rtl="1"/>
            <a:r>
              <a:rPr lang="ar-IQ" sz="2400" dirty="0"/>
              <a:t> والإدمان هو الاعتياد على تناول مواد كيميائية تسبب الخمول وتؤدي إلى شلل في الجهاز العصبي، وتقدم بعض الفتيات أو السيدات على تعاطي المخدرات بدافع الهرب إلى عالم آخر والشعور بالمتعة، ما يسبب لهن الكثير من الآثار النفسية والصحية والاجتماعية التي تنعكس سلباً على مجمل تفاصيل حياتهن.</a:t>
            </a:r>
            <a:endParaRPr lang="en-US" sz="2400" dirty="0"/>
          </a:p>
        </p:txBody>
      </p:sp>
    </p:spTree>
    <p:extLst>
      <p:ext uri="{BB962C8B-B14F-4D97-AF65-F5344CB8AC3E}">
        <p14:creationId xmlns:p14="http://schemas.microsoft.com/office/powerpoint/2010/main" val="4130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3385"/>
            <a:ext cx="10515600" cy="5473578"/>
          </a:xfrm>
        </p:spPr>
        <p:txBody>
          <a:bodyPr>
            <a:normAutofit/>
          </a:bodyPr>
          <a:lstStyle/>
          <a:p>
            <a:pPr algn="r" rtl="1" fontAlgn="base"/>
            <a:endParaRPr lang="ar-IQ" sz="2400" dirty="0"/>
          </a:p>
          <a:p>
            <a:pPr algn="r" rtl="1" fontAlgn="base"/>
            <a:r>
              <a:rPr lang="ar-IQ" sz="2400" dirty="0"/>
              <a:t>أن نسبة النساء المدمنات على جميع أنواع المخدرات في بعض البلدان العربية وصلت نحو 27% بين إجمالي المتعاطين للمخدرات في هذا السنوات، بنسبة زيادة كبيرة (7%) عن باقي السنوات التي تم فيها إصدار التقارير الخاصة بتعاطي المخدرات.</a:t>
            </a:r>
          </a:p>
          <a:p>
            <a:pPr algn="r" rtl="1" fontAlgn="base"/>
            <a:r>
              <a:rPr lang="ar-IQ" sz="2400" dirty="0"/>
              <a:t>وقد شكلت الفئات العمرية في النساء المدمنات الفتيات من سن 15 عاماً حتى النساء في سن الستين عاماً.</a:t>
            </a:r>
          </a:p>
          <a:p>
            <a:pPr algn="r" rtl="1" fontAlgn="base"/>
            <a:r>
              <a:rPr lang="ar-IQ" sz="2400" dirty="0"/>
              <a:t>حيث كانت تشكل النساء نسبة قليلة في خلال العشر سنوات الأخيرة عن المدمنين من الرجال، إلا أن النسبة وارتفاعها بهذه الطريقة يعني أن هناك خللاً ما يحدث في المجتمعات العربية عامة.</a:t>
            </a:r>
          </a:p>
          <a:p>
            <a:pPr algn="r" rtl="1"/>
            <a:endParaRPr lang="en-US" sz="2400" dirty="0"/>
          </a:p>
        </p:txBody>
      </p:sp>
    </p:spTree>
    <p:extLst>
      <p:ext uri="{BB962C8B-B14F-4D97-AF65-F5344CB8AC3E}">
        <p14:creationId xmlns:p14="http://schemas.microsoft.com/office/powerpoint/2010/main" val="3646353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1850" y="1709739"/>
            <a:ext cx="10515600" cy="1985962"/>
          </a:xfrm>
        </p:spPr>
        <p:txBody>
          <a:bodyPr/>
          <a:lstStyle/>
          <a:p>
            <a:pPr algn="r" rtl="1"/>
            <a:r>
              <a:rPr lang="ar-IQ" dirty="0"/>
              <a:t>أسباب تعاطي النساء على المخدرات</a:t>
            </a:r>
            <a:endParaRPr lang="en-US" dirty="0"/>
          </a:p>
        </p:txBody>
      </p:sp>
    </p:spTree>
    <p:extLst>
      <p:ext uri="{BB962C8B-B14F-4D97-AF65-F5344CB8AC3E}">
        <p14:creationId xmlns:p14="http://schemas.microsoft.com/office/powerpoint/2010/main" val="113621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9100"/>
            <a:ext cx="10953750" cy="6115050"/>
          </a:xfrm>
        </p:spPr>
        <p:txBody>
          <a:bodyPr>
            <a:normAutofit fontScale="92500" lnSpcReduction="10000"/>
          </a:bodyPr>
          <a:lstStyle/>
          <a:p>
            <a:pPr algn="r" rtl="1" fontAlgn="base"/>
            <a:r>
              <a:rPr lang="ar-IQ" b="1" u="sng" dirty="0"/>
              <a:t> ان السبب الأول من أسباب تعاطي النساء والفتيات للمخدرات هو عدم توفر هدف لحياتهن </a:t>
            </a:r>
          </a:p>
          <a:p>
            <a:pPr algn="r" rtl="1" fontAlgn="base"/>
            <a:r>
              <a:rPr lang="ar-IQ" dirty="0"/>
              <a:t>ان من المعروف ان الأهداف في الحياة مثل الوقود الذي يدفع الإنسان دفعاً نحو التميز والنجاح وما يرتبط به من إبداع.</a:t>
            </a:r>
          </a:p>
          <a:p>
            <a:pPr algn="r" rtl="1" fontAlgn="base"/>
            <a:r>
              <a:rPr lang="ar-IQ" dirty="0"/>
              <a:t>لذلك فإن النساء اللواتي يعشن حياة فارغة بدون هدف حقيقي قد يجدن انفسهن عرضة لتعاطي المخدرات.</a:t>
            </a:r>
          </a:p>
          <a:p>
            <a:pPr algn="r" rtl="1" fontAlgn="base"/>
            <a:r>
              <a:rPr lang="ar-IQ" dirty="0"/>
              <a:t>فالكثير من الفتيات والسيدات يجدن انفسهن بدون هدف حقيقي سواء هدف علمي أو عملي أو حياتي، هذا بالإضافة إلى الشعور الدائم بالإحباط من الحياة والذي قد يكون سببه التعرض لبعض الضغوط النفسية والحياتية.</a:t>
            </a:r>
          </a:p>
          <a:p>
            <a:pPr algn="r" rtl="1" fontAlgn="base"/>
            <a:r>
              <a:rPr lang="ar-IQ" b="1" u="sng" dirty="0"/>
              <a:t> غياب دور الأسرة</a:t>
            </a:r>
          </a:p>
          <a:p>
            <a:pPr algn="r" rtl="1" fontAlgn="base"/>
            <a:r>
              <a:rPr lang="ar-IQ" dirty="0"/>
              <a:t>الأسرة لها الدور الأساسي في أسباب تعاطي النساء للمخدرات وذلك لأن الغياب الكامل للدور الأسري يؤدي بالضرورة إلى نتائج وخيمة قد تؤدي بدورها إلى تعاطي النساء على المخدرات ومن هذه النتائج مايلي:</a:t>
            </a:r>
          </a:p>
          <a:p>
            <a:pPr algn="r" rtl="1" fontAlgn="base"/>
            <a:r>
              <a:rPr lang="ar-IQ" dirty="0"/>
              <a:t># غياب الرقابة الكاملة على الفتاة</a:t>
            </a:r>
            <a:r>
              <a:rPr lang="en-US" dirty="0"/>
              <a:t>  </a:t>
            </a:r>
            <a:r>
              <a:rPr lang="ar-IQ" dirty="0"/>
              <a:t>وقلة الوازع الأخلاقي والديني وعدم التنشئة الصحيحة على القيم الأخلاقية يؤدي إلى سهولة الوقوع في فخ تعاطي المخدرات أو الوقوع في الزلل والخطأ عموما.</a:t>
            </a:r>
          </a:p>
          <a:p>
            <a:pPr algn="r" rtl="1" fontAlgn="base"/>
            <a:r>
              <a:rPr lang="ar-IQ" dirty="0"/>
              <a:t># العنف ضد الفتاة في تربيتها قد يؤدي إلى هروب الفتاة والمرأة من الواقع المرير والمؤلم إلى واقع افتراضي آخر تعيش فيه من خلال مؤثرات عقلية خارجية وهي المخدرات.</a:t>
            </a:r>
          </a:p>
          <a:p>
            <a:pPr algn="r" rtl="1" fontAlgn="base"/>
            <a:r>
              <a:rPr lang="ar-IQ" dirty="0"/>
              <a:t># توافر الأموال الزائدة والتدليل قد يؤدي أيضاً إلى تعاطي النساء للمخدرات فضلاً عن الفتيات المراهقات، وقد يكون منفذاً نحو التجربة، ومن المعروف ان التجربة هي أولى خطوات تعاطي وإدمان المخدرات.</a:t>
            </a:r>
          </a:p>
          <a:p>
            <a:pPr algn="r" rtl="1" fontAlgn="base"/>
            <a:r>
              <a:rPr lang="ar-IQ" dirty="0"/>
              <a:t># العنف الأسري وزيادة المشكلات الأسرية بالنسبة للفتيات الصغيرات المراهقات، حيث تؤدي إلى هروبهن نحو عوالم اخرى من بينها عالم المخدرات وتعاطيها، أو من جهة اخرى قد تكون المشكلة الأسرية التي تتعرض لها المرأة السبب في ضغوط نفسية تهرب المرأة منها نحو تعاطي المخدرات.</a:t>
            </a:r>
          </a:p>
          <a:p>
            <a:pPr algn="r" rtl="1" fontAlgn="base"/>
            <a:r>
              <a:rPr lang="ar-IQ" dirty="0"/>
              <a:t>تلك المظاهر بالضرورة هي من أسباب غياب الاسرة والرقابة الكاملة، وكذلك المشكلات الأسرية والتي تعتبر من أهم أسباب تعاطي النساء للمخدرات.</a:t>
            </a:r>
          </a:p>
          <a:p>
            <a:pPr algn="r" rtl="1"/>
            <a:endParaRPr lang="en-US" dirty="0"/>
          </a:p>
        </p:txBody>
      </p:sp>
    </p:spTree>
    <p:extLst>
      <p:ext uri="{BB962C8B-B14F-4D97-AF65-F5344CB8AC3E}">
        <p14:creationId xmlns:p14="http://schemas.microsoft.com/office/powerpoint/2010/main" val="2790730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1950"/>
            <a:ext cx="10972800" cy="6115050"/>
          </a:xfrm>
        </p:spPr>
        <p:txBody>
          <a:bodyPr>
            <a:noAutofit/>
          </a:bodyPr>
          <a:lstStyle/>
          <a:p>
            <a:pPr algn="r" rtl="1" fontAlgn="base"/>
            <a:r>
              <a:rPr lang="ar-IQ" sz="1600" b="1" u="sng" dirty="0"/>
              <a:t>المشاكل العاطفية والاجتماعية والإحباط</a:t>
            </a:r>
          </a:p>
          <a:p>
            <a:pPr algn="r" rtl="1" fontAlgn="base"/>
            <a:r>
              <a:rPr lang="ar-IQ" sz="1600" dirty="0"/>
              <a:t>إن المشاكل العاطفية والإحباط التي تعاني منها الفتاة أو المرأة تمثل ضغطاً كبيراً على الاعصاب والجوانب النفسية وتشكل سببا مهماً من أسباب تعاطي النساء للمخدرات التي قد يقبلن عليها دون وازع لإيقافهن عن ذلك الأمر.</a:t>
            </a:r>
          </a:p>
          <a:p>
            <a:pPr algn="r" rtl="1" fontAlgn="base"/>
            <a:r>
              <a:rPr lang="ar-IQ" sz="1600" b="1" u="sng" dirty="0"/>
              <a:t>المشكلات النفسية سبباً من أسباب تعاطي النساء للمخدرات</a:t>
            </a:r>
          </a:p>
          <a:p>
            <a:pPr algn="r" rtl="1" fontAlgn="base"/>
            <a:r>
              <a:rPr lang="ar-IQ" sz="1600" dirty="0"/>
              <a:t>من المعروف أن تعاطي وإدمان المخدرات في العموم ينتج عنه العديد من المشكلات والأمراض النفسية ومنها الاكتئاب ونوبات القلق والاضطرابات العصبية والنفسية وغيرها من المظاهر النفسية.</a:t>
            </a:r>
          </a:p>
          <a:p>
            <a:pPr algn="r" rtl="1" fontAlgn="base"/>
            <a:r>
              <a:rPr lang="ar-IQ" sz="1600" dirty="0"/>
              <a:t>لكن ماذا عن وجود هذه المشكلات النفسية بالأساس هل قد تكون سبباً من أسباب تعاطي النساء للمخدرات؟</a:t>
            </a:r>
          </a:p>
          <a:p>
            <a:pPr algn="r" rtl="1" fontAlgn="base"/>
            <a:r>
              <a:rPr lang="ar-IQ" sz="1600" dirty="0"/>
              <a:t>أظهرت الدراسات العلمية أن نسبة من النساء لا بأس بها تكون العزلة والتعرض للمشكلات النفسية والإكتئاب المرضي الشديد سبباً من أسباب تعاطيهن للمخدرات.</a:t>
            </a:r>
          </a:p>
          <a:p>
            <a:pPr algn="r" rtl="1" fontAlgn="base"/>
            <a:r>
              <a:rPr lang="ar-IQ" sz="1600" dirty="0"/>
              <a:t>مما يدفعهن إلى تجربة تعاطي المخدرات للتخلص من المشاعر السلبية التي تلاحقهن على الدوام.</a:t>
            </a:r>
          </a:p>
          <a:p>
            <a:pPr algn="r" rtl="1" fontAlgn="base"/>
            <a:r>
              <a:rPr lang="ar-IQ" sz="1600" b="1" u="sng" dirty="0"/>
              <a:t>التعرض للأمراض المزمنة سبب مهم وشائع</a:t>
            </a:r>
          </a:p>
          <a:p>
            <a:pPr algn="r" rtl="1" fontAlgn="base"/>
            <a:r>
              <a:rPr lang="ar-IQ" sz="1600" dirty="0"/>
              <a:t>إن بعض الأمراض المزمنة مثل السرطانات وأمراض الكبد والتهابات الأعصاب وغيرها الكثير تزيد من آلام النساء، وبالتالي يؤدي إلى البحث عن طريقة للتخلص من الألم الشديد الذي قد تعاني منه المرأة وبالطبع فإن الاقراص المخدرة قد تكون مساعداً لها في تلك الحالة لذلك فإن نسبة تعاطي النساء للمخدرات في إزدياد واضح</a:t>
            </a:r>
          </a:p>
          <a:p>
            <a:pPr algn="r" rtl="1" fontAlgn="base"/>
            <a:r>
              <a:rPr lang="ar-IQ" sz="1600" b="1" u="sng" dirty="0"/>
              <a:t>تعاطي الزوج أو الأب للمخدرات سبب</a:t>
            </a:r>
          </a:p>
          <a:p>
            <a:pPr algn="r" rtl="1" fontAlgn="base"/>
            <a:r>
              <a:rPr lang="ar-IQ" sz="1600" dirty="0"/>
              <a:t>كذلك فإن الفتاة غير المتزوجة قد تتعاطي الكحول أو المخدرات على سبيل التجربة في حالة وجود تلك المواد وتعاطيها من قبل الأم أو الأب فإن هذا سبباً آخر من أسباب التعاطي.</a:t>
            </a:r>
          </a:p>
          <a:p>
            <a:pPr algn="r" rtl="1" fontAlgn="base"/>
            <a:r>
              <a:rPr lang="ar-IQ" sz="1600" dirty="0"/>
              <a:t>في النهاية، فإن تلك الأسباب تتفاوت من منطقة إلى أخرى، ومن أسرة إلى أسرة، حسب العوامل الأسرية أو الحياتية أو المادية وغيرها من تلك العوامل التي تزيد من النسبة أو تقللها</a:t>
            </a:r>
          </a:p>
        </p:txBody>
      </p:sp>
    </p:spTree>
    <p:extLst>
      <p:ext uri="{BB962C8B-B14F-4D97-AF65-F5344CB8AC3E}">
        <p14:creationId xmlns:p14="http://schemas.microsoft.com/office/powerpoint/2010/main" val="159561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0631"/>
            <a:ext cx="10515600" cy="5526332"/>
          </a:xfrm>
        </p:spPr>
        <p:txBody>
          <a:bodyPr>
            <a:normAutofit/>
          </a:bodyPr>
          <a:lstStyle/>
          <a:p>
            <a:pPr algn="r" rtl="1"/>
            <a:r>
              <a:rPr lang="ar-IQ" dirty="0"/>
              <a:t>أعراض التعاطي على الفتيات تكون سلوكية وجسدية ونفسية كما يلي:</a:t>
            </a:r>
          </a:p>
          <a:p>
            <a:pPr algn="r" rtl="1"/>
            <a:r>
              <a:rPr lang="ar-IQ" dirty="0"/>
              <a:t>1- </a:t>
            </a:r>
            <a:r>
              <a:rPr lang="ar-IQ" b="1" dirty="0"/>
              <a:t>الهزال وقلة الوزن</a:t>
            </a:r>
          </a:p>
          <a:p>
            <a:pPr algn="r" rtl="1"/>
            <a:r>
              <a:rPr lang="ar-IQ" b="1" dirty="0"/>
              <a:t>2- الاكتئاب</a:t>
            </a:r>
          </a:p>
          <a:p>
            <a:pPr algn="r" rtl="1"/>
            <a:r>
              <a:rPr lang="ar-IQ" b="1" dirty="0"/>
              <a:t>3- تقلبات المزاج</a:t>
            </a:r>
          </a:p>
          <a:p>
            <a:pPr algn="r" rtl="1"/>
            <a:r>
              <a:rPr lang="ar-IQ" b="1" dirty="0"/>
              <a:t>4-الأرق وقلة النوم</a:t>
            </a:r>
          </a:p>
          <a:p>
            <a:pPr algn="r" rtl="1"/>
            <a:r>
              <a:rPr lang="ar-IQ" b="1" dirty="0"/>
              <a:t>5-أعراض جسدية وهي مهمة جدا وتشمل:</a:t>
            </a:r>
          </a:p>
          <a:p>
            <a:pPr algn="r" rtl="1"/>
            <a:r>
              <a:rPr lang="ar-IQ" dirty="0"/>
              <a:t>جفاف الفم واحمرار العيون وشحوب الوجه وتساقط الدموع اللاإرادية وضعف ضغط الدم ومعدل ضربات القلب وصعوبة التذكر والتركيز والتفكير وارتفاع درجة حرارة الجسم وسيلان الأنف وفرط التعرق.</a:t>
            </a:r>
          </a:p>
          <a:p>
            <a:pPr algn="r" rtl="1"/>
            <a:r>
              <a:rPr lang="ar-IQ" b="1" dirty="0"/>
              <a:t>تغيرات في الدورة الشهرية: </a:t>
            </a:r>
            <a:r>
              <a:rPr lang="ar-IQ" dirty="0"/>
              <a:t>فبعض النساء المتعاطيات تتعرض لغزارة في الدورة الشهرية والبعض الأخر يعاني من اختفاء الدورة الشهرية لديهن مما يقلل فرص الإنجاب ويصيبهن بالعقم.</a:t>
            </a:r>
          </a:p>
          <a:p>
            <a:pPr algn="r" rtl="1"/>
            <a:endParaRPr lang="en-US" dirty="0"/>
          </a:p>
        </p:txBody>
      </p:sp>
    </p:spTree>
    <p:extLst>
      <p:ext uri="{BB962C8B-B14F-4D97-AF65-F5344CB8AC3E}">
        <p14:creationId xmlns:p14="http://schemas.microsoft.com/office/powerpoint/2010/main" val="3236705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يمكن أن يؤدي تعاطي الماريجوانا إلى التآكل الحمضي للمينا بسبب القيء المفرط للقنب ، حيث تحدث نوبات متكررة من القيء. بالإضافة إلى ذلك ، يصاب هؤلاء المرضى بتسوس الأسنان ، التهاب وتضخم اللثة </a:t>
            </a:r>
            <a:r>
              <a:rPr lang="en-US" dirty="0"/>
              <a:t>، </a:t>
            </a:r>
            <a:r>
              <a:rPr lang="ar-IQ" dirty="0"/>
              <a:t>التهاب اللهاة ، الطلاوة ، الورم الحليمي الفموي وسرطان اللسان. </a:t>
            </a:r>
          </a:p>
          <a:p>
            <a:pPr algn="r" rtl="1"/>
            <a:r>
              <a:rPr lang="ar-IQ" dirty="0"/>
              <a:t>في تعاطي مزمن الميثامفيتامين الذي يؤدي إلى "فم الميثامفيتامين" ، والذي يتميز بآفات نخرية كبيرة في مناطق السطح الملساء الشدقية والأسنان المكسورة بسبب زيادة النشاط الحركي. أيضا يلاحظ مستوى كبير من هشاشة العظام في نسبة عالية من متعاطي الميثامفيتامين. لذلك ، من الممكن أن يحدث مثل هذا الضعف الهيكلي في الاسنان ايضا</a:t>
            </a:r>
            <a:endParaRPr lang="en-US" dirty="0"/>
          </a:p>
        </p:txBody>
      </p:sp>
    </p:spTree>
    <p:extLst>
      <p:ext uri="{BB962C8B-B14F-4D97-AF65-F5344CB8AC3E}">
        <p14:creationId xmlns:p14="http://schemas.microsoft.com/office/powerpoint/2010/main" val="1986815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5606"/>
          </a:xfrm>
        </p:spPr>
        <p:txBody>
          <a:bodyPr/>
          <a:lstStyle/>
          <a:p>
            <a:pPr algn="r" rtl="1"/>
            <a:r>
              <a:rPr lang="ar-IQ" dirty="0"/>
              <a:t>تاثير المخدرات على العلاقات الاجتماعية للمرأة</a:t>
            </a:r>
            <a:endParaRPr lang="en-US" dirty="0"/>
          </a:p>
        </p:txBody>
      </p:sp>
      <p:sp>
        <p:nvSpPr>
          <p:cNvPr id="3" name="Content Placeholder 2"/>
          <p:cNvSpPr>
            <a:spLocks noGrp="1"/>
          </p:cNvSpPr>
          <p:nvPr>
            <p:ph idx="1"/>
          </p:nvPr>
        </p:nvSpPr>
        <p:spPr>
          <a:xfrm>
            <a:off x="838200" y="1310054"/>
            <a:ext cx="10972800" cy="4866909"/>
          </a:xfrm>
        </p:spPr>
        <p:txBody>
          <a:bodyPr>
            <a:normAutofit lnSpcReduction="10000"/>
          </a:bodyPr>
          <a:lstStyle/>
          <a:p>
            <a:pPr algn="r" rtl="1"/>
            <a:r>
              <a:rPr lang="ar-IQ" dirty="0"/>
              <a:t>تجعل المخدرات من الفرد شخص هوائي فلا يستطيع أن يسيطر على سلوكه ولا على علاقاته الاجتماعية فقد تخسر المرأة المتعاطية عائلتها سواء من أخوتها ووالديها أو زوجها وأولادها، فالإدمان يدمر العلاقات الاجتماعية وينعكس سلباً على حياتها. وهذه أكثر الآثار التي تدمر العلاقات الاجتماعية للمرأة:</a:t>
            </a:r>
          </a:p>
          <a:p>
            <a:pPr algn="r" rtl="1"/>
            <a:r>
              <a:rPr lang="ar-IQ" b="1" dirty="0"/>
              <a:t>فقدان حس الاندماج بالمجتمع:</a:t>
            </a:r>
            <a:r>
              <a:rPr lang="ar-IQ" dirty="0"/>
              <a:t> وتعني الانطوائية وفقدان حس الاندماج مع أفراد مجتمعهن وعدم القدرة على التواصل مما يجعلهن وحيدات ومشتتات.</a:t>
            </a:r>
          </a:p>
          <a:p>
            <a:pPr algn="r" rtl="1"/>
            <a:r>
              <a:rPr lang="ar-IQ" b="1" dirty="0"/>
              <a:t>تفكك الأسرة:</a:t>
            </a:r>
            <a:r>
              <a:rPr lang="ar-IQ" dirty="0"/>
              <a:t> إذا كانت الفتاة المتعاطية متزوجة فحتماً سوف </a:t>
            </a:r>
            <a:r>
              <a:rPr lang="ar-IQ" b="1" dirty="0">
                <a:hlinkClick r:id="rId2" tooltip="المواد المهلوسة وتأثيرها على الصحة"/>
              </a:rPr>
              <a:t>ينعكس هذا على أسرتها</a:t>
            </a:r>
            <a:r>
              <a:rPr lang="ar-IQ" dirty="0"/>
              <a:t> سواء من الناحية المالية لسد احتياجاتها من المخدرات أو نفسياً بسبب انعكاس حالتها النفسية على زوجها وأطفالها مما يؤدي لتفكك الأسرة وتدميرها وعدم القدرة على التواصل.</a:t>
            </a:r>
          </a:p>
          <a:p>
            <a:pPr algn="r" rtl="1"/>
            <a:r>
              <a:rPr lang="ar-IQ" b="1" dirty="0"/>
              <a:t>فقدان فرص الزواج: </a:t>
            </a:r>
            <a:r>
              <a:rPr lang="ar-IQ" dirty="0"/>
              <a:t>فإذا كانت الفتاة المتعاطية غير متزوجة فممكن أن تفقد فرصتها في الزواج وذلك تبعاً لعادات وتقاليد المجتمع من جهة، وبسبب انعكاس آثار المواد التي تتعاطها على سلوكها وأخلاقها وشكلها وسمعتها من جهة أخرى.</a:t>
            </a:r>
          </a:p>
          <a:p>
            <a:pPr algn="r" rtl="1"/>
            <a:r>
              <a:rPr lang="ar-IQ" b="1" dirty="0"/>
              <a:t>انحراف الأولاد: </a:t>
            </a:r>
            <a:r>
              <a:rPr lang="ar-IQ" dirty="0"/>
              <a:t>من المعروف أن الطفل يكتسب معظم عاداته من تقليد والديه فمن الطبيعي إذا كانت الأم مدمنة أن يلجأ أطفالها إلى تقليدها ويقلدون سلوكياتها سواء الناتجة عن التعاطي أو </a:t>
            </a:r>
            <a:r>
              <a:rPr lang="ar-IQ" b="1" dirty="0">
                <a:hlinkClick r:id="rId3" tooltip="كيف أعرف أن ابني يتعاطى المخدرات؟"/>
              </a:rPr>
              <a:t>التعاطي بحد ذاته</a:t>
            </a:r>
            <a:r>
              <a:rPr lang="ar-IQ" dirty="0"/>
              <a:t>.</a:t>
            </a:r>
          </a:p>
          <a:p>
            <a:pPr algn="r" rtl="1"/>
            <a:r>
              <a:rPr lang="ar-IQ" b="1" dirty="0"/>
              <a:t>نبذ المجتمع للمرأة المدمنة:</a:t>
            </a:r>
            <a:r>
              <a:rPr lang="ar-IQ" dirty="0"/>
              <a:t> فعادات وتقاليد المجتمع لا تسمح بوجود هذه الظاهرة مما يؤدي لنبذ المجتمع للفتاة المدمنة مما ينعكس عليها وعلى عائلتها.</a:t>
            </a:r>
          </a:p>
        </p:txBody>
      </p:sp>
    </p:spTree>
    <p:extLst>
      <p:ext uri="{BB962C8B-B14F-4D97-AF65-F5344CB8AC3E}">
        <p14:creationId xmlns:p14="http://schemas.microsoft.com/office/powerpoint/2010/main" val="98574095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500</TotalTime>
  <Words>1537</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Vapor Trail</vt:lpstr>
      <vt:lpstr>مخاطرالادمان على الفتيات في عمر المراهقة</vt:lpstr>
      <vt:lpstr>PowerPoint Presentation</vt:lpstr>
      <vt:lpstr>PowerPoint Presentation</vt:lpstr>
      <vt:lpstr>أسباب تعاطي النساء على المخدرات</vt:lpstr>
      <vt:lpstr>PowerPoint Presentation</vt:lpstr>
      <vt:lpstr>PowerPoint Presentation</vt:lpstr>
      <vt:lpstr>PowerPoint Presentation</vt:lpstr>
      <vt:lpstr>PowerPoint Presentation</vt:lpstr>
      <vt:lpstr>تاثير المخدرات على العلاقات الاجتماعية للمرأة</vt:lpstr>
      <vt:lpstr>اضرار المخدرات على صحة المرأة</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مخاطرالادمان على الفتيات في عمر المراهقة</dc:title>
  <dc:creator>Maher</dc:creator>
  <cp:lastModifiedBy>abdalbasit Fatihallah</cp:lastModifiedBy>
  <cp:revision>28</cp:revision>
  <dcterms:created xsi:type="dcterms:W3CDTF">2024-10-16T15:26:47Z</dcterms:created>
  <dcterms:modified xsi:type="dcterms:W3CDTF">2024-10-21T20:35:44Z</dcterms:modified>
</cp:coreProperties>
</file>